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71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waylife.com/w/index.php?title=Main_Page" TargetMode="External"/><Relationship Id="rId2" Type="http://schemas.openxmlformats.org/officeDocument/2006/relationships/hyperlink" Target="http://web.stanford.edu/~cdebs/GameOfLif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mazon.com/exec/obidos/ASIN/1579550088/ref=nosim/ericstreasure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Cellular Automata and Conway’s Game of Life</a:t>
            </a:r>
            <a:endParaRPr lang="en-US" i="1" dirty="0"/>
          </a:p>
          <a:p>
            <a:r>
              <a:rPr lang="en-US" dirty="0" smtClean="0"/>
              <a:t>2/14/17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Dimensionality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How many dimensions?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Neighborhood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Ex: Von Neumann, Moore, radius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State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How many states can a cell be in?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65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Boundaries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 smtClean="0"/>
              <a:t>None, Periodic, Cut-off, Fixed</a:t>
            </a:r>
            <a:endParaRPr lang="en-US" sz="32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Rules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“Totalistic”, symmetrical (in different axes)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Starting States, number of cells, 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51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Wide World of 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 smtClean="0"/>
              <a:t>A lot </a:t>
            </a:r>
            <a:r>
              <a:rPr lang="en-US" sz="3200" dirty="0" smtClean="0"/>
              <a:t>of CA models have been developed, some with stronger connections to the Real World than others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  <a:p>
            <a:r>
              <a:rPr lang="en-US" sz="3200" i="1" dirty="0" smtClean="0"/>
              <a:t>Forest Fire model</a:t>
            </a:r>
          </a:p>
          <a:p>
            <a:r>
              <a:rPr lang="en-US" sz="3200" i="1" dirty="0" smtClean="0"/>
              <a:t>Sand Heap/Avalanches</a:t>
            </a:r>
          </a:p>
          <a:p>
            <a:r>
              <a:rPr lang="en-US" sz="3200" i="1" dirty="0" smtClean="0"/>
              <a:t>Majority Rule and Voter Models</a:t>
            </a:r>
          </a:p>
          <a:p>
            <a:r>
              <a:rPr lang="en-US" sz="3200" i="1" dirty="0" smtClean="0"/>
              <a:t>Diffusion Limited Aggregation (DLA) and Percolation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055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Wide World of CA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 smtClean="0"/>
              <a:t>Arguably there is no CA so famous or well-loved, however, than that of </a:t>
            </a:r>
            <a:r>
              <a:rPr lang="en-US" sz="3200" dirty="0" smtClean="0">
                <a:hlinkClick r:id="rId2"/>
              </a:rPr>
              <a:t>Conway’s Game of Life</a:t>
            </a:r>
            <a:r>
              <a:rPr lang="en-US" sz="3200" dirty="0" smtClean="0"/>
              <a:t>*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It has inspired countless articles, </a:t>
            </a:r>
            <a:r>
              <a:rPr lang="en-US" sz="3200" dirty="0" smtClean="0">
                <a:hlinkClick r:id="rId3"/>
              </a:rPr>
              <a:t>entire communities of hobbyists</a:t>
            </a:r>
            <a:r>
              <a:rPr lang="en-US" sz="3200" dirty="0" smtClean="0"/>
              <a:t>, and even helped give rise to an entire research subfield known as “</a:t>
            </a:r>
            <a:r>
              <a:rPr lang="en-US" sz="3200" dirty="0" err="1" smtClean="0"/>
              <a:t>Artifical</a:t>
            </a:r>
            <a:r>
              <a:rPr lang="en-US" sz="3200" dirty="0" smtClean="0"/>
              <a:t> Life”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200" dirty="0" smtClean="0"/>
              <a:t>*</a:t>
            </a:r>
            <a:r>
              <a:rPr lang="en-US" sz="2200" b="1" dirty="0" smtClean="0"/>
              <a:t>Note: </a:t>
            </a:r>
            <a:r>
              <a:rPr lang="en-US" sz="2200" dirty="0" err="1" smtClean="0"/>
              <a:t>GoL</a:t>
            </a:r>
            <a:r>
              <a:rPr lang="en-US" sz="2200" dirty="0" smtClean="0"/>
              <a:t> has </a:t>
            </a:r>
            <a:r>
              <a:rPr lang="en-US" sz="2200" i="1" dirty="0" smtClean="0"/>
              <a:t>also </a:t>
            </a:r>
            <a:r>
              <a:rPr lang="en-US" sz="2200" dirty="0" smtClean="0"/>
              <a:t>been </a:t>
            </a:r>
            <a:r>
              <a:rPr lang="en-US" sz="2200" i="1" dirty="0" smtClean="0"/>
              <a:t>proven</a:t>
            </a:r>
            <a:r>
              <a:rPr lang="en-US" sz="2200" dirty="0" smtClean="0"/>
              <a:t> to be capable of universal computation!!! (</a:t>
            </a:r>
            <a:r>
              <a:rPr lang="en-US" sz="2200" i="1" dirty="0" smtClean="0"/>
              <a:t>Crazy!!!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58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 smtClean="0"/>
              <a:t>Borrowing from </a:t>
            </a:r>
            <a:r>
              <a:rPr lang="en-US" sz="3200" b="1" i="1" dirty="0" err="1" smtClean="0"/>
              <a:t>Sayama</a:t>
            </a:r>
            <a:r>
              <a:rPr lang="en-US" sz="3200" b="1" i="1" dirty="0" smtClean="0"/>
              <a:t> p.185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 smtClean="0"/>
              <a:t>Automata</a:t>
            </a:r>
            <a:r>
              <a:rPr lang="en-US" sz="3200" dirty="0" smtClean="0"/>
              <a:t> refers to a </a:t>
            </a:r>
            <a:r>
              <a:rPr lang="en-US" sz="3200" dirty="0"/>
              <a:t>theoretical machine that changes its internal state based on inputs and </a:t>
            </a:r>
            <a:r>
              <a:rPr lang="en-US" sz="3200" dirty="0" smtClean="0"/>
              <a:t>its previous state</a:t>
            </a:r>
            <a:r>
              <a:rPr lang="en-US" sz="3200" dirty="0"/>
              <a:t> </a:t>
            </a:r>
            <a:r>
              <a:rPr lang="en-US" sz="3200" dirty="0" smtClean="0"/>
              <a:t>(usually</a:t>
            </a:r>
            <a:r>
              <a:rPr lang="en-US" sz="3200" i="1" dirty="0" smtClean="0"/>
              <a:t> </a:t>
            </a:r>
            <a:r>
              <a:rPr lang="en-US" sz="3200" b="1" i="1" dirty="0" smtClean="0"/>
              <a:t>finite</a:t>
            </a:r>
            <a:r>
              <a:rPr lang="en-US" sz="3200" i="1" dirty="0" smtClean="0"/>
              <a:t> </a:t>
            </a:r>
            <a:r>
              <a:rPr lang="en-US" sz="3200" dirty="0" smtClean="0"/>
              <a:t>and </a:t>
            </a:r>
            <a:r>
              <a:rPr lang="en-US" sz="3200" b="1" i="1" dirty="0" smtClean="0"/>
              <a:t>discrete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u="sng" dirty="0" smtClean="0"/>
              <a:t>Cellular </a:t>
            </a:r>
            <a:r>
              <a:rPr lang="en-US" sz="3200" b="1" u="sng" dirty="0"/>
              <a:t>automata (CA</a:t>
            </a:r>
            <a:r>
              <a:rPr lang="en-US" sz="3200" b="1" u="sng" dirty="0" smtClean="0"/>
              <a:t>)</a:t>
            </a:r>
            <a:r>
              <a:rPr lang="en-US" sz="3200" dirty="0" smtClean="0"/>
              <a:t> are automata </a:t>
            </a:r>
            <a:r>
              <a:rPr lang="en-US" sz="3200" dirty="0"/>
              <a:t>arranged along a regular </a:t>
            </a:r>
            <a:r>
              <a:rPr lang="en-US" sz="3200" dirty="0" smtClean="0"/>
              <a:t>spatial grid</a:t>
            </a:r>
            <a:r>
              <a:rPr lang="en-US" sz="3200" dirty="0"/>
              <a:t>, whose states are simultaneously updated by a </a:t>
            </a:r>
            <a:r>
              <a:rPr lang="en-US" sz="3200" b="1" i="1" dirty="0" smtClean="0"/>
              <a:t>state-transition function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67" y="1833880"/>
            <a:ext cx="6371666" cy="4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So what?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 algn="ctr">
              <a:buNone/>
            </a:pPr>
            <a:r>
              <a:rPr lang="en-US" sz="3200" dirty="0" smtClean="0"/>
              <a:t>Simple rules </a:t>
            </a:r>
            <a:r>
              <a:rPr lang="en-US" sz="3200" dirty="0" smtClean="0">
                <a:sym typeface="Wingdings" panose="05000000000000000000" pitchFamily="2" charset="2"/>
              </a:rPr>
              <a:t> Exceptionally complex outcomes 						(</a:t>
            </a:r>
            <a:r>
              <a:rPr lang="en-US" sz="3200" i="1" dirty="0" smtClean="0">
                <a:sym typeface="Wingdings" panose="05000000000000000000" pitchFamily="2" charset="2"/>
              </a:rPr>
              <a:t>sometimes</a:t>
            </a:r>
            <a:r>
              <a:rPr lang="en-US" sz="32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 smtClean="0">
                <a:sym typeface="Wingdings" panose="05000000000000000000" pitchFamily="2" charset="2"/>
              </a:rPr>
              <a:t>Prototypical example: </a:t>
            </a:r>
            <a:r>
              <a:rPr lang="en-US" sz="3200" dirty="0" smtClean="0">
                <a:sym typeface="Wingdings" panose="05000000000000000000" pitchFamily="2" charset="2"/>
              </a:rPr>
              <a:t>Wolfram’s exploration of 1-D CA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8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9" y="2083513"/>
            <a:ext cx="5913958" cy="3633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34" r="30541" b="-3655"/>
          <a:stretch/>
        </p:blipFill>
        <p:spPr>
          <a:xfrm>
            <a:off x="6697362" y="3334674"/>
            <a:ext cx="4349580" cy="565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6832" y="271024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Rule 50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48617" y="4413551"/>
            <a:ext cx="384707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00110010 </a:t>
            </a:r>
            <a:r>
              <a:rPr lang="en-US" dirty="0" smtClean="0"/>
              <a:t>= 50 in binary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Class I </a:t>
            </a:r>
            <a:r>
              <a:rPr lang="en-US" sz="3200" dirty="0" smtClean="0"/>
              <a:t>– almost always evolve to same uniform pattern (</a:t>
            </a:r>
            <a:r>
              <a:rPr lang="en-US" sz="3200" i="1" dirty="0" smtClean="0"/>
              <a:t>boring!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Class II </a:t>
            </a:r>
            <a:r>
              <a:rPr lang="en-US" sz="3200" dirty="0" smtClean="0"/>
              <a:t>– Simple pattern with nested structure (</a:t>
            </a:r>
            <a:r>
              <a:rPr lang="en-US" sz="3200" i="1" dirty="0" smtClean="0"/>
              <a:t>pretty!)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1" y="2589806"/>
            <a:ext cx="5152368" cy="32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Class III</a:t>
            </a:r>
          </a:p>
          <a:p>
            <a:pPr marL="0" indent="0">
              <a:buNone/>
            </a:pPr>
            <a:r>
              <a:rPr lang="en-US" sz="3200" dirty="0" smtClean="0"/>
              <a:t>CAs that produce patterns with the statistical properties of randomness</a:t>
            </a:r>
          </a:p>
          <a:p>
            <a:pPr marL="0" indent="0">
              <a:buNone/>
            </a:pPr>
            <a:r>
              <a:rPr lang="en-US" sz="3200" i="1" dirty="0" smtClean="0"/>
              <a:t>(surprising!...why?)</a:t>
            </a:r>
            <a:endParaRPr lang="en-US" sz="3200" i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85" y="2083411"/>
            <a:ext cx="6600751" cy="35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Class IV</a:t>
            </a:r>
          </a:p>
          <a:p>
            <a:pPr marL="0" indent="0">
              <a:buNone/>
            </a:pPr>
            <a:r>
              <a:rPr lang="en-US" sz="3200" dirty="0" smtClean="0"/>
              <a:t>Evolve in complex ways that involve a mix of “chaotic” and “ordered” (Class II and Class IV)</a:t>
            </a:r>
            <a:endParaRPr lang="en-US" sz="3200" b="1" i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2050" name="Picture 2" descr="Rule 110 after 250 it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29" y="2130893"/>
            <a:ext cx="3543214" cy="35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8594" y="568747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Rule 110, 250 </a:t>
            </a:r>
            <a:r>
              <a:rPr lang="en-US" sz="2400" b="1" dirty="0" err="1" smtClean="0"/>
              <a:t>timesteps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38" y="877828"/>
            <a:ext cx="5357681" cy="1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2" y="1690688"/>
            <a:ext cx="515622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Wolfram’s conjecture:</a:t>
            </a:r>
          </a:p>
          <a:p>
            <a:pPr marL="0" indent="0">
              <a:buNone/>
            </a:pPr>
            <a:r>
              <a:rPr lang="en-US" sz="3200" dirty="0" smtClean="0"/>
              <a:t>Class IV CAs are capable of </a:t>
            </a:r>
            <a:r>
              <a:rPr lang="en-US" sz="3200" b="1" i="1" dirty="0" smtClean="0"/>
              <a:t>universal computation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 smtClean="0"/>
              <a:t>So far, this has been </a:t>
            </a:r>
            <a:r>
              <a:rPr lang="en-US" sz="3200" b="1" i="1" dirty="0" smtClean="0"/>
              <a:t>proven</a:t>
            </a:r>
            <a:r>
              <a:rPr lang="en-US" sz="3200" dirty="0" smtClean="0"/>
              <a:t> for Rule 110</a:t>
            </a:r>
            <a:endParaRPr lang="en-US" sz="3200" dirty="0"/>
          </a:p>
          <a:p>
            <a:pPr marL="0" indent="0">
              <a:buNone/>
            </a:pPr>
            <a:endParaRPr lang="en-US" sz="3200" i="1" dirty="0" smtClean="0"/>
          </a:p>
          <a:p>
            <a:pPr marL="0" indent="0" algn="ctr">
              <a:buNone/>
            </a:pPr>
            <a:r>
              <a:rPr lang="en-US" sz="3200" i="1" dirty="0" smtClean="0"/>
              <a:t>(</a:t>
            </a:r>
            <a:r>
              <a:rPr lang="en-US" sz="3200" i="1" dirty="0" err="1" smtClean="0"/>
              <a:t>Bwaahh</a:t>
            </a:r>
            <a:r>
              <a:rPr lang="en-US" sz="3200" i="1" dirty="0" smtClean="0"/>
              <a:t>?!?!?!)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2000" dirty="0"/>
              <a:t>Wolfram, S. </a:t>
            </a:r>
            <a:r>
              <a:rPr lang="en-US" sz="2000" i="1" dirty="0">
                <a:hlinkClick r:id="rId2"/>
              </a:rPr>
              <a:t>A New Kind of Science.</a:t>
            </a:r>
            <a:r>
              <a:rPr lang="en-US" sz="2000" dirty="0"/>
              <a:t> Champaign, IL: Wolfram Media</a:t>
            </a:r>
            <a:endParaRPr lang="en-US" sz="2000" i="1" dirty="0" smtClean="0"/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2050" name="Picture 2" descr="Rule 110 after 250 ite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29" y="2130893"/>
            <a:ext cx="3543214" cy="35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8594" y="568747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Rule 110, 250 </a:t>
            </a:r>
            <a:r>
              <a:rPr lang="en-US" sz="2400" b="1" dirty="0" err="1" smtClean="0"/>
              <a:t>timesteps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38" y="877828"/>
            <a:ext cx="5357681" cy="1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378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CMPLXSYS 530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209</cp:revision>
  <dcterms:created xsi:type="dcterms:W3CDTF">2017-01-06T15:00:21Z</dcterms:created>
  <dcterms:modified xsi:type="dcterms:W3CDTF">2017-02-14T23:06:06Z</dcterms:modified>
</cp:coreProperties>
</file>