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7" r:id="rId3"/>
    <p:sldId id="386" r:id="rId4"/>
    <p:sldId id="398" r:id="rId5"/>
    <p:sldId id="427" r:id="rId6"/>
    <p:sldId id="428" r:id="rId7"/>
    <p:sldId id="430" r:id="rId8"/>
    <p:sldId id="429" r:id="rId9"/>
    <p:sldId id="432" r:id="rId10"/>
    <p:sldId id="431" r:id="rId11"/>
    <p:sldId id="433" r:id="rId12"/>
    <p:sldId id="434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6" r:id="rId22"/>
    <p:sldId id="445" r:id="rId23"/>
    <p:sldId id="3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397"/>
            <p14:sldId id="386"/>
            <p14:sldId id="398"/>
            <p14:sldId id="427"/>
            <p14:sldId id="428"/>
            <p14:sldId id="430"/>
            <p14:sldId id="429"/>
            <p14:sldId id="432"/>
            <p14:sldId id="431"/>
            <p14:sldId id="433"/>
            <p14:sldId id="434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6"/>
            <p14:sldId id="445"/>
            <p14:sldId id="3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 smtClean="0"/>
              <a:t>Networks II: Dynamics </a:t>
            </a:r>
            <a:r>
              <a:rPr lang="en-US" b="1" i="1" u="sng" dirty="0" smtClean="0"/>
              <a:t>of</a:t>
            </a:r>
            <a:r>
              <a:rPr lang="en-US" i="1" dirty="0"/>
              <a:t> </a:t>
            </a:r>
            <a:r>
              <a:rPr lang="en-US" i="1" dirty="0" smtClean="0"/>
              <a:t>Networks</a:t>
            </a:r>
            <a:endParaRPr lang="en-US" i="1" dirty="0"/>
          </a:p>
          <a:p>
            <a:r>
              <a:rPr lang="en-US" dirty="0" smtClean="0"/>
              <a:t>3/15/17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Random Graphs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5504" y="1791884"/>
            <a:ext cx="102478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cs typeface="Times New Roman" panose="02020603050405020304" pitchFamily="18" charset="0"/>
              </a:rPr>
              <a:t>In many respects, modeling random networks is </a:t>
            </a:r>
            <a:r>
              <a:rPr lang="en-US" sz="3200" i="1" dirty="0" smtClean="0">
                <a:cs typeface="Times New Roman" panose="02020603050405020304" pitchFamily="18" charset="0"/>
              </a:rPr>
              <a:t>easy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cs typeface="Times New Roman" panose="02020603050405020304" pitchFamily="18" charset="0"/>
              </a:rPr>
              <a:t>due to the high degree of </a:t>
            </a:r>
            <a:r>
              <a:rPr lang="en-US" sz="3200" b="1" i="1" dirty="0" smtClean="0">
                <a:cs typeface="Times New Roman" panose="02020603050405020304" pitchFamily="18" charset="0"/>
              </a:rPr>
              <a:t>independence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b="1" i="1" dirty="0" smtClean="0">
                <a:cs typeface="Times New Roman" panose="02020603050405020304" pitchFamily="18" charset="0"/>
              </a:rPr>
              <a:t>assumed</a:t>
            </a:r>
            <a:r>
              <a:rPr lang="en-US" sz="3200" dirty="0" smtClean="0">
                <a:cs typeface="Times New Roman" panose="02020603050405020304" pitchFamily="18" charset="0"/>
              </a:rPr>
              <a:t> in tie formation processes</a:t>
            </a:r>
          </a:p>
          <a:p>
            <a:pPr marL="0" indent="0">
              <a:buNone/>
            </a:pPr>
            <a:endParaRPr lang="en-US" sz="32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i="1" dirty="0" smtClean="0">
                <a:cs typeface="Times New Roman" panose="02020603050405020304" pitchFamily="18" charset="0"/>
              </a:rPr>
              <a:t>How plausible is this assumption in real world contexts?</a:t>
            </a:r>
          </a:p>
          <a:p>
            <a:pPr marL="0" indent="0" algn="ctr">
              <a:buNone/>
            </a:pPr>
            <a:endParaRPr lang="en-US" sz="3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cs typeface="Times New Roman" panose="02020603050405020304" pitchFamily="18" charset="0"/>
            </a:endParaRPr>
          </a:p>
          <a:p>
            <a:endParaRPr lang="en-US" sz="3200" dirty="0" smtClean="0">
              <a:cs typeface="Times New Roman" panose="02020603050405020304" pitchFamily="18" charset="0"/>
            </a:endParaRP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 smtClean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7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Worlds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5504" y="1791884"/>
            <a:ext cx="102478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cs typeface="Times New Roman" panose="02020603050405020304" pitchFamily="18" charset="0"/>
              </a:rPr>
              <a:t>One of the most prominent models to explore the </a:t>
            </a:r>
            <a:r>
              <a:rPr lang="en-US" sz="3200" b="1" i="1" dirty="0" smtClean="0">
                <a:cs typeface="Times New Roman" panose="02020603050405020304" pitchFamily="18" charset="0"/>
              </a:rPr>
              <a:t>interplay</a:t>
            </a:r>
            <a:r>
              <a:rPr lang="en-US" sz="3200" dirty="0" smtClean="0">
                <a:cs typeface="Times New Roman" panose="02020603050405020304" pitchFamily="18" charset="0"/>
              </a:rPr>
              <a:t> of </a:t>
            </a:r>
            <a:r>
              <a:rPr lang="en-US" sz="3200" b="1" dirty="0" smtClean="0">
                <a:cs typeface="Times New Roman" panose="02020603050405020304" pitchFamily="18" charset="0"/>
              </a:rPr>
              <a:t>order/bias</a:t>
            </a:r>
            <a:r>
              <a:rPr lang="en-US" sz="3200" dirty="0" smtClean="0">
                <a:cs typeface="Times New Roman" panose="02020603050405020304" pitchFamily="18" charset="0"/>
              </a:rPr>
              <a:t> and </a:t>
            </a:r>
            <a:r>
              <a:rPr lang="en-US" sz="3200" b="1" dirty="0" smtClean="0">
                <a:cs typeface="Times New Roman" panose="02020603050405020304" pitchFamily="18" charset="0"/>
              </a:rPr>
              <a:t>randomness </a:t>
            </a:r>
            <a:r>
              <a:rPr lang="en-US" sz="3200" dirty="0" smtClean="0">
                <a:cs typeface="Times New Roman" panose="02020603050405020304" pitchFamily="18" charset="0"/>
              </a:rPr>
              <a:t>in network topologies are those developed to get at the “Small World” problem</a:t>
            </a:r>
          </a:p>
          <a:p>
            <a:pPr marL="0" indent="0">
              <a:buNone/>
            </a:pPr>
            <a:endParaRPr lang="en-US" sz="3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cs typeface="Times New Roman" panose="02020603050405020304" pitchFamily="18" charset="0"/>
              </a:rPr>
              <a:t>Empirical puzzle initially motivated by </a:t>
            </a:r>
            <a:r>
              <a:rPr lang="en-US" sz="3200" b="1" i="1" dirty="0" smtClean="0">
                <a:cs typeface="Times New Roman" panose="02020603050405020304" pitchFamily="18" charset="0"/>
              </a:rPr>
              <a:t>Milgram’s “Small World” </a:t>
            </a:r>
            <a:r>
              <a:rPr lang="en-US" sz="3200" dirty="0" smtClean="0">
                <a:cs typeface="Times New Roman" panose="02020603050405020304" pitchFamily="18" charset="0"/>
              </a:rPr>
              <a:t>studies but ultimately found to have a stunningly wide arena of application</a:t>
            </a:r>
            <a:endParaRPr lang="en-US" sz="3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cs typeface="Times New Roman" panose="02020603050405020304" pitchFamily="18" charset="0"/>
            </a:endParaRPr>
          </a:p>
          <a:p>
            <a:endParaRPr lang="en-US" sz="3200" dirty="0" smtClean="0">
              <a:cs typeface="Times New Roman" panose="02020603050405020304" pitchFamily="18" charset="0"/>
            </a:endParaRP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 smtClean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4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Worlds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97624" y="1547340"/>
            <a:ext cx="11364888" cy="5003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u="sng" dirty="0" err="1" smtClean="0">
                <a:cs typeface="Times New Roman" panose="02020603050405020304" pitchFamily="18" charset="0"/>
              </a:rPr>
              <a:t>Strogatz</a:t>
            </a:r>
            <a:r>
              <a:rPr lang="en-US" b="1" u="sng" dirty="0" smtClean="0">
                <a:cs typeface="Times New Roman" panose="02020603050405020304" pitchFamily="18" charset="0"/>
              </a:rPr>
              <a:t> and Watts Small World Model</a:t>
            </a:r>
          </a:p>
          <a:p>
            <a:pPr marL="0" indent="0" algn="ctr">
              <a:buNone/>
            </a:pPr>
            <a:endParaRPr lang="en-US" b="1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cs typeface="Times New Roman" panose="02020603050405020304" pitchFamily="18" charset="0"/>
              </a:rPr>
              <a:t>Goal to capture four features:</a:t>
            </a:r>
          </a:p>
          <a:p>
            <a:pPr marL="514350" indent="-514350">
              <a:buAutoNum type="arabicParenR"/>
            </a:pPr>
            <a:r>
              <a:rPr lang="en-US" dirty="0" smtClean="0">
                <a:cs typeface="Times New Roman" panose="02020603050405020304" pitchFamily="18" charset="0"/>
              </a:rPr>
              <a:t>Small, densely connected groups w/overlaps between groups</a:t>
            </a:r>
          </a:p>
          <a:p>
            <a:pPr marL="514350" indent="-514350">
              <a:buAutoNum type="arabicParenR"/>
            </a:pPr>
            <a:endParaRPr lang="en-US" dirty="0" smtClean="0"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dirty="0" smtClean="0">
                <a:cs typeface="Times New Roman" panose="02020603050405020304" pitchFamily="18" charset="0"/>
              </a:rPr>
              <a:t>Connections can be created and dropped </a:t>
            </a:r>
            <a:r>
              <a:rPr lang="en-US" b="1" i="1" dirty="0" smtClean="0">
                <a:cs typeface="Times New Roman" panose="02020603050405020304" pitchFamily="18" charset="0"/>
              </a:rPr>
              <a:t>[dynamics]</a:t>
            </a:r>
          </a:p>
          <a:p>
            <a:pPr marL="514350" indent="-514350">
              <a:buAutoNum type="arabicParenR"/>
            </a:pPr>
            <a:endParaRPr lang="en-US" b="1" i="1" dirty="0" smtClean="0"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dirty="0" smtClean="0">
                <a:cs typeface="Times New Roman" panose="02020603050405020304" pitchFamily="18" charset="0"/>
              </a:rPr>
              <a:t>Not all connections happen with the same probability </a:t>
            </a:r>
            <a:r>
              <a:rPr lang="en-US" b="1" i="1" dirty="0" smtClean="0">
                <a:cs typeface="Times New Roman" panose="02020603050405020304" pitchFamily="18" charset="0"/>
              </a:rPr>
              <a:t>[“structure”]</a:t>
            </a:r>
          </a:p>
          <a:p>
            <a:pPr marL="514350" indent="-514350">
              <a:buAutoNum type="arabicParenR"/>
            </a:pPr>
            <a:endParaRPr lang="en-US" b="1" i="1" dirty="0" smtClean="0"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dirty="0" smtClean="0">
                <a:cs typeface="Times New Roman" panose="02020603050405020304" pitchFamily="18" charset="0"/>
              </a:rPr>
              <a:t>Allow for the existence of some “random” connections – that is connections not entirely determined by one’s existing network </a:t>
            </a:r>
            <a:r>
              <a:rPr lang="en-US" b="1" i="1" dirty="0" smtClean="0">
                <a:cs typeface="Times New Roman" panose="02020603050405020304" pitchFamily="18" charset="0"/>
              </a:rPr>
              <a:t>[“agency”]</a:t>
            </a:r>
            <a:endParaRPr lang="en-US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36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Worlds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56434" y="1613243"/>
            <a:ext cx="11364888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cs typeface="Times New Roman" panose="02020603050405020304" pitchFamily="18" charset="0"/>
              </a:rPr>
              <a:t>The </a:t>
            </a:r>
            <a:r>
              <a:rPr lang="el-GR" sz="3200" b="1" dirty="0" smtClean="0">
                <a:cs typeface="Times New Roman" panose="02020603050405020304" pitchFamily="18" charset="0"/>
              </a:rPr>
              <a:t>β</a:t>
            </a:r>
            <a:r>
              <a:rPr lang="en-US" b="1" dirty="0" smtClean="0">
                <a:cs typeface="Times New Roman" panose="02020603050405020304" pitchFamily="18" charset="0"/>
              </a:rPr>
              <a:t>-model algorithm: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cs typeface="Times New Roman" panose="02020603050405020304" pitchFamily="18" charset="0"/>
              </a:rPr>
              <a:t>Start with a completely </a:t>
            </a:r>
            <a:r>
              <a:rPr lang="en-US" sz="3200" i="1" dirty="0" smtClean="0">
                <a:cs typeface="Times New Roman" panose="02020603050405020304" pitchFamily="18" charset="0"/>
              </a:rPr>
              <a:t>ordered</a:t>
            </a:r>
            <a:r>
              <a:rPr lang="en-US" sz="3200" dirty="0" smtClean="0">
                <a:cs typeface="Times New Roman" panose="02020603050405020304" pitchFamily="18" charset="0"/>
              </a:rPr>
              <a:t> network (“periodic” network</a:t>
            </a:r>
            <a:r>
              <a:rPr lang="en-US" sz="3200" dirty="0" smtClean="0"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3200" dirty="0" smtClean="0">
                <a:cs typeface="Times New Roman" panose="02020603050405020304" pitchFamily="18" charset="0"/>
              </a:rPr>
              <a:t>Visit the first node in the network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3200" dirty="0" smtClean="0">
                <a:cs typeface="Times New Roman" panose="02020603050405020304" pitchFamily="18" charset="0"/>
              </a:rPr>
              <a:t>With a probability = </a:t>
            </a:r>
            <a:r>
              <a:rPr lang="el-GR" sz="3200" dirty="0" smtClean="0">
                <a:cs typeface="Times New Roman" panose="02020603050405020304" pitchFamily="18" charset="0"/>
              </a:rPr>
              <a:t>β</a:t>
            </a:r>
            <a:r>
              <a:rPr lang="en-US" sz="3200" dirty="0" smtClean="0">
                <a:cs typeface="Times New Roman" panose="02020603050405020304" pitchFamily="18" charset="0"/>
              </a:rPr>
              <a:t>, “rewire” that node by erasing one of its ties to a neighbor and creating a new tie to </a:t>
            </a:r>
            <a:r>
              <a:rPr lang="en-US" sz="3200" dirty="0" smtClean="0">
                <a:cs typeface="Times New Roman" panose="02020603050405020304" pitchFamily="18" charset="0"/>
              </a:rPr>
              <a:t>a </a:t>
            </a:r>
            <a:r>
              <a:rPr lang="en-US" sz="3200" dirty="0" smtClean="0">
                <a:cs typeface="Times New Roman" panose="02020603050405020304" pitchFamily="18" charset="0"/>
              </a:rPr>
              <a:t>random </a:t>
            </a:r>
            <a:r>
              <a:rPr lang="en-US" sz="3200" dirty="0" smtClean="0">
                <a:cs typeface="Times New Roman" panose="02020603050405020304" pitchFamily="18" charset="0"/>
              </a:rPr>
              <a:t>node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3200" dirty="0" smtClean="0">
                <a:cs typeface="Times New Roman" panose="02020603050405020304" pitchFamily="18" charset="0"/>
              </a:rPr>
              <a:t>Repeat for every node in the network</a:t>
            </a:r>
          </a:p>
          <a:p>
            <a:pPr marL="0" indent="0">
              <a:buNone/>
            </a:pPr>
            <a:endParaRPr lang="en-US" sz="32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7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Worlds</a:t>
            </a:r>
            <a:endParaRPr lang="en-US" dirty="0"/>
          </a:p>
        </p:txBody>
      </p:sp>
      <p:pic>
        <p:nvPicPr>
          <p:cNvPr id="4" name="Picture 2" descr="Image result for small world strogat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053538"/>
            <a:ext cx="809625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9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Worlds</a:t>
            </a:r>
            <a:endParaRPr lang="en-US" dirty="0"/>
          </a:p>
        </p:txBody>
      </p:sp>
      <p:pic>
        <p:nvPicPr>
          <p:cNvPr id="4" name="Picture 2" descr="Image result for small world strogatz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0" t="45404" r="14099" b="-1127"/>
          <a:stretch/>
        </p:blipFill>
        <p:spPr bwMode="auto">
          <a:xfrm>
            <a:off x="2922308" y="1843143"/>
            <a:ext cx="6282649" cy="351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7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Worlds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697624" y="1802714"/>
            <a:ext cx="11364888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cs typeface="Times New Roman" panose="02020603050405020304" pitchFamily="18" charset="0"/>
              </a:rPr>
              <a:t>The </a:t>
            </a:r>
            <a:r>
              <a:rPr lang="el-GR" sz="3200" b="1" dirty="0">
                <a:cs typeface="Times New Roman" panose="02020603050405020304" pitchFamily="18" charset="0"/>
              </a:rPr>
              <a:t>β</a:t>
            </a:r>
            <a:r>
              <a:rPr lang="en-US" b="1" dirty="0" smtClean="0">
                <a:cs typeface="Times New Roman" panose="02020603050405020304" pitchFamily="18" charset="0"/>
              </a:rPr>
              <a:t>-model:</a:t>
            </a:r>
          </a:p>
          <a:p>
            <a:pPr marL="0" indent="0">
              <a:buNone/>
            </a:pP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On average, first </a:t>
            </a:r>
            <a:r>
              <a:rPr lang="en-US" b="1" dirty="0" smtClean="0">
                <a:cs typeface="Times New Roman" panose="02020603050405020304" pitchFamily="18" charset="0"/>
              </a:rPr>
              <a:t>5 </a:t>
            </a:r>
            <a:r>
              <a:rPr lang="en-US" b="1" dirty="0" err="1" smtClean="0">
                <a:cs typeface="Times New Roman" panose="02020603050405020304" pitchFamily="18" charset="0"/>
              </a:rPr>
              <a:t>rewirings</a:t>
            </a:r>
            <a:r>
              <a:rPr lang="en-US" dirty="0" smtClean="0">
                <a:cs typeface="Times New Roman" panose="02020603050405020304" pitchFamily="18" charset="0"/>
              </a:rPr>
              <a:t> reduces path length by </a:t>
            </a:r>
            <a:r>
              <a:rPr lang="en-US" b="1" dirty="0" smtClean="0">
                <a:cs typeface="Times New Roman" panose="02020603050405020304" pitchFamily="18" charset="0"/>
              </a:rPr>
              <a:t>50%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Need </a:t>
            </a:r>
            <a:r>
              <a:rPr lang="en-US" b="1" dirty="0" smtClean="0">
                <a:cs typeface="Times New Roman" panose="02020603050405020304" pitchFamily="18" charset="0"/>
              </a:rPr>
              <a:t>50 more </a:t>
            </a:r>
            <a:r>
              <a:rPr lang="en-US" b="1" dirty="0" err="1" smtClean="0">
                <a:cs typeface="Times New Roman" panose="02020603050405020304" pitchFamily="18" charset="0"/>
              </a:rPr>
              <a:t>rewirings</a:t>
            </a:r>
            <a:r>
              <a:rPr lang="en-US" dirty="0" smtClean="0">
                <a:cs typeface="Times New Roman" panose="02020603050405020304" pitchFamily="18" charset="0"/>
              </a:rPr>
              <a:t>, on average, to get it down by another </a:t>
            </a:r>
            <a:r>
              <a:rPr lang="en-US" b="1" dirty="0" smtClean="0">
                <a:cs typeface="Times New Roman" panose="02020603050405020304" pitchFamily="18" charset="0"/>
              </a:rPr>
              <a:t>50%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Clustering coefficient decreases </a:t>
            </a:r>
            <a:r>
              <a:rPr lang="en-US" b="1" i="1" dirty="0" smtClean="0">
                <a:cs typeface="Times New Roman" panose="02020603050405020304" pitchFamily="18" charset="0"/>
              </a:rPr>
              <a:t>way more slowly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– leads to another “sweet spot” for these networks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68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Free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697624" y="1802714"/>
            <a:ext cx="11364888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Times New Roman" panose="02020603050405020304" pitchFamily="18" charset="0"/>
              </a:rPr>
              <a:t>Small World network models are exceptionally good at getting at </a:t>
            </a:r>
            <a:r>
              <a:rPr lang="en-US" b="1" i="1" dirty="0" smtClean="0">
                <a:cs typeface="Times New Roman" panose="02020603050405020304" pitchFamily="18" charset="0"/>
              </a:rPr>
              <a:t>certain types </a:t>
            </a:r>
            <a:r>
              <a:rPr lang="en-US" dirty="0" smtClean="0">
                <a:cs typeface="Times New Roman" panose="02020603050405020304" pitchFamily="18" charset="0"/>
              </a:rPr>
              <a:t>of empirically observed “order” in networks, but not </a:t>
            </a:r>
            <a:r>
              <a:rPr lang="en-US" dirty="0" smtClean="0">
                <a:cs typeface="Times New Roman" panose="02020603050405020304" pitchFamily="18" charset="0"/>
              </a:rPr>
              <a:t>others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cs typeface="Times New Roman" panose="02020603050405020304" pitchFamily="18" charset="0"/>
              </a:rPr>
              <a:t>Specifically, neither Small World nor Random Graph models are able to describe observed topologies which involve a very </a:t>
            </a:r>
            <a:r>
              <a:rPr lang="en-US" b="1" dirty="0" smtClean="0">
                <a:cs typeface="Times New Roman" panose="02020603050405020304" pitchFamily="18" charset="0"/>
              </a:rPr>
              <a:t>long-tail degree distribution </a:t>
            </a:r>
            <a:endParaRPr lang="en-US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Free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556" y="3236942"/>
            <a:ext cx="2030052" cy="8655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7708" y="2937912"/>
            <a:ext cx="370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Degree Distribution described via:</a:t>
            </a:r>
            <a:endParaRPr lang="en-US" b="1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5628" b="1482"/>
          <a:stretch/>
        </p:blipFill>
        <p:spPr>
          <a:xfrm>
            <a:off x="209322" y="1999431"/>
            <a:ext cx="7710250" cy="360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Free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074" y="1690688"/>
            <a:ext cx="7057726" cy="36547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849803"/>
            <a:ext cx="294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“Scale Free” refers to the </a:t>
            </a:r>
            <a:r>
              <a:rPr lang="en-US" sz="2400" b="1" i="1" dirty="0" smtClean="0"/>
              <a:t>extremity of values</a:t>
            </a:r>
            <a:r>
              <a:rPr lang="en-US" sz="2400" dirty="0" smtClean="0"/>
              <a:t> in these distributions</a:t>
            </a:r>
          </a:p>
          <a:p>
            <a:endParaRPr lang="en-US" sz="2400" dirty="0"/>
          </a:p>
          <a:p>
            <a:r>
              <a:rPr lang="en-US" sz="2400" dirty="0" smtClean="0"/>
              <a:t>Given the presence of nodes with both </a:t>
            </a:r>
            <a:r>
              <a:rPr lang="en-US" sz="2400" b="1" i="1" dirty="0" smtClean="0"/>
              <a:t>very few</a:t>
            </a:r>
            <a:r>
              <a:rPr lang="en-US" sz="2400" dirty="0" smtClean="0"/>
              <a:t> and </a:t>
            </a:r>
            <a:r>
              <a:rPr lang="en-US" sz="2400" b="1" i="1" dirty="0" smtClean="0"/>
              <a:t>very many</a:t>
            </a:r>
            <a:r>
              <a:rPr lang="en-US" sz="2400" dirty="0" smtClean="0"/>
              <a:t> connections, no innate “scale” to the 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59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Networks’ Greatest Hits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Random graphs </a:t>
            </a:r>
          </a:p>
          <a:p>
            <a:pPr lvl="1"/>
            <a:r>
              <a:rPr lang="en-US" dirty="0" err="1" smtClean="0"/>
              <a:t>Erdos-Renyi</a:t>
            </a:r>
            <a:r>
              <a:rPr lang="en-US" dirty="0" smtClean="0"/>
              <a:t> construction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Small-World</a:t>
            </a:r>
          </a:p>
          <a:p>
            <a:pPr lvl="1"/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 algorithm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Scale-Free</a:t>
            </a:r>
          </a:p>
          <a:p>
            <a:pPr lvl="1"/>
            <a:r>
              <a:rPr lang="en-US" dirty="0" smtClean="0"/>
              <a:t>Preferential attachment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NetLogo</a:t>
            </a:r>
            <a:r>
              <a:rPr lang="en-US" b="1" dirty="0" smtClean="0"/>
              <a:t> Implementations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Free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870" y="1690688"/>
            <a:ext cx="109830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Barabasi</a:t>
            </a:r>
            <a:r>
              <a:rPr lang="en-US" sz="2400" b="1" dirty="0" smtClean="0"/>
              <a:t> and Albert </a:t>
            </a:r>
          </a:p>
          <a:p>
            <a:endParaRPr lang="en-US" sz="2400" b="1" dirty="0"/>
          </a:p>
          <a:p>
            <a:r>
              <a:rPr lang="en-US" sz="2400" dirty="0" smtClean="0"/>
              <a:t>Identified </a:t>
            </a:r>
            <a:r>
              <a:rPr lang="en-US" sz="2400" b="1" i="1" dirty="0" smtClean="0"/>
              <a:t>power </a:t>
            </a:r>
            <a:r>
              <a:rPr lang="en-US" sz="2400" b="1" i="1" dirty="0" smtClean="0"/>
              <a:t>law</a:t>
            </a:r>
            <a:r>
              <a:rPr lang="en-US" sz="2400" dirty="0" smtClean="0"/>
              <a:t> characteristic of scale free networks and proposed a model of how they are generated</a:t>
            </a:r>
          </a:p>
          <a:p>
            <a:endParaRPr lang="en-US" sz="2400" b="1" i="1" dirty="0"/>
          </a:p>
          <a:p>
            <a:r>
              <a:rPr lang="en-US" sz="2400" b="1" dirty="0" smtClean="0"/>
              <a:t>Key insights: 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Do not start with a fixed number of nodes. Instead, start with a small system and </a:t>
            </a:r>
            <a:r>
              <a:rPr lang="en-US" sz="2400" b="1" i="1" dirty="0" smtClean="0"/>
              <a:t>gradually add</a:t>
            </a:r>
            <a:r>
              <a:rPr lang="en-US" sz="2400" dirty="0" smtClean="0"/>
              <a:t> nodes to system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a new node (B) added to the system, make the </a:t>
            </a:r>
            <a:r>
              <a:rPr lang="en-US" sz="2400" b="1" i="1" dirty="0" smtClean="0"/>
              <a:t>probability of connecting</a:t>
            </a:r>
            <a:r>
              <a:rPr lang="en-US" sz="2400" dirty="0" smtClean="0"/>
              <a:t> to an existing node (A) </a:t>
            </a:r>
            <a:r>
              <a:rPr lang="en-US" sz="2400" b="1" i="1" dirty="0" smtClean="0"/>
              <a:t>positively depend on the number of existing connections</a:t>
            </a:r>
            <a:r>
              <a:rPr lang="en-US" sz="2400" dirty="0" smtClean="0"/>
              <a:t> that node (A) </a:t>
            </a:r>
            <a:r>
              <a:rPr lang="en-US" sz="2400" dirty="0" smtClean="0"/>
              <a:t>already has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59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Free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56434" y="1613244"/>
            <a:ext cx="11364888" cy="3634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cs typeface="Times New Roman" panose="02020603050405020304" pitchFamily="18" charset="0"/>
              </a:rPr>
              <a:t>Algorithmically, can conceive of this as process of </a:t>
            </a:r>
            <a:r>
              <a:rPr lang="en-US" sz="3200" b="1" i="1" dirty="0" smtClean="0">
                <a:cs typeface="Times New Roman" panose="02020603050405020304" pitchFamily="18" charset="0"/>
              </a:rPr>
              <a:t>preferential attachment</a:t>
            </a:r>
            <a:r>
              <a:rPr lang="en-US" sz="3200" dirty="0" smtClean="0">
                <a:cs typeface="Times New Roman" panose="02020603050405020304" pitchFamily="18" charset="0"/>
              </a:rPr>
              <a:t>:</a:t>
            </a:r>
            <a:endParaRPr lang="en-US" sz="3200" b="1" i="1" dirty="0" smtClean="0"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3200" dirty="0" smtClean="0">
                <a:cs typeface="Times New Roman" panose="02020603050405020304" pitchFamily="18" charset="0"/>
              </a:rPr>
              <a:t>Begin with a network of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i="1" dirty="0" smtClean="0"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cs typeface="Times New Roman" panose="02020603050405020304" pitchFamily="18" charset="0"/>
              </a:rPr>
              <a:t>initial nodes and </a:t>
            </a:r>
            <a:r>
              <a:rPr lang="en-US" sz="3200" dirty="0" smtClean="0">
                <a:cs typeface="Times New Roman" panose="02020603050405020304" pitchFamily="18" charset="0"/>
              </a:rPr>
              <a:t>an arbitrary </a:t>
            </a:r>
            <a:r>
              <a:rPr lang="en-US" sz="3200" dirty="0" smtClean="0">
                <a:cs typeface="Times New Roman" panose="02020603050405020304" pitchFamily="18" charset="0"/>
              </a:rPr>
              <a:t>topology (</a:t>
            </a:r>
            <a:r>
              <a:rPr lang="en-US" sz="3200" i="1" dirty="0" smtClean="0">
                <a:cs typeface="Times New Roman" panose="02020603050405020304" pitchFamily="18" charset="0"/>
              </a:rPr>
              <a:t>constrained </a:t>
            </a:r>
            <a:r>
              <a:rPr lang="en-US" sz="3200" i="1" dirty="0" err="1" smtClean="0">
                <a:cs typeface="Times New Roman" panose="02020603050405020304" pitchFamily="18" charset="0"/>
              </a:rPr>
              <a:t>s.t.</a:t>
            </a:r>
            <a:r>
              <a:rPr lang="en-US" sz="3200" i="1" dirty="0" smtClean="0">
                <a:cs typeface="Times New Roman" panose="02020603050405020304" pitchFamily="18" charset="0"/>
              </a:rPr>
              <a:t> each node has degree of at least 1)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sz="3200" dirty="0" smtClean="0"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3200" dirty="0" smtClean="0">
                <a:cs typeface="Times New Roman" panose="02020603050405020304" pitchFamily="18" charset="0"/>
              </a:rPr>
              <a:t>For all subsequent nodes added, connect to existing node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cs typeface="Times New Roman" panose="02020603050405020304" pitchFamily="18" charset="0"/>
              </a:rPr>
              <a:t>with probability: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736" y="5085498"/>
            <a:ext cx="3515459" cy="106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Free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016" y="1690688"/>
            <a:ext cx="52753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Network Properties:</a:t>
            </a:r>
          </a:p>
          <a:p>
            <a:endParaRPr lang="en-US" sz="2400" dirty="0"/>
          </a:p>
          <a:p>
            <a:r>
              <a:rPr lang="en-US" sz="2400" dirty="0" smtClean="0"/>
              <a:t>Gives </a:t>
            </a:r>
            <a:r>
              <a:rPr lang="en-US" sz="2400" dirty="0" smtClean="0"/>
              <a:t>rise to a characteristic “</a:t>
            </a:r>
            <a:r>
              <a:rPr lang="en-US" sz="2400" b="1" i="1" dirty="0" smtClean="0"/>
              <a:t>spoke and hub”</a:t>
            </a:r>
            <a:r>
              <a:rPr lang="en-US" sz="2400" i="1" dirty="0" smtClean="0"/>
              <a:t> </a:t>
            </a:r>
            <a:r>
              <a:rPr lang="en-US" sz="2400" dirty="0" smtClean="0"/>
              <a:t>structure with a few central nodes of very high degree and many nodes on the peripheral </a:t>
            </a:r>
            <a:r>
              <a:rPr lang="en-US" sz="2400" dirty="0" smtClean="0"/>
              <a:t>with very</a:t>
            </a:r>
            <a:r>
              <a:rPr lang="en-US" sz="2400" dirty="0" smtClean="0"/>
              <a:t> </a:t>
            </a:r>
            <a:r>
              <a:rPr lang="en-US" sz="2400" dirty="0" smtClean="0"/>
              <a:t>low (~ 1</a:t>
            </a:r>
            <a:r>
              <a:rPr lang="en-US" sz="2400" dirty="0" smtClean="0"/>
              <a:t>) degree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Network model </a:t>
            </a:r>
            <a:r>
              <a:rPr lang="en-US" sz="2400" dirty="0" smtClean="0"/>
              <a:t>of a </a:t>
            </a:r>
            <a:r>
              <a:rPr lang="en-US" sz="2400" b="1" i="1" dirty="0" smtClean="0"/>
              <a:t>cumulative advantage</a:t>
            </a:r>
            <a:r>
              <a:rPr lang="en-US" sz="2400" dirty="0" smtClean="0"/>
              <a:t> </a:t>
            </a:r>
            <a:r>
              <a:rPr lang="en-US" sz="2400" dirty="0" smtClean="0"/>
              <a:t>process that </a:t>
            </a:r>
            <a:r>
              <a:rPr lang="en-US" sz="2400" dirty="0" smtClean="0"/>
              <a:t>is strongly biased toward early nodes</a:t>
            </a:r>
          </a:p>
          <a:p>
            <a:endParaRPr lang="en-US" sz="2400" dirty="0"/>
          </a:p>
          <a:p>
            <a:r>
              <a:rPr lang="en-US" sz="2400" b="1" i="1" dirty="0" smtClean="0"/>
              <a:t>Robust</a:t>
            </a:r>
            <a:r>
              <a:rPr lang="en-US" sz="2400" dirty="0" smtClean="0"/>
              <a:t> to </a:t>
            </a:r>
            <a:r>
              <a:rPr lang="en-US" sz="2400" b="1" dirty="0" smtClean="0"/>
              <a:t>random “</a:t>
            </a:r>
            <a:r>
              <a:rPr lang="en-US" sz="2400" b="1" dirty="0" smtClean="0"/>
              <a:t>attacks”</a:t>
            </a:r>
            <a:r>
              <a:rPr lang="en-US" sz="2400" dirty="0" smtClean="0"/>
              <a:t> </a:t>
            </a:r>
            <a:r>
              <a:rPr lang="en-US" sz="2400" dirty="0" smtClean="0"/>
              <a:t>but </a:t>
            </a:r>
            <a:r>
              <a:rPr lang="en-US" sz="2400" dirty="0" smtClean="0"/>
              <a:t>quite </a:t>
            </a:r>
            <a:r>
              <a:rPr lang="en-US" sz="2400" b="1" i="1" dirty="0" smtClean="0"/>
              <a:t>vulnerable</a:t>
            </a:r>
            <a:r>
              <a:rPr lang="en-US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b="1" dirty="0" smtClean="0"/>
              <a:t>targeted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026" name="Picture 2" descr="Image result for scale f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13" y="1690688"/>
            <a:ext cx="3943659" cy="404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1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NetLogo</a:t>
            </a:r>
            <a:r>
              <a:rPr lang="en-US" dirty="0" smtClean="0"/>
              <a:t> Implementations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 err="1" smtClean="0"/>
              <a:t>NetLogo</a:t>
            </a:r>
            <a:r>
              <a:rPr lang="en-US" sz="3200" b="1" dirty="0" smtClean="0"/>
              <a:t> Models</a:t>
            </a:r>
          </a:p>
          <a:p>
            <a:pPr marL="0" indent="0">
              <a:buNone/>
            </a:pPr>
            <a:endParaRPr lang="en-US" sz="3200" b="1" dirty="0" smtClean="0"/>
          </a:p>
          <a:p>
            <a:r>
              <a:rPr lang="en-US" sz="3200" dirty="0" smtClean="0"/>
              <a:t>Giant Component</a:t>
            </a:r>
          </a:p>
          <a:p>
            <a:r>
              <a:rPr lang="en-US" sz="3200" dirty="0" smtClean="0"/>
              <a:t>Small Worlds</a:t>
            </a:r>
          </a:p>
          <a:p>
            <a:r>
              <a:rPr lang="en-US" sz="3200" dirty="0" smtClean="0"/>
              <a:t>Preferential Attachment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b="1" dirty="0" smtClean="0"/>
              <a:t>FYI: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dirty="0"/>
              <a:t>A</a:t>
            </a:r>
            <a:r>
              <a:rPr lang="en-US" sz="3200" dirty="0" smtClean="0"/>
              <a:t>ll </a:t>
            </a:r>
            <a:r>
              <a:rPr lang="en-US" sz="3200" dirty="0" smtClean="0"/>
              <a:t>these graph </a:t>
            </a:r>
            <a:r>
              <a:rPr lang="en-US" sz="3200" dirty="0" smtClean="0"/>
              <a:t>construction algorithms </a:t>
            </a:r>
            <a:r>
              <a:rPr lang="en-US" sz="3200" dirty="0" smtClean="0"/>
              <a:t>available in </a:t>
            </a:r>
            <a:r>
              <a:rPr lang="en-US" sz="3200" dirty="0" err="1" smtClean="0"/>
              <a:t>NetworkX</a:t>
            </a:r>
            <a:r>
              <a:rPr lang="en-US" sz="3200" smtClean="0"/>
              <a:t> 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293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Networks’ Greatest Hits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Under the much more general heading of “networks,” there are 3 that prove particularly important in complex systems:</a:t>
            </a:r>
          </a:p>
          <a:p>
            <a:pPr marL="0" indent="0">
              <a:buNone/>
            </a:pPr>
            <a:endParaRPr lang="en-US" sz="3200" dirty="0" smtClean="0"/>
          </a:p>
          <a:p>
            <a:pPr marL="514350" indent="-514350">
              <a:buAutoNum type="arabicParenR"/>
            </a:pPr>
            <a:r>
              <a:rPr lang="en-US" sz="3200" b="1" dirty="0" smtClean="0"/>
              <a:t>Random </a:t>
            </a:r>
          </a:p>
          <a:p>
            <a:pPr marL="514350" indent="-514350">
              <a:buAutoNum type="arabicParenR"/>
            </a:pPr>
            <a:r>
              <a:rPr lang="en-US" sz="3200" b="1" dirty="0" smtClean="0"/>
              <a:t>Small-World</a:t>
            </a:r>
          </a:p>
          <a:p>
            <a:pPr marL="514350" indent="-514350">
              <a:buAutoNum type="arabicParenR"/>
            </a:pPr>
            <a:r>
              <a:rPr lang="en-US" sz="3200" b="1" dirty="0" smtClean="0"/>
              <a:t>Scale Free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An overview of the these </a:t>
            </a:r>
            <a:r>
              <a:rPr lang="en-US" sz="3200" dirty="0" smtClean="0"/>
              <a:t>also offers </a:t>
            </a:r>
            <a:r>
              <a:rPr lang="en-US" sz="3200" dirty="0" smtClean="0"/>
              <a:t>a great opportunity to look at the </a:t>
            </a:r>
            <a:r>
              <a:rPr lang="en-US" sz="3200" b="1" dirty="0" smtClean="0"/>
              <a:t>dynamics </a:t>
            </a:r>
            <a:r>
              <a:rPr lang="en-US" sz="3200" b="1" i="1" dirty="0" smtClean="0"/>
              <a:t>of</a:t>
            </a:r>
            <a:r>
              <a:rPr lang="en-US" sz="3200" b="1" dirty="0" smtClean="0"/>
              <a:t> networks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483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dirty="0" smtClean="0"/>
              <a:t>Random graphs are networks in which the </a:t>
            </a:r>
            <a:r>
              <a:rPr lang="en-US" sz="3200" b="1" i="1" dirty="0" smtClean="0"/>
              <a:t>edges</a:t>
            </a:r>
            <a:r>
              <a:rPr lang="en-US" sz="3200" dirty="0" smtClean="0"/>
              <a:t> between nodes are (through some process) </a:t>
            </a:r>
            <a:r>
              <a:rPr lang="en-US" sz="3200" b="1" i="1" dirty="0" smtClean="0"/>
              <a:t>randomly generated 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 smtClean="0"/>
              <a:t>Usually conceptualized as a baseline or “null” model </a:t>
            </a:r>
            <a:r>
              <a:rPr lang="en-US" sz="3200" dirty="0" smtClean="0"/>
              <a:t>to compare</a:t>
            </a:r>
            <a:r>
              <a:rPr lang="en-US" sz="3200" dirty="0" smtClean="0"/>
              <a:t> against </a:t>
            </a:r>
            <a:r>
              <a:rPr lang="en-US" sz="3200" dirty="0" smtClean="0"/>
              <a:t>other </a:t>
            </a:r>
            <a:r>
              <a:rPr lang="en-US" sz="3200" dirty="0" smtClean="0"/>
              <a:t>graphs of comparable size that have more </a:t>
            </a:r>
            <a:r>
              <a:rPr lang="en-US" sz="3200" b="1" i="1" dirty="0" smtClean="0"/>
              <a:t>bias</a:t>
            </a:r>
            <a:r>
              <a:rPr lang="en-US" sz="3200" dirty="0" smtClean="0"/>
              <a:t> or </a:t>
            </a:r>
            <a:r>
              <a:rPr lang="en-US" sz="3200" b="1" i="1" dirty="0" smtClean="0"/>
              <a:t>order</a:t>
            </a:r>
            <a:r>
              <a:rPr lang="en-US" sz="3200" dirty="0" smtClean="0"/>
              <a:t> in their </a:t>
            </a:r>
            <a:r>
              <a:rPr lang="en-US" sz="3200" dirty="0" smtClean="0"/>
              <a:t>construction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920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Generating Random Graphs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dirty="0" smtClean="0"/>
              <a:t>Frequently used approach to generating random graphs are two </a:t>
            </a:r>
            <a:r>
              <a:rPr lang="en-US" sz="3200" b="1" i="1" dirty="0" err="1" smtClean="0"/>
              <a:t>Erdos-Renyi</a:t>
            </a:r>
            <a:r>
              <a:rPr lang="en-US" sz="3200" b="1" i="1" dirty="0" smtClean="0"/>
              <a:t> </a:t>
            </a:r>
            <a:r>
              <a:rPr lang="en-US" sz="3200" dirty="0" smtClean="0"/>
              <a:t>models:</a:t>
            </a:r>
          </a:p>
          <a:p>
            <a:pPr marL="0" indent="0">
              <a:buNone/>
            </a:pPr>
            <a:endParaRPr lang="en-US" sz="3200" dirty="0" smtClean="0"/>
          </a:p>
          <a:p>
            <a:pPr marL="971550" lvl="1" indent="-514350">
              <a:buAutoNum type="arabicParenR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n,m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where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= number of nodes,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/>
              <a:t> = number of edges</a:t>
            </a:r>
          </a:p>
          <a:p>
            <a:pPr marL="971550" lvl="1" indent="-514350">
              <a:buAutoNum type="arabicParenR"/>
            </a:pPr>
            <a:endParaRPr lang="en-US" dirty="0" smtClean="0"/>
          </a:p>
          <a:p>
            <a:pPr marL="971550" lvl="1" indent="-514350">
              <a:buAutoNum type="arabicParenR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n,p</a:t>
            </a:r>
            <a:r>
              <a:rPr lang="en-US" dirty="0" smtClean="0"/>
              <a:t>) where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= number of nodes,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= probability of an edge existing between any two nodes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397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Generating Random Graphs</a:t>
            </a: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G(n, m):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choose from all possible graphs possessing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p):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node pair in a node set, create an edge with probability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76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8" y="922635"/>
            <a:ext cx="5449312" cy="54138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8366" y="599470"/>
            <a:ext cx="289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Random Graph Generation: </a:t>
            </a:r>
            <a:r>
              <a:rPr lang="en-US" b="1" i="1" dirty="0" err="1" smtClean="0"/>
              <a:t>NetworkX</a:t>
            </a:r>
            <a:r>
              <a:rPr lang="en-US" b="1" i="1" dirty="0" smtClean="0"/>
              <a:t> examples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28366" y="1816777"/>
            <a:ext cx="288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G(</a:t>
            </a:r>
            <a:r>
              <a:rPr lang="en-US" b="1" dirty="0" err="1" smtClean="0"/>
              <a:t>n,m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gnm_random_graph</a:t>
            </a:r>
            <a:r>
              <a:rPr lang="en-US" dirty="0" smtClean="0"/>
              <a:t>(10,20)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88254" y="1787002"/>
            <a:ext cx="288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G(</a:t>
            </a:r>
            <a:r>
              <a:rPr lang="en-US" b="1" dirty="0" err="1" smtClean="0"/>
              <a:t>n,m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gnp_random_graph</a:t>
            </a:r>
            <a:r>
              <a:rPr lang="en-US" dirty="0" smtClean="0"/>
              <a:t>(10, .10)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30103" y="3944032"/>
            <a:ext cx="3399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Random Degree Sequence</a:t>
            </a:r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random_degree_sequence_graph</a:t>
            </a:r>
            <a:r>
              <a:rPr lang="en-US" i="1" dirty="0" smtClean="0"/>
              <a:t>([</a:t>
            </a:r>
            <a:r>
              <a:rPr lang="en-US" i="1" dirty="0" err="1" smtClean="0"/>
              <a:t>deg</a:t>
            </a:r>
            <a:r>
              <a:rPr lang="en-US" i="1" dirty="0" smtClean="0"/>
              <a:t> distribution list])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2761" y="4124519"/>
            <a:ext cx="288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Random Regular Degree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gnp_random_graph</a:t>
            </a:r>
            <a:r>
              <a:rPr lang="en-US" dirty="0" smtClean="0"/>
              <a:t>(3, 10)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Randomizing Graphs</a:t>
            </a: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Can also think about creating random graphs via </a:t>
            </a:r>
            <a:r>
              <a:rPr lang="en-US" b="1" i="1" dirty="0" smtClean="0"/>
              <a:t>randomization </a:t>
            </a:r>
            <a:r>
              <a:rPr lang="en-US" dirty="0" smtClean="0"/>
              <a:t>of existing networks (good for generating a null to compare against)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/conservation of number of nodes and edges only</a:t>
            </a:r>
          </a:p>
          <a:p>
            <a:r>
              <a:rPr lang="en-US" dirty="0" smtClean="0"/>
              <a:t>w/conservation of degree distribution </a:t>
            </a:r>
          </a:p>
          <a:p>
            <a:r>
              <a:rPr lang="en-US" dirty="0" smtClean="0"/>
              <a:t>w/conservation of expected degree</a:t>
            </a:r>
          </a:p>
          <a:p>
            <a:r>
              <a:rPr lang="en-US" dirty="0" smtClean="0"/>
              <a:t>Double-edge swap </a:t>
            </a:r>
          </a:p>
        </p:txBody>
      </p:sp>
    </p:spTree>
    <p:extLst>
      <p:ext uri="{BB962C8B-B14F-4D97-AF65-F5344CB8AC3E}">
        <p14:creationId xmlns:p14="http://schemas.microsoft.com/office/powerpoint/2010/main" val="35227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9685" y="1763049"/>
            <a:ext cx="4900856" cy="3954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Emergent </a:t>
            </a:r>
            <a:r>
              <a:rPr lang="en-US" sz="3200" b="1" dirty="0" smtClean="0"/>
              <a:t>Properties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dirty="0" smtClean="0">
                <a:cs typeface="Times New Roman" panose="02020603050405020304" pitchFamily="18" charset="0"/>
              </a:rPr>
              <a:t>Demonstrate </a:t>
            </a:r>
            <a:r>
              <a:rPr lang="en-US" sz="3200" b="1" i="1" dirty="0" smtClean="0">
                <a:cs typeface="Times New Roman" panose="02020603050405020304" pitchFamily="18" charset="0"/>
              </a:rPr>
              <a:t>phase </a:t>
            </a:r>
            <a:r>
              <a:rPr lang="en-US" sz="3200" b="1" i="1" dirty="0" smtClean="0">
                <a:cs typeface="Times New Roman" panose="02020603050405020304" pitchFamily="18" charset="0"/>
              </a:rPr>
              <a:t>transitions</a:t>
            </a:r>
            <a:r>
              <a:rPr lang="en-US" sz="3200" dirty="0" smtClean="0">
                <a:cs typeface="Times New Roman" panose="02020603050405020304" pitchFamily="18" charset="0"/>
              </a:rPr>
              <a:t> in macro-level network properties at critical values of network density</a:t>
            </a:r>
            <a:r>
              <a:rPr lang="en-US" sz="3200" b="1" i="1" dirty="0" smtClean="0"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cs typeface="Times New Roman" panose="02020603050405020304" pitchFamily="18" charset="0"/>
              </a:rPr>
              <a:t>(relevant to models of </a:t>
            </a:r>
            <a:r>
              <a:rPr lang="en-US" sz="3200" b="1" i="1" dirty="0" smtClean="0">
                <a:cs typeface="Times New Roman" panose="02020603050405020304" pitchFamily="18" charset="0"/>
              </a:rPr>
              <a:t>percolation </a:t>
            </a:r>
            <a:r>
              <a:rPr lang="en-US" sz="3200" dirty="0" smtClean="0">
                <a:cs typeface="Times New Roman" panose="02020603050405020304" pitchFamily="18" charset="0"/>
              </a:rPr>
              <a:t>and </a:t>
            </a:r>
            <a:r>
              <a:rPr lang="en-US" sz="3200" b="1" i="1" dirty="0" smtClean="0">
                <a:cs typeface="Times New Roman" panose="02020603050405020304" pitchFamily="18" charset="0"/>
              </a:rPr>
              <a:t>network robustness</a:t>
            </a:r>
            <a:r>
              <a:rPr lang="en-US" sz="3200" dirty="0" smtClean="0">
                <a:cs typeface="Times New Roman" panose="02020603050405020304" pitchFamily="18" charset="0"/>
              </a:rPr>
              <a:t>)</a:t>
            </a:r>
            <a:endParaRPr lang="en-US" sz="3200" dirty="0">
              <a:cs typeface="Times New Roman" panose="02020603050405020304" pitchFamily="18" charset="0"/>
            </a:endParaRPr>
          </a:p>
          <a:p>
            <a:endParaRPr lang="en-US" sz="3200" dirty="0" smtClean="0">
              <a:cs typeface="Times New Roman" panose="02020603050405020304" pitchFamily="18" charset="0"/>
            </a:endParaRP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Picture 2" descr="Image result for random graph connectivity phase transition threa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04" y="2172910"/>
            <a:ext cx="5930900" cy="362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6300</TotalTime>
  <Words>908</Words>
  <Application>Microsoft Office PowerPoint</Application>
  <PresentationFormat>Widescreen</PresentationFormat>
  <Paragraphs>162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CMPLXSYS 530</vt:lpstr>
      <vt:lpstr>Agenda for Today</vt:lpstr>
      <vt:lpstr>Networks’ Greatest Hits</vt:lpstr>
      <vt:lpstr>Random Graphs</vt:lpstr>
      <vt:lpstr>Random Graphs</vt:lpstr>
      <vt:lpstr>Random Graphs</vt:lpstr>
      <vt:lpstr>PowerPoint Presentation</vt:lpstr>
      <vt:lpstr>Random Graphs</vt:lpstr>
      <vt:lpstr>Random Graphs</vt:lpstr>
      <vt:lpstr>Beyond Random Graphs</vt:lpstr>
      <vt:lpstr>Small Worlds</vt:lpstr>
      <vt:lpstr>Small Worlds</vt:lpstr>
      <vt:lpstr>Small Worlds</vt:lpstr>
      <vt:lpstr>Small Worlds</vt:lpstr>
      <vt:lpstr>Small Worlds</vt:lpstr>
      <vt:lpstr>Small Worlds</vt:lpstr>
      <vt:lpstr>Scale Free</vt:lpstr>
      <vt:lpstr>Scale Free</vt:lpstr>
      <vt:lpstr>Scale Free</vt:lpstr>
      <vt:lpstr>Scale Free</vt:lpstr>
      <vt:lpstr>Scale Free</vt:lpstr>
      <vt:lpstr>Scale Free</vt:lpstr>
      <vt:lpstr>NetLogo Implementations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Shaw, Lynette</cp:lastModifiedBy>
  <cp:revision>286</cp:revision>
  <dcterms:created xsi:type="dcterms:W3CDTF">2017-01-06T15:00:21Z</dcterms:created>
  <dcterms:modified xsi:type="dcterms:W3CDTF">2017-03-15T15:27:18Z</dcterms:modified>
</cp:coreProperties>
</file>