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308" r:id="rId5"/>
    <p:sldId id="310" r:id="rId6"/>
    <p:sldId id="311" r:id="rId7"/>
    <p:sldId id="312" r:id="rId8"/>
    <p:sldId id="313" r:id="rId9"/>
    <p:sldId id="314" r:id="rId10"/>
    <p:sldId id="315" r:id="rId11"/>
    <p:sldId id="309" r:id="rId12"/>
    <p:sldId id="317" r:id="rId13"/>
    <p:sldId id="322" r:id="rId14"/>
    <p:sldId id="324" r:id="rId15"/>
    <p:sldId id="321" r:id="rId16"/>
    <p:sldId id="323" r:id="rId17"/>
    <p:sldId id="326" r:id="rId18"/>
    <p:sldId id="327" r:id="rId19"/>
    <p:sldId id="320" r:id="rId20"/>
    <p:sldId id="318" r:id="rId21"/>
    <p:sldId id="319" r:id="rId22"/>
    <p:sldId id="325" r:id="rId23"/>
    <p:sldId id="328" r:id="rId24"/>
    <p:sldId id="3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F16F9-4899-4FE8-8A1E-DFFA245C2B63}">
          <p14:sldIdLst>
            <p14:sldId id="256"/>
            <p14:sldId id="257"/>
            <p14:sldId id="271"/>
            <p14:sldId id="308"/>
            <p14:sldId id="310"/>
            <p14:sldId id="311"/>
            <p14:sldId id="312"/>
            <p14:sldId id="313"/>
            <p14:sldId id="314"/>
            <p14:sldId id="315"/>
            <p14:sldId id="309"/>
            <p14:sldId id="317"/>
            <p14:sldId id="322"/>
            <p14:sldId id="324"/>
            <p14:sldId id="321"/>
            <p14:sldId id="323"/>
            <p14:sldId id="326"/>
            <p14:sldId id="327"/>
            <p14:sldId id="320"/>
            <p14:sldId id="318"/>
            <p14:sldId id="319"/>
            <p14:sldId id="325"/>
            <p14:sldId id="328"/>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16" d="100"/>
          <a:sy n="116" d="100"/>
        </p:scale>
        <p:origin x="10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lynetteshaw/cscs-530-wi2017/blob/master/Assignments/Assignment2_Brainstorm.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smtClean="0"/>
              <a:t>Incorporating Randomness into ABM </a:t>
            </a:r>
          </a:p>
          <a:p>
            <a:r>
              <a:rPr lang="en-US" dirty="0" smtClean="0"/>
              <a:t>1/27/17</a:t>
            </a:r>
            <a:endParaRPr lang="en-US" dirty="0"/>
          </a:p>
        </p:txBody>
      </p:sp>
    </p:spTree>
    <p:extLst>
      <p:ext uri="{BB962C8B-B14F-4D97-AF65-F5344CB8AC3E}">
        <p14:creationId xmlns:p14="http://schemas.microsoft.com/office/powerpoint/2010/main" val="14053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7"/>
            </a:pPr>
            <a:r>
              <a:rPr lang="en-US" dirty="0" smtClean="0"/>
              <a:t>How </a:t>
            </a:r>
            <a:r>
              <a:rPr lang="en-US" dirty="0"/>
              <a:t>might you validate the model, especially the </a:t>
            </a:r>
            <a:r>
              <a:rPr lang="en-US" dirty="0" smtClean="0"/>
              <a:t>agent </a:t>
            </a:r>
            <a:r>
              <a:rPr lang="en-US" dirty="0" err="1" smtClean="0"/>
              <a:t>behaviours</a:t>
            </a:r>
            <a:r>
              <a:rPr lang="en-US" dirty="0"/>
              <a:t>?</a:t>
            </a:r>
            <a:endParaRPr lang="en-US" dirty="0" smtClean="0"/>
          </a:p>
        </p:txBody>
      </p:sp>
    </p:spTree>
    <p:extLst>
      <p:ext uri="{BB962C8B-B14F-4D97-AF65-F5344CB8AC3E}">
        <p14:creationId xmlns:p14="http://schemas.microsoft.com/office/powerpoint/2010/main" val="1751244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25586" y="1874263"/>
            <a:ext cx="10214261" cy="4351338"/>
          </a:xfrm>
        </p:spPr>
        <p:txBody>
          <a:bodyPr>
            <a:normAutofit fontScale="77500" lnSpcReduction="20000"/>
          </a:bodyPr>
          <a:lstStyle/>
          <a:p>
            <a:pPr marL="0" indent="0" algn="ctr">
              <a:buNone/>
            </a:pPr>
            <a:r>
              <a:rPr lang="en-US" b="1" dirty="0" smtClean="0"/>
              <a:t>Design Process Tasks </a:t>
            </a:r>
            <a:r>
              <a:rPr lang="en-US" dirty="0" smtClean="0"/>
              <a:t>(</a:t>
            </a:r>
            <a:r>
              <a:rPr lang="en-US" dirty="0" err="1" smtClean="0"/>
              <a:t>Sayama</a:t>
            </a:r>
            <a:r>
              <a:rPr lang="en-US" dirty="0" smtClean="0"/>
              <a:t>, </a:t>
            </a:r>
            <a:r>
              <a:rPr lang="en-US" dirty="0" err="1" smtClean="0"/>
              <a:t>Chp</a:t>
            </a:r>
            <a:r>
              <a:rPr lang="en-US" dirty="0" smtClean="0"/>
              <a:t>. 10)</a:t>
            </a:r>
            <a:endParaRPr lang="en-US" b="1" dirty="0" smtClean="0"/>
          </a:p>
          <a:p>
            <a:pPr marL="0" indent="0">
              <a:buNone/>
            </a:pPr>
            <a:endParaRPr lang="en-US" b="1" dirty="0" smtClean="0"/>
          </a:p>
          <a:p>
            <a:pPr marL="0" indent="0">
              <a:lnSpc>
                <a:spcPct val="120000"/>
              </a:lnSpc>
              <a:buNone/>
            </a:pPr>
            <a:r>
              <a:rPr lang="en-US" dirty="0" smtClean="0"/>
              <a:t>	1</a:t>
            </a:r>
            <a:r>
              <a:rPr lang="en-US" dirty="0"/>
              <a:t>. Design the data structure to store the attributes of the agents.</a:t>
            </a:r>
          </a:p>
          <a:p>
            <a:pPr marL="0" indent="0">
              <a:lnSpc>
                <a:spcPct val="120000"/>
              </a:lnSpc>
              <a:buNone/>
            </a:pPr>
            <a:r>
              <a:rPr lang="en-US" dirty="0" smtClean="0"/>
              <a:t>	2</a:t>
            </a:r>
            <a:r>
              <a:rPr lang="en-US" dirty="0"/>
              <a:t>. Design the data structure to store the states of the environment.</a:t>
            </a:r>
          </a:p>
          <a:p>
            <a:pPr marL="0" indent="0">
              <a:lnSpc>
                <a:spcPct val="120000"/>
              </a:lnSpc>
              <a:buNone/>
            </a:pPr>
            <a:r>
              <a:rPr lang="en-US" dirty="0" smtClean="0"/>
              <a:t>	3</a:t>
            </a:r>
            <a:r>
              <a:rPr lang="en-US" dirty="0"/>
              <a:t>. Describe the rules for how the environment behaves on its own.</a:t>
            </a:r>
          </a:p>
          <a:p>
            <a:pPr marL="0" indent="0">
              <a:lnSpc>
                <a:spcPct val="120000"/>
              </a:lnSpc>
              <a:buNone/>
            </a:pPr>
            <a:r>
              <a:rPr lang="en-US" dirty="0" smtClean="0"/>
              <a:t>	4</a:t>
            </a:r>
            <a:r>
              <a:rPr lang="en-US" dirty="0"/>
              <a:t>. Describe the rules for how agents interact with the environment.</a:t>
            </a:r>
          </a:p>
          <a:p>
            <a:pPr marL="0" indent="0">
              <a:lnSpc>
                <a:spcPct val="120000"/>
              </a:lnSpc>
              <a:buNone/>
            </a:pPr>
            <a:r>
              <a:rPr lang="en-US" dirty="0" smtClean="0"/>
              <a:t>	5</a:t>
            </a:r>
            <a:r>
              <a:rPr lang="en-US" dirty="0"/>
              <a:t>. Describe the rules for how agents behave on their own.</a:t>
            </a:r>
          </a:p>
          <a:p>
            <a:pPr marL="0" indent="0">
              <a:lnSpc>
                <a:spcPct val="120000"/>
              </a:lnSpc>
              <a:buNone/>
            </a:pPr>
            <a:r>
              <a:rPr lang="en-US" dirty="0" smtClean="0"/>
              <a:t>	6</a:t>
            </a:r>
            <a:r>
              <a:rPr lang="en-US" dirty="0"/>
              <a:t>. Describe the rules for how agents interact with each other</a:t>
            </a:r>
            <a:r>
              <a:rPr lang="en-US" dirty="0" smtClean="0"/>
              <a:t>.</a:t>
            </a:r>
          </a:p>
          <a:p>
            <a:pPr marL="0" indent="0">
              <a:buNone/>
            </a:pPr>
            <a:endParaRPr lang="en-US" dirty="0"/>
          </a:p>
          <a:p>
            <a:pPr marL="0" indent="0" algn="ctr">
              <a:buNone/>
            </a:pPr>
            <a:r>
              <a:rPr lang="en-US" i="1" dirty="0" smtClean="0"/>
              <a:t>How will these be implemented differently when using different platforms?</a:t>
            </a:r>
            <a:endParaRPr lang="en-US" i="1" dirty="0"/>
          </a:p>
        </p:txBody>
      </p:sp>
    </p:spTree>
    <p:extLst>
      <p:ext uri="{BB962C8B-B14F-4D97-AF65-F5344CB8AC3E}">
        <p14:creationId xmlns:p14="http://schemas.microsoft.com/office/powerpoint/2010/main" val="313672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dirty="0" smtClean="0"/>
              <a:t>Thinking about some of the </a:t>
            </a:r>
            <a:r>
              <a:rPr lang="en-US" b="1" i="1" dirty="0" smtClean="0"/>
              <a:t>many</a:t>
            </a:r>
            <a:r>
              <a:rPr lang="en-US" dirty="0" smtClean="0"/>
              <a:t> choices you’ll need to make when building your ABM…</a:t>
            </a:r>
          </a:p>
          <a:p>
            <a:endParaRPr lang="en-US" dirty="0"/>
          </a:p>
          <a:p>
            <a:r>
              <a:rPr lang="en-US" dirty="0" smtClean="0"/>
              <a:t>Modifying </a:t>
            </a:r>
            <a:r>
              <a:rPr lang="en-US" dirty="0"/>
              <a:t>vs. building from scratch</a:t>
            </a:r>
          </a:p>
          <a:p>
            <a:r>
              <a:rPr lang="en-US" dirty="0"/>
              <a:t>Agent </a:t>
            </a:r>
            <a:r>
              <a:rPr lang="en-US" dirty="0" smtClean="0"/>
              <a:t>decisions</a:t>
            </a:r>
            <a:endParaRPr lang="en-US" dirty="0"/>
          </a:p>
          <a:p>
            <a:pPr lvl="1"/>
            <a:r>
              <a:rPr lang="en-US" dirty="0"/>
              <a:t>Granularity</a:t>
            </a:r>
          </a:p>
          <a:p>
            <a:pPr lvl="1"/>
            <a:r>
              <a:rPr lang="en-US" dirty="0"/>
              <a:t>Cognition</a:t>
            </a:r>
          </a:p>
          <a:p>
            <a:pPr lvl="1"/>
            <a:r>
              <a:rPr lang="en-US" dirty="0"/>
              <a:t>Inheritance and incorporating “Evolution”</a:t>
            </a:r>
          </a:p>
          <a:p>
            <a:r>
              <a:rPr lang="en-US" dirty="0"/>
              <a:t>Scheduling</a:t>
            </a:r>
          </a:p>
        </p:txBody>
      </p:sp>
    </p:spTree>
    <p:extLst>
      <p:ext uri="{BB962C8B-B14F-4D97-AF65-F5344CB8AC3E}">
        <p14:creationId xmlns:p14="http://schemas.microsoft.com/office/powerpoint/2010/main" val="491127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6062391" cy="4351338"/>
          </a:xfrm>
        </p:spPr>
        <p:txBody>
          <a:bodyPr>
            <a:normAutofit/>
          </a:bodyPr>
          <a:lstStyle/>
          <a:p>
            <a:pPr marL="0" indent="0">
              <a:buNone/>
            </a:pPr>
            <a:r>
              <a:rPr lang="en-US" b="1" dirty="0" smtClean="0"/>
              <a:t>Modifying vs. Building from Scratch</a:t>
            </a:r>
          </a:p>
          <a:p>
            <a:pPr marL="0" indent="0">
              <a:buNone/>
            </a:pPr>
            <a:endParaRPr lang="en-US" dirty="0"/>
          </a:p>
          <a:p>
            <a:pPr marL="0" indent="0">
              <a:buNone/>
            </a:pPr>
            <a:r>
              <a:rPr lang="en-US" sz="2400" dirty="0" smtClean="0"/>
              <a:t>One of the most basic things to consider at the outset is whether you need to build your ABM from scratch or if you might be able to “repurpose” or extend other models – either from within or outside your particular substantive field.</a:t>
            </a:r>
          </a:p>
          <a:p>
            <a:pPr marL="0" indent="0">
              <a:buNone/>
            </a:pPr>
            <a:endParaRPr lang="en-US" dirty="0" smtClean="0"/>
          </a:p>
          <a:p>
            <a:pPr marL="0" indent="0">
              <a:buNone/>
            </a:pPr>
            <a:r>
              <a:rPr lang="en-US" i="1" dirty="0" smtClean="0"/>
              <a:t>Benefits and drawbacks of either?</a:t>
            </a:r>
            <a:endParaRPr lang="en-US" i="1" dirty="0"/>
          </a:p>
          <a:p>
            <a:pPr marL="0" indent="0">
              <a:buNone/>
            </a:pPr>
            <a:endParaRPr lang="en-US" i="1" dirty="0"/>
          </a:p>
        </p:txBody>
      </p:sp>
      <p:pic>
        <p:nvPicPr>
          <p:cNvPr id="1026" name="Picture 2" descr="Image result for virus on network ne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422" y="2242623"/>
            <a:ext cx="3196023" cy="3196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0486" y="5618205"/>
            <a:ext cx="3954163" cy="646331"/>
          </a:xfrm>
          <a:prstGeom prst="rect">
            <a:avLst/>
          </a:prstGeom>
          <a:noFill/>
        </p:spPr>
        <p:txBody>
          <a:bodyPr wrap="square" rtlCol="0">
            <a:spAutoFit/>
          </a:bodyPr>
          <a:lstStyle/>
          <a:p>
            <a:pPr algn="ctr"/>
            <a:r>
              <a:rPr lang="en-US" b="1" dirty="0" smtClean="0"/>
              <a:t>Spread of a “virus on a network” </a:t>
            </a:r>
          </a:p>
          <a:p>
            <a:pPr algn="ctr"/>
            <a:r>
              <a:rPr lang="en-US" dirty="0"/>
              <a:t>W</a:t>
            </a:r>
            <a:r>
              <a:rPr lang="en-US" dirty="0" smtClean="0"/>
              <a:t>hat arenas could this be applied to?</a:t>
            </a:r>
            <a:endParaRPr lang="en-US" dirty="0"/>
          </a:p>
        </p:txBody>
      </p:sp>
    </p:spTree>
    <p:extLst>
      <p:ext uri="{BB962C8B-B14F-4D97-AF65-F5344CB8AC3E}">
        <p14:creationId xmlns:p14="http://schemas.microsoft.com/office/powerpoint/2010/main" val="1362790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3434521" cy="4287640"/>
          </a:xfrm>
        </p:spPr>
        <p:txBody>
          <a:bodyPr>
            <a:normAutofit/>
          </a:bodyPr>
          <a:lstStyle/>
          <a:p>
            <a:pPr marL="0" indent="0">
              <a:buNone/>
            </a:pPr>
            <a:r>
              <a:rPr lang="en-US" b="1" dirty="0" smtClean="0"/>
              <a:t>Agents - Granularity</a:t>
            </a:r>
          </a:p>
          <a:p>
            <a:pPr marL="0" indent="0">
              <a:buNone/>
            </a:pPr>
            <a:endParaRPr lang="en-US" i="1" dirty="0" smtClean="0"/>
          </a:p>
          <a:p>
            <a:pPr marL="0" indent="0">
              <a:buNone/>
            </a:pPr>
            <a:r>
              <a:rPr lang="en-US" dirty="0" smtClean="0"/>
              <a:t>Granularity involves what level in the complexity hierarchy you are choosing to use for your agents.</a:t>
            </a:r>
          </a:p>
        </p:txBody>
      </p:sp>
      <p:pic>
        <p:nvPicPr>
          <p:cNvPr id="3074" name="Picture 2" descr="P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2766583"/>
            <a:ext cx="70485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9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5049137" cy="4254688"/>
          </a:xfrm>
        </p:spPr>
        <p:txBody>
          <a:bodyPr>
            <a:normAutofit fontScale="92500"/>
          </a:bodyPr>
          <a:lstStyle/>
          <a:p>
            <a:pPr marL="0" indent="0">
              <a:buNone/>
            </a:pPr>
            <a:r>
              <a:rPr lang="en-US" b="1" dirty="0" smtClean="0"/>
              <a:t>Agents - Granularity</a:t>
            </a:r>
          </a:p>
          <a:p>
            <a:pPr marL="0" indent="0">
              <a:buNone/>
            </a:pPr>
            <a:endParaRPr lang="en-US" dirty="0"/>
          </a:p>
          <a:p>
            <a:pPr marL="0" indent="0">
              <a:buNone/>
            </a:pPr>
            <a:r>
              <a:rPr lang="en-US" i="1" dirty="0" smtClean="0"/>
              <a:t>Should we make mental processes, people, or organizations our agents in the seminar example?</a:t>
            </a:r>
          </a:p>
          <a:p>
            <a:pPr marL="0" indent="0">
              <a:buNone/>
            </a:pPr>
            <a:endParaRPr lang="en-US" dirty="0" smtClean="0"/>
          </a:p>
          <a:p>
            <a:pPr marL="0" indent="0">
              <a:buNone/>
            </a:pPr>
            <a:r>
              <a:rPr lang="en-US" i="1" dirty="0" smtClean="0"/>
              <a:t>What do our choices of granularity entail for the foundational assumptions of our model?</a:t>
            </a:r>
            <a:endParaRPr lang="en-US" i="1" dirty="0"/>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smtClean="0"/>
              <a:t>Tumor vs AIDS Model</a:t>
            </a:r>
          </a:p>
          <a:p>
            <a:pPr algn="ctr"/>
            <a:r>
              <a:rPr lang="en-US" dirty="0" smtClean="0"/>
              <a:t>The left is at the level of the cell, the right at the level of the individual</a:t>
            </a:r>
            <a:endParaRPr lang="en-US" dirty="0"/>
          </a:p>
        </p:txBody>
      </p:sp>
      <p:pic>
        <p:nvPicPr>
          <p:cNvPr id="6" name="Picture 5"/>
          <p:cNvPicPr>
            <a:picLocks noChangeAspect="1"/>
          </p:cNvPicPr>
          <p:nvPr/>
        </p:nvPicPr>
        <p:blipFill>
          <a:blip r:embed="rId2"/>
          <a:stretch>
            <a:fillRect/>
          </a:stretch>
        </p:blipFill>
        <p:spPr>
          <a:xfrm>
            <a:off x="8970645" y="2101526"/>
            <a:ext cx="2628230" cy="2754804"/>
          </a:xfrm>
          <a:prstGeom prst="rect">
            <a:avLst/>
          </a:prstGeom>
        </p:spPr>
      </p:pic>
      <p:pic>
        <p:nvPicPr>
          <p:cNvPr id="8" name="Picture 7"/>
          <p:cNvPicPr>
            <a:picLocks noChangeAspect="1"/>
          </p:cNvPicPr>
          <p:nvPr/>
        </p:nvPicPr>
        <p:blipFill>
          <a:blip r:embed="rId3"/>
          <a:stretch>
            <a:fillRect/>
          </a:stretch>
        </p:blipFill>
        <p:spPr>
          <a:xfrm>
            <a:off x="6161450" y="2163185"/>
            <a:ext cx="2587133" cy="2693145"/>
          </a:xfrm>
          <a:prstGeom prst="rect">
            <a:avLst/>
          </a:prstGeom>
        </p:spPr>
      </p:pic>
    </p:spTree>
    <p:extLst>
      <p:ext uri="{BB962C8B-B14F-4D97-AF65-F5344CB8AC3E}">
        <p14:creationId xmlns:p14="http://schemas.microsoft.com/office/powerpoint/2010/main" val="1220283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5049137" cy="4254688"/>
          </a:xfrm>
        </p:spPr>
        <p:txBody>
          <a:bodyPr>
            <a:normAutofit fontScale="70000" lnSpcReduction="20000"/>
          </a:bodyPr>
          <a:lstStyle/>
          <a:p>
            <a:pPr marL="0" indent="0">
              <a:buNone/>
            </a:pPr>
            <a:r>
              <a:rPr lang="en-US" b="1" dirty="0" smtClean="0"/>
              <a:t>Agents - Granularity</a:t>
            </a:r>
          </a:p>
          <a:p>
            <a:pPr marL="0" indent="0">
              <a:buNone/>
            </a:pPr>
            <a:endParaRPr lang="en-US" i="1" dirty="0" smtClean="0"/>
          </a:p>
          <a:p>
            <a:pPr marL="0" indent="0">
              <a:buNone/>
            </a:pPr>
            <a:r>
              <a:rPr lang="en-US" dirty="0"/>
              <a:t>U</a:t>
            </a:r>
            <a:r>
              <a:rPr lang="en-US" dirty="0" smtClean="0"/>
              <a:t>ltimately depends on identifying the fundamental level of interaction that matters for your questions about a phenomenon.</a:t>
            </a:r>
          </a:p>
          <a:p>
            <a:pPr marL="0" indent="0">
              <a:buNone/>
            </a:pPr>
            <a:endParaRPr lang="en-US" dirty="0"/>
          </a:p>
          <a:p>
            <a:pPr marL="0" indent="0">
              <a:buNone/>
            </a:pPr>
            <a:r>
              <a:rPr lang="en-US" dirty="0" smtClean="0"/>
              <a:t>Possible to create multiple layers of agents in a model (</a:t>
            </a:r>
            <a:r>
              <a:rPr lang="en-US" b="1" i="1" dirty="0" smtClean="0"/>
              <a:t>meta-agents</a:t>
            </a:r>
            <a:r>
              <a:rPr lang="en-US" b="1" dirty="0" smtClean="0"/>
              <a:t> </a:t>
            </a:r>
            <a:r>
              <a:rPr lang="en-US" dirty="0" smtClean="0"/>
              <a:t>composed of lower level agents).</a:t>
            </a:r>
          </a:p>
          <a:p>
            <a:pPr marL="0" indent="0">
              <a:buNone/>
            </a:pPr>
            <a:endParaRPr lang="en-US" dirty="0" smtClean="0"/>
          </a:p>
          <a:p>
            <a:pPr marL="0" indent="0">
              <a:buNone/>
            </a:pPr>
            <a:r>
              <a:rPr lang="en-US" dirty="0" smtClean="0"/>
              <a:t>Must be careful to keep the “</a:t>
            </a:r>
            <a:r>
              <a:rPr lang="en-US" b="1" dirty="0" smtClean="0"/>
              <a:t>scale</a:t>
            </a:r>
            <a:r>
              <a:rPr lang="en-US" dirty="0" smtClean="0"/>
              <a:t>” of interactions appropriate (e.g. cells operating on different timescales than organs w/in a model)</a:t>
            </a:r>
            <a:endParaRPr lang="en-US" dirty="0"/>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smtClean="0"/>
              <a:t>Tumor vs AIDS Model</a:t>
            </a:r>
          </a:p>
          <a:p>
            <a:pPr algn="ctr"/>
            <a:r>
              <a:rPr lang="en-US" dirty="0" smtClean="0"/>
              <a:t>The left is at the level of the cell, the right at the level of the individual</a:t>
            </a:r>
            <a:endParaRPr lang="en-US" dirty="0"/>
          </a:p>
        </p:txBody>
      </p:sp>
      <p:pic>
        <p:nvPicPr>
          <p:cNvPr id="5" name="Picture 4"/>
          <p:cNvPicPr>
            <a:picLocks noChangeAspect="1"/>
          </p:cNvPicPr>
          <p:nvPr/>
        </p:nvPicPr>
        <p:blipFill>
          <a:blip r:embed="rId2"/>
          <a:stretch>
            <a:fillRect/>
          </a:stretch>
        </p:blipFill>
        <p:spPr>
          <a:xfrm>
            <a:off x="6161450" y="2163185"/>
            <a:ext cx="2587133" cy="2693145"/>
          </a:xfrm>
          <a:prstGeom prst="rect">
            <a:avLst/>
          </a:prstGeom>
        </p:spPr>
      </p:pic>
      <p:pic>
        <p:nvPicPr>
          <p:cNvPr id="6" name="Picture 5"/>
          <p:cNvPicPr>
            <a:picLocks noChangeAspect="1"/>
          </p:cNvPicPr>
          <p:nvPr/>
        </p:nvPicPr>
        <p:blipFill>
          <a:blip r:embed="rId3"/>
          <a:stretch>
            <a:fillRect/>
          </a:stretch>
        </p:blipFill>
        <p:spPr>
          <a:xfrm>
            <a:off x="8970645" y="2101526"/>
            <a:ext cx="2628230" cy="2754804"/>
          </a:xfrm>
          <a:prstGeom prst="rect">
            <a:avLst/>
          </a:prstGeom>
        </p:spPr>
      </p:pic>
    </p:spTree>
    <p:extLst>
      <p:ext uri="{BB962C8B-B14F-4D97-AF65-F5344CB8AC3E}">
        <p14:creationId xmlns:p14="http://schemas.microsoft.com/office/powerpoint/2010/main" val="3312857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10914478" cy="1181975"/>
          </a:xfrm>
        </p:spPr>
        <p:txBody>
          <a:bodyPr>
            <a:normAutofit/>
          </a:bodyPr>
          <a:lstStyle/>
          <a:p>
            <a:pPr marL="0" indent="0">
              <a:buNone/>
            </a:pPr>
            <a:r>
              <a:rPr lang="en-US" b="1" dirty="0" smtClean="0"/>
              <a:t>Agents - Cognition</a:t>
            </a:r>
          </a:p>
          <a:p>
            <a:pPr marL="0" indent="0">
              <a:buNone/>
            </a:pPr>
            <a:r>
              <a:rPr lang="en-US" dirty="0" smtClean="0"/>
              <a:t>How smart are your agents? </a:t>
            </a:r>
            <a:endParaRPr lang="en-US" dirty="0"/>
          </a:p>
        </p:txBody>
      </p:sp>
      <p:cxnSp>
        <p:nvCxnSpPr>
          <p:cNvPr id="10" name="Straight Arrow Connector 9"/>
          <p:cNvCxnSpPr/>
          <p:nvPr/>
        </p:nvCxnSpPr>
        <p:spPr>
          <a:xfrm flipV="1">
            <a:off x="838200" y="5024487"/>
            <a:ext cx="9885406" cy="13239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5674" y="3512846"/>
            <a:ext cx="1540477" cy="1200329"/>
          </a:xfrm>
          <a:prstGeom prst="rect">
            <a:avLst/>
          </a:prstGeom>
          <a:noFill/>
        </p:spPr>
        <p:txBody>
          <a:bodyPr wrap="square" rtlCol="0">
            <a:spAutoFit/>
          </a:bodyPr>
          <a:lstStyle/>
          <a:p>
            <a:pPr algn="ctr"/>
            <a:r>
              <a:rPr lang="en-US" b="1" i="1" dirty="0" smtClean="0"/>
              <a:t>Reflexive Agents</a:t>
            </a:r>
          </a:p>
          <a:p>
            <a:pPr algn="ctr"/>
            <a:r>
              <a:rPr lang="en-US" dirty="0" smtClean="0"/>
              <a:t>simple, static rules</a:t>
            </a:r>
            <a:endParaRPr lang="en-US" dirty="0"/>
          </a:p>
        </p:txBody>
      </p:sp>
      <p:sp>
        <p:nvSpPr>
          <p:cNvPr id="12" name="TextBox 11"/>
          <p:cNvSpPr txBox="1"/>
          <p:nvPr/>
        </p:nvSpPr>
        <p:spPr>
          <a:xfrm>
            <a:off x="3270420" y="3450030"/>
            <a:ext cx="1886466" cy="1477328"/>
          </a:xfrm>
          <a:prstGeom prst="rect">
            <a:avLst/>
          </a:prstGeom>
          <a:noFill/>
        </p:spPr>
        <p:txBody>
          <a:bodyPr wrap="square" rtlCol="0">
            <a:spAutoFit/>
          </a:bodyPr>
          <a:lstStyle/>
          <a:p>
            <a:pPr algn="ctr"/>
            <a:r>
              <a:rPr lang="en-US" b="1" i="1" dirty="0" smtClean="0"/>
              <a:t>Goal-Based Agents</a:t>
            </a:r>
          </a:p>
          <a:p>
            <a:pPr algn="ctr"/>
            <a:r>
              <a:rPr lang="en-US" dirty="0" smtClean="0"/>
              <a:t>rules adjust according to being in goal state</a:t>
            </a:r>
            <a:endParaRPr lang="en-US" dirty="0"/>
          </a:p>
        </p:txBody>
      </p:sp>
      <p:sp>
        <p:nvSpPr>
          <p:cNvPr id="15" name="TextBox 14"/>
          <p:cNvSpPr txBox="1"/>
          <p:nvPr/>
        </p:nvSpPr>
        <p:spPr>
          <a:xfrm>
            <a:off x="5651155" y="3450030"/>
            <a:ext cx="2016214" cy="1477328"/>
          </a:xfrm>
          <a:prstGeom prst="rect">
            <a:avLst/>
          </a:prstGeom>
          <a:noFill/>
        </p:spPr>
        <p:txBody>
          <a:bodyPr wrap="square" rtlCol="0">
            <a:spAutoFit/>
          </a:bodyPr>
          <a:lstStyle/>
          <a:p>
            <a:pPr algn="ctr"/>
            <a:r>
              <a:rPr lang="en-US" b="1" i="1" dirty="0" smtClean="0"/>
              <a:t>Utility-Based Agents</a:t>
            </a:r>
          </a:p>
          <a:p>
            <a:pPr algn="ctr"/>
            <a:r>
              <a:rPr lang="en-US" dirty="0" smtClean="0"/>
              <a:t>Rules attempts to maximize utility function(s)</a:t>
            </a:r>
            <a:endParaRPr lang="en-US" dirty="0"/>
          </a:p>
        </p:txBody>
      </p:sp>
      <p:sp>
        <p:nvSpPr>
          <p:cNvPr id="16" name="TextBox 15"/>
          <p:cNvSpPr txBox="1"/>
          <p:nvPr/>
        </p:nvSpPr>
        <p:spPr>
          <a:xfrm>
            <a:off x="8456139" y="3391503"/>
            <a:ext cx="2016214" cy="1200329"/>
          </a:xfrm>
          <a:prstGeom prst="rect">
            <a:avLst/>
          </a:prstGeom>
          <a:noFill/>
        </p:spPr>
        <p:txBody>
          <a:bodyPr wrap="square" rtlCol="0">
            <a:spAutoFit/>
          </a:bodyPr>
          <a:lstStyle/>
          <a:p>
            <a:pPr algn="ctr"/>
            <a:r>
              <a:rPr lang="en-US" b="1" i="1" dirty="0" smtClean="0"/>
              <a:t>Adaptive</a:t>
            </a:r>
          </a:p>
          <a:p>
            <a:pPr algn="ctr"/>
            <a:r>
              <a:rPr lang="en-US" b="1" i="1" dirty="0" smtClean="0"/>
              <a:t> Agents</a:t>
            </a:r>
          </a:p>
          <a:p>
            <a:pPr algn="ctr"/>
            <a:r>
              <a:rPr lang="en-US" dirty="0" smtClean="0"/>
              <a:t>rules update based on experience</a:t>
            </a:r>
            <a:endParaRPr lang="en-US" dirty="0"/>
          </a:p>
        </p:txBody>
      </p:sp>
      <p:sp>
        <p:nvSpPr>
          <p:cNvPr id="17" name="TextBox 16"/>
          <p:cNvSpPr txBox="1"/>
          <p:nvPr/>
        </p:nvSpPr>
        <p:spPr>
          <a:xfrm>
            <a:off x="3556686" y="5500656"/>
            <a:ext cx="3882082" cy="369332"/>
          </a:xfrm>
          <a:prstGeom prst="rect">
            <a:avLst/>
          </a:prstGeom>
          <a:noFill/>
        </p:spPr>
        <p:txBody>
          <a:bodyPr wrap="square" rtlCol="0">
            <a:spAutoFit/>
          </a:bodyPr>
          <a:lstStyle/>
          <a:p>
            <a:pPr algn="ctr"/>
            <a:r>
              <a:rPr lang="en-US" b="1" i="1" dirty="0" smtClean="0"/>
              <a:t>Cognitive Complexity</a:t>
            </a:r>
          </a:p>
        </p:txBody>
      </p:sp>
      <p:sp>
        <p:nvSpPr>
          <p:cNvPr id="18" name="TextBox 17"/>
          <p:cNvSpPr txBox="1"/>
          <p:nvPr/>
        </p:nvSpPr>
        <p:spPr>
          <a:xfrm>
            <a:off x="838200" y="5177490"/>
            <a:ext cx="1449202" cy="1015663"/>
          </a:xfrm>
          <a:prstGeom prst="rect">
            <a:avLst/>
          </a:prstGeom>
          <a:noFill/>
        </p:spPr>
        <p:txBody>
          <a:bodyPr wrap="square" rtlCol="0">
            <a:spAutoFit/>
          </a:bodyPr>
          <a:lstStyle/>
          <a:p>
            <a:pPr algn="ctr"/>
            <a:r>
              <a:rPr lang="en-US" sz="6000" b="1" i="1" dirty="0" smtClean="0"/>
              <a:t>-</a:t>
            </a:r>
          </a:p>
        </p:txBody>
      </p:sp>
      <p:sp>
        <p:nvSpPr>
          <p:cNvPr id="19" name="TextBox 18"/>
          <p:cNvSpPr txBox="1"/>
          <p:nvPr/>
        </p:nvSpPr>
        <p:spPr>
          <a:xfrm>
            <a:off x="9023151" y="5254015"/>
            <a:ext cx="1449202" cy="830997"/>
          </a:xfrm>
          <a:prstGeom prst="rect">
            <a:avLst/>
          </a:prstGeom>
          <a:noFill/>
        </p:spPr>
        <p:txBody>
          <a:bodyPr wrap="square" rtlCol="0">
            <a:spAutoFit/>
          </a:bodyPr>
          <a:lstStyle/>
          <a:p>
            <a:pPr algn="ctr"/>
            <a:r>
              <a:rPr lang="en-US" sz="4800" b="1" i="1" dirty="0"/>
              <a:t>+</a:t>
            </a:r>
            <a:endParaRPr lang="en-US" sz="4800" b="1" i="1" dirty="0" smtClean="0"/>
          </a:p>
        </p:txBody>
      </p:sp>
    </p:spTree>
    <p:extLst>
      <p:ext uri="{BB962C8B-B14F-4D97-AF65-F5344CB8AC3E}">
        <p14:creationId xmlns:p14="http://schemas.microsoft.com/office/powerpoint/2010/main" val="2437469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10914478" cy="4213499"/>
          </a:xfrm>
        </p:spPr>
        <p:txBody>
          <a:bodyPr>
            <a:normAutofit fontScale="85000" lnSpcReduction="20000"/>
          </a:bodyPr>
          <a:lstStyle/>
          <a:p>
            <a:pPr marL="0" indent="0">
              <a:buNone/>
            </a:pPr>
            <a:r>
              <a:rPr lang="en-US" b="1" dirty="0" smtClean="0"/>
              <a:t>Agents - Evolution</a:t>
            </a:r>
          </a:p>
          <a:p>
            <a:pPr marL="0" indent="0">
              <a:buNone/>
            </a:pPr>
            <a:endParaRPr lang="en-US" dirty="0" smtClean="0"/>
          </a:p>
          <a:p>
            <a:pPr marL="0" indent="0">
              <a:buNone/>
            </a:pPr>
            <a:r>
              <a:rPr lang="en-US" dirty="0" smtClean="0"/>
              <a:t>Do your agents die and reproduce?  Does the next generation change based on the experiences of the previous generation?</a:t>
            </a:r>
          </a:p>
          <a:p>
            <a:pPr marL="0" indent="0">
              <a:buNone/>
            </a:pPr>
            <a:endParaRPr lang="en-US" dirty="0"/>
          </a:p>
          <a:p>
            <a:pPr marL="0" indent="0">
              <a:buNone/>
            </a:pPr>
            <a:r>
              <a:rPr lang="en-US" dirty="0" smtClean="0"/>
              <a:t>How will you incorporate “fitness” in this model? Inheritance? Variation across generations?</a:t>
            </a:r>
          </a:p>
          <a:p>
            <a:pPr marL="0" indent="0">
              <a:buNone/>
            </a:pPr>
            <a:endParaRPr lang="en-US" dirty="0"/>
          </a:p>
          <a:p>
            <a:pPr marL="0" indent="0" algn="ctr">
              <a:buNone/>
            </a:pPr>
            <a:r>
              <a:rPr lang="en-US" dirty="0" smtClean="0"/>
              <a:t>*see work on </a:t>
            </a:r>
            <a:r>
              <a:rPr lang="en-US" b="1" i="1" dirty="0" smtClean="0"/>
              <a:t>genetic algorithms</a:t>
            </a:r>
            <a:r>
              <a:rPr lang="en-US" dirty="0" smtClean="0"/>
              <a:t> for an expansive exploration of these subjects*</a:t>
            </a:r>
          </a:p>
          <a:p>
            <a:pPr marL="0" indent="0">
              <a:buNone/>
            </a:pPr>
            <a:endParaRPr lang="en-US" dirty="0"/>
          </a:p>
          <a:p>
            <a:pPr marL="0" indent="0" algn="ctr">
              <a:buNone/>
            </a:pPr>
            <a:r>
              <a:rPr lang="en-US" i="1" dirty="0" smtClean="0"/>
              <a:t>Thoughts on how might we implement agent evolution in </a:t>
            </a:r>
            <a:r>
              <a:rPr lang="en-US" i="1" dirty="0" err="1" smtClean="0"/>
              <a:t>Netlogo</a:t>
            </a:r>
            <a:r>
              <a:rPr lang="en-US" i="1" dirty="0" smtClean="0"/>
              <a:t>  or Python?</a:t>
            </a:r>
            <a:endParaRPr lang="en-US" i="1" dirty="0"/>
          </a:p>
        </p:txBody>
      </p:sp>
    </p:spTree>
    <p:extLst>
      <p:ext uri="{BB962C8B-B14F-4D97-AF65-F5344CB8AC3E}">
        <p14:creationId xmlns:p14="http://schemas.microsoft.com/office/powerpoint/2010/main" val="6315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i="1" dirty="0" smtClean="0"/>
              <a:t>Schedule</a:t>
            </a:r>
            <a:r>
              <a:rPr lang="en-US" dirty="0" smtClean="0"/>
              <a:t> refers to the order in which the model operates. Decisions in this arena can fundamentally alter the behavior of your model.</a:t>
            </a:r>
          </a:p>
          <a:p>
            <a:pPr marL="0" indent="0">
              <a:buNone/>
            </a:pPr>
            <a:endParaRPr lang="en-US" dirty="0"/>
          </a:p>
          <a:p>
            <a:pPr marL="0" indent="0">
              <a:buNone/>
            </a:pPr>
            <a:r>
              <a:rPr lang="en-US" dirty="0" smtClean="0"/>
              <a:t>At the most general level, the schedule of any given ABM is:</a:t>
            </a:r>
          </a:p>
          <a:p>
            <a:pPr marL="0" indent="0">
              <a:buNone/>
            </a:pPr>
            <a:endParaRPr lang="en-US" dirty="0"/>
          </a:p>
          <a:p>
            <a:pPr marL="971550" lvl="1" indent="-514350">
              <a:buAutoNum type="arabicParenR"/>
            </a:pPr>
            <a:r>
              <a:rPr lang="en-US" sz="2800" dirty="0" smtClean="0"/>
              <a:t>Initialize model</a:t>
            </a:r>
          </a:p>
          <a:p>
            <a:pPr marL="971550" lvl="1" indent="-514350">
              <a:buAutoNum type="arabicParenR"/>
            </a:pPr>
            <a:r>
              <a:rPr lang="en-US" sz="2800" b="1" i="1" dirty="0" smtClean="0"/>
              <a:t>Loop through set of agent and environment interactions</a:t>
            </a:r>
          </a:p>
          <a:p>
            <a:pPr marL="971550" lvl="1" indent="-514350">
              <a:buAutoNum type="arabicParenR"/>
            </a:pPr>
            <a:r>
              <a:rPr lang="en-US" sz="2800" dirty="0" smtClean="0"/>
              <a:t>Stop</a:t>
            </a:r>
          </a:p>
        </p:txBody>
      </p:sp>
    </p:spTree>
    <p:extLst>
      <p:ext uri="{BB962C8B-B14F-4D97-AF65-F5344CB8AC3E}">
        <p14:creationId xmlns:p14="http://schemas.microsoft.com/office/powerpoint/2010/main" val="50375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a:t>
            </a:r>
          </a:p>
        </p:txBody>
      </p:sp>
      <p:sp>
        <p:nvSpPr>
          <p:cNvPr id="3" name="Content Placeholder 2"/>
          <p:cNvSpPr>
            <a:spLocks noGrp="1"/>
          </p:cNvSpPr>
          <p:nvPr>
            <p:ph idx="1"/>
          </p:nvPr>
        </p:nvSpPr>
        <p:spPr>
          <a:xfrm>
            <a:off x="838200" y="1690688"/>
            <a:ext cx="10515600" cy="4575175"/>
          </a:xfrm>
        </p:spPr>
        <p:txBody>
          <a:bodyPr>
            <a:normAutofit fontScale="85000" lnSpcReduction="20000"/>
          </a:bodyPr>
          <a:lstStyle/>
          <a:p>
            <a:pPr marL="0" indent="0">
              <a:buNone/>
            </a:pPr>
            <a:r>
              <a:rPr lang="en-US" b="1" dirty="0" smtClean="0"/>
              <a:t>Incorporating Randomness</a:t>
            </a:r>
            <a:endParaRPr lang="en-US" b="1" dirty="0" smtClean="0"/>
          </a:p>
          <a:p>
            <a:r>
              <a:rPr lang="en-US" dirty="0" smtClean="0"/>
              <a:t>Using </a:t>
            </a:r>
            <a:r>
              <a:rPr lang="en-US" dirty="0" smtClean="0"/>
              <a:t>ABM for Stochastic Processes</a:t>
            </a:r>
            <a:endParaRPr lang="en-US" dirty="0" smtClean="0"/>
          </a:p>
          <a:p>
            <a:r>
              <a:rPr lang="en-US" dirty="0" smtClean="0"/>
              <a:t>Randomness in Initialization</a:t>
            </a:r>
          </a:p>
          <a:p>
            <a:r>
              <a:rPr lang="en-US" dirty="0" smtClean="0"/>
              <a:t>Randomness in Interaction</a:t>
            </a:r>
            <a:endParaRPr lang="en-US" dirty="0" smtClean="0"/>
          </a:p>
          <a:p>
            <a:pPr marL="0" indent="0">
              <a:buNone/>
            </a:pPr>
            <a:endParaRPr lang="en-US" b="1" dirty="0" smtClean="0"/>
          </a:p>
          <a:p>
            <a:pPr marL="0" indent="0">
              <a:buNone/>
            </a:pPr>
            <a:r>
              <a:rPr lang="en-US" b="1" dirty="0" smtClean="0"/>
              <a:t>Working with Randomness – Notebook Explorations</a:t>
            </a:r>
            <a:endParaRPr lang="en-US" b="1" dirty="0" smtClean="0"/>
          </a:p>
          <a:p>
            <a:r>
              <a:rPr lang="en-US" dirty="0" smtClean="0"/>
              <a:t>Pseudo-random </a:t>
            </a:r>
            <a:r>
              <a:rPr lang="en-US" dirty="0"/>
              <a:t>number </a:t>
            </a:r>
            <a:r>
              <a:rPr lang="en-US" dirty="0" smtClean="0"/>
              <a:t>generators</a:t>
            </a:r>
            <a:endParaRPr lang="en-US" dirty="0" smtClean="0"/>
          </a:p>
          <a:p>
            <a:r>
              <a:rPr lang="en-US" dirty="0" smtClean="0"/>
              <a:t>Distributions</a:t>
            </a:r>
          </a:p>
          <a:p>
            <a:r>
              <a:rPr lang="en-US" dirty="0" smtClean="0"/>
              <a:t>Monte Carlo Method</a:t>
            </a:r>
            <a:endParaRPr lang="en-US" b="1" dirty="0" smtClean="0"/>
          </a:p>
          <a:p>
            <a:pPr marL="0" indent="0">
              <a:buNone/>
            </a:pPr>
            <a:endParaRPr lang="en-US" b="1" dirty="0"/>
          </a:p>
          <a:p>
            <a:pPr marL="0" indent="0">
              <a:buNone/>
            </a:pPr>
            <a:r>
              <a:rPr lang="en-US" b="1" dirty="0" smtClean="0"/>
              <a:t>Python – </a:t>
            </a:r>
            <a:r>
              <a:rPr lang="en-US" b="1" dirty="0" err="1" smtClean="0"/>
              <a:t>CodeAcademy</a:t>
            </a:r>
            <a:r>
              <a:rPr lang="en-US" b="1" dirty="0" smtClean="0"/>
              <a:t> (Lessons </a:t>
            </a:r>
            <a:r>
              <a:rPr lang="en-US" b="1" dirty="0" smtClean="0"/>
              <a:t>4-6</a:t>
            </a:r>
            <a:r>
              <a:rPr lang="en-US" b="1" dirty="0" smtClean="0"/>
              <a:t>)</a:t>
            </a:r>
            <a:endParaRPr lang="en-US" b="1" dirty="0"/>
          </a:p>
          <a:p>
            <a:pPr marL="0" indent="0">
              <a:buNone/>
            </a:pPr>
            <a:endParaRPr lang="en-US" b="1" dirty="0"/>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dirty="0" smtClean="0"/>
              <a:t>Scheduling – </a:t>
            </a:r>
            <a:r>
              <a:rPr lang="en-US" b="1" i="1" dirty="0" smtClean="0"/>
              <a:t>Asynchronous vs. Synchronous Updating</a:t>
            </a:r>
            <a:endParaRPr lang="en-US" b="1" dirty="0" smtClean="0"/>
          </a:p>
          <a:p>
            <a:pPr marL="0" indent="0">
              <a:buNone/>
            </a:pPr>
            <a:endParaRPr lang="en-US" dirty="0" smtClean="0"/>
          </a:p>
          <a:p>
            <a:pPr marL="0" indent="0">
              <a:buNone/>
            </a:pPr>
            <a:r>
              <a:rPr lang="en-US" i="1" dirty="0" smtClean="0"/>
              <a:t>Synchronous: </a:t>
            </a:r>
          </a:p>
          <a:p>
            <a:pPr marL="0" indent="0">
              <a:buNone/>
            </a:pPr>
            <a:r>
              <a:rPr lang="en-US" dirty="0" smtClean="0"/>
              <a:t>Changes made by an agent are not seen until the next clock-tick (i.e. simultaneous updating by all agents)</a:t>
            </a:r>
          </a:p>
          <a:p>
            <a:pPr marL="0" indent="0">
              <a:buNone/>
            </a:pPr>
            <a:endParaRPr lang="en-US" i="1" dirty="0" smtClean="0"/>
          </a:p>
          <a:p>
            <a:pPr marL="0" indent="0">
              <a:buNone/>
            </a:pPr>
            <a:r>
              <a:rPr lang="en-US" i="1" dirty="0" smtClean="0"/>
              <a:t>Asynchronous</a:t>
            </a:r>
            <a:r>
              <a:rPr lang="en-US" i="1" dirty="0"/>
              <a:t>: </a:t>
            </a:r>
            <a:endParaRPr lang="en-US" i="1" dirty="0" smtClean="0"/>
          </a:p>
          <a:p>
            <a:pPr marL="0" indent="0">
              <a:buNone/>
            </a:pPr>
            <a:r>
              <a:rPr lang="en-US" dirty="0" smtClean="0"/>
              <a:t>Changes made by an agent are immediately viewable to other agents</a:t>
            </a:r>
            <a:endParaRPr lang="en-US" dirty="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49086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fontScale="92500" lnSpcReduction="20000"/>
          </a:bodyPr>
          <a:lstStyle/>
          <a:p>
            <a:pPr marL="0" indent="0">
              <a:buNone/>
            </a:pPr>
            <a:r>
              <a:rPr lang="en-US" b="1" dirty="0" smtClean="0"/>
              <a:t>Scheduling – </a:t>
            </a:r>
            <a:r>
              <a:rPr lang="en-US" b="1" i="1" dirty="0" smtClean="0"/>
              <a:t>Parallel vs Sequential Updating </a:t>
            </a:r>
            <a:r>
              <a:rPr lang="en-US" b="1" dirty="0" smtClean="0"/>
              <a:t>[for Asynchronous</a:t>
            </a:r>
            <a:r>
              <a:rPr lang="en-US" b="1" dirty="0"/>
              <a:t>]</a:t>
            </a:r>
            <a:endParaRPr lang="en-US" b="1" dirty="0" smtClean="0"/>
          </a:p>
          <a:p>
            <a:pPr marL="0" indent="0">
              <a:buNone/>
            </a:pPr>
            <a:endParaRPr lang="en-US" dirty="0" smtClean="0"/>
          </a:p>
          <a:p>
            <a:pPr marL="0" indent="0">
              <a:buNone/>
            </a:pPr>
            <a:r>
              <a:rPr lang="en-US" i="1" u="sng" dirty="0" smtClean="0"/>
              <a:t>Sequential: </a:t>
            </a:r>
          </a:p>
          <a:p>
            <a:pPr marL="0" indent="0">
              <a:buNone/>
            </a:pPr>
            <a:r>
              <a:rPr lang="en-US" dirty="0" smtClean="0"/>
              <a:t>Only one agent acts at a time</a:t>
            </a:r>
          </a:p>
          <a:p>
            <a:pPr marL="0" indent="0">
              <a:buNone/>
            </a:pPr>
            <a:endParaRPr lang="en-US" i="1" dirty="0" smtClean="0"/>
          </a:p>
          <a:p>
            <a:pPr marL="0" indent="0">
              <a:buNone/>
            </a:pPr>
            <a:r>
              <a:rPr lang="en-US" i="1" u="sng" dirty="0" smtClean="0"/>
              <a:t>Parallel: </a:t>
            </a:r>
          </a:p>
          <a:p>
            <a:pPr marL="0" indent="0">
              <a:buNone/>
            </a:pPr>
            <a:r>
              <a:rPr lang="en-US" dirty="0" smtClean="0"/>
              <a:t>Agents act independently, at the same time</a:t>
            </a:r>
          </a:p>
          <a:p>
            <a:pPr marL="0" indent="0">
              <a:buNone/>
            </a:pPr>
            <a:endParaRPr lang="en-US" dirty="0" smtClean="0"/>
          </a:p>
          <a:p>
            <a:pPr marL="0" indent="0">
              <a:buNone/>
            </a:pPr>
            <a:r>
              <a:rPr lang="en-US" dirty="0" smtClean="0"/>
              <a:t>In practice, most ABM will work </a:t>
            </a:r>
            <a:r>
              <a:rPr lang="en-US" i="1" dirty="0" smtClean="0"/>
              <a:t>sequentially</a:t>
            </a:r>
            <a:r>
              <a:rPr lang="en-US" dirty="0" smtClean="0"/>
              <a:t> (e.g. by iterating through a list or </a:t>
            </a:r>
            <a:r>
              <a:rPr lang="en-US" dirty="0" err="1" smtClean="0"/>
              <a:t>agentset</a:t>
            </a:r>
            <a:r>
              <a:rPr lang="en-US" dirty="0" smtClean="0"/>
              <a:t>). True </a:t>
            </a:r>
            <a:r>
              <a:rPr lang="en-US" i="1" dirty="0" smtClean="0"/>
              <a:t>parallel</a:t>
            </a:r>
            <a:r>
              <a:rPr lang="en-US" dirty="0" smtClean="0"/>
              <a:t> requires parallel processors, though </a:t>
            </a:r>
            <a:r>
              <a:rPr lang="en-US" i="1" dirty="0" smtClean="0"/>
              <a:t>“simulated concurrency” </a:t>
            </a:r>
            <a:r>
              <a:rPr lang="en-US" dirty="0" smtClean="0"/>
              <a:t>is available in some cases.</a:t>
            </a:r>
            <a:endParaRPr lang="en-US" i="1" dirty="0" smtClean="0"/>
          </a:p>
          <a:p>
            <a:pPr marL="0" indent="0">
              <a:buNone/>
            </a:pPr>
            <a:endParaRPr lang="en-US" dirty="0"/>
          </a:p>
          <a:p>
            <a:pPr marL="0" indent="0">
              <a:buNone/>
            </a:pPr>
            <a:endParaRPr lang="en-US" i="1" dirty="0"/>
          </a:p>
          <a:p>
            <a:pPr marL="0" indent="0">
              <a:buNone/>
            </a:pPr>
            <a:endParaRPr lang="en-US" i="1" dirty="0"/>
          </a:p>
        </p:txBody>
      </p:sp>
      <p:sp>
        <p:nvSpPr>
          <p:cNvPr id="4" name="TextBox 3"/>
          <p:cNvSpPr txBox="1"/>
          <p:nvPr/>
        </p:nvSpPr>
        <p:spPr>
          <a:xfrm>
            <a:off x="6666470" y="2644345"/>
            <a:ext cx="3943865" cy="1631216"/>
          </a:xfrm>
          <a:prstGeom prst="rect">
            <a:avLst/>
          </a:prstGeom>
          <a:noFill/>
        </p:spPr>
        <p:txBody>
          <a:bodyPr wrap="square" rtlCol="0">
            <a:spAutoFit/>
          </a:bodyPr>
          <a:lstStyle/>
          <a:p>
            <a:pPr algn="ctr"/>
            <a:r>
              <a:rPr lang="en-US" sz="2000" b="1" i="1" dirty="0" smtClean="0"/>
              <a:t>Which of these is more “realistic“? </a:t>
            </a:r>
          </a:p>
          <a:p>
            <a:pPr algn="ctr"/>
            <a:endParaRPr lang="en-US" sz="2000" b="1" i="1" dirty="0" smtClean="0"/>
          </a:p>
          <a:p>
            <a:pPr algn="ctr"/>
            <a:r>
              <a:rPr lang="en-US" sz="2000" b="1" i="1" dirty="0" smtClean="0"/>
              <a:t>Which seems most likely to lead to “weird” or hard to understand behavior in your model?</a:t>
            </a:r>
            <a:endParaRPr lang="en-US" sz="2000" b="1" i="1" dirty="0"/>
          </a:p>
        </p:txBody>
      </p:sp>
    </p:spTree>
    <p:extLst>
      <p:ext uri="{BB962C8B-B14F-4D97-AF65-F5344CB8AC3E}">
        <p14:creationId xmlns:p14="http://schemas.microsoft.com/office/powerpoint/2010/main" val="148778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r>
              <a:rPr lang="en-US" b="1" dirty="0" smtClean="0"/>
              <a:t>Scheduling – </a:t>
            </a:r>
            <a:r>
              <a:rPr lang="en-US" b="1" i="1" dirty="0" smtClean="0"/>
              <a:t>Example of the need to be careful with order</a:t>
            </a:r>
            <a:endParaRPr lang="en-US" b="1" dirty="0" smtClean="0"/>
          </a:p>
          <a:p>
            <a:pPr marL="0" indent="0">
              <a:buNone/>
            </a:pPr>
            <a:r>
              <a:rPr lang="en-US" sz="2400" b="1" dirty="0" smtClean="0"/>
              <a:t>Goal</a:t>
            </a:r>
            <a:r>
              <a:rPr lang="en-US" sz="2400" dirty="0" smtClean="0"/>
              <a:t>: Turn green patches red, and red patches green</a:t>
            </a:r>
          </a:p>
          <a:p>
            <a:pPr marL="0" indent="0">
              <a:buNone/>
            </a:pPr>
            <a:endParaRPr lang="en-US" dirty="0"/>
          </a:p>
          <a:p>
            <a:pPr marL="0" indent="0">
              <a:buNone/>
            </a:pPr>
            <a:endParaRPr lang="en-US" i="1" dirty="0" smtClean="0"/>
          </a:p>
          <a:p>
            <a:pPr marL="0" indent="0">
              <a:buNone/>
            </a:pPr>
            <a:endParaRPr lang="en-US" i="1" dirty="0"/>
          </a:p>
        </p:txBody>
      </p:sp>
      <p:pic>
        <p:nvPicPr>
          <p:cNvPr id="5" name="Picture 4"/>
          <p:cNvPicPr>
            <a:picLocks noChangeAspect="1"/>
          </p:cNvPicPr>
          <p:nvPr/>
        </p:nvPicPr>
        <p:blipFill>
          <a:blip r:embed="rId2"/>
          <a:stretch>
            <a:fillRect/>
          </a:stretch>
        </p:blipFill>
        <p:spPr>
          <a:xfrm>
            <a:off x="725586" y="3139788"/>
            <a:ext cx="4512846" cy="2522810"/>
          </a:xfrm>
          <a:prstGeom prst="rect">
            <a:avLst/>
          </a:prstGeom>
        </p:spPr>
      </p:pic>
      <p:pic>
        <p:nvPicPr>
          <p:cNvPr id="6" name="Picture 5"/>
          <p:cNvPicPr>
            <a:picLocks noChangeAspect="1"/>
          </p:cNvPicPr>
          <p:nvPr/>
        </p:nvPicPr>
        <p:blipFill>
          <a:blip r:embed="rId3"/>
          <a:stretch>
            <a:fillRect/>
          </a:stretch>
        </p:blipFill>
        <p:spPr>
          <a:xfrm>
            <a:off x="6293708" y="3056336"/>
            <a:ext cx="4870622" cy="2689715"/>
          </a:xfrm>
          <a:prstGeom prst="rect">
            <a:avLst/>
          </a:prstGeom>
        </p:spPr>
      </p:pic>
      <p:sp>
        <p:nvSpPr>
          <p:cNvPr id="9" name="TextBox 8"/>
          <p:cNvSpPr txBox="1"/>
          <p:nvPr/>
        </p:nvSpPr>
        <p:spPr>
          <a:xfrm>
            <a:off x="2117123" y="6130362"/>
            <a:ext cx="8180173" cy="369332"/>
          </a:xfrm>
          <a:prstGeom prst="rect">
            <a:avLst/>
          </a:prstGeom>
          <a:noFill/>
        </p:spPr>
        <p:txBody>
          <a:bodyPr wrap="square" rtlCol="0">
            <a:spAutoFit/>
          </a:bodyPr>
          <a:lstStyle/>
          <a:p>
            <a:r>
              <a:rPr lang="en-US" b="1" i="1" dirty="0" smtClean="0"/>
              <a:t>Will these procedures do the same thing? Is one more computationally efficient?</a:t>
            </a:r>
            <a:endParaRPr lang="en-US" b="1" i="1" dirty="0"/>
          </a:p>
        </p:txBody>
      </p:sp>
    </p:spTree>
    <p:extLst>
      <p:ext uri="{BB962C8B-B14F-4D97-AF65-F5344CB8AC3E}">
        <p14:creationId xmlns:p14="http://schemas.microsoft.com/office/powerpoint/2010/main" val="3416958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smtClean="0"/>
          </a:p>
          <a:p>
            <a:pPr marL="0" indent="0">
              <a:buNone/>
            </a:pPr>
            <a:endParaRPr lang="en-US" b="1" dirty="0"/>
          </a:p>
          <a:p>
            <a:pPr marL="0" indent="0" algn="ctr">
              <a:buNone/>
            </a:pPr>
            <a:r>
              <a:rPr lang="en-US" b="1" dirty="0" smtClean="0">
                <a:hlinkClick r:id="rId2"/>
              </a:rPr>
              <a:t>Assignment #2 – </a:t>
            </a:r>
            <a:r>
              <a:rPr lang="en-US" b="1" i="1" dirty="0" smtClean="0">
                <a:hlinkClick r:id="rId2"/>
              </a:rPr>
              <a:t>Project Brainstorm and Lit Review</a:t>
            </a:r>
            <a:endParaRPr lang="en-US" b="1" dirty="0" smtClean="0"/>
          </a:p>
          <a:p>
            <a:pPr marL="0" indent="0" algn="ctr">
              <a:buNone/>
            </a:pPr>
            <a:r>
              <a:rPr lang="en-US" b="1" dirty="0" smtClean="0"/>
              <a:t>Due: </a:t>
            </a:r>
            <a:r>
              <a:rPr lang="en-US" dirty="0" smtClean="0"/>
              <a:t>Wednesday, 2/8 via Canvas Dropbox</a:t>
            </a:r>
            <a:endParaRPr lang="en-US" b="1" dirty="0"/>
          </a:p>
          <a:p>
            <a:pPr marL="0" indent="0">
              <a:buNone/>
            </a:pPr>
            <a:endParaRPr lang="en-US" i="1" dirty="0" smtClean="0"/>
          </a:p>
          <a:p>
            <a:pPr marL="0" indent="0">
              <a:buNone/>
            </a:pPr>
            <a:endParaRPr lang="en-US" i="1" dirty="0"/>
          </a:p>
        </p:txBody>
      </p:sp>
    </p:spTree>
    <p:extLst>
      <p:ext uri="{BB962C8B-B14F-4D97-AF65-F5344CB8AC3E}">
        <p14:creationId xmlns:p14="http://schemas.microsoft.com/office/powerpoint/2010/main" val="3880426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CodeAcademy</a:t>
            </a:r>
            <a:r>
              <a:rPr lang="en-US" dirty="0" smtClean="0"/>
              <a:t> – Python (1 -3)</a:t>
            </a:r>
            <a:endParaRPr lang="en-US" dirty="0"/>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r>
              <a:rPr lang="en-US" i="1" dirty="0" smtClean="0"/>
              <a:t>Go to Codecademy.com</a:t>
            </a:r>
          </a:p>
          <a:p>
            <a:r>
              <a:rPr lang="en-US" i="1" dirty="0" smtClean="0"/>
              <a:t>Create a profile under “sign-up”</a:t>
            </a:r>
          </a:p>
          <a:p>
            <a:r>
              <a:rPr lang="en-US" i="1" dirty="0" smtClean="0"/>
              <a:t>Find Python Lesson under “Catalogue”</a:t>
            </a:r>
          </a:p>
          <a:p>
            <a:r>
              <a:rPr lang="en-US" i="1" dirty="0" smtClean="0"/>
              <a:t>Work through lessons 1-3 for today</a:t>
            </a:r>
          </a:p>
          <a:p>
            <a:pPr marL="0" indent="0">
              <a:buNone/>
            </a:pPr>
            <a:endParaRPr lang="en-US" i="1" dirty="0"/>
          </a:p>
        </p:txBody>
      </p:sp>
    </p:spTree>
    <p:extLst>
      <p:ext uri="{BB962C8B-B14F-4D97-AF65-F5344CB8AC3E}">
        <p14:creationId xmlns:p14="http://schemas.microsoft.com/office/powerpoint/2010/main" val="4036911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1816597"/>
            <a:ext cx="10214261" cy="4351338"/>
          </a:xfrm>
        </p:spPr>
        <p:txBody>
          <a:bodyPr>
            <a:normAutofit/>
          </a:bodyPr>
          <a:lstStyle/>
          <a:p>
            <a:pPr marL="0" indent="0">
              <a:buNone/>
            </a:pPr>
            <a:r>
              <a:rPr lang="en-US" b="1" dirty="0" smtClean="0"/>
              <a:t>ABM and Stochastic Processes</a:t>
            </a:r>
          </a:p>
          <a:p>
            <a:pPr marL="0" indent="0">
              <a:buNone/>
            </a:pPr>
            <a:endParaRPr lang="en-US" b="1" dirty="0"/>
          </a:p>
          <a:p>
            <a:pPr marL="0" indent="0">
              <a:buNone/>
            </a:pPr>
            <a:r>
              <a:rPr lang="en-US" b="1" i="1" dirty="0" smtClean="0"/>
              <a:t>Stochastic </a:t>
            </a:r>
            <a:r>
              <a:rPr lang="en-US" dirty="0" smtClean="0"/>
              <a:t>processes are </a:t>
            </a:r>
            <a:r>
              <a:rPr lang="en-US" smtClean="0"/>
              <a:t>ones which </a:t>
            </a:r>
            <a:endParaRPr lang="en-US" b="1" i="1" dirty="0"/>
          </a:p>
        </p:txBody>
      </p:sp>
    </p:spTree>
    <p:extLst>
      <p:ext uri="{BB962C8B-B14F-4D97-AF65-F5344CB8AC3E}">
        <p14:creationId xmlns:p14="http://schemas.microsoft.com/office/powerpoint/2010/main" val="2594358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AutoNum type="arabicParenR"/>
            </a:pPr>
            <a:r>
              <a:rPr lang="en-US" dirty="0" smtClean="0"/>
              <a:t>What </a:t>
            </a:r>
            <a:r>
              <a:rPr lang="en-US" dirty="0"/>
              <a:t>specific problem should be solved by the </a:t>
            </a:r>
            <a:r>
              <a:rPr lang="en-US" dirty="0" smtClean="0"/>
              <a:t>model? What </a:t>
            </a:r>
            <a:r>
              <a:rPr lang="en-US" dirty="0"/>
              <a:t>specific questions should the model answer? </a:t>
            </a:r>
            <a:r>
              <a:rPr lang="en-US" dirty="0" smtClean="0"/>
              <a:t>What value-added </a:t>
            </a:r>
            <a:r>
              <a:rPr lang="en-US" dirty="0"/>
              <a:t>would agent-based modelling bring to </a:t>
            </a:r>
            <a:r>
              <a:rPr lang="en-US" dirty="0" smtClean="0"/>
              <a:t>the problem </a:t>
            </a:r>
            <a:r>
              <a:rPr lang="en-US" dirty="0"/>
              <a:t>that other modelling approaches cannot bring</a:t>
            </a:r>
            <a:r>
              <a:rPr lang="en-US" dirty="0" smtClean="0"/>
              <a:t>?</a:t>
            </a:r>
          </a:p>
          <a:p>
            <a:pPr marL="0" indent="0">
              <a:buNone/>
            </a:pPr>
            <a:endParaRPr lang="en-US" dirty="0" smtClean="0"/>
          </a:p>
        </p:txBody>
      </p:sp>
    </p:spTree>
    <p:extLst>
      <p:ext uri="{BB962C8B-B14F-4D97-AF65-F5344CB8AC3E}">
        <p14:creationId xmlns:p14="http://schemas.microsoft.com/office/powerpoint/2010/main" val="2004772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2"/>
            </a:pPr>
            <a:r>
              <a:rPr lang="en-US" dirty="0" smtClean="0"/>
              <a:t>What </a:t>
            </a:r>
            <a:r>
              <a:rPr lang="en-US" dirty="0"/>
              <a:t>should the agents be in the model? Who are </a:t>
            </a:r>
            <a:r>
              <a:rPr lang="en-US" dirty="0" smtClean="0"/>
              <a:t>the decision makers </a:t>
            </a:r>
            <a:r>
              <a:rPr lang="en-US" dirty="0"/>
              <a:t>in the system? What are the entities </a:t>
            </a:r>
            <a:r>
              <a:rPr lang="en-US" dirty="0" smtClean="0"/>
              <a:t>that have </a:t>
            </a:r>
            <a:r>
              <a:rPr lang="en-US" dirty="0" err="1"/>
              <a:t>behaviours</a:t>
            </a:r>
            <a:r>
              <a:rPr lang="en-US" dirty="0"/>
              <a:t>? What data on agents are </a:t>
            </a:r>
            <a:r>
              <a:rPr lang="en-US" dirty="0" smtClean="0"/>
              <a:t>simply descriptive </a:t>
            </a:r>
            <a:r>
              <a:rPr lang="en-US" dirty="0"/>
              <a:t>(static attributes)? What agent </a:t>
            </a:r>
            <a:r>
              <a:rPr lang="en-US" dirty="0" smtClean="0"/>
              <a:t>attributes would </a:t>
            </a:r>
            <a:r>
              <a:rPr lang="en-US" dirty="0"/>
              <a:t>be calculated endogenously by the model </a:t>
            </a:r>
            <a:r>
              <a:rPr lang="en-US" dirty="0" smtClean="0"/>
              <a:t>and updated </a:t>
            </a:r>
            <a:r>
              <a:rPr lang="en-US" dirty="0"/>
              <a:t>in the agents (dynamic attributes</a:t>
            </a:r>
            <a:r>
              <a:rPr lang="en-US" dirty="0" smtClean="0"/>
              <a:t>)?</a:t>
            </a:r>
          </a:p>
          <a:p>
            <a:pPr marL="514350" indent="-514350">
              <a:buAutoNum type="arabicParenR" startAt="2"/>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23405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3"/>
            </a:pPr>
            <a:r>
              <a:rPr lang="en-US" dirty="0" smtClean="0"/>
              <a:t>What is the agents’ environment? How do the agents interact </a:t>
            </a:r>
            <a:r>
              <a:rPr lang="en-US" dirty="0"/>
              <a:t>with the environment? Is an agent’s </a:t>
            </a:r>
            <a:r>
              <a:rPr lang="en-US" dirty="0" smtClean="0"/>
              <a:t>mobility through space an important consideration?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0505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4"/>
            </a:pPr>
            <a:r>
              <a:rPr lang="en-US" dirty="0"/>
              <a:t>What agent </a:t>
            </a:r>
            <a:r>
              <a:rPr lang="en-US" dirty="0" err="1"/>
              <a:t>behaviours</a:t>
            </a:r>
            <a:r>
              <a:rPr lang="en-US" dirty="0"/>
              <a:t> are of interest</a:t>
            </a:r>
            <a:r>
              <a:rPr lang="en-US" dirty="0" smtClean="0"/>
              <a:t>? What </a:t>
            </a:r>
            <a:r>
              <a:rPr lang="en-US" dirty="0"/>
              <a:t>decisions </a:t>
            </a:r>
            <a:r>
              <a:rPr lang="en-US" dirty="0" smtClean="0"/>
              <a:t>do the </a:t>
            </a:r>
            <a:r>
              <a:rPr lang="en-US" dirty="0"/>
              <a:t>agents make? What </a:t>
            </a:r>
            <a:r>
              <a:rPr lang="en-US" dirty="0" err="1"/>
              <a:t>behaviours</a:t>
            </a:r>
            <a:r>
              <a:rPr lang="en-US" dirty="0"/>
              <a:t> are being acted </a:t>
            </a:r>
            <a:r>
              <a:rPr lang="en-US" dirty="0" smtClean="0"/>
              <a:t>upon? What </a:t>
            </a:r>
            <a:r>
              <a:rPr lang="en-US" dirty="0"/>
              <a:t>actions are being taken by the agents?</a:t>
            </a:r>
            <a:endParaRPr lang="en-US" dirty="0" smtClean="0"/>
          </a:p>
          <a:p>
            <a:pPr marL="0" indent="0">
              <a:buNone/>
            </a:pPr>
            <a:endParaRPr lang="en-US" dirty="0" smtClean="0"/>
          </a:p>
        </p:txBody>
      </p:sp>
    </p:spTree>
    <p:extLst>
      <p:ext uri="{BB962C8B-B14F-4D97-AF65-F5344CB8AC3E}">
        <p14:creationId xmlns:p14="http://schemas.microsoft.com/office/powerpoint/2010/main" val="227962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5"/>
            </a:pPr>
            <a:r>
              <a:rPr lang="en-US" dirty="0"/>
              <a:t>How do the agents interact with each other? With </a:t>
            </a:r>
            <a:r>
              <a:rPr lang="en-US" dirty="0" smtClean="0"/>
              <a:t>the environment</a:t>
            </a:r>
            <a:r>
              <a:rPr lang="en-US" dirty="0"/>
              <a:t>? How expansive or focused are </a:t>
            </a:r>
            <a:r>
              <a:rPr lang="en-US" dirty="0" smtClean="0"/>
              <a:t>agent interactions</a:t>
            </a:r>
            <a:r>
              <a:rPr lang="en-US" dirty="0"/>
              <a:t>?</a:t>
            </a:r>
            <a:endParaRPr lang="en-US" dirty="0" smtClean="0"/>
          </a:p>
        </p:txBody>
      </p:sp>
    </p:spTree>
    <p:extLst>
      <p:ext uri="{BB962C8B-B14F-4D97-AF65-F5344CB8AC3E}">
        <p14:creationId xmlns:p14="http://schemas.microsoft.com/office/powerpoint/2010/main" val="2966076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6"/>
            </a:pPr>
            <a:r>
              <a:rPr lang="en-US" dirty="0"/>
              <a:t>Where might the data come from, especially on </a:t>
            </a:r>
            <a:r>
              <a:rPr lang="en-US" dirty="0" smtClean="0"/>
              <a:t>agent </a:t>
            </a:r>
            <a:r>
              <a:rPr lang="en-US" dirty="0" err="1" smtClean="0"/>
              <a:t>behaviours</a:t>
            </a:r>
            <a:r>
              <a:rPr lang="en-US" dirty="0"/>
              <a:t>, for such a model?</a:t>
            </a:r>
            <a:endParaRPr lang="en-US" dirty="0" smtClean="0"/>
          </a:p>
        </p:txBody>
      </p:sp>
    </p:spTree>
    <p:extLst>
      <p:ext uri="{BB962C8B-B14F-4D97-AF65-F5344CB8AC3E}">
        <p14:creationId xmlns:p14="http://schemas.microsoft.com/office/powerpoint/2010/main" val="519238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1089</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CMPLXSYS 530</vt:lpstr>
      <vt:lpstr>Agenda for Today</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Assignment #2</vt:lpstr>
      <vt:lpstr>CodeAcademy – Python (1 -3)</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113</cp:revision>
  <dcterms:created xsi:type="dcterms:W3CDTF">2017-01-06T15:00:21Z</dcterms:created>
  <dcterms:modified xsi:type="dcterms:W3CDTF">2017-01-26T21:12:20Z</dcterms:modified>
</cp:coreProperties>
</file>