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30" r:id="rId6"/>
    <p:sldId id="331" r:id="rId7"/>
    <p:sldId id="332" r:id="rId8"/>
    <p:sldId id="310" r:id="rId9"/>
    <p:sldId id="333" r:id="rId10"/>
    <p:sldId id="334" r:id="rId11"/>
    <p:sldId id="335" r:id="rId12"/>
    <p:sldId id="311" r:id="rId13"/>
    <p:sldId id="336" r:id="rId14"/>
    <p:sldId id="337" r:id="rId15"/>
    <p:sldId id="338" r:id="rId16"/>
    <p:sldId id="312" r:id="rId17"/>
    <p:sldId id="339" r:id="rId18"/>
    <p:sldId id="342" r:id="rId19"/>
    <p:sldId id="313" r:id="rId20"/>
    <p:sldId id="340" r:id="rId21"/>
    <p:sldId id="341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30"/>
            <p14:sldId id="331"/>
            <p14:sldId id="332"/>
            <p14:sldId id="310"/>
            <p14:sldId id="333"/>
            <p14:sldId id="334"/>
            <p14:sldId id="335"/>
            <p14:sldId id="311"/>
            <p14:sldId id="336"/>
            <p14:sldId id="337"/>
            <p14:sldId id="338"/>
            <p14:sldId id="312"/>
            <p14:sldId id="339"/>
            <p14:sldId id="342"/>
            <p14:sldId id="313"/>
            <p14:sldId id="340"/>
            <p14:sldId id="341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netteshaw/cscs-530-wi2017/blob/master/Assignments/Assignment2_Brainstorm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Analyzing ABM Results</a:t>
            </a:r>
            <a:endParaRPr lang="en-US" i="1" dirty="0" smtClean="0"/>
          </a:p>
          <a:p>
            <a:r>
              <a:rPr lang="en-US" dirty="0" smtClean="0"/>
              <a:t>2/1/17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6" y="1690688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many individual runs do you need?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 smtClean="0"/>
              <a:t>Not ridiculously many either though…</a:t>
            </a:r>
          </a:p>
          <a:p>
            <a:pPr marL="0" indent="0">
              <a:buNone/>
            </a:pPr>
            <a:r>
              <a:rPr lang="en-US" dirty="0" smtClean="0"/>
              <a:t>Too many runs can actually give you so much statistical power in your estimates, that you run the risk of pulling out very small effects that are in truth, not </a:t>
            </a:r>
            <a:r>
              <a:rPr lang="en-US" dirty="0" smtClean="0"/>
              <a:t>of key importance</a:t>
            </a:r>
            <a:r>
              <a:rPr lang="en-US" dirty="0" smtClean="0"/>
              <a:t> to the model’s </a:t>
            </a:r>
            <a:r>
              <a:rPr lang="en-US" dirty="0" smtClean="0"/>
              <a:t>behavior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6" y="1690688"/>
            <a:ext cx="102142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 many individual runs do you need?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 smtClean="0"/>
              <a:t>Okay, but seriously *how many* runs do I actually need???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That’s a deep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Ultimately, it’s going to depend on your analysis objectives and the complexity of your model (more parameters and outputs, more runs).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Discerning exactly how many appropriate, however, is a difficult problem:</a:t>
            </a:r>
          </a:p>
          <a:p>
            <a:pPr marL="0" indent="0">
              <a:buNone/>
            </a:pPr>
            <a:r>
              <a:rPr lang="en-US" sz="2600" b="1" i="1" dirty="0" smtClean="0"/>
              <a:t>The Complexity of Agent-Based Modeling Output Analysis</a:t>
            </a:r>
            <a:r>
              <a:rPr lang="en-US" sz="2600" b="1" dirty="0"/>
              <a:t> </a:t>
            </a:r>
            <a:r>
              <a:rPr lang="en-US" sz="2600" b="1" dirty="0" smtClean="0"/>
              <a:t>(Lee et. al. 2015)</a:t>
            </a:r>
            <a:endParaRPr lang="en-US" sz="2600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44504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Statistical Analysis of ABM</a:t>
            </a:r>
            <a:endParaRPr lang="en-US" b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Basic Descriptive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 smtClean="0"/>
              <a:t>Stand. Dev./Variance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Median</a:t>
            </a:r>
            <a:endParaRPr lang="en-US" dirty="0" smtClean="0"/>
          </a:p>
          <a:p>
            <a:r>
              <a:rPr lang="en-US" dirty="0" smtClean="0"/>
              <a:t>Proportions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1" y="2675710"/>
            <a:ext cx="4300151" cy="32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8211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Analysis of ABM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Comparison of outcomes under different conditions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Student’s t-test</a:t>
            </a:r>
          </a:p>
          <a:p>
            <a:r>
              <a:rPr lang="en-US" dirty="0" smtClean="0"/>
              <a:t>ANOVA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Image result for 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7167"/>
            <a:ext cx="5717694" cy="31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8211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Analysis of ABM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Modeling relationship between parameters and outcomes</a:t>
            </a:r>
            <a:endParaRPr lang="en-US" b="1" i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Regression (e.g. </a:t>
            </a:r>
            <a:r>
              <a:rPr lang="en-US" dirty="0" smtClean="0"/>
              <a:t>multiple</a:t>
            </a:r>
            <a:r>
              <a:rPr lang="en-US" dirty="0" smtClean="0"/>
              <a:t>, Poisson, Ordered </a:t>
            </a:r>
            <a:r>
              <a:rPr lang="en-US" dirty="0" err="1" smtClean="0"/>
              <a:t>probit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Classification (e.g. PCA, clustering, etc.)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upload.wikimedia.org/wikipedia/commons/thumb/8/8b/Polyreg_scheffe.svg/341px-Polyreg_scheff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24" y="1763025"/>
            <a:ext cx="4655322" cy="393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1849" y="6042026"/>
            <a:ext cx="29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Parameter of Interest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696389" y="5718348"/>
            <a:ext cx="309391" cy="36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7604" y="2402755"/>
            <a:ext cx="163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Model Outcome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66331" y="3049086"/>
            <a:ext cx="314186" cy="46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Visual </a:t>
            </a:r>
            <a:r>
              <a:rPr lang="en-US" b="1" dirty="0"/>
              <a:t>Analysis of ABM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Oftentime</a:t>
            </a:r>
            <a:r>
              <a:rPr lang="en-US" dirty="0" smtClean="0"/>
              <a:t>s, visual comparisons of model outcomes are as if not more useful than statistical descriptions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especially true when trying to capture “weird” behavior of a model or interesting qualitative features of its behavior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13" y="2265405"/>
            <a:ext cx="5439032" cy="303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70" t="2300" r="5500" b="4951"/>
          <a:stretch/>
        </p:blipFill>
        <p:spPr>
          <a:xfrm>
            <a:off x="774359" y="2470121"/>
            <a:ext cx="5032065" cy="25302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6065" y="5231027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Scatterplots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772399" y="5301450"/>
            <a:ext cx="254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Box-and-Whisker Plots</a:t>
            </a:r>
          </a:p>
          <a:p>
            <a:endParaRPr lang="en-US" b="1" i="1" dirty="0"/>
          </a:p>
          <a:p>
            <a:pPr algn="ctr"/>
            <a:r>
              <a:rPr lang="en-US" i="1" dirty="0" smtClean="0"/>
              <a:t>(know them, love them)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96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5960" y="5261804"/>
            <a:ext cx="552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3D Chart of NUM-PEOPLE and DISEASE-DECAY versus time to 100 percent </a:t>
            </a:r>
            <a:r>
              <a:rPr lang="en-US" sz="1200" dirty="0" smtClean="0"/>
              <a:t>infection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07" y="1986914"/>
            <a:ext cx="4508865" cy="3145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5208" y="5759681"/>
            <a:ext cx="40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Visualizing Multivariate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376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Analysis Approaches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864" y="5672604"/>
            <a:ext cx="416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Providing examples of “prototypical” temporal and spatial patterns</a:t>
            </a:r>
          </a:p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1" y="2143044"/>
            <a:ext cx="2681687" cy="1999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8" y="2790005"/>
            <a:ext cx="2309756" cy="2427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3926" b="1452"/>
          <a:stretch/>
        </p:blipFill>
        <p:spPr>
          <a:xfrm>
            <a:off x="8182129" y="2987095"/>
            <a:ext cx="3728384" cy="2652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1133" r="14245" b="673"/>
          <a:stretch/>
        </p:blipFill>
        <p:spPr>
          <a:xfrm>
            <a:off x="6186811" y="1885908"/>
            <a:ext cx="2718488" cy="2662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9104" y="5672604"/>
            <a:ext cx="416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More sophisticated visualization of spatial-temporal patterns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4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“input-output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2146111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the number of parameters and outcomes one could potentially include, undertaking an effective and principled exploration of the “input-output space” of an ABM can be a difficult issue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 a model including 1,000 agents who are characterized </a:t>
            </a:r>
            <a:r>
              <a:rPr lang="en-US" b="1" i="1" dirty="0" smtClean="0"/>
              <a:t>5 binary attributes</a:t>
            </a:r>
            <a:r>
              <a:rPr lang="en-US" dirty="0" smtClean="0"/>
              <a:t>, there are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5</a:t>
            </a:r>
            <a:r>
              <a:rPr lang="en-US" b="1" i="1" dirty="0" smtClean="0"/>
              <a:t> or 32 types of agents possible </a:t>
            </a:r>
            <a:r>
              <a:rPr lang="en-US" dirty="0" smtClean="0"/>
              <a:t>and </a:t>
            </a:r>
            <a:r>
              <a:rPr lang="en-US" b="1" i="1" dirty="0" smtClean="0"/>
              <a:t>32</a:t>
            </a:r>
            <a:r>
              <a:rPr lang="en-US" b="1" i="1" baseline="30000" dirty="0" smtClean="0"/>
              <a:t>1000</a:t>
            </a:r>
            <a:r>
              <a:rPr lang="en-US" b="1" i="1" dirty="0"/>
              <a:t> </a:t>
            </a:r>
            <a:r>
              <a:rPr lang="en-US" b="1" i="1" dirty="0" smtClean="0"/>
              <a:t>different possible starting populations</a:t>
            </a:r>
            <a:r>
              <a:rPr lang="en-US" dirty="0" smtClean="0"/>
              <a:t> to potentially consider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9660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ABM Results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dimensionality issues</a:t>
            </a:r>
            <a:endParaRPr lang="en-US" dirty="0" smtClean="0"/>
          </a:p>
          <a:p>
            <a:r>
              <a:rPr lang="en-US" dirty="0" smtClean="0"/>
              <a:t>Parameters and Measuring Outcomes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Standard Analysis Approaches</a:t>
            </a:r>
          </a:p>
          <a:p>
            <a:r>
              <a:rPr lang="en-US" dirty="0" smtClean="0"/>
              <a:t>Statistical </a:t>
            </a:r>
          </a:p>
          <a:p>
            <a:r>
              <a:rPr lang="en-US" dirty="0" smtClean="0"/>
              <a:t>Visual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Exploring the “input-output space”</a:t>
            </a:r>
          </a:p>
          <a:p>
            <a:r>
              <a:rPr lang="en-US" dirty="0" smtClean="0"/>
              <a:t>Parameter Sweeps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Assignment #2 reminder and continue with </a:t>
            </a:r>
            <a:r>
              <a:rPr lang="en-US" b="1" dirty="0" err="1" smtClean="0"/>
              <a:t>Codecademy</a:t>
            </a:r>
            <a:r>
              <a:rPr lang="en-US" b="1" dirty="0" smtClean="0"/>
              <a:t> Lessons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“input-output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2146111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 this, a complete exploration of the input-output space of a model is not usually feasible.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Instead, we’ll be relying on generating individual sets of runs (usually of </a:t>
            </a:r>
            <a:r>
              <a:rPr lang="en-US" b="1" i="1" dirty="0" smtClean="0"/>
              <a:t>n= 100+ </a:t>
            </a:r>
            <a:r>
              <a:rPr lang="en-US" dirty="0" smtClean="0"/>
              <a:t>each) at a </a:t>
            </a:r>
            <a:r>
              <a:rPr lang="en-US" b="1" i="1" dirty="0" smtClean="0"/>
              <a:t>series of different parameter settings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what is known as a </a:t>
            </a:r>
            <a:r>
              <a:rPr lang="en-US" b="1" dirty="0" smtClean="0"/>
              <a:t>parameter sweep</a:t>
            </a:r>
            <a:r>
              <a:rPr lang="en-US" i="1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“input-output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2" y="2146111"/>
            <a:ext cx="10214261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Which parameter settings do we use in the sweep?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 smtClean="0"/>
              <a:t>No single answer to this either, but there are many possible approaches…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Manual/human guided </a:t>
            </a:r>
          </a:p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Regular intervals, random, factorial design, one at time vs. many, etc.</a:t>
            </a:r>
          </a:p>
          <a:p>
            <a:r>
              <a:rPr lang="en-US" dirty="0" smtClean="0"/>
              <a:t>Optimization and machine learning to select parameters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600" dirty="0" smtClean="0"/>
              <a:t>See Lee et. al. 2015 reading for more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6" y="1833074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>
                <a:hlinkClick r:id="rId2"/>
              </a:rPr>
              <a:t>Assignment #2 – </a:t>
            </a:r>
            <a:r>
              <a:rPr lang="en-US" b="1" i="1" dirty="0" smtClean="0">
                <a:hlinkClick r:id="rId2"/>
              </a:rPr>
              <a:t>Project Brainstorm and Lit Review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Due: </a:t>
            </a:r>
            <a:r>
              <a:rPr lang="en-US" dirty="0" smtClean="0"/>
              <a:t>Wednesday, 2/8 via Canvas Dropbox</a:t>
            </a:r>
            <a:endParaRPr lang="en-US" b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04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High dimensionality of ABM</a:t>
            </a:r>
          </a:p>
          <a:p>
            <a:pPr marL="0" indent="0">
              <a:buNone/>
            </a:pPr>
            <a:r>
              <a:rPr lang="en-US" dirty="0" smtClean="0"/>
              <a:t>One of the major benefits of ABM is the ability to explore relationships between a large space of </a:t>
            </a:r>
            <a:r>
              <a:rPr lang="en-US" b="1" i="1" dirty="0" smtClean="0"/>
              <a:t>system inputs </a:t>
            </a:r>
            <a:r>
              <a:rPr lang="en-US" dirty="0" smtClean="0"/>
              <a:t>to a large space of </a:t>
            </a:r>
            <a:r>
              <a:rPr lang="en-US" b="1" i="1" dirty="0" smtClean="0"/>
              <a:t>system outputs </a:t>
            </a:r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Also allows for exploration of </a:t>
            </a:r>
            <a:r>
              <a:rPr lang="en-US" b="1" dirty="0" smtClean="0"/>
              <a:t>stochastic</a:t>
            </a:r>
            <a:r>
              <a:rPr lang="en-US" dirty="0" smtClean="0"/>
              <a:t> processes and evolution of systems across </a:t>
            </a:r>
            <a:r>
              <a:rPr lang="en-US" b="1" dirty="0" smtClean="0"/>
              <a:t>time and space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In terms of analysis, </a:t>
            </a:r>
            <a:r>
              <a:rPr lang="en-US" dirty="0" smtClean="0"/>
              <a:t>however, all these benefits entail </a:t>
            </a:r>
            <a:r>
              <a:rPr lang="en-US" dirty="0" smtClean="0"/>
              <a:t>a potentially </a:t>
            </a:r>
            <a:r>
              <a:rPr lang="en-US" b="1" dirty="0" smtClean="0"/>
              <a:t>very high dimensionality of data</a:t>
            </a:r>
            <a:r>
              <a:rPr lang="en-US" dirty="0" smtClean="0"/>
              <a:t> to deal with 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of ABM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2" y="1690688"/>
            <a:ext cx="6845642" cy="46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07975" y="2492219"/>
            <a:ext cx="3453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24128"/>
                </a:solidFill>
                <a:latin typeface="arial" panose="020B0604020202020204" pitchFamily="34" charset="0"/>
              </a:rPr>
              <a:t>FIGURE </a:t>
            </a:r>
            <a:r>
              <a:rPr lang="en-US" b="1" dirty="0" smtClean="0">
                <a:solidFill>
                  <a:srgbClr val="724128"/>
                </a:solidFill>
                <a:latin typeface="arial" panose="020B0604020202020204" pitchFamily="34" charset="0"/>
              </a:rPr>
              <a:t>2-1 Agents </a:t>
            </a:r>
            <a:r>
              <a:rPr lang="en-US" b="1" dirty="0">
                <a:solidFill>
                  <a:srgbClr val="724128"/>
                </a:solidFill>
                <a:latin typeface="arial" panose="020B0604020202020204" pitchFamily="34" charset="0"/>
              </a:rPr>
              <a:t>and relationships within the tobacco control landscape</a:t>
            </a:r>
            <a:endParaRPr lang="en-US" b="1" i="0" dirty="0">
              <a:solidFill>
                <a:srgbClr val="72412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1892" y="4357815"/>
            <a:ext cx="4160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from </a:t>
            </a:r>
          </a:p>
          <a:p>
            <a:r>
              <a:rPr lang="en-US" b="1" i="1" u="sng" dirty="0" smtClean="0"/>
              <a:t>Assessing </a:t>
            </a:r>
            <a:r>
              <a:rPr lang="en-US" b="1" i="1" u="sng" dirty="0"/>
              <a:t>the Use </a:t>
            </a:r>
            <a:r>
              <a:rPr lang="en-US" b="1" i="1" u="sng" dirty="0" smtClean="0"/>
              <a:t>of Agent-based Models </a:t>
            </a:r>
            <a:endParaRPr lang="en-US" b="1" i="1" u="sng" dirty="0"/>
          </a:p>
          <a:p>
            <a:r>
              <a:rPr lang="en-US" b="1" i="1" u="sng" dirty="0"/>
              <a:t>for </a:t>
            </a:r>
            <a:r>
              <a:rPr lang="en-US" b="1" i="1" u="sng" dirty="0" smtClean="0"/>
              <a:t>Tobacco Regulation</a:t>
            </a:r>
            <a:r>
              <a:rPr lang="en-US" dirty="0" smtClean="0"/>
              <a:t>, </a:t>
            </a:r>
            <a:endParaRPr lang="en-US" i="1" u="sng" dirty="0" smtClean="0"/>
          </a:p>
          <a:p>
            <a:endParaRPr lang="en-US" dirty="0"/>
          </a:p>
          <a:p>
            <a:r>
              <a:rPr lang="en-US" dirty="0"/>
              <a:t>Robert Wallace, Amy Geller, and V. </a:t>
            </a:r>
            <a:r>
              <a:rPr lang="en-US" dirty="0" err="1"/>
              <a:t>Ayano</a:t>
            </a:r>
            <a:r>
              <a:rPr lang="en-US" dirty="0"/>
              <a:t> Ogawa, </a:t>
            </a:r>
            <a:r>
              <a:rPr lang="en-US" i="1" dirty="0"/>
              <a:t>Editors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“Input-Output” Space </a:t>
            </a:r>
            <a:r>
              <a:rPr lang="en-US" i="1" dirty="0" smtClean="0"/>
              <a:t>(examples)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78159"/>
              </p:ext>
            </p:extLst>
          </p:nvPr>
        </p:nvGraphicFramePr>
        <p:xfrm>
          <a:off x="838200" y="2770888"/>
          <a:ext cx="812799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221"/>
                <a:gridCol w="3385752"/>
                <a:gridCol w="31990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Outputs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Agent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Initial distribution of resources, breed or type, preference structure, direction, number,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distribution of resources, density, proportion in a given state, 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strategy, topology, adaptation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r>
                        <a:rPr lang="en-US" baseline="0" dirty="0" smtClean="0"/>
                        <a:t> prevalence, network 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Environment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Resources, elevation, type,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Resources,</a:t>
                      </a:r>
                      <a:r>
                        <a:rPr lang="en-US" baseline="0" dirty="0" smtClean="0"/>
                        <a:t> elevation, percent of environment in a given state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“Input-Output” Space </a:t>
            </a:r>
            <a:r>
              <a:rPr lang="en-US" i="1" dirty="0" smtClean="0"/>
              <a:t>(examples)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888"/>
              </p:ext>
            </p:extLst>
          </p:nvPr>
        </p:nvGraphicFramePr>
        <p:xfrm>
          <a:off x="838200" y="2770888"/>
          <a:ext cx="812799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221"/>
                <a:gridCol w="3385752"/>
                <a:gridCol w="31990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Outputs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Agent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Initial distribution of resources, breed or type, preference structure, direction, number,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distribution of resources, density, proportion in a given state, 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strategy, topology, adaptation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Strategy</a:t>
                      </a:r>
                      <a:r>
                        <a:rPr lang="en-US" baseline="0" dirty="0" smtClean="0"/>
                        <a:t> prevalence, network structure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Environment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Resources, elevation, type, 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Resources,</a:t>
                      </a:r>
                      <a:r>
                        <a:rPr lang="en-US" baseline="0" dirty="0" smtClean="0"/>
                        <a:t> elevation, </a:t>
                      </a:r>
                      <a:r>
                        <a:rPr lang="en-US" baseline="0" dirty="0" smtClean="0"/>
                        <a:t>percent of environment in a given </a:t>
                      </a:r>
                      <a:r>
                        <a:rPr lang="en-US" baseline="0" dirty="0" smtClean="0"/>
                        <a:t>state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750011" y="3141598"/>
            <a:ext cx="3150285" cy="255373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41708" y="2765632"/>
            <a:ext cx="2232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Determining </a:t>
            </a:r>
            <a:r>
              <a:rPr lang="en-US" sz="2000" b="1" dirty="0" smtClean="0"/>
              <a:t>how (and when!) you </a:t>
            </a:r>
            <a:r>
              <a:rPr lang="en-US" sz="2000" b="1" dirty="0" smtClean="0"/>
              <a:t>will measure </a:t>
            </a:r>
            <a:r>
              <a:rPr lang="en-US" sz="2000" b="1" dirty="0" smtClean="0"/>
              <a:t>your outputs</a:t>
            </a:r>
            <a:r>
              <a:rPr lang="en-US" sz="2000" b="1" dirty="0" smtClean="0"/>
              <a:t> </a:t>
            </a:r>
            <a:r>
              <a:rPr lang="en-US" sz="2000" b="1" dirty="0" smtClean="0"/>
              <a:t>is </a:t>
            </a:r>
            <a:r>
              <a:rPr lang="en-US" sz="2000" b="1" dirty="0" smtClean="0"/>
              <a:t>as important as any </a:t>
            </a:r>
            <a:r>
              <a:rPr lang="en-US" sz="2000" b="1" dirty="0" smtClean="0"/>
              <a:t>other aspect of model design –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 </a:t>
            </a:r>
            <a:r>
              <a:rPr lang="en-US" sz="2000" b="1" i="1" dirty="0"/>
              <a:t>C</a:t>
            </a:r>
            <a:r>
              <a:rPr lang="en-US" sz="2000" b="1" i="1" dirty="0" smtClean="0"/>
              <a:t>hoose wisely!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0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All this freedom to choose amongst many possible inputs and outputs means you can easily end up with </a:t>
            </a:r>
            <a:r>
              <a:rPr lang="en-US" b="1" i="1" dirty="0" smtClean="0"/>
              <a:t>way too many</a:t>
            </a:r>
            <a:r>
              <a:rPr lang="en-US" dirty="0" smtClean="0"/>
              <a:t> </a:t>
            </a:r>
            <a:r>
              <a:rPr lang="en-US" b="1" i="1" dirty="0" smtClean="0"/>
              <a:t>variables to analyze effectively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Striving for </a:t>
            </a:r>
            <a:r>
              <a:rPr lang="en-US" b="1" u="sng" dirty="0"/>
              <a:t>s</a:t>
            </a:r>
            <a:r>
              <a:rPr lang="en-US" b="1" u="sng" dirty="0" smtClean="0"/>
              <a:t>implicity</a:t>
            </a:r>
            <a:r>
              <a:rPr lang="en-US" b="1" dirty="0" smtClean="0"/>
              <a:t> </a:t>
            </a:r>
            <a:r>
              <a:rPr lang="en-US" dirty="0" smtClean="0"/>
              <a:t>is consequently going to be the running mantra: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 simple, get more complicated</a:t>
            </a:r>
          </a:p>
          <a:p>
            <a:r>
              <a:rPr lang="en-US" dirty="0" smtClean="0"/>
              <a:t>Shoot for “as simple as possible, but no more”</a:t>
            </a:r>
          </a:p>
          <a:p>
            <a:r>
              <a:rPr lang="en-US" b="1" dirty="0" smtClean="0"/>
              <a:t>KISS</a:t>
            </a:r>
            <a:r>
              <a:rPr lang="en-US" dirty="0" smtClean="0"/>
              <a:t> principle (</a:t>
            </a:r>
            <a:r>
              <a:rPr lang="en-US" b="1" dirty="0" smtClean="0"/>
              <a:t>K</a:t>
            </a:r>
            <a:r>
              <a:rPr lang="en-US" dirty="0" smtClean="0"/>
              <a:t>eep </a:t>
            </a:r>
            <a:r>
              <a:rPr lang="en-US" b="1" dirty="0" smtClean="0"/>
              <a:t>I</a:t>
            </a:r>
            <a:r>
              <a:rPr lang="en-US" dirty="0" smtClean="0"/>
              <a:t>t </a:t>
            </a:r>
            <a:r>
              <a:rPr lang="en-US" b="1" dirty="0" smtClean="0"/>
              <a:t>S</a:t>
            </a:r>
            <a:r>
              <a:rPr lang="en-US" dirty="0" smtClean="0"/>
              <a:t>imple and </a:t>
            </a:r>
            <a:r>
              <a:rPr lang="en-US" b="1" dirty="0" smtClean="0"/>
              <a:t>S</a:t>
            </a:r>
            <a:r>
              <a:rPr lang="en-US" dirty="0" smtClean="0"/>
              <a:t>tupid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i="1" dirty="0" smtClean="0"/>
              <a:t>Arguments for when this principle might not be as appropriate?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7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6" y="1690688"/>
            <a:ext cx="10214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Stats </a:t>
            </a:r>
            <a:r>
              <a:rPr lang="en-US" b="1" dirty="0" smtClean="0"/>
              <a:t>are</a:t>
            </a:r>
            <a:r>
              <a:rPr lang="en-US" b="1" dirty="0" smtClean="0"/>
              <a:t> </a:t>
            </a:r>
            <a:r>
              <a:rPr lang="en-US" b="1" dirty="0" smtClean="0"/>
              <a:t>your friend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As explored last time, the incorporation of </a:t>
            </a:r>
            <a:r>
              <a:rPr lang="en-US" b="1" dirty="0" smtClean="0"/>
              <a:t>randomness</a:t>
            </a:r>
            <a:r>
              <a:rPr lang="en-US" dirty="0" smtClean="0"/>
              <a:t> into ABM entails a reliance on the logic on </a:t>
            </a:r>
            <a:r>
              <a:rPr lang="en-US" b="1" dirty="0" smtClean="0"/>
              <a:t>Monte Carlo</a:t>
            </a:r>
            <a:r>
              <a:rPr lang="en-US" dirty="0" smtClean="0"/>
              <a:t> simulation methods when characterizing and analyzing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Consequently,</a:t>
            </a:r>
            <a:r>
              <a:rPr lang="en-US" dirty="0" smtClean="0"/>
              <a:t> the bulk of </a:t>
            </a:r>
            <a:r>
              <a:rPr lang="en-US" dirty="0" smtClean="0"/>
              <a:t>ABM model analysis usually involves the use of standard </a:t>
            </a:r>
            <a:r>
              <a:rPr lang="en-US" b="1" i="1" dirty="0" smtClean="0"/>
              <a:t>statistical methods</a:t>
            </a:r>
            <a:r>
              <a:rPr lang="en-US" i="1" dirty="0" smtClean="0"/>
              <a:t> </a:t>
            </a:r>
            <a:r>
              <a:rPr lang="en-US" dirty="0" smtClean="0"/>
              <a:t>to characterize behaviors of a model over many individual runs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4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Analysis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86" y="1690688"/>
            <a:ext cx="102142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How many individual runs do you need?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1" dirty="0" smtClean="0"/>
              <a:t>Definitely not too few…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No matter your model, you need to do enough runs to have a large enough sample size to generate reliable statistical estimates.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Should probably be thinking of 100 runs as the lowest possible bar here.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Why would </a:t>
            </a:r>
            <a:r>
              <a:rPr lang="en-US" i="1" dirty="0" smtClean="0"/>
              <a:t>having a very </a:t>
            </a:r>
            <a:r>
              <a:rPr lang="en-US" i="1" dirty="0" smtClean="0"/>
              <a:t>complicated </a:t>
            </a:r>
            <a:r>
              <a:rPr lang="en-US" i="1" dirty="0" smtClean="0"/>
              <a:t>model make this </a:t>
            </a:r>
            <a:r>
              <a:rPr lang="en-US" i="1" dirty="0" smtClean="0"/>
              <a:t>requirement more </a:t>
            </a:r>
            <a:r>
              <a:rPr lang="en-US" i="1" dirty="0" smtClean="0"/>
              <a:t>difficult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50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1072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Office Theme</vt:lpstr>
      <vt:lpstr>CMPLXSYS 530</vt:lpstr>
      <vt:lpstr>Agenda for Today</vt:lpstr>
      <vt:lpstr>ABM Results</vt:lpstr>
      <vt:lpstr>Design Process of ABM</vt:lpstr>
      <vt:lpstr>ABM Results</vt:lpstr>
      <vt:lpstr>ABM Results</vt:lpstr>
      <vt:lpstr>ABM Results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Standard Analysis Approaches</vt:lpstr>
      <vt:lpstr>Exploring the “input-output space”</vt:lpstr>
      <vt:lpstr>Exploring the “input-output space”</vt:lpstr>
      <vt:lpstr>Exploring the “input-output space”</vt:lpstr>
      <vt:lpstr>Assignment #2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140</cp:revision>
  <dcterms:created xsi:type="dcterms:W3CDTF">2017-01-06T15:00:21Z</dcterms:created>
  <dcterms:modified xsi:type="dcterms:W3CDTF">2017-02-01T17:10:25Z</dcterms:modified>
</cp:coreProperties>
</file>