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CMPLXSYS 530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Modeling of Complex Systems</a:t>
            </a:r>
          </a:p>
          <a:p>
            <a:endParaRPr lang="en-US" i="1" dirty="0" smtClean="0"/>
          </a:p>
          <a:p>
            <a:r>
              <a:rPr lang="en-US" i="1" dirty="0" smtClean="0"/>
              <a:t>The Nature of Modeling</a:t>
            </a:r>
            <a:endParaRPr lang="en-US" i="1" dirty="0" smtClean="0"/>
          </a:p>
          <a:p>
            <a:r>
              <a:rPr lang="en-US" dirty="0" smtClean="0"/>
              <a:t>1/11/17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How to Science: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Translate our </a:t>
            </a:r>
            <a:r>
              <a:rPr lang="en-US" i="1" u="sng" dirty="0" smtClean="0"/>
              <a:t>implicit</a:t>
            </a:r>
            <a:r>
              <a:rPr lang="en-US" dirty="0" smtClean="0"/>
              <a:t> models into </a:t>
            </a:r>
            <a:r>
              <a:rPr lang="en-US" i="1" u="sng" dirty="0" smtClean="0"/>
              <a:t>explicit</a:t>
            </a:r>
            <a:r>
              <a:rPr lang="en-US" i="1" dirty="0" smtClean="0"/>
              <a:t> </a:t>
            </a:r>
            <a:r>
              <a:rPr lang="en-US" dirty="0" smtClean="0"/>
              <a:t>models</a:t>
            </a:r>
          </a:p>
          <a:p>
            <a:pPr marL="514350" indent="-514350">
              <a:buAutoNum type="arabicParenR"/>
            </a:pPr>
            <a:r>
              <a:rPr lang="en-US" dirty="0" smtClean="0"/>
              <a:t>Elaborate, explore, examine, and refine those </a:t>
            </a:r>
            <a:r>
              <a:rPr lang="en-US" i="1" dirty="0" smtClean="0"/>
              <a:t>explicit</a:t>
            </a:r>
            <a:r>
              <a:rPr lang="en-US" dirty="0" smtClean="0"/>
              <a:t> models</a:t>
            </a:r>
          </a:p>
          <a:p>
            <a:pPr marL="514350" indent="-514350">
              <a:buAutoNum type="arabicParenR"/>
            </a:pPr>
            <a:r>
              <a:rPr lang="en-US" dirty="0" smtClean="0"/>
              <a:t>Test them against reality until they break</a:t>
            </a:r>
          </a:p>
          <a:p>
            <a:pPr marL="514350" indent="-514350">
              <a:buAutoNum type="arabicParenR"/>
            </a:pPr>
            <a:r>
              <a:rPr lang="en-US" dirty="0" smtClean="0"/>
              <a:t>Come up with a new set of models using the information about how the old ones broke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[Shout out to Kuhn’s </a:t>
            </a:r>
            <a:r>
              <a:rPr lang="en-US" i="1" dirty="0" smtClean="0"/>
              <a:t>The Structure of Scientific Revolutions</a:t>
            </a:r>
            <a:r>
              <a:rPr lang="en-US" dirty="0" smtClean="0"/>
              <a:t>, 1962]</a:t>
            </a:r>
          </a:p>
        </p:txBody>
      </p:sp>
    </p:spTree>
    <p:extLst>
      <p:ext uri="{BB962C8B-B14F-4D97-AF65-F5344CB8AC3E}">
        <p14:creationId xmlns:p14="http://schemas.microsoft.com/office/powerpoint/2010/main" val="39053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Clarifying your Intentions</a:t>
            </a:r>
          </a:p>
          <a:p>
            <a:pPr marL="0" indent="0">
              <a:buNone/>
            </a:pPr>
            <a:r>
              <a:rPr lang="en-US" dirty="0" smtClean="0"/>
              <a:t>Is your main purpose to represent </a:t>
            </a:r>
            <a:r>
              <a:rPr lang="en-US" i="1" dirty="0" smtClean="0"/>
              <a:t>what the system looks like</a:t>
            </a:r>
            <a:r>
              <a:rPr lang="en-US" dirty="0" smtClean="0"/>
              <a:t> or </a:t>
            </a:r>
            <a:r>
              <a:rPr lang="en-US" i="1" dirty="0" smtClean="0"/>
              <a:t>how the system will behave</a:t>
            </a:r>
            <a:r>
              <a:rPr lang="en-US" dirty="0" smtClean="0"/>
              <a:t>? (</a:t>
            </a:r>
            <a:r>
              <a:rPr lang="en-US" dirty="0" err="1" smtClean="0"/>
              <a:t>Sayama</a:t>
            </a:r>
            <a:r>
              <a:rPr lang="en-US" dirty="0" smtClean="0"/>
              <a:t>, p. 14-15)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Descriptive modeling</a:t>
            </a:r>
            <a:r>
              <a:rPr lang="en-US" b="1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miniatures, pattern recognition algorithms, maps, biographies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 smtClean="0"/>
              <a:t>Rule-based modeling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fluid dynamics, evolutionary theory, game theory, etc.</a:t>
            </a:r>
          </a:p>
          <a:p>
            <a:pPr marL="0" indent="0">
              <a:buNone/>
            </a:pPr>
            <a:endParaRPr lang="en-US" b="1" u="sng" dirty="0"/>
          </a:p>
        </p:txBody>
      </p:sp>
      <p:sp>
        <p:nvSpPr>
          <p:cNvPr id="4" name="Oval 3"/>
          <p:cNvSpPr/>
          <p:nvPr/>
        </p:nvSpPr>
        <p:spPr>
          <a:xfrm>
            <a:off x="175098" y="4592054"/>
            <a:ext cx="9358008" cy="1527243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 process for Rule-based modeling </a:t>
            </a:r>
            <a:r>
              <a:rPr lang="en-US" dirty="0" smtClean="0"/>
              <a:t>(</a:t>
            </a:r>
            <a:r>
              <a:rPr lang="en-US" dirty="0" err="1" smtClean="0"/>
              <a:t>Sayama</a:t>
            </a:r>
            <a:r>
              <a:rPr lang="en-US" dirty="0" smtClean="0"/>
              <a:t>, p.15)</a:t>
            </a:r>
            <a:endParaRPr lang="en-US" b="1" dirty="0" smtClean="0"/>
          </a:p>
          <a:p>
            <a:pPr marL="0" indent="0">
              <a:buNone/>
            </a:pPr>
            <a:endParaRPr lang="en-US" b="1" u="sng" dirty="0" smtClean="0"/>
          </a:p>
          <a:p>
            <a:pPr marL="514350" indent="-514350">
              <a:buAutoNum type="arabicPeriod"/>
            </a:pPr>
            <a:r>
              <a:rPr lang="en-US" dirty="0" smtClean="0"/>
              <a:t>Observe the system of your interest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C00000"/>
                </a:solidFill>
              </a:rPr>
              <a:t>Reflect on possible rules that might cause the system’s characteristics that were seen in observation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Derive predictions from those rules and compare with reality</a:t>
            </a:r>
          </a:p>
          <a:p>
            <a:pPr marL="514350" indent="-514350">
              <a:buAutoNum type="arabicPeriod"/>
            </a:pPr>
            <a:r>
              <a:rPr lang="en-US" dirty="0" smtClean="0"/>
              <a:t>Repeat the above steps to modify the rules until you are satisfied with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There’s more than one way to represent a cat…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In modeling, its not just </a:t>
            </a:r>
            <a:r>
              <a:rPr lang="en-US" i="1" dirty="0" smtClean="0"/>
              <a:t>how </a:t>
            </a:r>
            <a:r>
              <a:rPr lang="en-US" dirty="0" smtClean="0"/>
              <a:t>you simplify reality, but also the choices you make in </a:t>
            </a:r>
            <a:r>
              <a:rPr lang="en-US" i="1" dirty="0" smtClean="0"/>
              <a:t>how you represent that simplification</a:t>
            </a:r>
            <a:r>
              <a:rPr lang="en-US" dirty="0" smtClean="0"/>
              <a:t> that matter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Example from </a:t>
            </a:r>
            <a:r>
              <a:rPr lang="en-US" i="1" dirty="0" err="1" smtClean="0"/>
              <a:t>Wilensky</a:t>
            </a:r>
            <a:r>
              <a:rPr lang="en-US" dirty="0" smtClean="0"/>
              <a:t>: Roman vs. Hindu-Arabic numerals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247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practice, this translates into making choices about different </a:t>
            </a:r>
            <a:r>
              <a:rPr lang="en-US" b="1" i="1" dirty="0" smtClean="0"/>
              <a:t>modeling methodologies</a:t>
            </a:r>
            <a:r>
              <a:rPr lang="en-US" i="1" dirty="0" smtClean="0"/>
              <a:t> </a:t>
            </a:r>
            <a:r>
              <a:rPr lang="en-US" dirty="0" smtClean="0"/>
              <a:t>or what some refer to as the use of different “</a:t>
            </a:r>
            <a:r>
              <a:rPr lang="en-US" b="1" dirty="0" smtClean="0"/>
              <a:t>symbol systems</a:t>
            </a:r>
            <a:r>
              <a:rPr lang="en-US" dirty="0" smtClean="0"/>
              <a:t>” (</a:t>
            </a:r>
            <a:r>
              <a:rPr lang="en-US" dirty="0" err="1" smtClean="0"/>
              <a:t>Ostrom</a:t>
            </a:r>
            <a:r>
              <a:rPr lang="en-US" dirty="0" smtClean="0"/>
              <a:t>, 1988)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Examples of the different types of methodologies or symbol systems used? </a:t>
            </a:r>
          </a:p>
          <a:p>
            <a:pPr marL="0" indent="0">
              <a:buNone/>
            </a:pPr>
            <a:r>
              <a:rPr lang="en-US" i="1" dirty="0" smtClean="0"/>
              <a:t>Drawbacks and advantages of them?</a:t>
            </a:r>
          </a:p>
          <a:p>
            <a:pPr marL="0" indent="0">
              <a:buNone/>
            </a:pPr>
            <a:r>
              <a:rPr lang="en-US" i="1" dirty="0" smtClean="0"/>
              <a:t>Criteria for choosing?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** If you’re really into thinking about this stuff, I </a:t>
            </a:r>
            <a:r>
              <a:rPr lang="en-US" sz="2400" b="1" i="1" dirty="0" smtClean="0"/>
              <a:t>strongly</a:t>
            </a:r>
            <a:r>
              <a:rPr lang="en-US" sz="2400" dirty="0" smtClean="0"/>
              <a:t> recommend </a:t>
            </a:r>
            <a:r>
              <a:rPr lang="en-US" sz="2400" dirty="0"/>
              <a:t>checking out </a:t>
            </a:r>
            <a:r>
              <a:rPr lang="en-US" sz="2400" i="1" dirty="0"/>
              <a:t>Gödel, Escher, </a:t>
            </a:r>
            <a:r>
              <a:rPr lang="en-US" sz="2400" i="1" dirty="0" smtClean="0"/>
              <a:t>Bach: the Eternal Golden Braid</a:t>
            </a:r>
            <a:r>
              <a:rPr lang="en-US" sz="2400" dirty="0" smtClean="0"/>
              <a:t> by Douglas Hofstadter **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689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2" y="2079244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“</a:t>
            </a:r>
            <a:r>
              <a:rPr lang="en-US" sz="2600" b="1" i="1" dirty="0"/>
              <a:t>B</a:t>
            </a:r>
            <a:r>
              <a:rPr lang="en-US" sz="2600" b="1" i="1" dirty="0" smtClean="0"/>
              <a:t>ecause it’s my jam</a:t>
            </a:r>
            <a:r>
              <a:rPr lang="en-US" sz="2600" dirty="0" smtClean="0"/>
              <a:t>” and “</a:t>
            </a:r>
            <a:r>
              <a:rPr lang="en-US" sz="2600" b="1" i="1" dirty="0" smtClean="0"/>
              <a:t>For SCIENCE!</a:t>
            </a:r>
            <a:r>
              <a:rPr lang="en-US" sz="2600" dirty="0" smtClean="0"/>
              <a:t>” are both completely valid answers to this question of why </a:t>
            </a:r>
            <a:r>
              <a:rPr lang="en-US" sz="2600" smtClean="0"/>
              <a:t>one would </a:t>
            </a:r>
            <a:r>
              <a:rPr lang="en-US" sz="2600" dirty="0" smtClean="0"/>
              <a:t>devote oneself to developing </a:t>
            </a:r>
            <a:r>
              <a:rPr lang="en-US" sz="2600" i="1" dirty="0" smtClean="0"/>
              <a:t>explicit</a:t>
            </a:r>
            <a:r>
              <a:rPr lang="en-US" sz="2600" dirty="0" smtClean="0"/>
              <a:t> models of the world.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Nonetheless, if you are going to be doing this in a professional capacity, you probably want to get a more nuanced set of answers  (</a:t>
            </a:r>
            <a:r>
              <a:rPr lang="en-US" sz="2600" b="1" i="1" dirty="0" smtClean="0"/>
              <a:t>especially</a:t>
            </a:r>
            <a:r>
              <a:rPr lang="en-US" sz="2600" dirty="0" smtClean="0"/>
              <a:t> if you are in a field where you are likely to run into resistance…)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614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614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#1 all time reason to model (in my humble opinion):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 algn="ctr">
              <a:buNone/>
            </a:pPr>
            <a:r>
              <a:rPr lang="en-US" sz="2600" dirty="0" smtClean="0"/>
              <a:t>Everybody is actually applying models all the time anyways, so we might as well make them </a:t>
            </a:r>
            <a:r>
              <a:rPr lang="en-US" sz="2600" i="1" dirty="0" smtClean="0"/>
              <a:t>explicit</a:t>
            </a:r>
            <a:r>
              <a:rPr lang="en-US" sz="2600" dirty="0" smtClean="0"/>
              <a:t> so they can actually be analyzed, vetted, refined, tested, etc.</a:t>
            </a:r>
          </a:p>
        </p:txBody>
      </p:sp>
    </p:spTree>
    <p:extLst>
      <p:ext uri="{BB962C8B-B14F-4D97-AF65-F5344CB8AC3E}">
        <p14:creationId xmlns:p14="http://schemas.microsoft.com/office/powerpoint/2010/main" val="32298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139"/>
            <a:ext cx="10002795" cy="702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Another 16 good reasons from Epstein (2008):</a:t>
            </a:r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2563" y="2426747"/>
            <a:ext cx="4499284" cy="3536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 smtClean="0"/>
              <a:t>Explain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 smtClean="0"/>
              <a:t>Guide data collection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 smtClean="0"/>
              <a:t>Illuminate core dynamics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 smtClean="0"/>
              <a:t>Suggest dynamical analogies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 smtClean="0"/>
              <a:t>Discover new questions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 smtClean="0"/>
              <a:t>Promote a scientific habit of mind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 smtClean="0"/>
              <a:t>Bound (bracket) outcomes to plausible ranges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 smtClean="0"/>
              <a:t>Illuminate core uncertainties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23967" y="2426746"/>
            <a:ext cx="6068680" cy="3857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9"/>
            </a:pPr>
            <a:r>
              <a:rPr lang="en-US" sz="4000" dirty="0"/>
              <a:t>Offer crisis options in near-real time </a:t>
            </a:r>
            <a:r>
              <a:rPr lang="en-US" sz="4000" dirty="0" smtClean="0"/>
              <a:t>Illuminate core dynamics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 smtClean="0"/>
              <a:t>Demonstrate tradeoffs /suggest efficiencies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 smtClean="0"/>
              <a:t>Challenge the robustness of prevailing theories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 smtClean="0"/>
              <a:t>Expose prevailing wisdom as incompatible with data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 smtClean="0"/>
              <a:t>Train practitioners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 smtClean="0"/>
              <a:t>Discipline the policy dialogue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 smtClean="0"/>
              <a:t>Educate the general public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 smtClean="0"/>
              <a:t>Reveal the apparently simple (complex) to be complex (simple)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807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139"/>
            <a:ext cx="10002795" cy="702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/>
              <a:t>“Yeah, but can you predict????”</a:t>
            </a:r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2050" name="Picture 2" descr="Image result for rage face blank st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01" y="2714693"/>
            <a:ext cx="2857500" cy="28136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322979" y="2480552"/>
            <a:ext cx="4518016" cy="411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 smtClean="0"/>
              <a:t>As just shown, there is </a:t>
            </a:r>
            <a:r>
              <a:rPr lang="en-US" sz="2600" i="1" dirty="0" smtClean="0"/>
              <a:t>a lot</a:t>
            </a:r>
            <a:r>
              <a:rPr lang="en-US" sz="2600" dirty="0" smtClean="0"/>
              <a:t> of value to modeling that is independent of being able to predict.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 smtClean="0"/>
              <a:t>Furthermore, prediction </a:t>
            </a:r>
            <a:r>
              <a:rPr lang="en-US" sz="2600" i="1" dirty="0" smtClean="0"/>
              <a:t>without</a:t>
            </a:r>
            <a:r>
              <a:rPr lang="en-US" sz="2600" dirty="0" smtClean="0"/>
              <a:t> sufficient attention to underlying models can end up with problem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i="1" dirty="0" smtClean="0"/>
              <a:t>Example: </a:t>
            </a:r>
            <a:r>
              <a:rPr lang="en-US" sz="2600" dirty="0" smtClean="0"/>
              <a:t>use of “Big Data” and data-mining in the legal system</a:t>
            </a:r>
            <a:endParaRPr lang="en-US" sz="2600" i="1" dirty="0" smtClean="0"/>
          </a:p>
        </p:txBody>
      </p:sp>
    </p:spTree>
    <p:extLst>
      <p:ext uri="{BB962C8B-B14F-4D97-AF65-F5344CB8AC3E}">
        <p14:creationId xmlns:p14="http://schemas.microsoft.com/office/powerpoint/2010/main" val="9570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139"/>
            <a:ext cx="10002795" cy="702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/>
              <a:t>“Yeah, but can you predict????”</a:t>
            </a:r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74339" y="2305455"/>
            <a:ext cx="5282119" cy="411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 smtClean="0"/>
              <a:t>All that said, prediction is ultimately one of the chief goals of science – not just for utilitarian purposes but also for the sake of falsifiability and testing (</a:t>
            </a:r>
            <a:r>
              <a:rPr lang="en-US" sz="2600" i="1" dirty="0" smtClean="0"/>
              <a:t>why?</a:t>
            </a:r>
            <a:r>
              <a:rPr lang="en-US" sz="26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 smtClean="0"/>
              <a:t>The key to recognize is that developing </a:t>
            </a:r>
            <a:r>
              <a:rPr lang="en-US" sz="2600" b="1" i="1" dirty="0" smtClean="0"/>
              <a:t>good models</a:t>
            </a:r>
            <a:r>
              <a:rPr lang="en-US" sz="2600" dirty="0" smtClean="0"/>
              <a:t> often </a:t>
            </a:r>
            <a:r>
              <a:rPr lang="en-US" sz="2600" b="1" i="1" dirty="0" smtClean="0"/>
              <a:t>precede</a:t>
            </a:r>
            <a:r>
              <a:rPr lang="en-US" sz="2600" dirty="0" smtClean="0"/>
              <a:t> and </a:t>
            </a:r>
            <a:r>
              <a:rPr lang="en-US" sz="2600" b="1" i="1" dirty="0" smtClean="0"/>
              <a:t>lay the groundwork</a:t>
            </a:r>
            <a:r>
              <a:rPr lang="en-US" sz="2600" dirty="0" smtClean="0"/>
              <a:t> to our </a:t>
            </a:r>
            <a:r>
              <a:rPr lang="en-US" sz="2600" b="1" i="1" dirty="0" smtClean="0"/>
              <a:t>future ability to predict</a:t>
            </a:r>
            <a:endParaRPr lang="en-US" sz="2600" b="1" i="1" dirty="0" smtClean="0"/>
          </a:p>
        </p:txBody>
      </p:sp>
      <p:pic>
        <p:nvPicPr>
          <p:cNvPr id="3074" name="Picture 2" descr="Image result for rage face challenge accep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44" y="2769951"/>
            <a:ext cx="3480225" cy="27261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8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 for </a:t>
            </a:r>
            <a:r>
              <a:rPr lang="en-US" sz="3600" dirty="0" smtClean="0"/>
              <a:t>Today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 smtClean="0"/>
              <a:t>exactly </a:t>
            </a:r>
            <a:r>
              <a:rPr lang="en-US" b="1" i="1" dirty="0" smtClean="0"/>
              <a:t>is </a:t>
            </a:r>
            <a:r>
              <a:rPr lang="en-US" b="1" dirty="0" smtClean="0"/>
              <a:t>a </a:t>
            </a:r>
            <a:r>
              <a:rPr lang="en-US" b="1" dirty="0" smtClean="0"/>
              <a:t>Model?</a:t>
            </a:r>
            <a:endParaRPr lang="en-US" b="1" dirty="0" smtClean="0"/>
          </a:p>
          <a:p>
            <a:pPr lvl="1"/>
            <a:r>
              <a:rPr lang="en-US" dirty="0" smtClean="0"/>
              <a:t>Simplifying Reality: t</a:t>
            </a:r>
            <a:r>
              <a:rPr lang="en-US" dirty="0" smtClean="0"/>
              <a:t>he Map vs. the Landscape</a:t>
            </a:r>
          </a:p>
          <a:p>
            <a:pPr lvl="1"/>
            <a:r>
              <a:rPr lang="en-US" dirty="0" smtClean="0"/>
              <a:t>Features of </a:t>
            </a:r>
            <a:r>
              <a:rPr lang="en-US" dirty="0" smtClean="0"/>
              <a:t>“good” models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How to Model?</a:t>
            </a:r>
            <a:endParaRPr lang="en-US" b="1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rocess of model building</a:t>
            </a:r>
            <a:endParaRPr lang="en-US" dirty="0" smtClean="0"/>
          </a:p>
          <a:p>
            <a:pPr lvl="1"/>
            <a:r>
              <a:rPr lang="en-US" dirty="0" smtClean="0"/>
              <a:t>Modeling methodologies and </a:t>
            </a:r>
            <a:r>
              <a:rPr lang="en-US" dirty="0" smtClean="0"/>
              <a:t>“symbol systems”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Why model?</a:t>
            </a:r>
          </a:p>
          <a:p>
            <a:pPr lvl="1"/>
            <a:r>
              <a:rPr lang="en-US" dirty="0" smtClean="0"/>
              <a:t>An incomplete but useful list of reasons to build an explicit model</a:t>
            </a:r>
          </a:p>
          <a:p>
            <a:pPr lvl="1"/>
            <a:r>
              <a:rPr lang="en-US" dirty="0" smtClean="0"/>
              <a:t>The issue of prediction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Getting to know </a:t>
            </a:r>
            <a:r>
              <a:rPr lang="en-US" b="1" dirty="0" err="1" smtClean="0"/>
              <a:t>NetLogo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020" y="1777687"/>
            <a:ext cx="809065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Getting to know </a:t>
            </a:r>
            <a:r>
              <a:rPr lang="en-US" b="1" dirty="0" err="1" smtClean="0"/>
              <a:t>NetLogo</a:t>
            </a:r>
            <a:r>
              <a:rPr lang="en-US" b="1" dirty="0" smtClean="0"/>
              <a:t> – your new best friend for at least the next two weeks</a:t>
            </a:r>
          </a:p>
        </p:txBody>
      </p:sp>
    </p:spTree>
    <p:extLst>
      <p:ext uri="{BB962C8B-B14F-4D97-AF65-F5344CB8AC3E}">
        <p14:creationId xmlns:p14="http://schemas.microsoft.com/office/powerpoint/2010/main" val="25976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 smtClean="0"/>
              <a:t>For </a:t>
            </a:r>
            <a:r>
              <a:rPr lang="en-US"/>
              <a:t>n</a:t>
            </a:r>
            <a:r>
              <a:rPr lang="en-US" smtClean="0"/>
              <a:t>ext </a:t>
            </a:r>
            <a:r>
              <a:rPr lang="en-US" dirty="0" smtClean="0"/>
              <a:t>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2050"/>
            <a:ext cx="110003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Think Complexity, </a:t>
            </a:r>
            <a:r>
              <a:rPr lang="en-US" dirty="0" err="1" smtClean="0"/>
              <a:t>Chp</a:t>
            </a:r>
            <a:r>
              <a:rPr lang="en-US" dirty="0" smtClean="0"/>
              <a:t>. 1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Wilensky</a:t>
            </a:r>
            <a:r>
              <a:rPr lang="en-US" dirty="0" smtClean="0"/>
              <a:t>, </a:t>
            </a:r>
            <a:r>
              <a:rPr lang="en-US" dirty="0" err="1" smtClean="0"/>
              <a:t>Chp</a:t>
            </a:r>
            <a:r>
              <a:rPr lang="en-US" dirty="0" smtClean="0"/>
              <a:t>.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43" y="17761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Meditations on Falling…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 smtClean="0"/>
              <a:t>In the dark forest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 smtClean="0"/>
              <a:t>A berry drops.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 smtClean="0"/>
              <a:t>The sound of water.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i="1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i="1" dirty="0" smtClean="0"/>
              <a:t>		  		</a:t>
            </a:r>
            <a:r>
              <a:rPr lang="en-US" dirty="0" smtClean="0"/>
              <a:t>- From “The Way of Zen” by Alan Watts</a:t>
            </a: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327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Meditations on Falling…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b="1" i="1" dirty="0" smtClean="0"/>
              <a:t>What </a:t>
            </a:r>
            <a:r>
              <a:rPr lang="en-US" b="1" dirty="0" smtClean="0"/>
              <a:t>happened?</a:t>
            </a:r>
          </a:p>
          <a:p>
            <a:pPr marL="0" indent="0" algn="ctr">
              <a:buNone/>
            </a:pPr>
            <a:endParaRPr lang="en-US" b="1" i="1" dirty="0" smtClean="0"/>
          </a:p>
          <a:p>
            <a:pPr marL="0" indent="0" algn="ctr">
              <a:buNone/>
            </a:pPr>
            <a:r>
              <a:rPr lang="en-US" b="1" i="1" dirty="0" smtClean="0"/>
              <a:t>Why</a:t>
            </a:r>
            <a:r>
              <a:rPr lang="en-US" b="1" dirty="0" smtClean="0"/>
              <a:t> did it happen? 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Are the explanations the same? </a:t>
            </a:r>
            <a:r>
              <a:rPr lang="en-US" b="1" dirty="0" smtClean="0"/>
              <a:t>Is one more “correct” than the others?</a:t>
            </a: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How did </a:t>
            </a:r>
            <a:r>
              <a:rPr lang="en-US" b="1" i="1" u="sng" dirty="0" smtClean="0"/>
              <a:t>this event in particular</a:t>
            </a:r>
            <a:r>
              <a:rPr lang="en-US" b="1" u="sng" dirty="0" smtClean="0"/>
              <a:t> </a:t>
            </a:r>
            <a:r>
              <a:rPr lang="en-US" b="1" dirty="0" smtClean="0"/>
              <a:t>happen? Can this event ever occur again?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b="1" dirty="0" smtClean="0"/>
              <a:t>Are the answers to these questions the same as the event itself?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82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We are </a:t>
            </a:r>
            <a:r>
              <a:rPr lang="en-US" b="1" dirty="0" smtClean="0"/>
              <a:t>unavoidably dependent</a:t>
            </a:r>
            <a:r>
              <a:rPr lang="en-US" dirty="0" smtClean="0"/>
              <a:t> on what are essentially </a:t>
            </a:r>
            <a:r>
              <a:rPr lang="en-US" b="1" i="1" dirty="0" smtClean="0"/>
              <a:t>maps</a:t>
            </a:r>
            <a:r>
              <a:rPr lang="en-US" dirty="0" smtClean="0"/>
              <a:t> of the vastly more detailed and complex </a:t>
            </a:r>
            <a:r>
              <a:rPr lang="en-US" b="1" i="1" dirty="0" smtClean="0"/>
              <a:t>landscapes</a:t>
            </a:r>
            <a:r>
              <a:rPr lang="en-US" dirty="0" smtClean="0"/>
              <a:t> we traverse.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These maps are what we refer to as </a:t>
            </a:r>
            <a:r>
              <a:rPr lang="en-US" b="1" dirty="0" smtClean="0"/>
              <a:t>“models”</a:t>
            </a:r>
            <a:r>
              <a:rPr lang="en-US" dirty="0" smtClean="0"/>
              <a:t>…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Some definitions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“A </a:t>
            </a:r>
            <a:r>
              <a:rPr lang="en-US" i="1" dirty="0" smtClean="0"/>
              <a:t>model</a:t>
            </a:r>
            <a:r>
              <a:rPr lang="en-US" dirty="0" smtClean="0"/>
              <a:t> is a simplified representation of a system.”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Sayama</a:t>
            </a:r>
            <a:r>
              <a:rPr lang="en-US" dirty="0" smtClean="0"/>
              <a:t>, p.13)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“By a </a:t>
            </a:r>
            <a:r>
              <a:rPr lang="en-US" i="1" dirty="0" smtClean="0"/>
              <a:t>model</a:t>
            </a:r>
            <a:r>
              <a:rPr lang="en-US" dirty="0" smtClean="0"/>
              <a:t>, we mean an abstracted description of a process, object, or event.” (</a:t>
            </a:r>
            <a:r>
              <a:rPr lang="en-US" dirty="0" err="1" smtClean="0"/>
              <a:t>Wilensky</a:t>
            </a:r>
            <a:r>
              <a:rPr lang="en-US" dirty="0" smtClean="0"/>
              <a:t>, p. 21)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420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“good”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0876" y="2570206"/>
            <a:ext cx="42507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“Essentially, all models are wrong, but some are useful.”</a:t>
            </a:r>
          </a:p>
          <a:p>
            <a:pPr algn="ctr"/>
            <a:endParaRPr lang="en-US" sz="3200" b="1" dirty="0" smtClean="0"/>
          </a:p>
          <a:p>
            <a:r>
              <a:rPr lang="en-US" b="1" dirty="0" smtClean="0"/>
              <a:t>		</a:t>
            </a:r>
            <a:r>
              <a:rPr lang="en-US" dirty="0" smtClean="0"/>
              <a:t>- George Box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1026" name="Picture 2" descr="Image result for topographical map of michig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033" y="1495776"/>
            <a:ext cx="2460956" cy="252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oad map of michig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50" y="3906813"/>
            <a:ext cx="2615119" cy="261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eather map of michig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18" y="1747096"/>
            <a:ext cx="2844332" cy="210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hand map of michig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835" y="3967803"/>
            <a:ext cx="2063350" cy="247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“</a:t>
            </a:r>
            <a:r>
              <a:rPr lang="en-US" dirty="0"/>
              <a:t>good”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893" y="18263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Are all models equally useful?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Features of a “good” model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Valid (both </a:t>
            </a:r>
            <a:r>
              <a:rPr lang="en-US" i="1" dirty="0" smtClean="0"/>
              <a:t>internally</a:t>
            </a:r>
            <a:r>
              <a:rPr lang="en-US" dirty="0" smtClean="0"/>
              <a:t> and </a:t>
            </a:r>
            <a:r>
              <a:rPr lang="en-US" i="1" dirty="0" smtClean="0"/>
              <a:t>externally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(i.e. </a:t>
            </a:r>
            <a:r>
              <a:rPr lang="en-US" i="1" dirty="0" smtClean="0"/>
              <a:t>parsimonious </a:t>
            </a:r>
            <a:r>
              <a:rPr lang="en-US" dirty="0" smtClean="0"/>
              <a:t>)</a:t>
            </a:r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Generalizable</a:t>
            </a:r>
            <a:endParaRPr lang="en-US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1721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The good news: </a:t>
            </a:r>
            <a:r>
              <a:rPr lang="en-US" dirty="0" smtClean="0"/>
              <a:t>you are already a natural at building models!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The bad news: </a:t>
            </a:r>
            <a:r>
              <a:rPr lang="en-US" dirty="0" smtClean="0"/>
              <a:t>... and that’s exactly what gets us in trouble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i="1" u="sng" dirty="0" smtClean="0"/>
          </a:p>
          <a:p>
            <a:pPr marL="0" indent="0">
              <a:buNone/>
            </a:pPr>
            <a:r>
              <a:rPr lang="en-US" i="1" u="sng" dirty="0" smtClean="0"/>
              <a:t>Example</a:t>
            </a:r>
            <a:r>
              <a:rPr lang="en-US" i="1" dirty="0" smtClean="0"/>
              <a:t>:</a:t>
            </a:r>
            <a:r>
              <a:rPr lang="en-US" b="1" i="1" dirty="0" smtClean="0"/>
              <a:t> </a:t>
            </a:r>
            <a:r>
              <a:rPr lang="en-US" dirty="0" smtClean="0"/>
              <a:t>“Wet lawn” scenario</a:t>
            </a:r>
          </a:p>
        </p:txBody>
      </p:sp>
    </p:spTree>
    <p:extLst>
      <p:ext uri="{BB962C8B-B14F-4D97-AF65-F5344CB8AC3E}">
        <p14:creationId xmlns:p14="http://schemas.microsoft.com/office/powerpoint/2010/main" val="42146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1022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CMPLXSYS 530</vt:lpstr>
      <vt:lpstr>Agenda for Today</vt:lpstr>
      <vt:lpstr>Simplifying Reality</vt:lpstr>
      <vt:lpstr>Simplifying Reality</vt:lpstr>
      <vt:lpstr>Simplifying Reality</vt:lpstr>
      <vt:lpstr>Simplifying Reality</vt:lpstr>
      <vt:lpstr>Features of “good” models</vt:lpstr>
      <vt:lpstr>Features of “good” models</vt:lpstr>
      <vt:lpstr>How to build a model</vt:lpstr>
      <vt:lpstr>How to build a model</vt:lpstr>
      <vt:lpstr>How to build a model</vt:lpstr>
      <vt:lpstr>How to build a model</vt:lpstr>
      <vt:lpstr>How to build a model</vt:lpstr>
      <vt:lpstr>How to build a model</vt:lpstr>
      <vt:lpstr>Why Model?</vt:lpstr>
      <vt:lpstr>Why Model?</vt:lpstr>
      <vt:lpstr>Why Model?</vt:lpstr>
      <vt:lpstr>Why Model?</vt:lpstr>
      <vt:lpstr>Why Model?</vt:lpstr>
      <vt:lpstr>Simplifying Reality</vt:lpstr>
      <vt:lpstr>For next time…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38</cp:revision>
  <dcterms:created xsi:type="dcterms:W3CDTF">2017-01-06T15:00:21Z</dcterms:created>
  <dcterms:modified xsi:type="dcterms:W3CDTF">2017-01-11T17:40:17Z</dcterms:modified>
</cp:coreProperties>
</file>