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87" r:id="rId6"/>
    <p:sldId id="289" r:id="rId7"/>
    <p:sldId id="290" r:id="rId8"/>
    <p:sldId id="272" r:id="rId9"/>
    <p:sldId id="291" r:id="rId10"/>
    <p:sldId id="292" r:id="rId11"/>
    <p:sldId id="293" r:id="rId12"/>
    <p:sldId id="269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BF16F9-4899-4FE8-8A1E-DFFA245C2B63}">
          <p14:sldIdLst>
            <p14:sldId id="256"/>
            <p14:sldId id="257"/>
            <p14:sldId id="258"/>
            <p14:sldId id="271"/>
            <p14:sldId id="287"/>
            <p14:sldId id="289"/>
            <p14:sldId id="290"/>
            <p14:sldId id="272"/>
            <p14:sldId id="291"/>
            <p14:sldId id="292"/>
            <p14:sldId id="293"/>
            <p14:sldId id="269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, Lynette" initials="SL" lastIdx="1" clrIdx="0">
    <p:extLst>
      <p:ext uri="{19B8F6BF-5375-455C-9EA6-DF929625EA0E}">
        <p15:presenceInfo xmlns:p15="http://schemas.microsoft.com/office/powerpoint/2012/main" userId="S-1-5-21-839522115-1580436667-1801674531-11490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E0F4-F54F-4813-A2D6-4F44D3445B81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8Prw9AZ9j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CMPLXSYS 530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Computer Modeling of Complex Systems</a:t>
            </a:r>
          </a:p>
          <a:p>
            <a:endParaRPr lang="en-US" i="1" dirty="0" smtClean="0"/>
          </a:p>
          <a:p>
            <a:r>
              <a:rPr lang="en-US" i="1" dirty="0" smtClean="0"/>
              <a:t>The Challenge of Modeling Complex Systems</a:t>
            </a:r>
          </a:p>
          <a:p>
            <a:r>
              <a:rPr lang="en-US" dirty="0" smtClean="0"/>
              <a:t>1/13/17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289" y="411288"/>
            <a:ext cx="10515600" cy="1325563"/>
          </a:xfrm>
        </p:spPr>
        <p:txBody>
          <a:bodyPr/>
          <a:lstStyle/>
          <a:p>
            <a:r>
              <a:rPr lang="en-US" dirty="0" smtClean="0"/>
              <a:t>ABM and Complex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29" y="1778924"/>
            <a:ext cx="11174320" cy="10660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When it comes specifically to complex systems, computational, </a:t>
            </a:r>
            <a:r>
              <a:rPr lang="en-US" b="1" dirty="0" smtClean="0"/>
              <a:t>agent-based models</a:t>
            </a:r>
            <a:r>
              <a:rPr lang="en-US" dirty="0" smtClean="0"/>
              <a:t> (ABM) hold some advantages to traditional </a:t>
            </a:r>
            <a:r>
              <a:rPr lang="en-US" b="1" dirty="0" smtClean="0"/>
              <a:t>equation-based models</a:t>
            </a:r>
            <a:r>
              <a:rPr lang="en-US" dirty="0" smtClean="0"/>
              <a:t> (EBM):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8" name="Picture 4" descr="Image result for lotka-volterra dynamics equ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69" y="2845002"/>
            <a:ext cx="2130425" cy="15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olf sheep predation net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383" y="4131093"/>
            <a:ext cx="2423639" cy="242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8455180" y="4260715"/>
            <a:ext cx="805552" cy="778213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003899" y="3784060"/>
            <a:ext cx="2908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What might be some </a:t>
            </a:r>
            <a:r>
              <a:rPr lang="en-US" sz="2400" b="1" i="1" u="sng" dirty="0" smtClean="0"/>
              <a:t>disadvantages</a:t>
            </a:r>
            <a:r>
              <a:rPr lang="en-US" sz="2400" b="1" i="1" dirty="0" smtClean="0"/>
              <a:t> ???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1018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289" y="411288"/>
            <a:ext cx="10515600" cy="1325563"/>
          </a:xfrm>
        </p:spPr>
        <p:txBody>
          <a:bodyPr/>
          <a:lstStyle/>
          <a:p>
            <a:r>
              <a:rPr lang="en-US" dirty="0" smtClean="0"/>
              <a:t>ABM and Complex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29" y="1778924"/>
            <a:ext cx="11174320" cy="1066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All this accumulates into some shifts in how we think about scientific models (Think Complexity, 4-7):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84123" y="3185470"/>
            <a:ext cx="44633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Deterministic </a:t>
            </a:r>
            <a:r>
              <a:rPr lang="en-US" sz="2400" b="1" dirty="0" smtClean="0">
                <a:sym typeface="Wingdings" panose="05000000000000000000" pitchFamily="2" charset="2"/>
              </a:rPr>
              <a:t> Stochastic</a:t>
            </a:r>
            <a:endParaRPr lang="en-US" sz="2400" b="1" dirty="0" smtClean="0"/>
          </a:p>
          <a:p>
            <a:r>
              <a:rPr lang="en-US" sz="2400" b="1" dirty="0" smtClean="0"/>
              <a:t>Reductionism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b="1" dirty="0" smtClean="0"/>
              <a:t>Holism</a:t>
            </a:r>
          </a:p>
          <a:p>
            <a:r>
              <a:rPr lang="en-US" sz="2400" b="1" dirty="0" smtClean="0"/>
              <a:t>One, two </a:t>
            </a:r>
            <a:r>
              <a:rPr lang="en-US" sz="2400" b="1" dirty="0" smtClean="0">
                <a:sym typeface="Wingdings" panose="05000000000000000000" pitchFamily="2" charset="2"/>
              </a:rPr>
              <a:t> many</a:t>
            </a:r>
          </a:p>
          <a:p>
            <a:r>
              <a:rPr lang="en-US" sz="2400" b="1" dirty="0" smtClean="0"/>
              <a:t>Homogeneous </a:t>
            </a:r>
            <a:r>
              <a:rPr lang="en-US" sz="2400" b="1" dirty="0" smtClean="0">
                <a:sym typeface="Wingdings" panose="05000000000000000000" pitchFamily="2" charset="2"/>
              </a:rPr>
              <a:t> composite</a:t>
            </a:r>
          </a:p>
          <a:p>
            <a:r>
              <a:rPr lang="en-US" sz="2400" b="1" dirty="0" smtClean="0">
                <a:sym typeface="Wingdings" panose="05000000000000000000" pitchFamily="2" charset="2"/>
              </a:rPr>
              <a:t>Continuous  discrete</a:t>
            </a:r>
          </a:p>
          <a:p>
            <a:r>
              <a:rPr lang="en-US" sz="2400" b="1" dirty="0" smtClean="0">
                <a:sym typeface="Wingdings" panose="05000000000000000000" pitchFamily="2" charset="2"/>
              </a:rPr>
              <a:t>Centralized  decentralized</a:t>
            </a:r>
          </a:p>
          <a:p>
            <a:r>
              <a:rPr lang="en-US" sz="2400" b="1" dirty="0" smtClean="0">
                <a:sym typeface="Wingdings" panose="05000000000000000000" pitchFamily="2" charset="2"/>
              </a:rPr>
              <a:t>Analysis  computation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9192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487"/>
            <a:ext cx="10515600" cy="1325563"/>
          </a:xfrm>
        </p:spPr>
        <p:txBody>
          <a:bodyPr/>
          <a:lstStyle/>
          <a:p>
            <a:r>
              <a:rPr lang="en-US" dirty="0" err="1" smtClean="0"/>
              <a:t>NetLogo</a:t>
            </a:r>
            <a:r>
              <a:rPr lang="en-US" dirty="0" smtClean="0"/>
              <a:t>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2887190"/>
            <a:ext cx="8393349" cy="21030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Ants and the Simple Life…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787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487"/>
            <a:ext cx="10515600" cy="1325563"/>
          </a:xfrm>
        </p:spPr>
        <p:txBody>
          <a:bodyPr/>
          <a:lstStyle/>
          <a:p>
            <a:r>
              <a:rPr lang="en-US" smtClean="0"/>
              <a:t>For </a:t>
            </a:r>
            <a:r>
              <a:rPr lang="en-US"/>
              <a:t>n</a:t>
            </a:r>
            <a:r>
              <a:rPr lang="en-US" smtClean="0"/>
              <a:t>ext </a:t>
            </a:r>
            <a:r>
              <a:rPr lang="en-US" dirty="0" smtClean="0"/>
              <a:t>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2050"/>
            <a:ext cx="110003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Read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Macal</a:t>
            </a:r>
            <a:r>
              <a:rPr lang="en-US" dirty="0" smtClean="0"/>
              <a:t> and North, 2010</a:t>
            </a:r>
          </a:p>
          <a:p>
            <a:pPr>
              <a:buFontTx/>
              <a:buChar char="-"/>
            </a:pPr>
            <a:r>
              <a:rPr lang="en-US" dirty="0" err="1" smtClean="0"/>
              <a:t>Wilensky</a:t>
            </a:r>
            <a:r>
              <a:rPr lang="en-US" dirty="0" smtClean="0"/>
              <a:t>, </a:t>
            </a:r>
            <a:r>
              <a:rPr lang="en-US" dirty="0" err="1" smtClean="0"/>
              <a:t>Chp</a:t>
            </a:r>
            <a:r>
              <a:rPr lang="en-US" dirty="0" smtClean="0"/>
              <a:t>. 3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Do (optional)</a:t>
            </a:r>
          </a:p>
          <a:p>
            <a:pPr marL="0" indent="0">
              <a:buNone/>
            </a:pPr>
            <a:r>
              <a:rPr lang="en-US" dirty="0" smtClean="0"/>
              <a:t>- Tinker around with a </a:t>
            </a:r>
            <a:r>
              <a:rPr lang="en-US" dirty="0" err="1" smtClean="0"/>
              <a:t>NetLogo</a:t>
            </a:r>
            <a:r>
              <a:rPr lang="en-US" dirty="0" smtClean="0"/>
              <a:t> model you </a:t>
            </a:r>
            <a:r>
              <a:rPr lang="en-US" smtClean="0"/>
              <a:t>find interesting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5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Agenda for Today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5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Challenges of Modeling Complex System</a:t>
            </a:r>
          </a:p>
          <a:p>
            <a:pPr lvl="1"/>
            <a:r>
              <a:rPr lang="en-US" dirty="0" smtClean="0"/>
              <a:t>What makes modeling complex systems unique</a:t>
            </a:r>
          </a:p>
          <a:p>
            <a:pPr lvl="1"/>
            <a:r>
              <a:rPr lang="en-US" dirty="0" smtClean="0"/>
              <a:t>From top-down to bottom-up explanations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/>
              <a:t>ABM and Complex Systems</a:t>
            </a:r>
          </a:p>
          <a:p>
            <a:pPr lvl="1"/>
            <a:r>
              <a:rPr lang="en-US" dirty="0" smtClean="0"/>
              <a:t>The fit between ABM and Complex Systems</a:t>
            </a:r>
          </a:p>
          <a:p>
            <a:pPr lvl="1"/>
            <a:r>
              <a:rPr lang="en-US" dirty="0" smtClean="0"/>
              <a:t>A “new kind of </a:t>
            </a:r>
            <a:r>
              <a:rPr lang="en-US" dirty="0" err="1" smtClean="0"/>
              <a:t>scien</a:t>
            </a:r>
            <a:r>
              <a:rPr lang="en-US" dirty="0" smtClean="0"/>
              <a:t>(</a:t>
            </a:r>
            <a:r>
              <a:rPr lang="en-US" dirty="0" err="1" smtClean="0"/>
              <a:t>tific</a:t>
            </a:r>
            <a:r>
              <a:rPr lang="en-US" dirty="0" smtClean="0"/>
              <a:t>)” model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NetLogo</a:t>
            </a:r>
            <a:r>
              <a:rPr lang="en-US" b="1" dirty="0" smtClean="0"/>
              <a:t> – Ants and the Simple Life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864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Modeling Complex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643" y="1776198"/>
            <a:ext cx="10515600" cy="7940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i="1" dirty="0" smtClean="0"/>
              <a:t>What are some of the most characteristic features of complex systems?</a:t>
            </a:r>
          </a:p>
          <a:p>
            <a:pPr marL="0" indent="0" algn="ctr">
              <a:buNone/>
            </a:pPr>
            <a:endParaRPr lang="en-US" sz="2400" b="1" i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61768" y="2570205"/>
            <a:ext cx="744082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Emergence* 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Simple rules, complex outcomes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Chaotic/path dependent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Self-organization (e.g. pattern formation)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Non-linearity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Structure of interactions matter (e.g. networks)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Evolution and adaption</a:t>
            </a:r>
          </a:p>
          <a:p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Are super cool and totally sweet</a:t>
            </a:r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37610" y="2944829"/>
            <a:ext cx="331619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Question:</a:t>
            </a:r>
          </a:p>
          <a:p>
            <a:endParaRPr lang="en-US" b="1" dirty="0"/>
          </a:p>
          <a:p>
            <a:pPr algn="ctr"/>
            <a:r>
              <a:rPr lang="en-US" sz="2800" i="1" dirty="0" smtClean="0"/>
              <a:t>What might make modeling these sorts of systems especially trick???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33271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Modeling Complex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063" y="1816597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Emergence: </a:t>
            </a:r>
            <a:r>
              <a:rPr lang="en-US" i="1" dirty="0" smtClean="0"/>
              <a:t>“the arising of novel and coherent </a:t>
            </a:r>
            <a:r>
              <a:rPr lang="en-US" i="1" u="sng" dirty="0" smtClean="0"/>
              <a:t>structures, patterns, and properties </a:t>
            </a:r>
            <a:r>
              <a:rPr lang="en-US" i="1" dirty="0" smtClean="0"/>
              <a:t>through the interactions of multiple distributed elements” </a:t>
            </a:r>
            <a:r>
              <a:rPr lang="en-US" dirty="0" smtClean="0"/>
              <a:t>(</a:t>
            </a:r>
            <a:r>
              <a:rPr lang="en-US" dirty="0" err="1" smtClean="0"/>
              <a:t>Wilensky</a:t>
            </a:r>
            <a:r>
              <a:rPr lang="en-US" dirty="0" smtClean="0"/>
              <a:t>, p. 6)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 smtClean="0"/>
              <a:t>investigating </a:t>
            </a:r>
            <a:r>
              <a:rPr lang="en-US" b="1" dirty="0" smtClean="0"/>
              <a:t>complex </a:t>
            </a:r>
            <a:r>
              <a:rPr lang="en-US" b="1" dirty="0"/>
              <a:t>systems</a:t>
            </a:r>
            <a:r>
              <a:rPr lang="en-US" dirty="0"/>
              <a:t>, we </a:t>
            </a:r>
            <a:r>
              <a:rPr lang="en-US" dirty="0" smtClean="0"/>
              <a:t>are usually </a:t>
            </a:r>
            <a:r>
              <a:rPr lang="en-US" dirty="0"/>
              <a:t>interested in </a:t>
            </a:r>
            <a:r>
              <a:rPr lang="en-US" dirty="0" smtClean="0"/>
              <a:t>describing, understanding, </a:t>
            </a:r>
            <a:r>
              <a:rPr lang="en-US" dirty="0"/>
              <a:t>and explaining the </a:t>
            </a:r>
            <a:r>
              <a:rPr lang="en-US" b="1" dirty="0"/>
              <a:t>unintended order that arises at the system level</a:t>
            </a:r>
            <a:r>
              <a:rPr lang="en-US" dirty="0"/>
              <a:t> from the </a:t>
            </a:r>
            <a:r>
              <a:rPr lang="en-US" b="1" dirty="0"/>
              <a:t>interaction of individual parts of </a:t>
            </a:r>
            <a:r>
              <a:rPr lang="en-US" b="1" dirty="0" smtClean="0"/>
              <a:t>that </a:t>
            </a:r>
            <a:r>
              <a:rPr lang="en-US" b="1" dirty="0"/>
              <a:t>system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i="1" dirty="0" smtClean="0"/>
              <a:t>The </a:t>
            </a:r>
            <a:r>
              <a:rPr lang="en-US" b="1" i="1" u="sng" dirty="0" smtClean="0"/>
              <a:t>kind</a:t>
            </a:r>
            <a:r>
              <a:rPr lang="en-US" b="1" i="1" dirty="0" smtClean="0"/>
              <a:t> of order we are talking about here matters…</a:t>
            </a:r>
            <a:endParaRPr lang="en-US" b="1" i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435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Modeling Complex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76198"/>
            <a:ext cx="10515601" cy="4391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Hayek’s (1973) consideration of two different Greek conceptions of “order”:</a:t>
            </a:r>
            <a:endParaRPr lang="en-US" sz="2400" b="1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Taxis: </a:t>
            </a:r>
            <a:r>
              <a:rPr lang="en-US" sz="2400" dirty="0"/>
              <a:t>A</a:t>
            </a:r>
            <a:r>
              <a:rPr lang="en-US" sz="2400" dirty="0" smtClean="0"/>
              <a:t>n arranged, </a:t>
            </a:r>
            <a:r>
              <a:rPr lang="en-US" sz="2400" b="1" i="1" dirty="0" smtClean="0"/>
              <a:t>top-down</a:t>
            </a:r>
            <a:r>
              <a:rPr lang="en-US" sz="2400" dirty="0" smtClean="0"/>
              <a:t> order. A “made” or “designed” order, purposefully built and imposed by a part onto the greater whole.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Cosmos: </a:t>
            </a:r>
            <a:r>
              <a:rPr lang="en-US" sz="2400" dirty="0" smtClean="0"/>
              <a:t>A grown, </a:t>
            </a:r>
            <a:r>
              <a:rPr lang="en-US" sz="2400" b="1" i="1" dirty="0" smtClean="0"/>
              <a:t>bottom-up</a:t>
            </a:r>
            <a:r>
              <a:rPr lang="en-US" sz="2400" dirty="0" smtClean="0"/>
              <a:t> order. An order that arises spontaneously and unintentionally from the interaction of parts within a whole.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b="1" dirty="0" smtClean="0"/>
              <a:t>Which sort of order have humans been historically biased toward seeing in natural and social systems?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2479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Modeling Complex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6198"/>
            <a:ext cx="5299954" cy="439113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i="1" dirty="0" smtClean="0"/>
              <a:t>Deterministic-Centralized (DC) mindset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i="1" dirty="0" smtClean="0"/>
              <a:t>(</a:t>
            </a:r>
            <a:r>
              <a:rPr lang="en-US" sz="2400" i="1" dirty="0" err="1" smtClean="0"/>
              <a:t>Wilensky</a:t>
            </a:r>
            <a:r>
              <a:rPr lang="en-US" sz="2400" i="1" dirty="0" smtClean="0"/>
              <a:t> and Resnick)</a:t>
            </a:r>
            <a:r>
              <a:rPr lang="en-US" sz="2400" b="1" i="1" dirty="0" smtClean="0"/>
              <a:t> </a:t>
            </a:r>
          </a:p>
          <a:p>
            <a:pPr marL="0" indent="0">
              <a:buNone/>
            </a:pPr>
            <a:endParaRPr lang="en-US" sz="2400" b="1" i="1" dirty="0"/>
          </a:p>
          <a:p>
            <a:r>
              <a:rPr lang="en-US" sz="2400" u="sng" dirty="0" smtClean="0"/>
              <a:t>Deterministic</a:t>
            </a:r>
            <a:r>
              <a:rPr lang="en-US" sz="2400" dirty="0" smtClean="0"/>
              <a:t>: discount the role of randomness in the </a:t>
            </a:r>
            <a:r>
              <a:rPr lang="en-US" sz="2400" i="1" dirty="0" smtClean="0"/>
              <a:t>creation </a:t>
            </a:r>
            <a:r>
              <a:rPr lang="en-US" sz="2400" dirty="0" smtClean="0"/>
              <a:t>of order</a:t>
            </a:r>
            <a:endParaRPr lang="en-US" sz="2400" i="1" dirty="0" smtClean="0"/>
          </a:p>
          <a:p>
            <a:endParaRPr lang="en-US" sz="2400" b="1" i="1" dirty="0"/>
          </a:p>
          <a:p>
            <a:r>
              <a:rPr lang="en-US" sz="2400" u="sng" dirty="0" smtClean="0"/>
              <a:t>Centralized</a:t>
            </a:r>
            <a:r>
              <a:rPr lang="en-US" sz="2400" dirty="0" smtClean="0"/>
              <a:t>: order arises from the actions of a centralized controller or orchestrator</a:t>
            </a:r>
          </a:p>
          <a:p>
            <a:pPr marL="0" indent="0">
              <a:buNone/>
            </a:pPr>
            <a:endParaRPr lang="en-US" sz="2400" u="sng" dirty="0" smtClean="0"/>
          </a:p>
          <a:p>
            <a:pPr marL="0" indent="0" algn="ctr">
              <a:buNone/>
            </a:pPr>
            <a:r>
              <a:rPr lang="en-US" sz="2400" dirty="0" smtClean="0"/>
              <a:t>How would a </a:t>
            </a:r>
            <a:r>
              <a:rPr lang="en-US" sz="2400" b="1" dirty="0" smtClean="0"/>
              <a:t>top-down</a:t>
            </a:r>
            <a:r>
              <a:rPr lang="en-US" sz="2400" dirty="0"/>
              <a:t> </a:t>
            </a:r>
            <a:r>
              <a:rPr lang="en-US" sz="2400" dirty="0" smtClean="0"/>
              <a:t>or </a:t>
            </a:r>
            <a:r>
              <a:rPr lang="en-US" sz="2400" b="1" dirty="0" smtClean="0"/>
              <a:t>DC </a:t>
            </a:r>
            <a:r>
              <a:rPr lang="en-US" sz="2400" dirty="0" smtClean="0"/>
              <a:t>perspective explain this picture?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823" y="2011410"/>
            <a:ext cx="5041707" cy="377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6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Modeling Complex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6198"/>
            <a:ext cx="5299954" cy="43911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Complex Systems modeling </a:t>
            </a:r>
            <a:r>
              <a:rPr lang="en-US" sz="2400" b="1" u="sng" dirty="0" smtClean="0"/>
              <a:t>requires</a:t>
            </a:r>
            <a:r>
              <a:rPr lang="en-US" sz="2400" dirty="0" smtClean="0"/>
              <a:t> us to move away from </a:t>
            </a:r>
            <a:r>
              <a:rPr lang="en-US" sz="2400" b="1" dirty="0" smtClean="0"/>
              <a:t>top-down</a:t>
            </a:r>
            <a:r>
              <a:rPr lang="en-US" sz="2400" dirty="0" smtClean="0"/>
              <a:t>, </a:t>
            </a:r>
            <a:r>
              <a:rPr lang="en-US" sz="2400" b="1" dirty="0" smtClean="0"/>
              <a:t>DC </a:t>
            </a:r>
            <a:r>
              <a:rPr lang="en-US" sz="2400" dirty="0" smtClean="0"/>
              <a:t>type thinking in order to develop new orientation to looking for how order arises from the </a:t>
            </a:r>
            <a:r>
              <a:rPr lang="en-US" sz="2400" b="1" dirty="0" smtClean="0"/>
              <a:t>bottom-up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Such an approach requires us to deal seriously with feature that are often “simplified out” of traditional models (e.g. </a:t>
            </a:r>
            <a:r>
              <a:rPr lang="en-US" sz="2400" b="1" i="1" dirty="0" smtClean="0"/>
              <a:t>randomness</a:t>
            </a:r>
            <a:r>
              <a:rPr lang="en-US" sz="2400" i="1" dirty="0" smtClean="0"/>
              <a:t>, </a:t>
            </a:r>
            <a:r>
              <a:rPr lang="en-US" sz="2400" b="1" i="1" dirty="0" smtClean="0"/>
              <a:t>heterogeneity</a:t>
            </a:r>
            <a:r>
              <a:rPr lang="en-US" sz="2400" i="1" dirty="0" smtClean="0"/>
              <a:t>, </a:t>
            </a:r>
            <a:r>
              <a:rPr lang="en-US" sz="2400" b="1" i="1" dirty="0" smtClean="0"/>
              <a:t>non-</a:t>
            </a:r>
            <a:r>
              <a:rPr lang="en-US" sz="2400" b="1" i="1" dirty="0" err="1" smtClean="0"/>
              <a:t>linearities</a:t>
            </a:r>
            <a:r>
              <a:rPr lang="en-US" sz="2400" i="1" dirty="0" smtClean="0"/>
              <a:t>, </a:t>
            </a:r>
            <a:r>
              <a:rPr lang="en-US" sz="2400" b="1" i="1" dirty="0" smtClean="0"/>
              <a:t>decentralized structures</a:t>
            </a:r>
            <a:r>
              <a:rPr lang="en-US" sz="2400" dirty="0" smtClean="0"/>
              <a:t>, </a:t>
            </a:r>
            <a:r>
              <a:rPr lang="en-US" sz="2400" b="1" dirty="0" smtClean="0"/>
              <a:t>etc.</a:t>
            </a:r>
            <a:r>
              <a:rPr lang="en-US" sz="2400" i="1" dirty="0" smtClean="0"/>
              <a:t>)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 algn="ctr">
              <a:buNone/>
            </a:pPr>
            <a:r>
              <a:rPr lang="en-US" sz="2400" i="1" dirty="0" smtClean="0"/>
              <a:t>What might make this difficult?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012" y="2085550"/>
            <a:ext cx="5041707" cy="377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289" y="411288"/>
            <a:ext cx="10515600" cy="1325563"/>
          </a:xfrm>
        </p:spPr>
        <p:txBody>
          <a:bodyPr/>
          <a:lstStyle/>
          <a:p>
            <a:r>
              <a:rPr lang="en-US" dirty="0" smtClean="0"/>
              <a:t>ABM and Complex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29" y="1736851"/>
            <a:ext cx="11174320" cy="47884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Learning to </a:t>
            </a:r>
            <a:r>
              <a:rPr lang="en-US" b="1" i="1" dirty="0" smtClean="0"/>
              <a:t>think differently</a:t>
            </a:r>
            <a:r>
              <a:rPr lang="en-US" dirty="0" smtClean="0"/>
              <a:t> is a critical first step in modeling complex systems.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next step, however, requires </a:t>
            </a:r>
            <a:r>
              <a:rPr lang="en-US" b="1" i="1" dirty="0" smtClean="0"/>
              <a:t>finding a “symbol system” </a:t>
            </a:r>
            <a:r>
              <a:rPr lang="en-US" dirty="0" smtClean="0"/>
              <a:t>(</a:t>
            </a:r>
            <a:r>
              <a:rPr lang="en-US" dirty="0" err="1" smtClean="0"/>
              <a:t>Ostrom</a:t>
            </a:r>
            <a:r>
              <a:rPr lang="en-US" dirty="0" smtClean="0"/>
              <a:t>) that can handle the sorts of </a:t>
            </a:r>
            <a:r>
              <a:rPr lang="en-US" b="1" dirty="0" smtClean="0"/>
              <a:t>bottom-up</a:t>
            </a:r>
            <a:r>
              <a:rPr lang="en-US" dirty="0" smtClean="0"/>
              <a:t>, </a:t>
            </a:r>
            <a:r>
              <a:rPr lang="en-US" b="1" dirty="0" smtClean="0"/>
              <a:t>non-DC</a:t>
            </a:r>
            <a:r>
              <a:rPr lang="en-US" dirty="0" smtClean="0"/>
              <a:t> models you might come up with.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Example:  </a:t>
            </a:r>
            <a:r>
              <a:rPr lang="en-US" dirty="0" err="1" smtClean="0">
                <a:hlinkClick r:id="rId2"/>
              </a:rPr>
              <a:t>Murmuration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How would you develop a </a:t>
            </a:r>
            <a:r>
              <a:rPr lang="en-US" b="1" i="1" dirty="0" smtClean="0"/>
              <a:t>verbal </a:t>
            </a:r>
            <a:r>
              <a:rPr lang="en-US" b="1" dirty="0" smtClean="0"/>
              <a:t>rule-based</a:t>
            </a:r>
            <a:r>
              <a:rPr lang="en-US" dirty="0" smtClean="0"/>
              <a:t> </a:t>
            </a:r>
            <a:r>
              <a:rPr lang="en-US" b="1" dirty="0" smtClean="0"/>
              <a:t>model</a:t>
            </a:r>
            <a:r>
              <a:rPr lang="en-US" dirty="0" smtClean="0"/>
              <a:t> of this? One using </a:t>
            </a:r>
            <a:r>
              <a:rPr lang="en-US" b="1" i="1" dirty="0" smtClean="0"/>
              <a:t>aggregate based equations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mtClean="0"/>
              <a:t>How </a:t>
            </a:r>
            <a:r>
              <a:rPr lang="en-US" dirty="0" smtClean="0"/>
              <a:t>about with a </a:t>
            </a:r>
            <a:r>
              <a:rPr lang="en-US" b="1" i="1" dirty="0" smtClean="0"/>
              <a:t>computational </a:t>
            </a:r>
            <a:r>
              <a:rPr lang="en-US" dirty="0" smtClean="0"/>
              <a:t>model?</a:t>
            </a:r>
          </a:p>
        </p:txBody>
      </p:sp>
    </p:spTree>
    <p:extLst>
      <p:ext uri="{BB962C8B-B14F-4D97-AF65-F5344CB8AC3E}">
        <p14:creationId xmlns:p14="http://schemas.microsoft.com/office/powerpoint/2010/main" val="420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289" y="411288"/>
            <a:ext cx="10515600" cy="1325563"/>
          </a:xfrm>
        </p:spPr>
        <p:txBody>
          <a:bodyPr/>
          <a:lstStyle/>
          <a:p>
            <a:r>
              <a:rPr lang="en-US" dirty="0" smtClean="0"/>
              <a:t>ABM and Complex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29" y="1736851"/>
            <a:ext cx="11174320" cy="47884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When it comes specifically to complex systems, computational, </a:t>
            </a:r>
            <a:r>
              <a:rPr lang="en-US" b="1" dirty="0" smtClean="0"/>
              <a:t>agent-based models</a:t>
            </a:r>
            <a:r>
              <a:rPr lang="en-US" dirty="0" smtClean="0"/>
              <a:t> (ABM) hold some advantages to traditional </a:t>
            </a:r>
            <a:r>
              <a:rPr lang="en-US" b="1" dirty="0" smtClean="0"/>
              <a:t>equation-based models</a:t>
            </a:r>
            <a:r>
              <a:rPr lang="en-US" dirty="0" smtClean="0"/>
              <a:t> (EBM):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Better at heterogeneity</a:t>
            </a:r>
          </a:p>
          <a:p>
            <a:pPr>
              <a:buFontTx/>
              <a:buChar char="-"/>
            </a:pPr>
            <a:r>
              <a:rPr lang="en-US" dirty="0" smtClean="0"/>
              <a:t>Discretization of models</a:t>
            </a:r>
          </a:p>
          <a:p>
            <a:pPr>
              <a:buFontTx/>
              <a:buChar char="-"/>
            </a:pPr>
            <a:r>
              <a:rPr lang="en-US" dirty="0" smtClean="0"/>
              <a:t>Focus on individuals, not aggregates</a:t>
            </a:r>
          </a:p>
          <a:p>
            <a:pPr>
              <a:buFontTx/>
              <a:buChar char="-"/>
            </a:pPr>
            <a:r>
              <a:rPr lang="en-US" dirty="0" smtClean="0"/>
              <a:t>Easy to incorporate randomness</a:t>
            </a:r>
          </a:p>
          <a:p>
            <a:pPr>
              <a:buFontTx/>
              <a:buChar char="-"/>
            </a:pPr>
            <a:r>
              <a:rPr lang="en-US" dirty="0" smtClean="0"/>
              <a:t>Greater accessibility of models</a:t>
            </a:r>
          </a:p>
          <a:p>
            <a:pPr>
              <a:buFontTx/>
              <a:buChar char="-"/>
            </a:pPr>
            <a:r>
              <a:rPr lang="en-US" dirty="0" smtClean="0"/>
              <a:t>Adaption and complexity in individual behavior</a:t>
            </a:r>
          </a:p>
          <a:p>
            <a:pPr>
              <a:buFontTx/>
              <a:buChar char="-"/>
            </a:pPr>
            <a:r>
              <a:rPr lang="en-US" dirty="0" smtClean="0"/>
              <a:t>Incorporate more complex interactional structures</a:t>
            </a:r>
            <a:endParaRPr lang="en-US" dirty="0"/>
          </a:p>
        </p:txBody>
      </p:sp>
      <p:pic>
        <p:nvPicPr>
          <p:cNvPr id="1028" name="Picture 4" descr="Image result for lotka-volterra dynamics equ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69" y="2845002"/>
            <a:ext cx="2130425" cy="15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olf sheep predation net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383" y="4131093"/>
            <a:ext cx="2423639" cy="242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8455180" y="4260715"/>
            <a:ext cx="805552" cy="778213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88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677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CMPLXSYS 530</vt:lpstr>
      <vt:lpstr>Agenda for Today</vt:lpstr>
      <vt:lpstr>Challenges of Modeling Complex Systems</vt:lpstr>
      <vt:lpstr>Challenges of Modeling Complex Systems</vt:lpstr>
      <vt:lpstr>Challenges of Modeling Complex Systems</vt:lpstr>
      <vt:lpstr>Challenges of Modeling Complex Systems</vt:lpstr>
      <vt:lpstr>Challenges of Modeling Complex Systems</vt:lpstr>
      <vt:lpstr>ABM and Complex Systems</vt:lpstr>
      <vt:lpstr>ABM and Complex Systems</vt:lpstr>
      <vt:lpstr>ABM and Complex Systems</vt:lpstr>
      <vt:lpstr>ABM and Complex Systems</vt:lpstr>
      <vt:lpstr>NetLogo Time!</vt:lpstr>
      <vt:lpstr>For next time…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CMPLXSYS 530</dc:title>
  <dc:creator>Shaw, Lynette</dc:creator>
  <cp:lastModifiedBy>Shaw, Lynette</cp:lastModifiedBy>
  <cp:revision>56</cp:revision>
  <dcterms:created xsi:type="dcterms:W3CDTF">2017-01-06T15:00:21Z</dcterms:created>
  <dcterms:modified xsi:type="dcterms:W3CDTF">2017-01-13T17:47:08Z</dcterms:modified>
</cp:coreProperties>
</file>