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058400" cx="15544800"/>
  <p:notesSz cx="15544800" cy="10058400"/>
  <p:embeddedFontLst>
    <p:embeddedFont>
      <p:font typeface="Roboto Medium"/>
      <p:regular r:id="rId15"/>
      <p:bold r:id="rId16"/>
      <p:italic r:id="rId17"/>
      <p:boldItalic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3" roundtripDataSignature="AMtx7mjjrAeN5corHUgjdMn7cbp+RYwS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edium-regular.fntdata"/><Relationship Id="rId14" Type="http://schemas.openxmlformats.org/officeDocument/2006/relationships/slide" Target="slides/slide9.xml"/><Relationship Id="rId17" Type="http://schemas.openxmlformats.org/officeDocument/2006/relationships/font" Target="fonts/RobotoMedium-italic.fntdata"/><Relationship Id="rId16" Type="http://schemas.openxmlformats.org/officeDocument/2006/relationships/font" Target="fonts/RobotoMedium-bold.fntdata"/><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6735763" cy="5048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8805863" y="0"/>
            <a:ext cx="6735762" cy="50482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554163" y="4840288"/>
            <a:ext cx="12436475" cy="39608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53575"/>
            <a:ext cx="6735763" cy="5048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8805863" y="9553575"/>
            <a:ext cx="6735762" cy="50482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 name="Google Shape;42;p1:notes"/>
          <p:cNvSpPr txBox="1"/>
          <p:nvPr>
            <p:ph idx="1" type="body"/>
          </p:nvPr>
        </p:nvSpPr>
        <p:spPr>
          <a:xfrm>
            <a:off x="1554163" y="4840288"/>
            <a:ext cx="12436475" cy="39608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1:notes"/>
          <p:cNvSpPr txBox="1"/>
          <p:nvPr>
            <p:ph idx="12" type="sldNum"/>
          </p:nvPr>
        </p:nvSpPr>
        <p:spPr>
          <a:xfrm>
            <a:off x="8805863" y="9553575"/>
            <a:ext cx="6735762" cy="50482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44" name="Google Shape;44;p1:notes"/>
          <p:cNvSpPr txBox="1"/>
          <p:nvPr>
            <p:ph idx="11" type="ftr"/>
          </p:nvPr>
        </p:nvSpPr>
        <p:spPr>
          <a:xfrm>
            <a:off x="0" y="9553575"/>
            <a:ext cx="6735763" cy="5048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1554163" y="4840288"/>
            <a:ext cx="12436500" cy="39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 name="Google Shape;52;p2: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554163" y="4840288"/>
            <a:ext cx="12436500" cy="39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1554163" y="4840288"/>
            <a:ext cx="12436500" cy="39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4: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1554163" y="4840288"/>
            <a:ext cx="12436500" cy="39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5: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notes"/>
          <p:cNvSpPr txBox="1"/>
          <p:nvPr>
            <p:ph idx="1" type="body"/>
          </p:nvPr>
        </p:nvSpPr>
        <p:spPr>
          <a:xfrm>
            <a:off x="1554163" y="4840288"/>
            <a:ext cx="12436475"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6: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notes"/>
          <p:cNvSpPr txBox="1"/>
          <p:nvPr>
            <p:ph idx="1" type="body"/>
          </p:nvPr>
        </p:nvSpPr>
        <p:spPr>
          <a:xfrm>
            <a:off x="1554163" y="4840288"/>
            <a:ext cx="12436475"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7: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8:notes"/>
          <p:cNvSpPr txBox="1"/>
          <p:nvPr>
            <p:ph idx="1" type="body"/>
          </p:nvPr>
        </p:nvSpPr>
        <p:spPr>
          <a:xfrm>
            <a:off x="1554163" y="4840288"/>
            <a:ext cx="12436475" cy="39608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8: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9:notes"/>
          <p:cNvSpPr txBox="1"/>
          <p:nvPr>
            <p:ph idx="1" type="body"/>
          </p:nvPr>
        </p:nvSpPr>
        <p:spPr>
          <a:xfrm>
            <a:off x="1554163" y="4840288"/>
            <a:ext cx="12436500" cy="396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9:notes"/>
          <p:cNvSpPr/>
          <p:nvPr>
            <p:ph idx="2" type="sldImg"/>
          </p:nvPr>
        </p:nvSpPr>
        <p:spPr>
          <a:xfrm>
            <a:off x="5149850" y="1257300"/>
            <a:ext cx="5245100" cy="33940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9:notes"/>
          <p:cNvSpPr txBox="1"/>
          <p:nvPr>
            <p:ph idx="11" type="ftr"/>
          </p:nvPr>
        </p:nvSpPr>
        <p:spPr>
          <a:xfrm>
            <a:off x="0" y="9553575"/>
            <a:ext cx="6735763" cy="50482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8"/>
          <p:cNvSpPr txBox="1"/>
          <p:nvPr>
            <p:ph type="title"/>
          </p:nvPr>
        </p:nvSpPr>
        <p:spPr>
          <a:xfrm>
            <a:off x="2731997" y="1084553"/>
            <a:ext cx="10080805" cy="3752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3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body"/>
          </p:nvPr>
        </p:nvSpPr>
        <p:spPr>
          <a:xfrm>
            <a:off x="2730500" y="1592057"/>
            <a:ext cx="10083800" cy="220281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 name="Google Shape;21;p18"/>
          <p:cNvSpPr txBox="1"/>
          <p:nvPr>
            <p:ph idx="11" type="ftr"/>
          </p:nvPr>
        </p:nvSpPr>
        <p:spPr>
          <a:xfrm>
            <a:off x="5285232" y="9354312"/>
            <a:ext cx="4974336"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8"/>
          <p:cNvSpPr txBox="1"/>
          <p:nvPr>
            <p:ph idx="10" type="dt"/>
          </p:nvPr>
        </p:nvSpPr>
        <p:spPr>
          <a:xfrm>
            <a:off x="777240" y="9354312"/>
            <a:ext cx="3575304"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1pPr>
            <a:lvl2pPr indent="0" lvl="1"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2pPr>
            <a:lvl3pPr indent="0" lvl="2"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3pPr>
            <a:lvl4pPr indent="0" lvl="3"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4pPr>
            <a:lvl5pPr indent="0" lvl="4"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5pPr>
            <a:lvl6pPr indent="0" lvl="5"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6pPr>
            <a:lvl7pPr indent="0" lvl="6"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7pPr>
            <a:lvl8pPr indent="0" lvl="7"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8pPr>
            <a:lvl9pPr indent="0" lvl="8"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20"/>
          <p:cNvSpPr txBox="1"/>
          <p:nvPr>
            <p:ph type="title"/>
          </p:nvPr>
        </p:nvSpPr>
        <p:spPr>
          <a:xfrm>
            <a:off x="2731997" y="1084553"/>
            <a:ext cx="10080805" cy="3752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3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 type="body"/>
          </p:nvPr>
        </p:nvSpPr>
        <p:spPr>
          <a:xfrm>
            <a:off x="777240" y="2313432"/>
            <a:ext cx="6761988" cy="66385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20"/>
          <p:cNvSpPr txBox="1"/>
          <p:nvPr>
            <p:ph idx="2" type="body"/>
          </p:nvPr>
        </p:nvSpPr>
        <p:spPr>
          <a:xfrm>
            <a:off x="8005572" y="2313432"/>
            <a:ext cx="6761988" cy="66385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20"/>
          <p:cNvSpPr txBox="1"/>
          <p:nvPr>
            <p:ph idx="11" type="ftr"/>
          </p:nvPr>
        </p:nvSpPr>
        <p:spPr>
          <a:xfrm>
            <a:off x="5285232" y="9354312"/>
            <a:ext cx="4974336"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0"/>
          <p:cNvSpPr txBox="1"/>
          <p:nvPr>
            <p:ph idx="10" type="dt"/>
          </p:nvPr>
        </p:nvSpPr>
        <p:spPr>
          <a:xfrm>
            <a:off x="777240" y="9354312"/>
            <a:ext cx="3575304"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0"/>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1pPr>
            <a:lvl2pPr indent="0" lvl="1"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2pPr>
            <a:lvl3pPr indent="0" lvl="2"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3pPr>
            <a:lvl4pPr indent="0" lvl="3"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4pPr>
            <a:lvl5pPr indent="0" lvl="4"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5pPr>
            <a:lvl6pPr indent="0" lvl="5"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6pPr>
            <a:lvl7pPr indent="0" lvl="6"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7pPr>
            <a:lvl8pPr indent="0" lvl="7"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8pPr>
            <a:lvl9pPr indent="0" lvl="8"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21"/>
          <p:cNvSpPr txBox="1"/>
          <p:nvPr>
            <p:ph type="title"/>
          </p:nvPr>
        </p:nvSpPr>
        <p:spPr>
          <a:xfrm>
            <a:off x="2731997" y="1084553"/>
            <a:ext cx="10080805" cy="37528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23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1"/>
          <p:cNvSpPr txBox="1"/>
          <p:nvPr>
            <p:ph idx="11" type="ftr"/>
          </p:nvPr>
        </p:nvSpPr>
        <p:spPr>
          <a:xfrm>
            <a:off x="5285232" y="9354312"/>
            <a:ext cx="4974336"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idx="10" type="dt"/>
          </p:nvPr>
        </p:nvSpPr>
        <p:spPr>
          <a:xfrm>
            <a:off x="777240" y="9354312"/>
            <a:ext cx="3575304"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1pPr>
            <a:lvl2pPr indent="0" lvl="1"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2pPr>
            <a:lvl3pPr indent="0" lvl="2"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3pPr>
            <a:lvl4pPr indent="0" lvl="3"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4pPr>
            <a:lvl5pPr indent="0" lvl="4"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5pPr>
            <a:lvl6pPr indent="0" lvl="5"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6pPr>
            <a:lvl7pPr indent="0" lvl="6"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7pPr>
            <a:lvl8pPr indent="0" lvl="7"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8pPr>
            <a:lvl9pPr indent="0" lvl="8"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22"/>
          <p:cNvSpPr txBox="1"/>
          <p:nvPr>
            <p:ph idx="11" type="ftr"/>
          </p:nvPr>
        </p:nvSpPr>
        <p:spPr>
          <a:xfrm>
            <a:off x="5285232" y="9354312"/>
            <a:ext cx="4974336" cy="50292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0" type="dt"/>
          </p:nvPr>
        </p:nvSpPr>
        <p:spPr>
          <a:xfrm>
            <a:off x="777240" y="9354312"/>
            <a:ext cx="3575304" cy="50292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lvl1pPr indent="0" lvl="0"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1pPr>
            <a:lvl2pPr indent="0" lvl="1"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2pPr>
            <a:lvl3pPr indent="0" lvl="2"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3pPr>
            <a:lvl4pPr indent="0" lvl="3"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4pPr>
            <a:lvl5pPr indent="0" lvl="4"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5pPr>
            <a:lvl6pPr indent="0" lvl="5"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6pPr>
            <a:lvl7pPr indent="0" lvl="6"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7pPr>
            <a:lvl8pPr indent="0" lvl="7"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8pPr>
            <a:lvl9pPr indent="0" lvl="8" marL="38100" marR="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0" y="656843"/>
            <a:ext cx="15544800" cy="466725"/>
          </a:xfrm>
          <a:custGeom>
            <a:rect b="b" l="l" r="r" t="t"/>
            <a:pathLst>
              <a:path extrusionOk="0" h="466725" w="15544800">
                <a:moveTo>
                  <a:pt x="15544800" y="0"/>
                </a:moveTo>
                <a:lnTo>
                  <a:pt x="0" y="0"/>
                </a:lnTo>
                <a:lnTo>
                  <a:pt x="0" y="96012"/>
                </a:lnTo>
                <a:lnTo>
                  <a:pt x="13725957" y="96012"/>
                </a:lnTo>
                <a:lnTo>
                  <a:pt x="14036040" y="466344"/>
                </a:lnTo>
                <a:lnTo>
                  <a:pt x="15544800" y="466344"/>
                </a:lnTo>
                <a:lnTo>
                  <a:pt x="15544800" y="96012"/>
                </a:lnTo>
                <a:lnTo>
                  <a:pt x="15544800" y="16764"/>
                </a:lnTo>
                <a:lnTo>
                  <a:pt x="15544800" y="0"/>
                </a:lnTo>
                <a:close/>
              </a:path>
            </a:pathLst>
          </a:custGeom>
          <a:solidFill>
            <a:srgbClr val="0099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7"/>
          <p:cNvSpPr/>
          <p:nvPr/>
        </p:nvSpPr>
        <p:spPr>
          <a:xfrm>
            <a:off x="0" y="8930640"/>
            <a:ext cx="15544800" cy="471170"/>
          </a:xfrm>
          <a:custGeom>
            <a:rect b="b" l="l" r="r" t="t"/>
            <a:pathLst>
              <a:path extrusionOk="0" h="471170" w="15544800">
                <a:moveTo>
                  <a:pt x="15544800" y="374904"/>
                </a:moveTo>
                <a:lnTo>
                  <a:pt x="1823923" y="374904"/>
                </a:lnTo>
                <a:lnTo>
                  <a:pt x="1508760" y="0"/>
                </a:lnTo>
                <a:lnTo>
                  <a:pt x="0" y="0"/>
                </a:lnTo>
                <a:lnTo>
                  <a:pt x="0" y="374904"/>
                </a:lnTo>
                <a:lnTo>
                  <a:pt x="0" y="449580"/>
                </a:lnTo>
                <a:lnTo>
                  <a:pt x="0" y="470916"/>
                </a:lnTo>
                <a:lnTo>
                  <a:pt x="15544800" y="470916"/>
                </a:lnTo>
                <a:lnTo>
                  <a:pt x="15544800" y="374904"/>
                </a:lnTo>
                <a:close/>
              </a:path>
            </a:pathLst>
          </a:custGeom>
          <a:solidFill>
            <a:srgbClr val="0099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7"/>
          <p:cNvSpPr txBox="1"/>
          <p:nvPr>
            <p:ph type="title"/>
          </p:nvPr>
        </p:nvSpPr>
        <p:spPr>
          <a:xfrm>
            <a:off x="2731997" y="1084553"/>
            <a:ext cx="10080805" cy="375284"/>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23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7"/>
          <p:cNvSpPr txBox="1"/>
          <p:nvPr>
            <p:ph idx="1" type="body"/>
          </p:nvPr>
        </p:nvSpPr>
        <p:spPr>
          <a:xfrm>
            <a:off x="2730500" y="1592057"/>
            <a:ext cx="10083800" cy="220281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4" name="Google Shape;14;p17"/>
          <p:cNvSpPr txBox="1"/>
          <p:nvPr>
            <p:ph idx="11" type="ftr"/>
          </p:nvPr>
        </p:nvSpPr>
        <p:spPr>
          <a:xfrm>
            <a:off x="5285232" y="9354312"/>
            <a:ext cx="4974336" cy="50292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7"/>
          <p:cNvSpPr txBox="1"/>
          <p:nvPr>
            <p:ph idx="10" type="dt"/>
          </p:nvPr>
        </p:nvSpPr>
        <p:spPr>
          <a:xfrm>
            <a:off x="777240" y="9354312"/>
            <a:ext cx="3575304" cy="50292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7"/>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lvl1pPr indent="0" lvl="0"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1pPr>
            <a:lvl2pPr indent="0" lvl="1"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2pPr>
            <a:lvl3pPr indent="0" lvl="2"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3pPr>
            <a:lvl4pPr indent="0" lvl="3"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4pPr>
            <a:lvl5pPr indent="0" lvl="4"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5pPr>
            <a:lvl6pPr indent="0" lvl="5"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6pPr>
            <a:lvl7pPr indent="0" lvl="6"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7pPr>
            <a:lvl8pPr indent="0" lvl="7"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8pPr>
            <a:lvl9pPr indent="0" lvl="8" marL="38100" marR="0" rtl="0" algn="l">
              <a:lnSpc>
                <a:spcPct val="103333"/>
              </a:lnSpc>
              <a:spcBef>
                <a:spcPts val="0"/>
              </a:spcBef>
              <a:spcAft>
                <a:spcPts val="0"/>
              </a:spcAft>
              <a:buClr>
                <a:srgbClr val="000000"/>
              </a:buClr>
              <a:buSzPts val="1500"/>
              <a:buFont typeface="Arial"/>
              <a:buNone/>
              <a:defRPr b="0" i="0" sz="15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endParaRPr/>
          </a:p>
        </p:txBody>
      </p:sp>
      <p:sp>
        <p:nvSpPr>
          <p:cNvPr id="17" name="Google Shape;17;p17"/>
          <p:cNvSpPr txBox="1"/>
          <p:nvPr/>
        </p:nvSpPr>
        <p:spPr>
          <a:xfrm>
            <a:off x="14081760" y="757645"/>
            <a:ext cx="134547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chemeClr val="lt1"/>
                </a:solidFill>
                <a:latin typeface="Arial"/>
                <a:ea typeface="Arial"/>
                <a:cs typeface="Arial"/>
                <a:sym typeface="Arial"/>
              </a:rPr>
              <a:t>MOBISURE</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10.png"/><Relationship Id="rId7"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
          <p:cNvSpPr txBox="1"/>
          <p:nvPr/>
        </p:nvSpPr>
        <p:spPr>
          <a:xfrm>
            <a:off x="1317800" y="1882563"/>
            <a:ext cx="13730100" cy="2509651"/>
          </a:xfrm>
          <a:prstGeom prst="rect">
            <a:avLst/>
          </a:prstGeom>
          <a:noFill/>
          <a:ln>
            <a:noFill/>
          </a:ln>
        </p:spPr>
        <p:txBody>
          <a:bodyPr anchorCtr="0" anchor="t" bIns="0" lIns="0" spcFirstLastPara="1" rIns="0" wrap="square" tIns="16500">
            <a:spAutoFit/>
          </a:bodyPr>
          <a:lstStyle/>
          <a:p>
            <a:pPr indent="0" lvl="0" marL="12700" marR="0" rtl="0" algn="ctr">
              <a:lnSpc>
                <a:spcPct val="150000"/>
              </a:lnSpc>
              <a:spcBef>
                <a:spcPts val="0"/>
              </a:spcBef>
              <a:spcAft>
                <a:spcPts val="0"/>
              </a:spcAft>
              <a:buClr>
                <a:srgbClr val="000000"/>
              </a:buClr>
              <a:buSzPts val="6000"/>
              <a:buFont typeface="Arial"/>
              <a:buNone/>
            </a:pPr>
            <a:r>
              <a:rPr b="1" i="0" lang="en-US" sz="5400" u="none" cap="none" strike="noStrike">
                <a:solidFill>
                  <a:srgbClr val="FF0000"/>
                </a:solidFill>
                <a:latin typeface="Times New Roman"/>
                <a:ea typeface="Times New Roman"/>
                <a:cs typeface="Times New Roman"/>
                <a:sym typeface="Times New Roman"/>
              </a:rPr>
              <a:t>QUY TRÌNH BỒI THƯỜNG</a:t>
            </a:r>
            <a:endParaRPr/>
          </a:p>
          <a:p>
            <a:pPr indent="0" lvl="0" marL="12700" marR="0" rtl="0" algn="ctr">
              <a:lnSpc>
                <a:spcPct val="150000"/>
              </a:lnSpc>
              <a:spcBef>
                <a:spcPts val="0"/>
              </a:spcBef>
              <a:spcAft>
                <a:spcPts val="0"/>
              </a:spcAft>
              <a:buClr>
                <a:srgbClr val="000000"/>
              </a:buClr>
              <a:buSzPts val="6000"/>
              <a:buFont typeface="Arial"/>
              <a:buNone/>
            </a:pPr>
            <a:r>
              <a:rPr b="1" i="0" lang="en-US" sz="5400" u="none" cap="none" strike="noStrike">
                <a:solidFill>
                  <a:srgbClr val="FF0000"/>
                </a:solidFill>
                <a:latin typeface="Times New Roman"/>
                <a:ea typeface="Times New Roman"/>
                <a:cs typeface="Times New Roman"/>
                <a:sym typeface="Times New Roman"/>
              </a:rPr>
              <a:t>BẢO HIỂM SỨC KHỎE VNRESOURCE</a:t>
            </a:r>
            <a:endParaRPr b="1" i="0" sz="5400" u="none" cap="none" strike="noStrike">
              <a:solidFill>
                <a:srgbClr val="FF0000"/>
              </a:solidFill>
              <a:latin typeface="Times New Roman"/>
              <a:ea typeface="Times New Roman"/>
              <a:cs typeface="Times New Roman"/>
              <a:sym typeface="Times New Roman"/>
            </a:endParaRPr>
          </a:p>
        </p:txBody>
      </p:sp>
      <p:pic>
        <p:nvPicPr>
          <p:cNvPr id="47" name="Google Shape;47;p1"/>
          <p:cNvPicPr preferRelativeResize="0"/>
          <p:nvPr/>
        </p:nvPicPr>
        <p:blipFill rotWithShape="1">
          <a:blip r:embed="rId3">
            <a:alphaModFix/>
          </a:blip>
          <a:srcRect b="0" l="0" r="0" t="0"/>
          <a:stretch/>
        </p:blipFill>
        <p:spPr>
          <a:xfrm>
            <a:off x="0" y="4239255"/>
            <a:ext cx="7843520" cy="4566683"/>
          </a:xfrm>
          <a:prstGeom prst="rect">
            <a:avLst/>
          </a:prstGeom>
          <a:noFill/>
          <a:ln>
            <a:noFill/>
          </a:ln>
        </p:spPr>
      </p:pic>
      <p:sp>
        <p:nvSpPr>
          <p:cNvPr id="48" name="Google Shape;48;p1"/>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500"/>
              <a:buNone/>
            </a:pPr>
            <a:fld id="{00000000-1234-1234-1234-123412341234}" type="slidenum">
              <a:rPr lang="en-US"/>
              <a:t>‹#›</a:t>
            </a:fld>
            <a:endParaRPr/>
          </a:p>
        </p:txBody>
      </p:sp>
      <p:pic>
        <p:nvPicPr>
          <p:cNvPr id="49" name="Google Shape;49;p1"/>
          <p:cNvPicPr preferRelativeResize="0"/>
          <p:nvPr/>
        </p:nvPicPr>
        <p:blipFill rotWithShape="1">
          <a:blip r:embed="rId4">
            <a:alphaModFix/>
          </a:blip>
          <a:srcRect b="0" l="0" r="0" t="0"/>
          <a:stretch/>
        </p:blipFill>
        <p:spPr>
          <a:xfrm>
            <a:off x="10113010" y="4239255"/>
            <a:ext cx="5431790" cy="50718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2"/>
          <p:cNvGrpSpPr/>
          <p:nvPr/>
        </p:nvGrpSpPr>
        <p:grpSpPr>
          <a:xfrm>
            <a:off x="1849106" y="990313"/>
            <a:ext cx="9935077" cy="487680"/>
            <a:chOff x="1952244" y="1019555"/>
            <a:chExt cx="4843780" cy="487680"/>
          </a:xfrm>
        </p:grpSpPr>
        <p:sp>
          <p:nvSpPr>
            <p:cNvPr id="55" name="Google Shape;55;p2"/>
            <p:cNvSpPr/>
            <p:nvPr/>
          </p:nvSpPr>
          <p:spPr>
            <a:xfrm>
              <a:off x="1952244" y="1019555"/>
              <a:ext cx="4843780" cy="487680"/>
            </a:xfrm>
            <a:custGeom>
              <a:rect b="b" l="l" r="r" t="t"/>
              <a:pathLst>
                <a:path extrusionOk="0" h="487680" w="4843780">
                  <a:moveTo>
                    <a:pt x="4532376" y="487680"/>
                  </a:moveTo>
                  <a:lnTo>
                    <a:pt x="0" y="487680"/>
                  </a:lnTo>
                  <a:lnTo>
                    <a:pt x="0" y="0"/>
                  </a:lnTo>
                  <a:lnTo>
                    <a:pt x="4843272" y="0"/>
                  </a:lnTo>
                  <a:lnTo>
                    <a:pt x="4532376" y="484632"/>
                  </a:lnTo>
                  <a:lnTo>
                    <a:pt x="4532376" y="487680"/>
                  </a:lnTo>
                  <a:close/>
                </a:path>
              </a:pathLst>
            </a:custGeom>
            <a:solidFill>
              <a:srgbClr val="AC791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6" name="Google Shape;56;p2"/>
            <p:cNvSpPr/>
            <p:nvPr/>
          </p:nvSpPr>
          <p:spPr>
            <a:xfrm>
              <a:off x="1952244" y="1019555"/>
              <a:ext cx="4601209" cy="487680"/>
            </a:xfrm>
            <a:custGeom>
              <a:rect b="b" l="l" r="r" t="t"/>
              <a:pathLst>
                <a:path extrusionOk="0" h="487680" w="4601209">
                  <a:moveTo>
                    <a:pt x="4305300" y="487680"/>
                  </a:moveTo>
                  <a:lnTo>
                    <a:pt x="0" y="487680"/>
                  </a:lnTo>
                  <a:lnTo>
                    <a:pt x="0" y="0"/>
                  </a:lnTo>
                  <a:lnTo>
                    <a:pt x="4600956" y="0"/>
                  </a:lnTo>
                  <a:lnTo>
                    <a:pt x="4305300" y="484632"/>
                  </a:lnTo>
                  <a:lnTo>
                    <a:pt x="4305300" y="487680"/>
                  </a:lnTo>
                  <a:close/>
                </a:path>
              </a:pathLst>
            </a:custGeom>
            <a:solidFill>
              <a:srgbClr val="007C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7" name="Google Shape;57;p2"/>
          <p:cNvSpPr txBox="1"/>
          <p:nvPr>
            <p:ph type="title"/>
          </p:nvPr>
        </p:nvSpPr>
        <p:spPr>
          <a:xfrm>
            <a:off x="2100453" y="1059802"/>
            <a:ext cx="8393100" cy="7502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2400"/>
              <a:t>QUY TRÌNH BỒI THƯỜNG ĐỐI VỚI KHÁCH HÀNG Viettelpay</a:t>
            </a:r>
            <a:endParaRPr sz="2400"/>
          </a:p>
        </p:txBody>
      </p:sp>
      <p:sp>
        <p:nvSpPr>
          <p:cNvPr id="58" name="Google Shape;58;p2"/>
          <p:cNvSpPr txBox="1"/>
          <p:nvPr/>
        </p:nvSpPr>
        <p:spPr>
          <a:xfrm>
            <a:off x="780600" y="2076231"/>
            <a:ext cx="13766673" cy="87523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Khách hàng mua bảo hiểm qua VnResource có thể yêu cầu bồi thường bảo hiểm bằng một trong các cách sau: </a:t>
            </a:r>
            <a:endParaRPr b="0" i="0" sz="2800" u="none" cap="none" strike="noStrike">
              <a:solidFill>
                <a:schemeClr val="dk2"/>
              </a:solidFill>
              <a:latin typeface="Arial"/>
              <a:ea typeface="Arial"/>
              <a:cs typeface="Arial"/>
              <a:sym typeface="Arial"/>
            </a:endParaRPr>
          </a:p>
        </p:txBody>
      </p:sp>
      <p:grpSp>
        <p:nvGrpSpPr>
          <p:cNvPr id="59" name="Google Shape;59;p2"/>
          <p:cNvGrpSpPr/>
          <p:nvPr/>
        </p:nvGrpSpPr>
        <p:grpSpPr>
          <a:xfrm>
            <a:off x="604698" y="4675307"/>
            <a:ext cx="13213597" cy="1442599"/>
            <a:chOff x="1593000" y="2322568"/>
            <a:chExt cx="5957975" cy="643500"/>
          </a:xfrm>
        </p:grpSpPr>
        <p:sp>
          <p:nvSpPr>
            <p:cNvPr id="60" name="Google Shape;60;p2"/>
            <p:cNvSpPr/>
            <p:nvPr/>
          </p:nvSpPr>
          <p:spPr>
            <a:xfrm>
              <a:off x="3728375" y="2322568"/>
              <a:ext cx="3822600" cy="643500"/>
            </a:xfrm>
            <a:prstGeom prst="rect">
              <a:avLst/>
            </a:prstGeom>
            <a:solidFill>
              <a:srgbClr val="EEEEEE"/>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flipH="1">
              <a:off x="2283025" y="2322575"/>
              <a:ext cx="1844400" cy="642600"/>
            </a:xfrm>
            <a:prstGeom prst="rect">
              <a:avLst/>
            </a:prstGeom>
            <a:solidFill>
              <a:srgbClr val="AC7911"/>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rot="-5400000">
              <a:off x="3501574" y="1934671"/>
              <a:ext cx="643356" cy="1419149"/>
            </a:xfrm>
            <a:prstGeom prst="flowChartOffpageConnector">
              <a:avLst/>
            </a:prstGeom>
            <a:solidFill>
              <a:srgbClr val="AC7911"/>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2342629" y="2399950"/>
              <a:ext cx="1984800" cy="495900"/>
            </a:xfrm>
            <a:prstGeom prst="rect">
              <a:avLst/>
            </a:prstGeom>
            <a:noFill/>
            <a:ln>
              <a:noFill/>
            </a:ln>
          </p:spPr>
          <p:txBody>
            <a:bodyPr anchorCtr="0" anchor="ctr" bIns="155425" lIns="155425" spcFirstLastPara="1" rIns="155425" wrap="square" tIns="155425">
              <a:noAutofit/>
            </a:bodyPr>
            <a:lstStyle/>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chemeClr val="lt1"/>
                  </a:solidFill>
                  <a:latin typeface="Roboto Medium"/>
                  <a:ea typeface="Roboto Medium"/>
                  <a:cs typeface="Roboto Medium"/>
                  <a:sym typeface="Roboto Medium"/>
                </a:rPr>
                <a:t>Khám bệnh ngoài danh sách Bệnh viện và Phòng khám bảo lãnh tại mục 1 ở trên và</a:t>
              </a:r>
              <a:endParaRPr b="0" i="0" sz="1700" u="none" cap="none" strike="noStrike">
                <a:solidFill>
                  <a:schemeClr val="lt1"/>
                </a:solidFill>
                <a:latin typeface="Roboto Medium"/>
                <a:ea typeface="Roboto Medium"/>
                <a:cs typeface="Roboto Medium"/>
                <a:sym typeface="Roboto Medium"/>
              </a:endParaRPr>
            </a:p>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chemeClr val="lt1"/>
                  </a:solidFill>
                  <a:latin typeface="Roboto Medium"/>
                  <a:ea typeface="Roboto Medium"/>
                  <a:cs typeface="Roboto Medium"/>
                  <a:sym typeface="Roboto Medium"/>
                </a:rPr>
                <a:t>Khách hàng tự nộp hồ sơ đến CTBH</a:t>
              </a:r>
              <a:endParaRPr b="0" i="0" sz="1700" u="none" cap="none" strike="noStrike">
                <a:solidFill>
                  <a:schemeClr val="lt1"/>
                </a:solidFill>
                <a:latin typeface="Roboto Medium"/>
                <a:ea typeface="Roboto Medium"/>
                <a:cs typeface="Roboto Medium"/>
                <a:sym typeface="Roboto Medium"/>
              </a:endParaRPr>
            </a:p>
          </p:txBody>
        </p:sp>
        <p:sp>
          <p:nvSpPr>
            <p:cNvPr id="64" name="Google Shape;64;p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1593000" y="2322575"/>
              <a:ext cx="690000" cy="642600"/>
            </a:xfrm>
            <a:prstGeom prst="rect">
              <a:avLst/>
            </a:prstGeom>
            <a:solidFill>
              <a:srgbClr val="BF9000"/>
            </a:solidFill>
            <a:ln>
              <a:noFill/>
            </a:ln>
          </p:spPr>
          <p:txBody>
            <a:bodyPr anchorCtr="0" anchor="ctr" bIns="155425" lIns="155425" spcFirstLastPara="1" rIns="155425" wrap="square" tIns="15542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Roboto"/>
                  <a:ea typeface="Roboto"/>
                  <a:cs typeface="Roboto"/>
                  <a:sym typeface="Roboto"/>
                </a:rPr>
                <a:t>2</a:t>
              </a:r>
              <a:endParaRPr b="1" i="0" sz="4400" u="none" cap="none" strike="noStrike">
                <a:solidFill>
                  <a:srgbClr val="FFFFFF"/>
                </a:solidFill>
                <a:latin typeface="Roboto"/>
                <a:ea typeface="Roboto"/>
                <a:cs typeface="Roboto"/>
                <a:sym typeface="Roboto"/>
              </a:endParaRPr>
            </a:p>
          </p:txBody>
        </p:sp>
        <p:sp>
          <p:nvSpPr>
            <p:cNvPr id="66" name="Google Shape;66;p2"/>
            <p:cNvSpPr/>
            <p:nvPr/>
          </p:nvSpPr>
          <p:spPr>
            <a:xfrm>
              <a:off x="4387850" y="2323750"/>
              <a:ext cx="2971200" cy="642300"/>
            </a:xfrm>
            <a:prstGeom prst="rect">
              <a:avLst/>
            </a:prstGeom>
            <a:noFill/>
            <a:ln>
              <a:noFill/>
            </a:ln>
          </p:spPr>
          <p:txBody>
            <a:bodyPr anchorCtr="0" anchor="ctr" bIns="155425" lIns="155425" spcFirstLastPara="1" rIns="155425" wrap="square" tIns="155425">
              <a:noAutofit/>
            </a:bodyPr>
            <a:lstStyle/>
            <a:p>
              <a:pPr indent="-476250" lvl="0" marL="774700" marR="0" rtl="0" algn="l">
                <a:lnSpc>
                  <a:spcPct val="115000"/>
                </a:lnSpc>
                <a:spcBef>
                  <a:spcPts val="0"/>
                </a:spcBef>
                <a:spcAft>
                  <a:spcPts val="0"/>
                </a:spcAft>
                <a:buClr>
                  <a:srgbClr val="AC7911"/>
                </a:buClr>
                <a:buSzPts val="1500"/>
                <a:buFont typeface="Roboto"/>
                <a:buChar char="●"/>
              </a:pPr>
              <a:r>
                <a:rPr b="0" i="0" lang="en-US" sz="1500" u="none" cap="none" strike="noStrike">
                  <a:solidFill>
                    <a:srgbClr val="AC7911"/>
                  </a:solidFill>
                  <a:latin typeface="Roboto"/>
                  <a:ea typeface="Roboto"/>
                  <a:cs typeface="Roboto"/>
                  <a:sym typeface="Roboto"/>
                </a:rPr>
                <a:t>Khách hàng điền Giấy yêu cầu bảo hiểm theo form của CTBH cung cấp kèm theo hồ sơ khám chữa bệnh và các hóa đơn chuyển đổi của bệnh viện/phòng khám gửi về Phòng bồi thường của CTBH</a:t>
              </a:r>
              <a:endParaRPr b="0" i="0" sz="1500" u="none" cap="none" strike="noStrike">
                <a:solidFill>
                  <a:srgbClr val="AC7911"/>
                </a:solidFill>
                <a:latin typeface="Roboto"/>
                <a:ea typeface="Roboto"/>
                <a:cs typeface="Roboto"/>
                <a:sym typeface="Roboto"/>
              </a:endParaRPr>
            </a:p>
          </p:txBody>
        </p:sp>
      </p:grpSp>
      <p:grpSp>
        <p:nvGrpSpPr>
          <p:cNvPr id="67" name="Google Shape;67;p2"/>
          <p:cNvGrpSpPr/>
          <p:nvPr/>
        </p:nvGrpSpPr>
        <p:grpSpPr>
          <a:xfrm>
            <a:off x="604698" y="3204943"/>
            <a:ext cx="13213597" cy="1442599"/>
            <a:chOff x="1593000" y="2322568"/>
            <a:chExt cx="5957975" cy="643500"/>
          </a:xfrm>
        </p:grpSpPr>
        <p:sp>
          <p:nvSpPr>
            <p:cNvPr id="68" name="Google Shape;68;p2"/>
            <p:cNvSpPr/>
            <p:nvPr/>
          </p:nvSpPr>
          <p:spPr>
            <a:xfrm>
              <a:off x="3728375" y="2322568"/>
              <a:ext cx="3822600" cy="643500"/>
            </a:xfrm>
            <a:prstGeom prst="rect">
              <a:avLst/>
            </a:prstGeom>
            <a:solidFill>
              <a:srgbClr val="EEEEEE"/>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flipH="1">
              <a:off x="2283025" y="2322575"/>
              <a:ext cx="1844400" cy="642600"/>
            </a:xfrm>
            <a:prstGeom prst="rect">
              <a:avLst/>
            </a:prstGeom>
            <a:solidFill>
              <a:srgbClr val="AC7911"/>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rot="-5400000">
              <a:off x="3501574" y="1934671"/>
              <a:ext cx="643356" cy="1419149"/>
            </a:xfrm>
            <a:prstGeom prst="flowChartOffpageConnector">
              <a:avLst/>
            </a:prstGeom>
            <a:solidFill>
              <a:srgbClr val="AC7911"/>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2342625" y="2399951"/>
              <a:ext cx="1940700" cy="495900"/>
            </a:xfrm>
            <a:prstGeom prst="rect">
              <a:avLst/>
            </a:prstGeom>
            <a:noFill/>
            <a:ln>
              <a:noFill/>
            </a:ln>
          </p:spPr>
          <p:txBody>
            <a:bodyPr anchorCtr="0" anchor="ctr" bIns="155425" lIns="155425" spcFirstLastPara="1" rIns="155425" wrap="square" tIns="155425">
              <a:noAutofit/>
            </a:bodyPr>
            <a:lstStyle/>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rgbClr val="FFFFFF"/>
                  </a:solidFill>
                  <a:latin typeface="Roboto Medium"/>
                  <a:ea typeface="Roboto Medium"/>
                  <a:cs typeface="Roboto Medium"/>
                  <a:sym typeface="Roboto Medium"/>
                </a:rPr>
                <a:t>Khám bệnh tại Bệnh viện bảo lãnh (danh sách bệnh viện theo Công Ty Bảo Hiểm cung cấp)</a:t>
              </a:r>
              <a:endParaRPr b="0" i="0" sz="1700" u="none" cap="none" strike="noStrike">
                <a:solidFill>
                  <a:srgbClr val="FFFFFF"/>
                </a:solidFill>
                <a:latin typeface="Roboto"/>
                <a:ea typeface="Roboto"/>
                <a:cs typeface="Roboto"/>
                <a:sym typeface="Roboto"/>
              </a:endParaRPr>
            </a:p>
          </p:txBody>
        </p:sp>
        <p:sp>
          <p:nvSpPr>
            <p:cNvPr id="72" name="Google Shape;72;p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1593000" y="2322575"/>
              <a:ext cx="690000" cy="642600"/>
            </a:xfrm>
            <a:prstGeom prst="rect">
              <a:avLst/>
            </a:prstGeom>
            <a:solidFill>
              <a:srgbClr val="BF9000"/>
            </a:solidFill>
            <a:ln>
              <a:noFill/>
            </a:ln>
          </p:spPr>
          <p:txBody>
            <a:bodyPr anchorCtr="0" anchor="ctr" bIns="155425" lIns="155425" spcFirstLastPara="1" rIns="155425" wrap="square" tIns="15542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Roboto"/>
                  <a:ea typeface="Roboto"/>
                  <a:cs typeface="Roboto"/>
                  <a:sym typeface="Roboto"/>
                </a:rPr>
                <a:t>1</a:t>
              </a:r>
              <a:endParaRPr b="1" i="0" sz="4400" u="none" cap="none" strike="noStrike">
                <a:solidFill>
                  <a:srgbClr val="FFFFFF"/>
                </a:solidFill>
                <a:latin typeface="Roboto"/>
                <a:ea typeface="Roboto"/>
                <a:cs typeface="Roboto"/>
                <a:sym typeface="Roboto"/>
              </a:endParaRPr>
            </a:p>
          </p:txBody>
        </p:sp>
        <p:sp>
          <p:nvSpPr>
            <p:cNvPr id="74" name="Google Shape;74;p2"/>
            <p:cNvSpPr/>
            <p:nvPr/>
          </p:nvSpPr>
          <p:spPr>
            <a:xfrm>
              <a:off x="4387850" y="2323750"/>
              <a:ext cx="2971200" cy="642300"/>
            </a:xfrm>
            <a:prstGeom prst="rect">
              <a:avLst/>
            </a:prstGeom>
            <a:noFill/>
            <a:ln>
              <a:noFill/>
            </a:ln>
          </p:spPr>
          <p:txBody>
            <a:bodyPr anchorCtr="0" anchor="ctr" bIns="155425" lIns="155425" spcFirstLastPara="1" rIns="155425" wrap="square" tIns="155425">
              <a:noAutofit/>
            </a:bodyPr>
            <a:lstStyle/>
            <a:p>
              <a:pPr indent="-476250" lvl="0" marL="774700" marR="0" rtl="0" algn="l">
                <a:lnSpc>
                  <a:spcPct val="115000"/>
                </a:lnSpc>
                <a:spcBef>
                  <a:spcPts val="0"/>
                </a:spcBef>
                <a:spcAft>
                  <a:spcPts val="0"/>
                </a:spcAft>
                <a:buClr>
                  <a:srgbClr val="AC7911"/>
                </a:buClr>
                <a:buSzPts val="1500"/>
                <a:buFont typeface="Roboto"/>
                <a:buChar char="●"/>
              </a:pPr>
              <a:r>
                <a:rPr b="0" i="0" lang="en-US" sz="1500" u="none" cap="none" strike="noStrike">
                  <a:solidFill>
                    <a:srgbClr val="AC7911"/>
                  </a:solidFill>
                  <a:latin typeface="Roboto"/>
                  <a:ea typeface="Roboto"/>
                  <a:cs typeface="Roboto"/>
                  <a:sym typeface="Roboto"/>
                </a:rPr>
                <a:t>Khách hàng sử dụng thẻ Bảo hiểm để thanh toán hóa đơn bệnh viện mà không phải trả tiền mặt nếu hóa đơn đó thuộc phạm vi bảo hiểm</a:t>
              </a:r>
              <a:endParaRPr b="0" i="0" sz="1500" u="none" cap="none" strike="noStrike">
                <a:solidFill>
                  <a:srgbClr val="AC7911"/>
                </a:solidFill>
                <a:latin typeface="Roboto"/>
                <a:ea typeface="Roboto"/>
                <a:cs typeface="Roboto"/>
                <a:sym typeface="Roboto"/>
              </a:endParaRPr>
            </a:p>
          </p:txBody>
        </p:sp>
      </p:grpSp>
      <p:grpSp>
        <p:nvGrpSpPr>
          <p:cNvPr id="75" name="Google Shape;75;p2"/>
          <p:cNvGrpSpPr/>
          <p:nvPr/>
        </p:nvGrpSpPr>
        <p:grpSpPr>
          <a:xfrm>
            <a:off x="604702" y="6143961"/>
            <a:ext cx="13213597" cy="1821042"/>
            <a:chOff x="1593000" y="2322568"/>
            <a:chExt cx="5957975" cy="643500"/>
          </a:xfrm>
        </p:grpSpPr>
        <p:sp>
          <p:nvSpPr>
            <p:cNvPr id="76" name="Google Shape;76;p2"/>
            <p:cNvSpPr/>
            <p:nvPr/>
          </p:nvSpPr>
          <p:spPr>
            <a:xfrm>
              <a:off x="3728375" y="2322568"/>
              <a:ext cx="3822600" cy="643500"/>
            </a:xfrm>
            <a:prstGeom prst="rect">
              <a:avLst/>
            </a:prstGeom>
            <a:solidFill>
              <a:srgbClr val="EEEEEE"/>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flipH="1">
              <a:off x="2283025" y="2322575"/>
              <a:ext cx="1844400" cy="642600"/>
            </a:xfrm>
            <a:prstGeom prst="rect">
              <a:avLst/>
            </a:prstGeom>
            <a:solidFill>
              <a:srgbClr val="AC7911"/>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rot="-5400000">
              <a:off x="3501574" y="1934671"/>
              <a:ext cx="643356" cy="1419149"/>
            </a:xfrm>
            <a:prstGeom prst="flowChartOffpageConnector">
              <a:avLst/>
            </a:prstGeom>
            <a:solidFill>
              <a:srgbClr val="AC7911"/>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2342629" y="2399949"/>
              <a:ext cx="1993500" cy="495900"/>
            </a:xfrm>
            <a:prstGeom prst="rect">
              <a:avLst/>
            </a:prstGeom>
            <a:noFill/>
            <a:ln>
              <a:noFill/>
            </a:ln>
          </p:spPr>
          <p:txBody>
            <a:bodyPr anchorCtr="0" anchor="ctr" bIns="155425" lIns="155425" spcFirstLastPara="1" rIns="155425" wrap="square" tIns="155425">
              <a:noAutofit/>
            </a:bodyPr>
            <a:lstStyle/>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chemeClr val="lt1"/>
                  </a:solidFill>
                  <a:latin typeface="Roboto Medium"/>
                  <a:ea typeface="Roboto Medium"/>
                  <a:cs typeface="Roboto Medium"/>
                  <a:sym typeface="Roboto Medium"/>
                </a:rPr>
                <a:t>Khám bệnh ngoài danh sách Bệnh viện và Phòng khám bảo lãnh tại mục 1 ở trên và</a:t>
              </a:r>
              <a:endParaRPr b="0" i="0" sz="1700" u="none" cap="none" strike="noStrike">
                <a:solidFill>
                  <a:schemeClr val="lt1"/>
                </a:solidFill>
                <a:latin typeface="Roboto Medium"/>
                <a:ea typeface="Roboto Medium"/>
                <a:cs typeface="Roboto Medium"/>
                <a:sym typeface="Roboto Medium"/>
              </a:endParaRPr>
            </a:p>
            <a:p>
              <a:pPr indent="0" lvl="0" marL="0" marR="0" rtl="0" algn="l">
                <a:lnSpc>
                  <a:spcPct val="115000"/>
                </a:lnSpc>
                <a:spcBef>
                  <a:spcPts val="0"/>
                </a:spcBef>
                <a:spcAft>
                  <a:spcPts val="0"/>
                </a:spcAft>
                <a:buClr>
                  <a:srgbClr val="000000"/>
                </a:buClr>
                <a:buSzPts val="1700"/>
                <a:buFont typeface="Arial"/>
                <a:buNone/>
              </a:pPr>
              <a:r>
                <a:rPr b="0" i="0" lang="en-US" sz="1700" u="none" cap="none" strike="noStrike">
                  <a:solidFill>
                    <a:schemeClr val="lt1"/>
                  </a:solidFill>
                  <a:latin typeface="Roboto Medium"/>
                  <a:ea typeface="Roboto Medium"/>
                  <a:cs typeface="Roboto Medium"/>
                  <a:sym typeface="Roboto Medium"/>
                </a:rPr>
                <a:t>Khách hàng liên hệ VnResource để được hỗ trợ giải quyết bồi thường</a:t>
              </a:r>
              <a:endParaRPr b="0" i="0" sz="1700" u="none" cap="none" strike="noStrike">
                <a:solidFill>
                  <a:srgbClr val="FFFFFF"/>
                </a:solidFill>
                <a:latin typeface="Roboto Medium"/>
                <a:ea typeface="Roboto Medium"/>
                <a:cs typeface="Roboto Medium"/>
                <a:sym typeface="Roboto Medium"/>
              </a:endParaRPr>
            </a:p>
          </p:txBody>
        </p:sp>
        <p:sp>
          <p:nvSpPr>
            <p:cNvPr id="80" name="Google Shape;80;p2"/>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6862"/>
                </a:srgbClr>
              </a:outerShdw>
            </a:effectLst>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1593000" y="2322575"/>
              <a:ext cx="690000" cy="642600"/>
            </a:xfrm>
            <a:prstGeom prst="rect">
              <a:avLst/>
            </a:prstGeom>
            <a:solidFill>
              <a:srgbClr val="BF9000"/>
            </a:solidFill>
            <a:ln>
              <a:noFill/>
            </a:ln>
          </p:spPr>
          <p:txBody>
            <a:bodyPr anchorCtr="0" anchor="ctr" bIns="155425" lIns="155425" spcFirstLastPara="1" rIns="155425" wrap="square" tIns="15542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FFFFFF"/>
                  </a:solidFill>
                  <a:latin typeface="Roboto"/>
                  <a:ea typeface="Roboto"/>
                  <a:cs typeface="Roboto"/>
                  <a:sym typeface="Roboto"/>
                </a:rPr>
                <a:t>3</a:t>
              </a:r>
              <a:endParaRPr b="1" i="0" sz="4400" u="none" cap="none" strike="noStrike">
                <a:solidFill>
                  <a:srgbClr val="FFFFFF"/>
                </a:solidFill>
                <a:latin typeface="Roboto"/>
                <a:ea typeface="Roboto"/>
                <a:cs typeface="Roboto"/>
                <a:sym typeface="Roboto"/>
              </a:endParaRPr>
            </a:p>
          </p:txBody>
        </p:sp>
        <p:sp>
          <p:nvSpPr>
            <p:cNvPr id="82" name="Google Shape;82;p2"/>
            <p:cNvSpPr/>
            <p:nvPr/>
          </p:nvSpPr>
          <p:spPr>
            <a:xfrm>
              <a:off x="4387850" y="2323750"/>
              <a:ext cx="2971200" cy="642300"/>
            </a:xfrm>
            <a:prstGeom prst="rect">
              <a:avLst/>
            </a:prstGeom>
            <a:noFill/>
            <a:ln>
              <a:noFill/>
            </a:ln>
          </p:spPr>
          <p:txBody>
            <a:bodyPr anchorCtr="0" anchor="ctr" bIns="155425" lIns="155425" spcFirstLastPara="1" rIns="155425" wrap="square" tIns="155425">
              <a:noAutofit/>
            </a:bodyPr>
            <a:lstStyle/>
            <a:p>
              <a:pPr indent="-476250" lvl="0" marL="774700" marR="0" rtl="0" algn="l">
                <a:lnSpc>
                  <a:spcPct val="115000"/>
                </a:lnSpc>
                <a:spcBef>
                  <a:spcPts val="0"/>
                </a:spcBef>
                <a:spcAft>
                  <a:spcPts val="0"/>
                </a:spcAft>
                <a:buClr>
                  <a:srgbClr val="AC7911"/>
                </a:buClr>
                <a:buSzPts val="1500"/>
                <a:buFont typeface="Roboto"/>
                <a:buChar char="●"/>
              </a:pPr>
              <a:r>
                <a:rPr b="0" i="0" lang="en-US" sz="1500" u="none" cap="none" strike="noStrike">
                  <a:solidFill>
                    <a:srgbClr val="AC7911"/>
                  </a:solidFill>
                  <a:latin typeface="Roboto"/>
                  <a:ea typeface="Roboto"/>
                  <a:cs typeface="Roboto"/>
                  <a:sym typeface="Roboto"/>
                </a:rPr>
                <a:t>VnResource hướng dẫn Khách hàng điền form yêu cầu bảo hiểm và đính kèm các chứng từ vào link TPA claim (KH phải gửi bổ sung hồ sơ về Phòng bồi thường của CTBH sau đó)</a:t>
              </a:r>
              <a:endParaRPr b="0" i="0" sz="1500" u="none" cap="none" strike="noStrike">
                <a:solidFill>
                  <a:srgbClr val="AC7911"/>
                </a:solidFill>
                <a:latin typeface="Roboto"/>
                <a:ea typeface="Roboto"/>
                <a:cs typeface="Roboto"/>
                <a:sym typeface="Roboto"/>
              </a:endParaRPr>
            </a:p>
          </p:txBody>
        </p:sp>
      </p:grpSp>
      <p:grpSp>
        <p:nvGrpSpPr>
          <p:cNvPr id="83" name="Google Shape;83;p2"/>
          <p:cNvGrpSpPr/>
          <p:nvPr/>
        </p:nvGrpSpPr>
        <p:grpSpPr>
          <a:xfrm>
            <a:off x="13880005" y="3194709"/>
            <a:ext cx="1362913" cy="1442700"/>
            <a:chOff x="13880018" y="2707750"/>
            <a:chExt cx="1362913" cy="1442700"/>
          </a:xfrm>
        </p:grpSpPr>
        <p:sp>
          <p:nvSpPr>
            <p:cNvPr id="84" name="Google Shape;84;p2"/>
            <p:cNvSpPr/>
            <p:nvPr/>
          </p:nvSpPr>
          <p:spPr>
            <a:xfrm>
              <a:off x="13880031" y="2707750"/>
              <a:ext cx="1362900" cy="1442700"/>
            </a:xfrm>
            <a:prstGeom prst="rect">
              <a:avLst/>
            </a:prstGeom>
            <a:solidFill>
              <a:srgbClr val="EEEEEE"/>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13880018" y="2710450"/>
              <a:ext cx="1362900" cy="1440000"/>
            </a:xfrm>
            <a:prstGeom prst="rect">
              <a:avLst/>
            </a:prstGeom>
            <a:noFill/>
            <a:ln>
              <a:noFill/>
            </a:ln>
          </p:spPr>
          <p:txBody>
            <a:bodyPr anchorCtr="0" anchor="ctr" bIns="155425" lIns="155425" spcFirstLastPara="1" rIns="155425" wrap="square" tIns="155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2"/>
                  </a:solidFill>
                  <a:latin typeface="Roboto"/>
                  <a:ea typeface="Roboto"/>
                  <a:cs typeface="Roboto"/>
                  <a:sym typeface="Roboto"/>
                </a:rPr>
                <a:t>Khách hàng không phải trả tiền</a:t>
              </a:r>
              <a:endParaRPr b="0" i="0" sz="1400" u="none" cap="none" strike="noStrike">
                <a:solidFill>
                  <a:schemeClr val="dk2"/>
                </a:solidFill>
                <a:latin typeface="Roboto"/>
                <a:ea typeface="Roboto"/>
                <a:cs typeface="Roboto"/>
                <a:sym typeface="Roboto"/>
              </a:endParaRPr>
            </a:p>
          </p:txBody>
        </p:sp>
      </p:grpSp>
      <p:grpSp>
        <p:nvGrpSpPr>
          <p:cNvPr id="86" name="Google Shape;86;p2"/>
          <p:cNvGrpSpPr/>
          <p:nvPr/>
        </p:nvGrpSpPr>
        <p:grpSpPr>
          <a:xfrm>
            <a:off x="13880018" y="4675307"/>
            <a:ext cx="1362913" cy="1442700"/>
            <a:chOff x="13880018" y="2707750"/>
            <a:chExt cx="1362913" cy="1442700"/>
          </a:xfrm>
        </p:grpSpPr>
        <p:sp>
          <p:nvSpPr>
            <p:cNvPr id="87" name="Google Shape;87;p2"/>
            <p:cNvSpPr/>
            <p:nvPr/>
          </p:nvSpPr>
          <p:spPr>
            <a:xfrm>
              <a:off x="13880031" y="2707750"/>
              <a:ext cx="1362900" cy="1442700"/>
            </a:xfrm>
            <a:prstGeom prst="rect">
              <a:avLst/>
            </a:prstGeom>
            <a:solidFill>
              <a:srgbClr val="EEEEEE"/>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13880018" y="2710450"/>
              <a:ext cx="1362900" cy="1440000"/>
            </a:xfrm>
            <a:prstGeom prst="rect">
              <a:avLst/>
            </a:prstGeom>
            <a:noFill/>
            <a:ln>
              <a:noFill/>
            </a:ln>
          </p:spPr>
          <p:txBody>
            <a:bodyPr anchorCtr="0" anchor="ctr" bIns="155425" lIns="155425" spcFirstLastPara="1" rIns="155425" wrap="square" tIns="155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2"/>
                  </a:solidFill>
                  <a:latin typeface="Roboto"/>
                  <a:ea typeface="Roboto"/>
                  <a:cs typeface="Roboto"/>
                  <a:sym typeface="Roboto"/>
                </a:rPr>
                <a:t>Khách hàng trả tiền trước, nhận lại thanh toán sau 7-15 ngày</a:t>
              </a:r>
              <a:endParaRPr b="0" i="0" sz="1400" u="none" cap="none" strike="noStrike">
                <a:solidFill>
                  <a:schemeClr val="dk2"/>
                </a:solidFill>
                <a:latin typeface="Roboto"/>
                <a:ea typeface="Roboto"/>
                <a:cs typeface="Roboto"/>
                <a:sym typeface="Roboto"/>
              </a:endParaRPr>
            </a:p>
          </p:txBody>
        </p:sp>
      </p:grpSp>
      <p:grpSp>
        <p:nvGrpSpPr>
          <p:cNvPr id="89" name="Google Shape;89;p2"/>
          <p:cNvGrpSpPr/>
          <p:nvPr/>
        </p:nvGrpSpPr>
        <p:grpSpPr>
          <a:xfrm>
            <a:off x="13880020" y="6143879"/>
            <a:ext cx="1362913" cy="1821120"/>
            <a:chOff x="13880018" y="2707750"/>
            <a:chExt cx="1362913" cy="1442700"/>
          </a:xfrm>
        </p:grpSpPr>
        <p:sp>
          <p:nvSpPr>
            <p:cNvPr id="90" name="Google Shape;90;p2"/>
            <p:cNvSpPr/>
            <p:nvPr/>
          </p:nvSpPr>
          <p:spPr>
            <a:xfrm>
              <a:off x="13880031" y="2707750"/>
              <a:ext cx="1362900" cy="1442700"/>
            </a:xfrm>
            <a:prstGeom prst="rect">
              <a:avLst/>
            </a:prstGeom>
            <a:solidFill>
              <a:srgbClr val="EEEEEE"/>
            </a:solidFill>
            <a:ln>
              <a:noFill/>
            </a:ln>
          </p:spPr>
          <p:txBody>
            <a:bodyPr anchorCtr="0" anchor="ctr" bIns="155425" lIns="155425" spcFirstLastPara="1" rIns="155425" wrap="square" tIns="155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13880018" y="2710450"/>
              <a:ext cx="1362900" cy="1440000"/>
            </a:xfrm>
            <a:prstGeom prst="rect">
              <a:avLst/>
            </a:prstGeom>
            <a:noFill/>
            <a:ln>
              <a:noFill/>
            </a:ln>
          </p:spPr>
          <p:txBody>
            <a:bodyPr anchorCtr="0" anchor="ctr" bIns="155425" lIns="155425" spcFirstLastPara="1" rIns="155425" wrap="square" tIns="155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2"/>
                  </a:solidFill>
                  <a:latin typeface="Roboto"/>
                  <a:ea typeface="Roboto"/>
                  <a:cs typeface="Roboto"/>
                  <a:sym typeface="Roboto"/>
                </a:rPr>
                <a:t>Khách hàng trả tiền trước, nhận lại thanh toán sau 3-5 ngày</a:t>
              </a:r>
              <a:endParaRPr b="0" i="0" sz="1400" u="none" cap="none" strike="noStrike">
                <a:solidFill>
                  <a:schemeClr val="dk2"/>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pSp>
        <p:nvGrpSpPr>
          <p:cNvPr id="96" name="Google Shape;96;p3"/>
          <p:cNvGrpSpPr/>
          <p:nvPr/>
        </p:nvGrpSpPr>
        <p:grpSpPr>
          <a:xfrm>
            <a:off x="1849106" y="990313"/>
            <a:ext cx="9935077" cy="487680"/>
            <a:chOff x="1952244" y="1019555"/>
            <a:chExt cx="4843780" cy="487680"/>
          </a:xfrm>
        </p:grpSpPr>
        <p:sp>
          <p:nvSpPr>
            <p:cNvPr id="97" name="Google Shape;97;p3"/>
            <p:cNvSpPr/>
            <p:nvPr/>
          </p:nvSpPr>
          <p:spPr>
            <a:xfrm>
              <a:off x="1952244" y="1019555"/>
              <a:ext cx="4843780" cy="487680"/>
            </a:xfrm>
            <a:custGeom>
              <a:rect b="b" l="l" r="r" t="t"/>
              <a:pathLst>
                <a:path extrusionOk="0" h="487680" w="4843780">
                  <a:moveTo>
                    <a:pt x="4532376" y="487680"/>
                  </a:moveTo>
                  <a:lnTo>
                    <a:pt x="0" y="487680"/>
                  </a:lnTo>
                  <a:lnTo>
                    <a:pt x="0" y="0"/>
                  </a:lnTo>
                  <a:lnTo>
                    <a:pt x="4843272" y="0"/>
                  </a:lnTo>
                  <a:lnTo>
                    <a:pt x="4532376" y="484632"/>
                  </a:lnTo>
                  <a:lnTo>
                    <a:pt x="4532376" y="487680"/>
                  </a:lnTo>
                  <a:close/>
                </a:path>
              </a:pathLst>
            </a:custGeom>
            <a:solidFill>
              <a:srgbClr val="AC791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3"/>
            <p:cNvSpPr/>
            <p:nvPr/>
          </p:nvSpPr>
          <p:spPr>
            <a:xfrm>
              <a:off x="1952244" y="1019555"/>
              <a:ext cx="4601209" cy="487680"/>
            </a:xfrm>
            <a:custGeom>
              <a:rect b="b" l="l" r="r" t="t"/>
              <a:pathLst>
                <a:path extrusionOk="0" h="487680" w="4601209">
                  <a:moveTo>
                    <a:pt x="4305300" y="487680"/>
                  </a:moveTo>
                  <a:lnTo>
                    <a:pt x="0" y="487680"/>
                  </a:lnTo>
                  <a:lnTo>
                    <a:pt x="0" y="0"/>
                  </a:lnTo>
                  <a:lnTo>
                    <a:pt x="4600956" y="0"/>
                  </a:lnTo>
                  <a:lnTo>
                    <a:pt x="4305300" y="484632"/>
                  </a:lnTo>
                  <a:lnTo>
                    <a:pt x="4305300" y="487680"/>
                  </a:lnTo>
                  <a:close/>
                </a:path>
              </a:pathLst>
            </a:custGeom>
            <a:solidFill>
              <a:srgbClr val="007C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9" name="Google Shape;99;p3"/>
          <p:cNvSpPr txBox="1"/>
          <p:nvPr>
            <p:ph type="title"/>
          </p:nvPr>
        </p:nvSpPr>
        <p:spPr>
          <a:xfrm>
            <a:off x="2100453" y="1059802"/>
            <a:ext cx="8393100" cy="7502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2400"/>
              <a:t>QUY TRÌNH BỒI THƯỜNG ĐỐI VỚI KHÁCH HÀNG Viettelpay</a:t>
            </a:r>
            <a:endParaRPr sz="2400"/>
          </a:p>
        </p:txBody>
      </p:sp>
      <p:sp>
        <p:nvSpPr>
          <p:cNvPr id="100" name="Google Shape;100;p3"/>
          <p:cNvSpPr txBox="1"/>
          <p:nvPr/>
        </p:nvSpPr>
        <p:spPr>
          <a:xfrm>
            <a:off x="1219825" y="1791075"/>
            <a:ext cx="13485000" cy="44430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Khám bệnh tại Bệnh viện bảo lãnh (danh sách bệnh viện theo Công Ty Bảo Hiểm cung cấp)</a:t>
            </a:r>
            <a:endParaRPr b="0" i="0" sz="2800" u="none" cap="none" strike="noStrike">
              <a:solidFill>
                <a:schemeClr val="dk2"/>
              </a:solidFill>
              <a:latin typeface="Times New Roman"/>
              <a:ea typeface="Times New Roman"/>
              <a:cs typeface="Times New Roman"/>
              <a:sym typeface="Times New Roman"/>
            </a:endParaRPr>
          </a:p>
        </p:txBody>
      </p:sp>
      <p:sp>
        <p:nvSpPr>
          <p:cNvPr id="101" name="Google Shape;101;p3"/>
          <p:cNvSpPr/>
          <p:nvPr/>
        </p:nvSpPr>
        <p:spPr>
          <a:xfrm>
            <a:off x="488425" y="1700024"/>
            <a:ext cx="655200" cy="626400"/>
          </a:xfrm>
          <a:prstGeom prst="rect">
            <a:avLst/>
          </a:prstGeom>
          <a:solidFill>
            <a:srgbClr val="BF9000"/>
          </a:solidFill>
          <a:ln>
            <a:noFill/>
          </a:ln>
        </p:spPr>
        <p:txBody>
          <a:bodyPr anchorCtr="0" anchor="ctr" bIns="155425" lIns="155425" spcFirstLastPara="1" rIns="155425" wrap="square" tIns="155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FFFFFF"/>
                </a:solidFill>
                <a:latin typeface="Roboto"/>
                <a:ea typeface="Roboto"/>
                <a:cs typeface="Roboto"/>
                <a:sym typeface="Roboto"/>
              </a:rPr>
              <a:t>1</a:t>
            </a:r>
            <a:endParaRPr b="1" i="0" sz="3100" u="none" cap="none" strike="noStrike">
              <a:solidFill>
                <a:srgbClr val="FFFFFF"/>
              </a:solidFill>
              <a:latin typeface="Roboto"/>
              <a:ea typeface="Roboto"/>
              <a:cs typeface="Roboto"/>
              <a:sym typeface="Roboto"/>
            </a:endParaRPr>
          </a:p>
        </p:txBody>
      </p:sp>
      <p:grpSp>
        <p:nvGrpSpPr>
          <p:cNvPr id="102" name="Google Shape;102;p3"/>
          <p:cNvGrpSpPr/>
          <p:nvPr/>
        </p:nvGrpSpPr>
        <p:grpSpPr>
          <a:xfrm>
            <a:off x="926072" y="2156213"/>
            <a:ext cx="13079315" cy="6842384"/>
            <a:chOff x="1719822" y="2145498"/>
            <a:chExt cx="13079315" cy="6842384"/>
          </a:xfrm>
        </p:grpSpPr>
        <p:sp>
          <p:nvSpPr>
            <p:cNvPr id="103" name="Google Shape;103;p3"/>
            <p:cNvSpPr txBox="1"/>
            <p:nvPr/>
          </p:nvSpPr>
          <p:spPr>
            <a:xfrm>
              <a:off x="1719822" y="3360080"/>
              <a:ext cx="2592983" cy="444342"/>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Khách hàng (KH)</a:t>
              </a:r>
              <a:endParaRPr b="0" i="0" sz="2800" u="none" cap="none" strike="noStrike">
                <a:solidFill>
                  <a:schemeClr val="dk2"/>
                </a:solidFill>
                <a:latin typeface="Arial"/>
                <a:ea typeface="Arial"/>
                <a:cs typeface="Arial"/>
                <a:sym typeface="Arial"/>
              </a:endParaRPr>
            </a:p>
          </p:txBody>
        </p:sp>
        <p:pic>
          <p:nvPicPr>
            <p:cNvPr descr="Man" id="104" name="Google Shape;104;p3"/>
            <p:cNvPicPr preferRelativeResize="0"/>
            <p:nvPr/>
          </p:nvPicPr>
          <p:blipFill rotWithShape="1">
            <a:blip r:embed="rId3">
              <a:alphaModFix/>
            </a:blip>
            <a:srcRect b="0" l="0" r="0" t="0"/>
            <a:stretch/>
          </p:blipFill>
          <p:spPr>
            <a:xfrm>
              <a:off x="2100453" y="2445680"/>
              <a:ext cx="914400" cy="914400"/>
            </a:xfrm>
            <a:prstGeom prst="rect">
              <a:avLst/>
            </a:prstGeom>
            <a:noFill/>
            <a:ln>
              <a:noFill/>
            </a:ln>
          </p:spPr>
        </p:pic>
        <p:sp>
          <p:nvSpPr>
            <p:cNvPr id="105" name="Google Shape;105;p3"/>
            <p:cNvSpPr txBox="1"/>
            <p:nvPr/>
          </p:nvSpPr>
          <p:spPr>
            <a:xfrm>
              <a:off x="5729399" y="3360381"/>
              <a:ext cx="4202357" cy="444342"/>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Bệnh viện bảo lãnh (BVBL)</a:t>
              </a:r>
              <a:endParaRPr b="0" i="0" sz="2800" u="none" cap="none" strike="noStrike">
                <a:solidFill>
                  <a:schemeClr val="dk2"/>
                </a:solidFill>
                <a:latin typeface="Arial"/>
                <a:ea typeface="Arial"/>
                <a:cs typeface="Arial"/>
                <a:sym typeface="Arial"/>
              </a:endParaRPr>
            </a:p>
          </p:txBody>
        </p:sp>
        <p:pic>
          <p:nvPicPr>
            <p:cNvPr id="106" name="Google Shape;106;p3"/>
            <p:cNvPicPr preferRelativeResize="0"/>
            <p:nvPr/>
          </p:nvPicPr>
          <p:blipFill rotWithShape="1">
            <a:blip r:embed="rId4">
              <a:alphaModFix/>
            </a:blip>
            <a:srcRect b="0" l="0" r="0" t="0"/>
            <a:stretch/>
          </p:blipFill>
          <p:spPr>
            <a:xfrm>
              <a:off x="12171162" y="2235375"/>
              <a:ext cx="1083921" cy="1061339"/>
            </a:xfrm>
            <a:prstGeom prst="rect">
              <a:avLst/>
            </a:prstGeom>
            <a:noFill/>
            <a:ln>
              <a:noFill/>
            </a:ln>
          </p:spPr>
        </p:pic>
        <p:sp>
          <p:nvSpPr>
            <p:cNvPr id="107" name="Google Shape;107;p3"/>
            <p:cNvSpPr txBox="1"/>
            <p:nvPr/>
          </p:nvSpPr>
          <p:spPr>
            <a:xfrm>
              <a:off x="10835792" y="3360080"/>
              <a:ext cx="3963345" cy="444342"/>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Công ty bảo hiểm (CTBH)</a:t>
              </a:r>
              <a:endParaRPr b="0" i="0" sz="2800" u="none" cap="none" strike="noStrike">
                <a:solidFill>
                  <a:schemeClr val="dk2"/>
                </a:solidFill>
                <a:latin typeface="Arial"/>
                <a:ea typeface="Arial"/>
                <a:cs typeface="Arial"/>
                <a:sym typeface="Arial"/>
              </a:endParaRPr>
            </a:p>
          </p:txBody>
        </p:sp>
        <p:cxnSp>
          <p:nvCxnSpPr>
            <p:cNvPr id="108" name="Google Shape;108;p3"/>
            <p:cNvCxnSpPr>
              <a:stCxn id="103" idx="2"/>
            </p:cNvCxnSpPr>
            <p:nvPr/>
          </p:nvCxnSpPr>
          <p:spPr>
            <a:xfrm flipH="1">
              <a:off x="2989014" y="3804422"/>
              <a:ext cx="27300" cy="5183400"/>
            </a:xfrm>
            <a:prstGeom prst="straightConnector1">
              <a:avLst/>
            </a:prstGeom>
            <a:noFill/>
            <a:ln cap="flat" cmpd="sng" w="9525">
              <a:solidFill>
                <a:srgbClr val="4A7DBA"/>
              </a:solidFill>
              <a:prstDash val="lgDash"/>
              <a:round/>
              <a:headEnd len="sm" w="sm" type="none"/>
              <a:tailEnd len="sm" w="sm" type="none"/>
            </a:ln>
          </p:spPr>
        </p:cxnSp>
        <p:cxnSp>
          <p:nvCxnSpPr>
            <p:cNvPr id="109" name="Google Shape;109;p3"/>
            <p:cNvCxnSpPr>
              <a:stCxn id="105" idx="2"/>
            </p:cNvCxnSpPr>
            <p:nvPr/>
          </p:nvCxnSpPr>
          <p:spPr>
            <a:xfrm flipH="1">
              <a:off x="7762478" y="3804723"/>
              <a:ext cx="68100" cy="5073000"/>
            </a:xfrm>
            <a:prstGeom prst="straightConnector1">
              <a:avLst/>
            </a:prstGeom>
            <a:noFill/>
            <a:ln cap="flat" cmpd="sng" w="9525">
              <a:solidFill>
                <a:srgbClr val="4A7DBA"/>
              </a:solidFill>
              <a:prstDash val="lgDash"/>
              <a:round/>
              <a:headEnd len="sm" w="sm" type="none"/>
              <a:tailEnd len="sm" w="sm" type="none"/>
            </a:ln>
          </p:spPr>
        </p:cxnSp>
        <p:cxnSp>
          <p:nvCxnSpPr>
            <p:cNvPr id="110" name="Google Shape;110;p3"/>
            <p:cNvCxnSpPr/>
            <p:nvPr/>
          </p:nvCxnSpPr>
          <p:spPr>
            <a:xfrm flipH="1">
              <a:off x="12699478" y="3804421"/>
              <a:ext cx="27287" cy="5183461"/>
            </a:xfrm>
            <a:prstGeom prst="straightConnector1">
              <a:avLst/>
            </a:prstGeom>
            <a:noFill/>
            <a:ln cap="flat" cmpd="sng" w="9525">
              <a:solidFill>
                <a:srgbClr val="4A7DBA"/>
              </a:solidFill>
              <a:prstDash val="lgDash"/>
              <a:round/>
              <a:headEnd len="sm" w="sm" type="none"/>
              <a:tailEnd len="sm" w="sm" type="none"/>
            </a:ln>
          </p:spPr>
        </p:cxnSp>
        <p:sp>
          <p:nvSpPr>
            <p:cNvPr id="111" name="Google Shape;111;p3"/>
            <p:cNvSpPr/>
            <p:nvPr/>
          </p:nvSpPr>
          <p:spPr>
            <a:xfrm>
              <a:off x="2557653" y="4362450"/>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3"/>
            <p:cNvSpPr/>
            <p:nvPr/>
          </p:nvSpPr>
          <p:spPr>
            <a:xfrm>
              <a:off x="7450690" y="4451349"/>
              <a:ext cx="94025" cy="4225329"/>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3"/>
            <p:cNvSpPr/>
            <p:nvPr/>
          </p:nvSpPr>
          <p:spPr>
            <a:xfrm>
              <a:off x="12667510" y="4584617"/>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14" name="Google Shape;114;p3"/>
            <p:cNvCxnSpPr/>
            <p:nvPr/>
          </p:nvCxnSpPr>
          <p:spPr>
            <a:xfrm>
              <a:off x="2700893" y="4546600"/>
              <a:ext cx="4690262" cy="0"/>
            </a:xfrm>
            <a:prstGeom prst="straightConnector1">
              <a:avLst/>
            </a:prstGeom>
            <a:noFill/>
            <a:ln cap="flat" cmpd="sng" w="9525">
              <a:solidFill>
                <a:srgbClr val="4A7DBA"/>
              </a:solidFill>
              <a:prstDash val="solid"/>
              <a:round/>
              <a:headEnd len="sm" w="sm" type="none"/>
              <a:tailEnd len="med" w="med" type="stealth"/>
            </a:ln>
          </p:spPr>
        </p:cxnSp>
        <p:sp>
          <p:nvSpPr>
            <p:cNvPr id="115" name="Google Shape;115;p3"/>
            <p:cNvSpPr txBox="1"/>
            <p:nvPr/>
          </p:nvSpPr>
          <p:spPr>
            <a:xfrm>
              <a:off x="2901412" y="4227302"/>
              <a:ext cx="4374628" cy="259676"/>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sử dụng thẻ Bảo hiểm để khám chữa bệnh </a:t>
              </a:r>
              <a:endParaRPr b="0" i="0" sz="1600" u="none" cap="none" strike="noStrike">
                <a:solidFill>
                  <a:schemeClr val="dk2"/>
                </a:solidFill>
                <a:latin typeface="Arial"/>
                <a:ea typeface="Arial"/>
                <a:cs typeface="Arial"/>
                <a:sym typeface="Arial"/>
              </a:endParaRPr>
            </a:p>
          </p:txBody>
        </p:sp>
        <p:cxnSp>
          <p:nvCxnSpPr>
            <p:cNvPr id="116" name="Google Shape;116;p3"/>
            <p:cNvCxnSpPr/>
            <p:nvPr/>
          </p:nvCxnSpPr>
          <p:spPr>
            <a:xfrm>
              <a:off x="7635414" y="4737993"/>
              <a:ext cx="4943936" cy="0"/>
            </a:xfrm>
            <a:prstGeom prst="straightConnector1">
              <a:avLst/>
            </a:prstGeom>
            <a:noFill/>
            <a:ln cap="flat" cmpd="sng" w="9525">
              <a:solidFill>
                <a:srgbClr val="4A7DBA"/>
              </a:solidFill>
              <a:prstDash val="solid"/>
              <a:round/>
              <a:headEnd len="sm" w="sm" type="none"/>
              <a:tailEnd len="med" w="med" type="stealth"/>
            </a:ln>
          </p:spPr>
        </p:cxnSp>
        <p:sp>
          <p:nvSpPr>
            <p:cNvPr id="117" name="Google Shape;117;p3"/>
            <p:cNvSpPr txBox="1"/>
            <p:nvPr/>
          </p:nvSpPr>
          <p:spPr>
            <a:xfrm>
              <a:off x="7893641" y="4200567"/>
              <a:ext cx="4374628"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BVBL gửi thông tin chẩn đoán bệnh và dự trù chi phí cho CTBH</a:t>
              </a:r>
              <a:endParaRPr b="0" i="0" sz="1600" u="none" cap="none" strike="noStrike">
                <a:solidFill>
                  <a:schemeClr val="dk2"/>
                </a:solidFill>
                <a:latin typeface="Arial"/>
                <a:ea typeface="Arial"/>
                <a:cs typeface="Arial"/>
                <a:sym typeface="Arial"/>
              </a:endParaRPr>
            </a:p>
          </p:txBody>
        </p:sp>
        <p:cxnSp>
          <p:nvCxnSpPr>
            <p:cNvPr id="118" name="Google Shape;118;p3"/>
            <p:cNvCxnSpPr>
              <a:stCxn id="113" idx="3"/>
              <a:endCxn id="119" idx="0"/>
            </p:cNvCxnSpPr>
            <p:nvPr/>
          </p:nvCxnSpPr>
          <p:spPr>
            <a:xfrm>
              <a:off x="12786019" y="4895807"/>
              <a:ext cx="1095000" cy="706800"/>
            </a:xfrm>
            <a:prstGeom prst="bentConnector2">
              <a:avLst/>
            </a:prstGeom>
            <a:noFill/>
            <a:ln cap="flat" cmpd="sng" w="9525">
              <a:solidFill>
                <a:srgbClr val="4A7DBA"/>
              </a:solidFill>
              <a:prstDash val="solid"/>
              <a:round/>
              <a:headEnd len="sm" w="sm" type="none"/>
              <a:tailEnd len="med" w="med" type="stealth"/>
            </a:ln>
          </p:spPr>
        </p:cxnSp>
        <p:sp>
          <p:nvSpPr>
            <p:cNvPr id="119" name="Google Shape;119;p3"/>
            <p:cNvSpPr/>
            <p:nvPr/>
          </p:nvSpPr>
          <p:spPr>
            <a:xfrm>
              <a:off x="13202033" y="5602675"/>
              <a:ext cx="1357793" cy="1302608"/>
            </a:xfrm>
            <a:prstGeom prst="diamond">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Kiểm tra thông tin</a:t>
              </a:r>
              <a:endParaRPr/>
            </a:p>
          </p:txBody>
        </p:sp>
        <p:sp>
          <p:nvSpPr>
            <p:cNvPr id="120" name="Google Shape;120;p3"/>
            <p:cNvSpPr txBox="1"/>
            <p:nvPr/>
          </p:nvSpPr>
          <p:spPr>
            <a:xfrm>
              <a:off x="12786019" y="5472970"/>
              <a:ext cx="867167" cy="515035"/>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Đồng ý trả 100%</a:t>
              </a:r>
              <a:endParaRPr b="0" i="0" sz="1600" u="none" cap="none" strike="noStrike">
                <a:solidFill>
                  <a:schemeClr val="dk2"/>
                </a:solidFill>
                <a:latin typeface="Arial"/>
                <a:ea typeface="Arial"/>
                <a:cs typeface="Arial"/>
                <a:sym typeface="Arial"/>
              </a:endParaRPr>
            </a:p>
          </p:txBody>
        </p:sp>
        <p:cxnSp>
          <p:nvCxnSpPr>
            <p:cNvPr id="121" name="Google Shape;121;p3"/>
            <p:cNvCxnSpPr>
              <a:stCxn id="119" idx="1"/>
            </p:cNvCxnSpPr>
            <p:nvPr/>
          </p:nvCxnSpPr>
          <p:spPr>
            <a:xfrm rot="10800000">
              <a:off x="12785933" y="6253979"/>
              <a:ext cx="416100" cy="0"/>
            </a:xfrm>
            <a:prstGeom prst="straightConnector1">
              <a:avLst/>
            </a:prstGeom>
            <a:noFill/>
            <a:ln cap="flat" cmpd="sng" w="9525">
              <a:solidFill>
                <a:srgbClr val="4A7DBA"/>
              </a:solidFill>
              <a:prstDash val="solid"/>
              <a:round/>
              <a:headEnd len="sm" w="sm" type="none"/>
              <a:tailEnd len="med" w="med" type="stealth"/>
            </a:ln>
          </p:spPr>
        </p:cxnSp>
        <p:sp>
          <p:nvSpPr>
            <p:cNvPr id="122" name="Google Shape;122;p3"/>
            <p:cNvSpPr/>
            <p:nvPr/>
          </p:nvSpPr>
          <p:spPr>
            <a:xfrm>
              <a:off x="12640223" y="5905540"/>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3"/>
            <p:cNvSpPr/>
            <p:nvPr/>
          </p:nvSpPr>
          <p:spPr>
            <a:xfrm>
              <a:off x="12639700" y="6905283"/>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3"/>
            <p:cNvSpPr/>
            <p:nvPr/>
          </p:nvSpPr>
          <p:spPr>
            <a:xfrm>
              <a:off x="12653866" y="8054313"/>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3"/>
            <p:cNvSpPr txBox="1"/>
            <p:nvPr/>
          </p:nvSpPr>
          <p:spPr>
            <a:xfrm>
              <a:off x="12817465" y="6486252"/>
              <a:ext cx="744250" cy="505898"/>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Đồng ý 1 phần</a:t>
              </a:r>
              <a:endParaRPr b="0" i="0" sz="1600" u="none" cap="none" strike="noStrike">
                <a:solidFill>
                  <a:schemeClr val="dk2"/>
                </a:solidFill>
                <a:latin typeface="Arial"/>
                <a:ea typeface="Arial"/>
                <a:cs typeface="Arial"/>
                <a:sym typeface="Arial"/>
              </a:endParaRPr>
            </a:p>
          </p:txBody>
        </p:sp>
        <p:sp>
          <p:nvSpPr>
            <p:cNvPr id="126" name="Google Shape;126;p3"/>
            <p:cNvSpPr txBox="1"/>
            <p:nvPr/>
          </p:nvSpPr>
          <p:spPr>
            <a:xfrm>
              <a:off x="12864438" y="7908390"/>
              <a:ext cx="910263" cy="259676"/>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Từ chối</a:t>
              </a:r>
              <a:endParaRPr b="0" i="0" sz="1600" u="none" cap="none" strike="noStrike">
                <a:solidFill>
                  <a:schemeClr val="dk2"/>
                </a:solidFill>
                <a:latin typeface="Arial"/>
                <a:ea typeface="Arial"/>
                <a:cs typeface="Arial"/>
                <a:sym typeface="Arial"/>
              </a:endParaRPr>
            </a:p>
          </p:txBody>
        </p:sp>
        <p:cxnSp>
          <p:nvCxnSpPr>
            <p:cNvPr id="127" name="Google Shape;127;p3"/>
            <p:cNvCxnSpPr>
              <a:stCxn id="119" idx="2"/>
              <a:endCxn id="123" idx="3"/>
            </p:cNvCxnSpPr>
            <p:nvPr/>
          </p:nvCxnSpPr>
          <p:spPr>
            <a:xfrm rot="5400000">
              <a:off x="13164080" y="6499533"/>
              <a:ext cx="311100" cy="1122600"/>
            </a:xfrm>
            <a:prstGeom prst="bentConnector2">
              <a:avLst/>
            </a:prstGeom>
            <a:noFill/>
            <a:ln cap="flat" cmpd="sng" w="9525">
              <a:solidFill>
                <a:srgbClr val="4A7DBA"/>
              </a:solidFill>
              <a:prstDash val="solid"/>
              <a:round/>
              <a:headEnd len="sm" w="sm" type="none"/>
              <a:tailEnd len="med" w="med" type="stealth"/>
            </a:ln>
          </p:spPr>
        </p:cxnSp>
        <p:cxnSp>
          <p:nvCxnSpPr>
            <p:cNvPr id="128" name="Google Shape;128;p3"/>
            <p:cNvCxnSpPr>
              <a:stCxn id="119" idx="3"/>
              <a:endCxn id="124" idx="3"/>
            </p:cNvCxnSpPr>
            <p:nvPr/>
          </p:nvCxnSpPr>
          <p:spPr>
            <a:xfrm flipH="1">
              <a:off x="12772426" y="6253979"/>
              <a:ext cx="1787400" cy="2111400"/>
            </a:xfrm>
            <a:prstGeom prst="bentConnector3">
              <a:avLst>
                <a:gd fmla="val -57196" name="adj1"/>
              </a:avLst>
            </a:prstGeom>
            <a:noFill/>
            <a:ln cap="flat" cmpd="sng" w="9525">
              <a:solidFill>
                <a:srgbClr val="4A7DBA"/>
              </a:solidFill>
              <a:prstDash val="solid"/>
              <a:round/>
              <a:headEnd len="sm" w="sm" type="none"/>
              <a:tailEnd len="med" w="med" type="stealth"/>
            </a:ln>
          </p:spPr>
        </p:cxnSp>
        <p:cxnSp>
          <p:nvCxnSpPr>
            <p:cNvPr id="129" name="Google Shape;129;p3"/>
            <p:cNvCxnSpPr/>
            <p:nvPr/>
          </p:nvCxnSpPr>
          <p:spPr>
            <a:xfrm>
              <a:off x="7589467" y="6254650"/>
              <a:ext cx="4943936" cy="0"/>
            </a:xfrm>
            <a:prstGeom prst="straightConnector1">
              <a:avLst/>
            </a:prstGeom>
            <a:noFill/>
            <a:ln cap="flat" cmpd="sng" w="9525">
              <a:solidFill>
                <a:srgbClr val="4A7DBA"/>
              </a:solidFill>
              <a:prstDash val="solid"/>
              <a:round/>
              <a:headEnd len="med" w="med" type="stealth"/>
              <a:tailEnd len="sm" w="sm" type="none"/>
            </a:ln>
          </p:spPr>
        </p:cxnSp>
        <p:sp>
          <p:nvSpPr>
            <p:cNvPr id="130" name="Google Shape;130;p3"/>
            <p:cNvSpPr txBox="1"/>
            <p:nvPr/>
          </p:nvSpPr>
          <p:spPr>
            <a:xfrm>
              <a:off x="7822294" y="5925385"/>
              <a:ext cx="4374628"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CTBH duyệt chi trả 100%</a:t>
              </a:r>
              <a:endParaRPr b="0" i="0" sz="1600" u="none" cap="none" strike="noStrike">
                <a:solidFill>
                  <a:schemeClr val="dk2"/>
                </a:solidFill>
                <a:latin typeface="Arial"/>
                <a:ea typeface="Arial"/>
                <a:cs typeface="Arial"/>
                <a:sym typeface="Arial"/>
              </a:endParaRPr>
            </a:p>
          </p:txBody>
        </p:sp>
        <p:cxnSp>
          <p:nvCxnSpPr>
            <p:cNvPr id="131" name="Google Shape;131;p3"/>
            <p:cNvCxnSpPr/>
            <p:nvPr/>
          </p:nvCxnSpPr>
          <p:spPr>
            <a:xfrm>
              <a:off x="7612422" y="7234548"/>
              <a:ext cx="4943936" cy="0"/>
            </a:xfrm>
            <a:prstGeom prst="straightConnector1">
              <a:avLst/>
            </a:prstGeom>
            <a:noFill/>
            <a:ln cap="flat" cmpd="sng" w="9525">
              <a:solidFill>
                <a:srgbClr val="4A7DBA"/>
              </a:solidFill>
              <a:prstDash val="solid"/>
              <a:round/>
              <a:headEnd len="med" w="med" type="stealth"/>
              <a:tailEnd len="sm" w="sm" type="none"/>
            </a:ln>
          </p:spPr>
        </p:cxnSp>
        <p:sp>
          <p:nvSpPr>
            <p:cNvPr id="132" name="Google Shape;132;p3"/>
            <p:cNvSpPr txBox="1"/>
            <p:nvPr/>
          </p:nvSpPr>
          <p:spPr>
            <a:xfrm>
              <a:off x="7845249" y="6905283"/>
              <a:ext cx="4374628"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CTBH duyệt chi trả 1 phần</a:t>
              </a:r>
              <a:endParaRPr b="0" i="0" sz="1600" u="none" cap="none" strike="noStrike">
                <a:solidFill>
                  <a:schemeClr val="dk2"/>
                </a:solidFill>
                <a:latin typeface="Arial"/>
                <a:ea typeface="Arial"/>
                <a:cs typeface="Arial"/>
                <a:sym typeface="Arial"/>
              </a:endParaRPr>
            </a:p>
          </p:txBody>
        </p:sp>
        <p:cxnSp>
          <p:nvCxnSpPr>
            <p:cNvPr id="133" name="Google Shape;133;p3"/>
            <p:cNvCxnSpPr/>
            <p:nvPr/>
          </p:nvCxnSpPr>
          <p:spPr>
            <a:xfrm>
              <a:off x="7597751" y="8383578"/>
              <a:ext cx="4943936" cy="0"/>
            </a:xfrm>
            <a:prstGeom prst="straightConnector1">
              <a:avLst/>
            </a:prstGeom>
            <a:noFill/>
            <a:ln cap="flat" cmpd="sng" w="9525">
              <a:solidFill>
                <a:srgbClr val="4A7DBA"/>
              </a:solidFill>
              <a:prstDash val="solid"/>
              <a:round/>
              <a:headEnd len="med" w="med" type="stealth"/>
              <a:tailEnd len="sm" w="sm" type="none"/>
            </a:ln>
          </p:spPr>
        </p:cxnSp>
        <p:sp>
          <p:nvSpPr>
            <p:cNvPr id="134" name="Google Shape;134;p3"/>
            <p:cNvSpPr txBox="1"/>
            <p:nvPr/>
          </p:nvSpPr>
          <p:spPr>
            <a:xfrm>
              <a:off x="7830578" y="8054313"/>
              <a:ext cx="4374628"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CTBH từ chối chi trả</a:t>
              </a:r>
              <a:endParaRPr b="0" i="0" sz="1600" u="none" cap="none" strike="noStrike">
                <a:solidFill>
                  <a:schemeClr val="dk2"/>
                </a:solidFill>
                <a:latin typeface="Arial"/>
                <a:ea typeface="Arial"/>
                <a:cs typeface="Arial"/>
                <a:sym typeface="Arial"/>
              </a:endParaRPr>
            </a:p>
          </p:txBody>
        </p:sp>
        <p:sp>
          <p:nvSpPr>
            <p:cNvPr id="135" name="Google Shape;135;p3"/>
            <p:cNvSpPr/>
            <p:nvPr/>
          </p:nvSpPr>
          <p:spPr>
            <a:xfrm>
              <a:off x="2538313" y="6083585"/>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36" name="Google Shape;136;p3"/>
            <p:cNvCxnSpPr/>
            <p:nvPr/>
          </p:nvCxnSpPr>
          <p:spPr>
            <a:xfrm>
              <a:off x="2681553" y="6267735"/>
              <a:ext cx="4690262" cy="0"/>
            </a:xfrm>
            <a:prstGeom prst="straightConnector1">
              <a:avLst/>
            </a:prstGeom>
            <a:noFill/>
            <a:ln cap="flat" cmpd="sng" w="9525">
              <a:solidFill>
                <a:srgbClr val="4A7DBA"/>
              </a:solidFill>
              <a:prstDash val="solid"/>
              <a:round/>
              <a:headEnd len="med" w="med" type="stealth"/>
              <a:tailEnd len="sm" w="sm" type="none"/>
            </a:ln>
          </p:spPr>
        </p:cxnSp>
        <p:sp>
          <p:nvSpPr>
            <p:cNvPr id="137" name="Google Shape;137;p3"/>
            <p:cNvSpPr txBox="1"/>
            <p:nvPr/>
          </p:nvSpPr>
          <p:spPr>
            <a:xfrm>
              <a:off x="2818035" y="5905540"/>
              <a:ext cx="4521147" cy="259676"/>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BVBL giảm trừ chi phí y tế vào Số tiền được bảo hiểm</a:t>
              </a:r>
              <a:endParaRPr/>
            </a:p>
          </p:txBody>
        </p:sp>
        <p:sp>
          <p:nvSpPr>
            <p:cNvPr id="138" name="Google Shape;138;p3"/>
            <p:cNvSpPr/>
            <p:nvPr/>
          </p:nvSpPr>
          <p:spPr>
            <a:xfrm>
              <a:off x="2526302" y="7083613"/>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39" name="Google Shape;139;p3"/>
            <p:cNvCxnSpPr/>
            <p:nvPr/>
          </p:nvCxnSpPr>
          <p:spPr>
            <a:xfrm>
              <a:off x="2669542" y="7267763"/>
              <a:ext cx="4690262" cy="0"/>
            </a:xfrm>
            <a:prstGeom prst="straightConnector1">
              <a:avLst/>
            </a:prstGeom>
            <a:noFill/>
            <a:ln cap="flat" cmpd="sng" w="9525">
              <a:solidFill>
                <a:srgbClr val="4A7DBA"/>
              </a:solidFill>
              <a:prstDash val="solid"/>
              <a:round/>
              <a:headEnd len="med" w="med" type="stealth"/>
              <a:tailEnd len="sm" w="sm" type="none"/>
            </a:ln>
          </p:spPr>
        </p:cxnSp>
        <p:sp>
          <p:nvSpPr>
            <p:cNvPr id="140" name="Google Shape;140;p3"/>
            <p:cNvSpPr/>
            <p:nvPr/>
          </p:nvSpPr>
          <p:spPr>
            <a:xfrm>
              <a:off x="2515707" y="8200988"/>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41" name="Google Shape;141;p3"/>
            <p:cNvCxnSpPr/>
            <p:nvPr/>
          </p:nvCxnSpPr>
          <p:spPr>
            <a:xfrm>
              <a:off x="2658947" y="8385138"/>
              <a:ext cx="4690262" cy="0"/>
            </a:xfrm>
            <a:prstGeom prst="straightConnector1">
              <a:avLst/>
            </a:prstGeom>
            <a:noFill/>
            <a:ln cap="flat" cmpd="sng" w="9525">
              <a:solidFill>
                <a:srgbClr val="4A7DBA"/>
              </a:solidFill>
              <a:prstDash val="solid"/>
              <a:round/>
              <a:headEnd len="med" w="med" type="stealth"/>
              <a:tailEnd len="sm" w="sm" type="none"/>
            </a:ln>
          </p:spPr>
        </p:cxnSp>
        <p:sp>
          <p:nvSpPr>
            <p:cNvPr id="142" name="Google Shape;142;p3"/>
            <p:cNvSpPr txBox="1"/>
            <p:nvPr/>
          </p:nvSpPr>
          <p:spPr>
            <a:xfrm>
              <a:off x="2816764" y="8046749"/>
              <a:ext cx="4374628"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BVBL từ chối chi trả</a:t>
              </a:r>
              <a:endParaRPr b="0" i="0" sz="1600" u="none" cap="none" strike="noStrike">
                <a:solidFill>
                  <a:schemeClr val="dk2"/>
                </a:solidFill>
                <a:latin typeface="Arial"/>
                <a:ea typeface="Arial"/>
                <a:cs typeface="Arial"/>
                <a:sym typeface="Arial"/>
              </a:endParaRPr>
            </a:p>
          </p:txBody>
        </p:sp>
        <p:sp>
          <p:nvSpPr>
            <p:cNvPr id="143" name="Google Shape;143;p3"/>
            <p:cNvSpPr txBox="1"/>
            <p:nvPr/>
          </p:nvSpPr>
          <p:spPr>
            <a:xfrm>
              <a:off x="2818035" y="6739959"/>
              <a:ext cx="4521147" cy="505898"/>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BVBL giảm trừ 1 phần chi phí y tế vào Số tiền được bảo hiểm</a:t>
              </a:r>
              <a:endParaRPr/>
            </a:p>
          </p:txBody>
        </p:sp>
        <p:cxnSp>
          <p:nvCxnSpPr>
            <p:cNvPr id="144" name="Google Shape;144;p3"/>
            <p:cNvCxnSpPr/>
            <p:nvPr/>
          </p:nvCxnSpPr>
          <p:spPr>
            <a:xfrm>
              <a:off x="2700893" y="7423150"/>
              <a:ext cx="4690262" cy="0"/>
            </a:xfrm>
            <a:prstGeom prst="straightConnector1">
              <a:avLst/>
            </a:prstGeom>
            <a:noFill/>
            <a:ln cap="flat" cmpd="sng" w="9525">
              <a:solidFill>
                <a:srgbClr val="4A7DBA"/>
              </a:solidFill>
              <a:prstDash val="solid"/>
              <a:round/>
              <a:headEnd len="sm" w="sm" type="none"/>
              <a:tailEnd len="med" w="med" type="stealth"/>
            </a:ln>
          </p:spPr>
        </p:cxnSp>
        <p:sp>
          <p:nvSpPr>
            <p:cNvPr id="145" name="Google Shape;145;p3"/>
            <p:cNvSpPr txBox="1"/>
            <p:nvPr/>
          </p:nvSpPr>
          <p:spPr>
            <a:xfrm>
              <a:off x="2802656" y="7432109"/>
              <a:ext cx="4521147" cy="259676"/>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thanh toán phần chi phí không được bảo lãnh</a:t>
              </a:r>
              <a:endParaRPr/>
            </a:p>
          </p:txBody>
        </p:sp>
        <p:cxnSp>
          <p:nvCxnSpPr>
            <p:cNvPr id="146" name="Google Shape;146;p3"/>
            <p:cNvCxnSpPr/>
            <p:nvPr/>
          </p:nvCxnSpPr>
          <p:spPr>
            <a:xfrm>
              <a:off x="2692388" y="8509875"/>
              <a:ext cx="4690262" cy="0"/>
            </a:xfrm>
            <a:prstGeom prst="straightConnector1">
              <a:avLst/>
            </a:prstGeom>
            <a:noFill/>
            <a:ln cap="flat" cmpd="sng" w="9525">
              <a:solidFill>
                <a:srgbClr val="4A7DBA"/>
              </a:solidFill>
              <a:prstDash val="solid"/>
              <a:round/>
              <a:headEnd len="sm" w="sm" type="none"/>
              <a:tailEnd len="med" w="med" type="stealth"/>
            </a:ln>
          </p:spPr>
        </p:cxnSp>
        <p:sp>
          <p:nvSpPr>
            <p:cNvPr id="147" name="Google Shape;147;p3"/>
            <p:cNvSpPr txBox="1"/>
            <p:nvPr/>
          </p:nvSpPr>
          <p:spPr>
            <a:xfrm>
              <a:off x="2794151" y="8518834"/>
              <a:ext cx="4521147" cy="259676"/>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thanh toán toàn bộ chi phí không được bảo lãnh</a:t>
              </a:r>
              <a:endParaRPr/>
            </a:p>
          </p:txBody>
        </p:sp>
        <p:pic>
          <p:nvPicPr>
            <p:cNvPr descr="Hospital Building Vector Icon. Ambulance Illustration Symbol or Logo. Aid  Sign. Stock Vector - Illustration of ambulance, clipart: 156643746" id="148" name="Google Shape;148;p3"/>
            <p:cNvPicPr preferRelativeResize="0"/>
            <p:nvPr/>
          </p:nvPicPr>
          <p:blipFill rotWithShape="1">
            <a:blip r:embed="rId5">
              <a:alphaModFix/>
            </a:blip>
            <a:srcRect b="23010" l="11668" r="11230" t="21186"/>
            <a:stretch/>
          </p:blipFill>
          <p:spPr>
            <a:xfrm>
              <a:off x="6816644" y="2413045"/>
              <a:ext cx="1296719" cy="938513"/>
            </a:xfrm>
            <a:prstGeom prst="rect">
              <a:avLst/>
            </a:prstGeom>
            <a:solidFill>
              <a:srgbClr val="00B0F0"/>
            </a:solidFill>
            <a:ln>
              <a:noFill/>
            </a:ln>
          </p:spPr>
        </p:pic>
        <p:pic>
          <p:nvPicPr>
            <p:cNvPr descr="Umbrella" id="149" name="Google Shape;149;p3"/>
            <p:cNvPicPr preferRelativeResize="0"/>
            <p:nvPr/>
          </p:nvPicPr>
          <p:blipFill rotWithShape="1">
            <a:blip r:embed="rId6">
              <a:alphaModFix/>
            </a:blip>
            <a:srcRect b="0" l="0" r="0" t="0"/>
            <a:stretch/>
          </p:blipFill>
          <p:spPr>
            <a:xfrm>
              <a:off x="7732363" y="2145498"/>
              <a:ext cx="914400" cy="9144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4"/>
          <p:cNvGrpSpPr/>
          <p:nvPr/>
        </p:nvGrpSpPr>
        <p:grpSpPr>
          <a:xfrm>
            <a:off x="1849106" y="990313"/>
            <a:ext cx="9935077" cy="487680"/>
            <a:chOff x="1952244" y="1019555"/>
            <a:chExt cx="4843780" cy="487680"/>
          </a:xfrm>
        </p:grpSpPr>
        <p:sp>
          <p:nvSpPr>
            <p:cNvPr id="155" name="Google Shape;155;p4"/>
            <p:cNvSpPr/>
            <p:nvPr/>
          </p:nvSpPr>
          <p:spPr>
            <a:xfrm>
              <a:off x="1952244" y="1019555"/>
              <a:ext cx="4843780" cy="487680"/>
            </a:xfrm>
            <a:custGeom>
              <a:rect b="b" l="l" r="r" t="t"/>
              <a:pathLst>
                <a:path extrusionOk="0" h="487680" w="4843780">
                  <a:moveTo>
                    <a:pt x="4532376" y="487680"/>
                  </a:moveTo>
                  <a:lnTo>
                    <a:pt x="0" y="487680"/>
                  </a:lnTo>
                  <a:lnTo>
                    <a:pt x="0" y="0"/>
                  </a:lnTo>
                  <a:lnTo>
                    <a:pt x="4843272" y="0"/>
                  </a:lnTo>
                  <a:lnTo>
                    <a:pt x="4532376" y="484632"/>
                  </a:lnTo>
                  <a:lnTo>
                    <a:pt x="4532376" y="487680"/>
                  </a:lnTo>
                  <a:close/>
                </a:path>
              </a:pathLst>
            </a:custGeom>
            <a:solidFill>
              <a:srgbClr val="AC791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4"/>
            <p:cNvSpPr/>
            <p:nvPr/>
          </p:nvSpPr>
          <p:spPr>
            <a:xfrm>
              <a:off x="1952244" y="1019555"/>
              <a:ext cx="4601209" cy="487680"/>
            </a:xfrm>
            <a:custGeom>
              <a:rect b="b" l="l" r="r" t="t"/>
              <a:pathLst>
                <a:path extrusionOk="0" h="487680" w="4601209">
                  <a:moveTo>
                    <a:pt x="4305300" y="487680"/>
                  </a:moveTo>
                  <a:lnTo>
                    <a:pt x="0" y="487680"/>
                  </a:lnTo>
                  <a:lnTo>
                    <a:pt x="0" y="0"/>
                  </a:lnTo>
                  <a:lnTo>
                    <a:pt x="4600956" y="0"/>
                  </a:lnTo>
                  <a:lnTo>
                    <a:pt x="4305300" y="484632"/>
                  </a:lnTo>
                  <a:lnTo>
                    <a:pt x="4305300" y="487680"/>
                  </a:lnTo>
                  <a:close/>
                </a:path>
              </a:pathLst>
            </a:custGeom>
            <a:solidFill>
              <a:srgbClr val="007C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4"/>
          <p:cNvSpPr txBox="1"/>
          <p:nvPr>
            <p:ph type="title"/>
          </p:nvPr>
        </p:nvSpPr>
        <p:spPr>
          <a:xfrm>
            <a:off x="2100453" y="1059802"/>
            <a:ext cx="8393100" cy="7502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2400"/>
              <a:t>QUY TRÌNH BỒI THƯỜNG ĐỐI VỚI KHÁCH HÀNG Viettelpay</a:t>
            </a:r>
            <a:endParaRPr sz="2400"/>
          </a:p>
        </p:txBody>
      </p:sp>
      <p:sp>
        <p:nvSpPr>
          <p:cNvPr id="158" name="Google Shape;158;p4"/>
          <p:cNvSpPr/>
          <p:nvPr/>
        </p:nvSpPr>
        <p:spPr>
          <a:xfrm>
            <a:off x="488425" y="1700024"/>
            <a:ext cx="655200" cy="626400"/>
          </a:xfrm>
          <a:prstGeom prst="rect">
            <a:avLst/>
          </a:prstGeom>
          <a:solidFill>
            <a:srgbClr val="BF9000"/>
          </a:solidFill>
          <a:ln>
            <a:noFill/>
          </a:ln>
        </p:spPr>
        <p:txBody>
          <a:bodyPr anchorCtr="0" anchor="ctr" bIns="155425" lIns="155425" spcFirstLastPara="1" rIns="155425" wrap="square" tIns="155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FFFFFF"/>
                </a:solidFill>
                <a:latin typeface="Roboto"/>
                <a:ea typeface="Roboto"/>
                <a:cs typeface="Roboto"/>
                <a:sym typeface="Roboto"/>
              </a:rPr>
              <a:t>2</a:t>
            </a:r>
            <a:endParaRPr b="1" i="0" sz="3100" u="none" cap="none" strike="noStrike">
              <a:solidFill>
                <a:srgbClr val="FFFFFF"/>
              </a:solidFill>
              <a:latin typeface="Roboto"/>
              <a:ea typeface="Roboto"/>
              <a:cs typeface="Roboto"/>
              <a:sym typeface="Roboto"/>
            </a:endParaRPr>
          </a:p>
        </p:txBody>
      </p:sp>
      <p:grpSp>
        <p:nvGrpSpPr>
          <p:cNvPr id="159" name="Google Shape;159;p4"/>
          <p:cNvGrpSpPr/>
          <p:nvPr/>
        </p:nvGrpSpPr>
        <p:grpSpPr>
          <a:xfrm>
            <a:off x="869231" y="2246090"/>
            <a:ext cx="13102669" cy="6752507"/>
            <a:chOff x="1662981" y="2235375"/>
            <a:chExt cx="13102669" cy="6752507"/>
          </a:xfrm>
        </p:grpSpPr>
        <p:sp>
          <p:nvSpPr>
            <p:cNvPr id="160" name="Google Shape;160;p4"/>
            <p:cNvSpPr txBox="1"/>
            <p:nvPr/>
          </p:nvSpPr>
          <p:spPr>
            <a:xfrm>
              <a:off x="1719822" y="3360080"/>
              <a:ext cx="2703819" cy="444342"/>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Khách hàng (KH)</a:t>
              </a:r>
              <a:endParaRPr b="0" i="0" sz="2800" u="none" cap="none" strike="noStrike">
                <a:solidFill>
                  <a:schemeClr val="dk2"/>
                </a:solidFill>
                <a:latin typeface="Arial"/>
                <a:ea typeface="Arial"/>
                <a:cs typeface="Arial"/>
                <a:sym typeface="Arial"/>
              </a:endParaRPr>
            </a:p>
          </p:txBody>
        </p:sp>
        <p:pic>
          <p:nvPicPr>
            <p:cNvPr descr="Man" id="161" name="Google Shape;161;p4"/>
            <p:cNvPicPr preferRelativeResize="0"/>
            <p:nvPr/>
          </p:nvPicPr>
          <p:blipFill rotWithShape="1">
            <a:blip r:embed="rId3">
              <a:alphaModFix/>
            </a:blip>
            <a:srcRect b="0" l="0" r="0" t="0"/>
            <a:stretch/>
          </p:blipFill>
          <p:spPr>
            <a:xfrm>
              <a:off x="2100453" y="2445680"/>
              <a:ext cx="914400" cy="914400"/>
            </a:xfrm>
            <a:prstGeom prst="rect">
              <a:avLst/>
            </a:prstGeom>
            <a:noFill/>
            <a:ln>
              <a:noFill/>
            </a:ln>
          </p:spPr>
        </p:pic>
        <p:pic>
          <p:nvPicPr>
            <p:cNvPr id="162" name="Google Shape;162;p4"/>
            <p:cNvPicPr preferRelativeResize="0"/>
            <p:nvPr/>
          </p:nvPicPr>
          <p:blipFill rotWithShape="1">
            <a:blip r:embed="rId4">
              <a:alphaModFix/>
            </a:blip>
            <a:srcRect b="0" l="0" r="0" t="0"/>
            <a:stretch/>
          </p:blipFill>
          <p:spPr>
            <a:xfrm>
              <a:off x="12171162" y="2235375"/>
              <a:ext cx="1083921" cy="1061339"/>
            </a:xfrm>
            <a:prstGeom prst="rect">
              <a:avLst/>
            </a:prstGeom>
            <a:noFill/>
            <a:ln>
              <a:noFill/>
            </a:ln>
          </p:spPr>
        </p:pic>
        <p:sp>
          <p:nvSpPr>
            <p:cNvPr id="163" name="Google Shape;163;p4"/>
            <p:cNvSpPr txBox="1"/>
            <p:nvPr/>
          </p:nvSpPr>
          <p:spPr>
            <a:xfrm>
              <a:off x="10750768" y="3348119"/>
              <a:ext cx="4014882" cy="444342"/>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Công ty bảo hiểm (CTBH)</a:t>
              </a:r>
              <a:endParaRPr b="0" i="0" sz="2800" u="none" cap="none" strike="noStrike">
                <a:solidFill>
                  <a:schemeClr val="dk2"/>
                </a:solidFill>
                <a:latin typeface="Arial"/>
                <a:ea typeface="Arial"/>
                <a:cs typeface="Arial"/>
                <a:sym typeface="Arial"/>
              </a:endParaRPr>
            </a:p>
          </p:txBody>
        </p:sp>
        <p:cxnSp>
          <p:nvCxnSpPr>
            <p:cNvPr id="164" name="Google Shape;164;p4"/>
            <p:cNvCxnSpPr>
              <a:stCxn id="160" idx="2"/>
            </p:cNvCxnSpPr>
            <p:nvPr/>
          </p:nvCxnSpPr>
          <p:spPr>
            <a:xfrm flipH="1">
              <a:off x="3044432" y="3804422"/>
              <a:ext cx="27300" cy="5183400"/>
            </a:xfrm>
            <a:prstGeom prst="straightConnector1">
              <a:avLst/>
            </a:prstGeom>
            <a:noFill/>
            <a:ln cap="flat" cmpd="sng" w="9525">
              <a:solidFill>
                <a:srgbClr val="4A7DBA"/>
              </a:solidFill>
              <a:prstDash val="lgDash"/>
              <a:round/>
              <a:headEnd len="sm" w="sm" type="none"/>
              <a:tailEnd len="sm" w="sm" type="none"/>
            </a:ln>
          </p:spPr>
        </p:cxnSp>
        <p:cxnSp>
          <p:nvCxnSpPr>
            <p:cNvPr id="165" name="Google Shape;165;p4"/>
            <p:cNvCxnSpPr/>
            <p:nvPr/>
          </p:nvCxnSpPr>
          <p:spPr>
            <a:xfrm flipH="1">
              <a:off x="7450503" y="3804422"/>
              <a:ext cx="68156" cy="5072878"/>
            </a:xfrm>
            <a:prstGeom prst="straightConnector1">
              <a:avLst/>
            </a:prstGeom>
            <a:noFill/>
            <a:ln cap="flat" cmpd="sng" w="9525">
              <a:solidFill>
                <a:srgbClr val="4A7DBA"/>
              </a:solidFill>
              <a:prstDash val="lgDash"/>
              <a:round/>
              <a:headEnd len="sm" w="sm" type="none"/>
              <a:tailEnd len="sm" w="sm" type="none"/>
            </a:ln>
          </p:spPr>
        </p:cxnSp>
        <p:cxnSp>
          <p:nvCxnSpPr>
            <p:cNvPr id="166" name="Google Shape;166;p4"/>
            <p:cNvCxnSpPr/>
            <p:nvPr/>
          </p:nvCxnSpPr>
          <p:spPr>
            <a:xfrm flipH="1">
              <a:off x="12699478" y="3804421"/>
              <a:ext cx="27287" cy="5183461"/>
            </a:xfrm>
            <a:prstGeom prst="straightConnector1">
              <a:avLst/>
            </a:prstGeom>
            <a:noFill/>
            <a:ln cap="flat" cmpd="sng" w="9525">
              <a:solidFill>
                <a:srgbClr val="4A7DBA"/>
              </a:solidFill>
              <a:prstDash val="lgDash"/>
              <a:round/>
              <a:headEnd len="sm" w="sm" type="none"/>
              <a:tailEnd len="sm" w="sm" type="none"/>
            </a:ln>
          </p:spPr>
        </p:cxnSp>
        <p:sp>
          <p:nvSpPr>
            <p:cNvPr id="167" name="Google Shape;167;p4"/>
            <p:cNvSpPr/>
            <p:nvPr/>
          </p:nvSpPr>
          <p:spPr>
            <a:xfrm>
              <a:off x="2557653" y="4051300"/>
              <a:ext cx="111273" cy="713178"/>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4"/>
            <p:cNvSpPr/>
            <p:nvPr/>
          </p:nvSpPr>
          <p:spPr>
            <a:xfrm>
              <a:off x="7450690" y="4025090"/>
              <a:ext cx="142622" cy="73939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4"/>
            <p:cNvSpPr/>
            <p:nvPr/>
          </p:nvSpPr>
          <p:spPr>
            <a:xfrm>
              <a:off x="12653789" y="5002941"/>
              <a:ext cx="118509" cy="5150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70" name="Google Shape;170;p4"/>
            <p:cNvCxnSpPr/>
            <p:nvPr/>
          </p:nvCxnSpPr>
          <p:spPr>
            <a:xfrm>
              <a:off x="2700893" y="4235450"/>
              <a:ext cx="4690262" cy="0"/>
            </a:xfrm>
            <a:prstGeom prst="straightConnector1">
              <a:avLst/>
            </a:prstGeom>
            <a:noFill/>
            <a:ln cap="flat" cmpd="sng" w="9525">
              <a:solidFill>
                <a:srgbClr val="4A7DBA"/>
              </a:solidFill>
              <a:prstDash val="solid"/>
              <a:round/>
              <a:headEnd len="sm" w="sm" type="none"/>
              <a:tailEnd len="med" w="med" type="stealth"/>
            </a:ln>
          </p:spPr>
        </p:cxnSp>
        <p:sp>
          <p:nvSpPr>
            <p:cNvPr id="171" name="Google Shape;171;p4"/>
            <p:cNvSpPr txBox="1"/>
            <p:nvPr/>
          </p:nvSpPr>
          <p:spPr>
            <a:xfrm>
              <a:off x="3467096" y="3713939"/>
              <a:ext cx="3157856"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đến CSYT để khám chữa bệnh và tự thanh toán chi phí </a:t>
              </a:r>
              <a:endParaRPr b="0" i="0" sz="1600" u="none" cap="none" strike="noStrike">
                <a:solidFill>
                  <a:schemeClr val="dk2"/>
                </a:solidFill>
                <a:latin typeface="Arial"/>
                <a:ea typeface="Arial"/>
                <a:cs typeface="Arial"/>
                <a:sym typeface="Arial"/>
              </a:endParaRPr>
            </a:p>
          </p:txBody>
        </p:sp>
        <p:cxnSp>
          <p:nvCxnSpPr>
            <p:cNvPr id="172" name="Google Shape;172;p4"/>
            <p:cNvCxnSpPr>
              <a:stCxn id="169" idx="3"/>
              <a:endCxn id="173" idx="0"/>
            </p:cNvCxnSpPr>
            <p:nvPr/>
          </p:nvCxnSpPr>
          <p:spPr>
            <a:xfrm>
              <a:off x="12772298" y="5260459"/>
              <a:ext cx="1108500" cy="342300"/>
            </a:xfrm>
            <a:prstGeom prst="bentConnector2">
              <a:avLst/>
            </a:prstGeom>
            <a:noFill/>
            <a:ln cap="flat" cmpd="sng" w="9525">
              <a:solidFill>
                <a:srgbClr val="4A7DBA"/>
              </a:solidFill>
              <a:prstDash val="solid"/>
              <a:round/>
              <a:headEnd len="sm" w="sm" type="none"/>
              <a:tailEnd len="med" w="med" type="stealth"/>
            </a:ln>
          </p:spPr>
        </p:cxnSp>
        <p:sp>
          <p:nvSpPr>
            <p:cNvPr id="173" name="Google Shape;173;p4"/>
            <p:cNvSpPr/>
            <p:nvPr/>
          </p:nvSpPr>
          <p:spPr>
            <a:xfrm>
              <a:off x="13202033" y="5602675"/>
              <a:ext cx="1357793" cy="1302608"/>
            </a:xfrm>
            <a:prstGeom prst="diamond">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Kiểm tra thông tin</a:t>
              </a:r>
              <a:endParaRPr/>
            </a:p>
          </p:txBody>
        </p:sp>
        <p:sp>
          <p:nvSpPr>
            <p:cNvPr id="174" name="Google Shape;174;p4"/>
            <p:cNvSpPr txBox="1"/>
            <p:nvPr/>
          </p:nvSpPr>
          <p:spPr>
            <a:xfrm>
              <a:off x="12786020" y="5472970"/>
              <a:ext cx="693838" cy="752119"/>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Đồng ý bồi thường</a:t>
              </a:r>
              <a:endParaRPr b="0" i="0" sz="1600" u="none" cap="none" strike="noStrike">
                <a:solidFill>
                  <a:schemeClr val="dk2"/>
                </a:solidFill>
                <a:latin typeface="Arial"/>
                <a:ea typeface="Arial"/>
                <a:cs typeface="Arial"/>
                <a:sym typeface="Arial"/>
              </a:endParaRPr>
            </a:p>
          </p:txBody>
        </p:sp>
        <p:cxnSp>
          <p:nvCxnSpPr>
            <p:cNvPr id="175" name="Google Shape;175;p4"/>
            <p:cNvCxnSpPr>
              <a:stCxn id="173" idx="1"/>
            </p:cNvCxnSpPr>
            <p:nvPr/>
          </p:nvCxnSpPr>
          <p:spPr>
            <a:xfrm rot="10800000">
              <a:off x="12785933" y="6253979"/>
              <a:ext cx="416100" cy="0"/>
            </a:xfrm>
            <a:prstGeom prst="straightConnector1">
              <a:avLst/>
            </a:prstGeom>
            <a:noFill/>
            <a:ln cap="flat" cmpd="sng" w="9525">
              <a:solidFill>
                <a:srgbClr val="4A7DBA"/>
              </a:solidFill>
              <a:prstDash val="solid"/>
              <a:round/>
              <a:headEnd len="sm" w="sm" type="none"/>
              <a:tailEnd len="med" w="med" type="stealth"/>
            </a:ln>
          </p:spPr>
        </p:cxnSp>
        <p:sp>
          <p:nvSpPr>
            <p:cNvPr id="176" name="Google Shape;176;p4"/>
            <p:cNvSpPr/>
            <p:nvPr/>
          </p:nvSpPr>
          <p:spPr>
            <a:xfrm>
              <a:off x="12640223" y="5905540"/>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7" name="Google Shape;177;p4"/>
            <p:cNvSpPr/>
            <p:nvPr/>
          </p:nvSpPr>
          <p:spPr>
            <a:xfrm>
              <a:off x="12639700" y="6905283"/>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p4"/>
            <p:cNvSpPr/>
            <p:nvPr/>
          </p:nvSpPr>
          <p:spPr>
            <a:xfrm>
              <a:off x="12653866" y="8054313"/>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p4"/>
            <p:cNvSpPr txBox="1"/>
            <p:nvPr/>
          </p:nvSpPr>
          <p:spPr>
            <a:xfrm>
              <a:off x="12817465" y="6486252"/>
              <a:ext cx="662393" cy="752119"/>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Từ chối bồi thường</a:t>
              </a:r>
              <a:endParaRPr b="0" i="0" sz="1600" u="none" cap="none" strike="noStrike">
                <a:solidFill>
                  <a:schemeClr val="dk2"/>
                </a:solidFill>
                <a:latin typeface="Arial"/>
                <a:ea typeface="Arial"/>
                <a:cs typeface="Arial"/>
                <a:sym typeface="Arial"/>
              </a:endParaRPr>
            </a:p>
          </p:txBody>
        </p:sp>
        <p:sp>
          <p:nvSpPr>
            <p:cNvPr id="180" name="Google Shape;180;p4"/>
            <p:cNvSpPr txBox="1"/>
            <p:nvPr/>
          </p:nvSpPr>
          <p:spPr>
            <a:xfrm>
              <a:off x="13083493" y="8023342"/>
              <a:ext cx="1489976" cy="259676"/>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Thiếu hồ sơ</a:t>
              </a:r>
              <a:endParaRPr b="0" i="0" sz="1600" u="none" cap="none" strike="noStrike">
                <a:solidFill>
                  <a:schemeClr val="dk2"/>
                </a:solidFill>
                <a:latin typeface="Arial"/>
                <a:ea typeface="Arial"/>
                <a:cs typeface="Arial"/>
                <a:sym typeface="Arial"/>
              </a:endParaRPr>
            </a:p>
          </p:txBody>
        </p:sp>
        <p:cxnSp>
          <p:nvCxnSpPr>
            <p:cNvPr id="181" name="Google Shape;181;p4"/>
            <p:cNvCxnSpPr>
              <a:stCxn id="173" idx="2"/>
              <a:endCxn id="177" idx="3"/>
            </p:cNvCxnSpPr>
            <p:nvPr/>
          </p:nvCxnSpPr>
          <p:spPr>
            <a:xfrm rot="5400000">
              <a:off x="13164080" y="6499533"/>
              <a:ext cx="311100" cy="1122600"/>
            </a:xfrm>
            <a:prstGeom prst="bentConnector2">
              <a:avLst/>
            </a:prstGeom>
            <a:noFill/>
            <a:ln cap="flat" cmpd="sng" w="9525">
              <a:solidFill>
                <a:srgbClr val="4A7DBA"/>
              </a:solidFill>
              <a:prstDash val="solid"/>
              <a:round/>
              <a:headEnd len="sm" w="sm" type="none"/>
              <a:tailEnd len="med" w="med" type="stealth"/>
            </a:ln>
          </p:spPr>
        </p:cxnSp>
        <p:cxnSp>
          <p:nvCxnSpPr>
            <p:cNvPr id="182" name="Google Shape;182;p4"/>
            <p:cNvCxnSpPr>
              <a:stCxn id="173" idx="3"/>
              <a:endCxn id="178" idx="3"/>
            </p:cNvCxnSpPr>
            <p:nvPr/>
          </p:nvCxnSpPr>
          <p:spPr>
            <a:xfrm flipH="1">
              <a:off x="12772426" y="6253979"/>
              <a:ext cx="1787400" cy="2111400"/>
            </a:xfrm>
            <a:prstGeom prst="bentConnector3">
              <a:avLst>
                <a:gd fmla="val -57196" name="adj1"/>
              </a:avLst>
            </a:prstGeom>
            <a:noFill/>
            <a:ln cap="flat" cmpd="sng" w="9525">
              <a:solidFill>
                <a:srgbClr val="4A7DBA"/>
              </a:solidFill>
              <a:prstDash val="solid"/>
              <a:round/>
              <a:headEnd len="sm" w="sm" type="none"/>
              <a:tailEnd len="med" w="med" type="stealth"/>
            </a:ln>
          </p:spPr>
        </p:cxnSp>
        <p:sp>
          <p:nvSpPr>
            <p:cNvPr id="183" name="Google Shape;183;p4"/>
            <p:cNvSpPr/>
            <p:nvPr/>
          </p:nvSpPr>
          <p:spPr>
            <a:xfrm>
              <a:off x="2538313" y="6083585"/>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84" name="Google Shape;184;p4"/>
            <p:cNvCxnSpPr/>
            <p:nvPr/>
          </p:nvCxnSpPr>
          <p:spPr>
            <a:xfrm>
              <a:off x="2681553" y="6267735"/>
              <a:ext cx="9896380" cy="0"/>
            </a:xfrm>
            <a:prstGeom prst="straightConnector1">
              <a:avLst/>
            </a:prstGeom>
            <a:noFill/>
            <a:ln cap="flat" cmpd="sng" w="9525">
              <a:solidFill>
                <a:srgbClr val="4A7DBA"/>
              </a:solidFill>
              <a:prstDash val="solid"/>
              <a:round/>
              <a:headEnd len="med" w="med" type="stealth"/>
              <a:tailEnd len="sm" w="sm" type="none"/>
            </a:ln>
          </p:spPr>
        </p:cxnSp>
        <p:sp>
          <p:nvSpPr>
            <p:cNvPr id="185" name="Google Shape;185;p4"/>
            <p:cNvSpPr txBox="1"/>
            <p:nvPr/>
          </p:nvSpPr>
          <p:spPr>
            <a:xfrm>
              <a:off x="2786068" y="5754228"/>
              <a:ext cx="9685666"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CTBH gửi thông báo bồi thường trong vòng 10 ngày làm việc kể từ khi nhận được bộ hồ sơ hoàn chỉnh, và </a:t>
              </a:r>
              <a:endParaRPr b="0" i="0" sz="1600" u="none" cap="none" strike="noStrike">
                <a:solidFill>
                  <a:schemeClr val="dk2"/>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chuyển khoản trong vòng 5 ngày làm việc tiếp theo</a:t>
              </a:r>
              <a:endParaRPr b="0" i="0" sz="1600" u="none" cap="none" strike="noStrike">
                <a:solidFill>
                  <a:schemeClr val="dk2"/>
                </a:solidFill>
                <a:latin typeface="Times New Roman"/>
                <a:ea typeface="Times New Roman"/>
                <a:cs typeface="Times New Roman"/>
                <a:sym typeface="Times New Roman"/>
              </a:endParaRPr>
            </a:p>
          </p:txBody>
        </p:sp>
        <p:sp>
          <p:nvSpPr>
            <p:cNvPr id="186" name="Google Shape;186;p4"/>
            <p:cNvSpPr/>
            <p:nvPr/>
          </p:nvSpPr>
          <p:spPr>
            <a:xfrm>
              <a:off x="2526302" y="7083613"/>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87" name="Google Shape;187;p4"/>
            <p:cNvCxnSpPr/>
            <p:nvPr/>
          </p:nvCxnSpPr>
          <p:spPr>
            <a:xfrm>
              <a:off x="2669542" y="7267763"/>
              <a:ext cx="9908391" cy="0"/>
            </a:xfrm>
            <a:prstGeom prst="straightConnector1">
              <a:avLst/>
            </a:prstGeom>
            <a:noFill/>
            <a:ln cap="flat" cmpd="sng" w="9525">
              <a:solidFill>
                <a:srgbClr val="4A7DBA"/>
              </a:solidFill>
              <a:prstDash val="solid"/>
              <a:round/>
              <a:headEnd len="med" w="med" type="stealth"/>
              <a:tailEnd len="sm" w="sm" type="none"/>
            </a:ln>
          </p:spPr>
        </p:cxnSp>
        <p:sp>
          <p:nvSpPr>
            <p:cNvPr id="188" name="Google Shape;188;p4"/>
            <p:cNvSpPr/>
            <p:nvPr/>
          </p:nvSpPr>
          <p:spPr>
            <a:xfrm>
              <a:off x="2515707" y="8200988"/>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89" name="Google Shape;189;p4"/>
            <p:cNvCxnSpPr/>
            <p:nvPr/>
          </p:nvCxnSpPr>
          <p:spPr>
            <a:xfrm>
              <a:off x="2658947" y="8385138"/>
              <a:ext cx="9918986" cy="0"/>
            </a:xfrm>
            <a:prstGeom prst="straightConnector1">
              <a:avLst/>
            </a:prstGeom>
            <a:noFill/>
            <a:ln cap="flat" cmpd="sng" w="9525">
              <a:solidFill>
                <a:srgbClr val="4A7DBA"/>
              </a:solidFill>
              <a:prstDash val="solid"/>
              <a:round/>
              <a:headEnd len="med" w="med" type="stealth"/>
              <a:tailEnd len="sm" w="sm" type="none"/>
            </a:ln>
          </p:spPr>
        </p:cxnSp>
        <p:sp>
          <p:nvSpPr>
            <p:cNvPr id="190" name="Google Shape;190;p4"/>
            <p:cNvSpPr txBox="1"/>
            <p:nvPr/>
          </p:nvSpPr>
          <p:spPr>
            <a:xfrm>
              <a:off x="2816764" y="8046749"/>
              <a:ext cx="9610186"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CTBH thông báo KH bổ sung chứng từ</a:t>
              </a:r>
              <a:endParaRPr b="0" i="0" sz="1600" u="none" cap="none" strike="noStrike">
                <a:solidFill>
                  <a:schemeClr val="dk2"/>
                </a:solidFill>
                <a:latin typeface="Arial"/>
                <a:ea typeface="Arial"/>
                <a:cs typeface="Arial"/>
                <a:sym typeface="Arial"/>
              </a:endParaRPr>
            </a:p>
          </p:txBody>
        </p:sp>
        <p:sp>
          <p:nvSpPr>
            <p:cNvPr id="191" name="Google Shape;191;p4"/>
            <p:cNvSpPr txBox="1"/>
            <p:nvPr/>
          </p:nvSpPr>
          <p:spPr>
            <a:xfrm>
              <a:off x="2837772" y="6893820"/>
              <a:ext cx="9653699"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CTBH gửi thông báo từ chối bồi thường và nêu rõ lý do từ chối</a:t>
              </a:r>
              <a:endParaRPr/>
            </a:p>
          </p:txBody>
        </p:sp>
        <p:cxnSp>
          <p:nvCxnSpPr>
            <p:cNvPr id="192" name="Google Shape;192;p4"/>
            <p:cNvCxnSpPr/>
            <p:nvPr/>
          </p:nvCxnSpPr>
          <p:spPr>
            <a:xfrm flipH="1">
              <a:off x="7619954" y="4243852"/>
              <a:ext cx="831899" cy="426555"/>
            </a:xfrm>
            <a:prstGeom prst="bentConnector3">
              <a:avLst>
                <a:gd fmla="val -45414" name="adj1"/>
              </a:avLst>
            </a:prstGeom>
            <a:noFill/>
            <a:ln cap="flat" cmpd="sng" w="9525">
              <a:solidFill>
                <a:srgbClr val="4A7DBA"/>
              </a:solidFill>
              <a:prstDash val="solid"/>
              <a:round/>
              <a:headEnd len="sm" w="sm" type="none"/>
              <a:tailEnd len="med" w="med" type="stealth"/>
            </a:ln>
          </p:spPr>
        </p:cxnSp>
        <p:cxnSp>
          <p:nvCxnSpPr>
            <p:cNvPr id="193" name="Google Shape;193;p4"/>
            <p:cNvCxnSpPr/>
            <p:nvPr/>
          </p:nvCxnSpPr>
          <p:spPr>
            <a:xfrm>
              <a:off x="7589467" y="4235450"/>
              <a:ext cx="754744" cy="0"/>
            </a:xfrm>
            <a:prstGeom prst="straightConnector1">
              <a:avLst/>
            </a:prstGeom>
            <a:noFill/>
            <a:ln cap="flat" cmpd="sng" w="9525">
              <a:solidFill>
                <a:srgbClr val="4A7DBA"/>
              </a:solidFill>
              <a:prstDash val="solid"/>
              <a:round/>
              <a:headEnd len="sm" w="sm" type="none"/>
              <a:tailEnd len="sm" w="sm" type="none"/>
            </a:ln>
          </p:spPr>
        </p:cxnSp>
        <p:sp>
          <p:nvSpPr>
            <p:cNvPr id="194" name="Google Shape;194;p4"/>
            <p:cNvSpPr txBox="1"/>
            <p:nvPr/>
          </p:nvSpPr>
          <p:spPr>
            <a:xfrm>
              <a:off x="3002567" y="4369823"/>
              <a:ext cx="3910970" cy="259676"/>
            </a:xfrm>
            <a:prstGeom prst="rect">
              <a:avLst/>
            </a:prstGeom>
            <a:solidFill>
              <a:schemeClr val="lt1"/>
            </a:solid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CSYT trả hóa đơn, chứng từ y tế </a:t>
              </a:r>
              <a:endParaRPr b="0" i="0" sz="1600" u="none" cap="none" strike="noStrike">
                <a:solidFill>
                  <a:schemeClr val="dk2"/>
                </a:solidFill>
                <a:latin typeface="Arial"/>
                <a:ea typeface="Arial"/>
                <a:cs typeface="Arial"/>
                <a:sym typeface="Arial"/>
              </a:endParaRPr>
            </a:p>
          </p:txBody>
        </p:sp>
        <p:cxnSp>
          <p:nvCxnSpPr>
            <p:cNvPr id="195" name="Google Shape;195;p4"/>
            <p:cNvCxnSpPr/>
            <p:nvPr/>
          </p:nvCxnSpPr>
          <p:spPr>
            <a:xfrm>
              <a:off x="2700893" y="4670408"/>
              <a:ext cx="4690262" cy="0"/>
            </a:xfrm>
            <a:prstGeom prst="straightConnector1">
              <a:avLst/>
            </a:prstGeom>
            <a:noFill/>
            <a:ln cap="flat" cmpd="sng" w="9525">
              <a:solidFill>
                <a:srgbClr val="4A7DBA"/>
              </a:solidFill>
              <a:prstDash val="solid"/>
              <a:round/>
              <a:headEnd len="med" w="med" type="stealth"/>
              <a:tailEnd len="sm" w="sm" type="none"/>
            </a:ln>
          </p:spPr>
        </p:cxnSp>
        <p:sp>
          <p:nvSpPr>
            <p:cNvPr id="196" name="Google Shape;196;p4"/>
            <p:cNvSpPr txBox="1"/>
            <p:nvPr/>
          </p:nvSpPr>
          <p:spPr>
            <a:xfrm>
              <a:off x="8052525" y="4114013"/>
              <a:ext cx="785958" cy="426555"/>
            </a:xfrm>
            <a:prstGeom prst="rect">
              <a:avLst/>
            </a:prstGeom>
            <a:solidFill>
              <a:schemeClr val="lt1"/>
            </a:solid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t/>
              </a:r>
              <a:endParaRPr b="0" i="0" sz="1600" u="none" cap="none" strike="noStrike">
                <a:solidFill>
                  <a:schemeClr val="dk2"/>
                </a:solidFill>
                <a:latin typeface="Arial"/>
                <a:ea typeface="Arial"/>
                <a:cs typeface="Arial"/>
                <a:sym typeface="Arial"/>
              </a:endParaRPr>
            </a:p>
          </p:txBody>
        </p:sp>
        <p:sp>
          <p:nvSpPr>
            <p:cNvPr id="197" name="Google Shape;197;p4"/>
            <p:cNvSpPr/>
            <p:nvPr/>
          </p:nvSpPr>
          <p:spPr>
            <a:xfrm>
              <a:off x="2557653" y="5024299"/>
              <a:ext cx="111273" cy="495706"/>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198" name="Google Shape;198;p4"/>
            <p:cNvCxnSpPr>
              <a:endCxn id="169" idx="1"/>
            </p:cNvCxnSpPr>
            <p:nvPr/>
          </p:nvCxnSpPr>
          <p:spPr>
            <a:xfrm flipH="1" rot="10800000">
              <a:off x="2709389" y="5260459"/>
              <a:ext cx="9944400" cy="23400"/>
            </a:xfrm>
            <a:prstGeom prst="straightConnector1">
              <a:avLst/>
            </a:prstGeom>
            <a:noFill/>
            <a:ln cap="flat" cmpd="sng" w="9525">
              <a:solidFill>
                <a:srgbClr val="4A7DBA"/>
              </a:solidFill>
              <a:prstDash val="solid"/>
              <a:round/>
              <a:headEnd len="sm" w="sm" type="none"/>
              <a:tailEnd len="med" w="med" type="stealth"/>
            </a:ln>
          </p:spPr>
        </p:cxnSp>
        <p:sp>
          <p:nvSpPr>
            <p:cNvPr id="199" name="Google Shape;199;p4"/>
            <p:cNvSpPr txBox="1"/>
            <p:nvPr/>
          </p:nvSpPr>
          <p:spPr>
            <a:xfrm>
              <a:off x="2845848" y="4972450"/>
              <a:ext cx="9511252"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tổng hợp hồ sơ bồi thường và gửi thư về Phòng bồi thường của CTBH </a:t>
              </a:r>
              <a:endParaRPr/>
            </a:p>
          </p:txBody>
        </p:sp>
        <p:cxnSp>
          <p:nvCxnSpPr>
            <p:cNvPr id="200" name="Google Shape;200;p4"/>
            <p:cNvCxnSpPr>
              <a:stCxn id="188" idx="1"/>
              <a:endCxn id="197" idx="1"/>
            </p:cNvCxnSpPr>
            <p:nvPr/>
          </p:nvCxnSpPr>
          <p:spPr>
            <a:xfrm flipH="1" rot="10800000">
              <a:off x="2515707" y="5272255"/>
              <a:ext cx="42000" cy="3150900"/>
            </a:xfrm>
            <a:prstGeom prst="bentConnector3">
              <a:avLst>
                <a:gd fmla="val 1347328" name="adj1"/>
              </a:avLst>
            </a:prstGeom>
            <a:noFill/>
            <a:ln cap="flat" cmpd="sng" w="9525">
              <a:solidFill>
                <a:srgbClr val="4A7DBA"/>
              </a:solidFill>
              <a:prstDash val="solid"/>
              <a:round/>
              <a:headEnd len="sm" w="sm" type="none"/>
              <a:tailEnd len="med" w="med" type="stealth"/>
            </a:ln>
          </p:spPr>
        </p:cxnSp>
        <p:sp>
          <p:nvSpPr>
            <p:cNvPr id="201" name="Google Shape;201;p4"/>
            <p:cNvSpPr txBox="1"/>
            <p:nvPr/>
          </p:nvSpPr>
          <p:spPr>
            <a:xfrm>
              <a:off x="1662981" y="5979152"/>
              <a:ext cx="580847" cy="1737004"/>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bổ sung chứng từ được yêu cầu</a:t>
              </a:r>
              <a:endParaRPr b="0" i="0" sz="1600" u="none" cap="none" strike="noStrike">
                <a:solidFill>
                  <a:schemeClr val="dk2"/>
                </a:solidFill>
                <a:latin typeface="Arial"/>
                <a:ea typeface="Arial"/>
                <a:cs typeface="Arial"/>
                <a:sym typeface="Arial"/>
              </a:endParaRPr>
            </a:p>
          </p:txBody>
        </p:sp>
      </p:grpSp>
      <p:sp>
        <p:nvSpPr>
          <p:cNvPr id="202" name="Google Shape;202;p4"/>
          <p:cNvSpPr txBox="1"/>
          <p:nvPr/>
        </p:nvSpPr>
        <p:spPr>
          <a:xfrm>
            <a:off x="5025891" y="3306201"/>
            <a:ext cx="3157856" cy="444342"/>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Cơ sở y tế (CSYT)</a:t>
            </a:r>
            <a:endParaRPr b="0" i="0" sz="2800" u="none" cap="none" strike="noStrike">
              <a:solidFill>
                <a:schemeClr val="dk2"/>
              </a:solidFill>
              <a:latin typeface="Arial"/>
              <a:ea typeface="Arial"/>
              <a:cs typeface="Arial"/>
              <a:sym typeface="Arial"/>
            </a:endParaRPr>
          </a:p>
        </p:txBody>
      </p:sp>
      <p:pic>
        <p:nvPicPr>
          <p:cNvPr descr="Tropical blue clinic icon - Free tropical blue clinic icons" id="203" name="Google Shape;203;p4"/>
          <p:cNvPicPr preferRelativeResize="0"/>
          <p:nvPr/>
        </p:nvPicPr>
        <p:blipFill rotWithShape="1">
          <a:blip r:embed="rId5">
            <a:alphaModFix/>
          </a:blip>
          <a:srcRect b="0" l="0" r="0" t="0"/>
          <a:stretch/>
        </p:blipFill>
        <p:spPr>
          <a:xfrm>
            <a:off x="6131700" y="2360273"/>
            <a:ext cx="914400" cy="914400"/>
          </a:xfrm>
          <a:prstGeom prst="rect">
            <a:avLst/>
          </a:prstGeom>
          <a:noFill/>
          <a:ln>
            <a:noFill/>
          </a:ln>
        </p:spPr>
      </p:pic>
      <p:sp>
        <p:nvSpPr>
          <p:cNvPr id="204" name="Google Shape;204;p4"/>
          <p:cNvSpPr txBox="1"/>
          <p:nvPr/>
        </p:nvSpPr>
        <p:spPr>
          <a:xfrm>
            <a:off x="1219825" y="1581525"/>
            <a:ext cx="13485000" cy="87523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Khám bệnh ngoài danh sách Bệnh viện và Phòng khám bảo lãnh ở mục 1 và Khách hàng tự nộp hồ sơ đến CTBH</a:t>
            </a:r>
            <a:endParaRPr b="0" i="0" sz="2800" u="none" cap="none" strike="noStrike">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5"/>
          <p:cNvGrpSpPr/>
          <p:nvPr/>
        </p:nvGrpSpPr>
        <p:grpSpPr>
          <a:xfrm>
            <a:off x="1849106" y="990313"/>
            <a:ext cx="9935077" cy="487680"/>
            <a:chOff x="1952244" y="1019555"/>
            <a:chExt cx="4843780" cy="487680"/>
          </a:xfrm>
        </p:grpSpPr>
        <p:sp>
          <p:nvSpPr>
            <p:cNvPr id="210" name="Google Shape;210;p5"/>
            <p:cNvSpPr/>
            <p:nvPr/>
          </p:nvSpPr>
          <p:spPr>
            <a:xfrm>
              <a:off x="1952244" y="1019555"/>
              <a:ext cx="4843780" cy="487680"/>
            </a:xfrm>
            <a:custGeom>
              <a:rect b="b" l="l" r="r" t="t"/>
              <a:pathLst>
                <a:path extrusionOk="0" h="487680" w="4843780">
                  <a:moveTo>
                    <a:pt x="4532376" y="487680"/>
                  </a:moveTo>
                  <a:lnTo>
                    <a:pt x="0" y="487680"/>
                  </a:lnTo>
                  <a:lnTo>
                    <a:pt x="0" y="0"/>
                  </a:lnTo>
                  <a:lnTo>
                    <a:pt x="4843272" y="0"/>
                  </a:lnTo>
                  <a:lnTo>
                    <a:pt x="4532376" y="484632"/>
                  </a:lnTo>
                  <a:lnTo>
                    <a:pt x="4532376" y="487680"/>
                  </a:lnTo>
                  <a:close/>
                </a:path>
              </a:pathLst>
            </a:custGeom>
            <a:solidFill>
              <a:srgbClr val="AC791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1" name="Google Shape;211;p5"/>
            <p:cNvSpPr/>
            <p:nvPr/>
          </p:nvSpPr>
          <p:spPr>
            <a:xfrm>
              <a:off x="1952244" y="1019555"/>
              <a:ext cx="4601209" cy="487680"/>
            </a:xfrm>
            <a:custGeom>
              <a:rect b="b" l="l" r="r" t="t"/>
              <a:pathLst>
                <a:path extrusionOk="0" h="487680" w="4601209">
                  <a:moveTo>
                    <a:pt x="4305300" y="487680"/>
                  </a:moveTo>
                  <a:lnTo>
                    <a:pt x="0" y="487680"/>
                  </a:lnTo>
                  <a:lnTo>
                    <a:pt x="0" y="0"/>
                  </a:lnTo>
                  <a:lnTo>
                    <a:pt x="4600956" y="0"/>
                  </a:lnTo>
                  <a:lnTo>
                    <a:pt x="4305300" y="484632"/>
                  </a:lnTo>
                  <a:lnTo>
                    <a:pt x="4305300" y="487680"/>
                  </a:lnTo>
                  <a:close/>
                </a:path>
              </a:pathLst>
            </a:custGeom>
            <a:solidFill>
              <a:srgbClr val="007C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5"/>
          <p:cNvSpPr txBox="1"/>
          <p:nvPr>
            <p:ph type="title"/>
          </p:nvPr>
        </p:nvSpPr>
        <p:spPr>
          <a:xfrm>
            <a:off x="2100453" y="1059802"/>
            <a:ext cx="8393100" cy="7502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2400"/>
              <a:t>QUY TRÌNH BỒI THƯỜNG ĐỐI VỚI KHÁCH HÀNG Viettelpay</a:t>
            </a:r>
            <a:endParaRPr sz="2400"/>
          </a:p>
        </p:txBody>
      </p:sp>
      <p:sp>
        <p:nvSpPr>
          <p:cNvPr id="213" name="Google Shape;213;p5"/>
          <p:cNvSpPr txBox="1"/>
          <p:nvPr/>
        </p:nvSpPr>
        <p:spPr>
          <a:xfrm>
            <a:off x="367272" y="3285081"/>
            <a:ext cx="2363885" cy="382787"/>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3200"/>
              <a:buFont typeface="Arial"/>
              <a:buNone/>
            </a:pPr>
            <a:r>
              <a:rPr b="0" i="0" lang="en-US" sz="2400" u="none" cap="none" strike="noStrike">
                <a:solidFill>
                  <a:schemeClr val="dk2"/>
                </a:solidFill>
                <a:latin typeface="Times New Roman"/>
                <a:ea typeface="Times New Roman"/>
                <a:cs typeface="Times New Roman"/>
                <a:sym typeface="Times New Roman"/>
              </a:rPr>
              <a:t>Khách hàng (KH)</a:t>
            </a:r>
            <a:endParaRPr b="0" i="0" sz="2400" u="none" cap="none" strike="noStrike">
              <a:solidFill>
                <a:schemeClr val="dk2"/>
              </a:solidFill>
              <a:latin typeface="Arial"/>
              <a:ea typeface="Arial"/>
              <a:cs typeface="Arial"/>
              <a:sym typeface="Arial"/>
            </a:endParaRPr>
          </a:p>
        </p:txBody>
      </p:sp>
      <p:sp>
        <p:nvSpPr>
          <p:cNvPr id="214" name="Google Shape;214;p5"/>
          <p:cNvSpPr txBox="1"/>
          <p:nvPr/>
        </p:nvSpPr>
        <p:spPr>
          <a:xfrm>
            <a:off x="1219825" y="1581525"/>
            <a:ext cx="13485000" cy="87523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Khám bệnh ngoài danh sách Bệnh viện và Phòng khám bảo lãnh ở mục 1 và Khách hàng liên hệ VnResource để được hỗ trợ giải quyết bồi thường</a:t>
            </a:r>
            <a:endParaRPr b="0" i="0" sz="2800" u="none" cap="none" strike="noStrike">
              <a:solidFill>
                <a:schemeClr val="dk2"/>
              </a:solidFill>
              <a:latin typeface="Times New Roman"/>
              <a:ea typeface="Times New Roman"/>
              <a:cs typeface="Times New Roman"/>
              <a:sym typeface="Times New Roman"/>
            </a:endParaRPr>
          </a:p>
        </p:txBody>
      </p:sp>
      <p:sp>
        <p:nvSpPr>
          <p:cNvPr id="215" name="Google Shape;215;p5"/>
          <p:cNvSpPr/>
          <p:nvPr/>
        </p:nvSpPr>
        <p:spPr>
          <a:xfrm>
            <a:off x="488425" y="1700024"/>
            <a:ext cx="655200" cy="626400"/>
          </a:xfrm>
          <a:prstGeom prst="rect">
            <a:avLst/>
          </a:prstGeom>
          <a:solidFill>
            <a:srgbClr val="BF9000"/>
          </a:solidFill>
          <a:ln>
            <a:noFill/>
          </a:ln>
        </p:spPr>
        <p:txBody>
          <a:bodyPr anchorCtr="0" anchor="ctr" bIns="155425" lIns="155425" spcFirstLastPara="1" rIns="155425" wrap="square" tIns="155425">
            <a:noAutofit/>
          </a:bodyPr>
          <a:lstStyle/>
          <a:p>
            <a:pPr indent="0" lvl="0" marL="0" marR="0" rtl="0" algn="ctr">
              <a:lnSpc>
                <a:spcPct val="100000"/>
              </a:lnSpc>
              <a:spcBef>
                <a:spcPts val="0"/>
              </a:spcBef>
              <a:spcAft>
                <a:spcPts val="0"/>
              </a:spcAft>
              <a:buClr>
                <a:srgbClr val="000000"/>
              </a:buClr>
              <a:buSzPts val="3100"/>
              <a:buFont typeface="Arial"/>
              <a:buNone/>
            </a:pPr>
            <a:r>
              <a:rPr b="1" i="0" lang="en-US" sz="3100" u="none" cap="none" strike="noStrike">
                <a:solidFill>
                  <a:srgbClr val="FFFFFF"/>
                </a:solidFill>
                <a:latin typeface="Roboto"/>
                <a:ea typeface="Roboto"/>
                <a:cs typeface="Roboto"/>
                <a:sym typeface="Roboto"/>
              </a:rPr>
              <a:t>3</a:t>
            </a:r>
            <a:endParaRPr b="1" i="0" sz="3100" u="none" cap="none" strike="noStrike">
              <a:solidFill>
                <a:srgbClr val="FFFFFF"/>
              </a:solidFill>
              <a:latin typeface="Roboto"/>
              <a:ea typeface="Roboto"/>
              <a:cs typeface="Roboto"/>
              <a:sym typeface="Roboto"/>
            </a:endParaRPr>
          </a:p>
        </p:txBody>
      </p:sp>
      <p:pic>
        <p:nvPicPr>
          <p:cNvPr descr="Man" id="216" name="Google Shape;216;p5"/>
          <p:cNvPicPr preferRelativeResize="0"/>
          <p:nvPr/>
        </p:nvPicPr>
        <p:blipFill rotWithShape="1">
          <a:blip r:embed="rId3">
            <a:alphaModFix/>
          </a:blip>
          <a:srcRect b="0" l="0" r="0" t="0"/>
          <a:stretch/>
        </p:blipFill>
        <p:spPr>
          <a:xfrm>
            <a:off x="747903" y="2445680"/>
            <a:ext cx="914400" cy="914400"/>
          </a:xfrm>
          <a:prstGeom prst="rect">
            <a:avLst/>
          </a:prstGeom>
          <a:noFill/>
          <a:ln>
            <a:noFill/>
          </a:ln>
        </p:spPr>
      </p:pic>
      <p:sp>
        <p:nvSpPr>
          <p:cNvPr id="217" name="Google Shape;217;p5"/>
          <p:cNvSpPr txBox="1"/>
          <p:nvPr/>
        </p:nvSpPr>
        <p:spPr>
          <a:xfrm>
            <a:off x="3084112" y="3317895"/>
            <a:ext cx="3157856" cy="382787"/>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Clr>
                <a:srgbClr val="000000"/>
              </a:buClr>
              <a:buSzPts val="3200"/>
              <a:buFont typeface="Arial"/>
              <a:buNone/>
            </a:pPr>
            <a:r>
              <a:rPr b="0" i="0" lang="en-US" sz="2400" u="none" cap="none" strike="noStrike">
                <a:solidFill>
                  <a:schemeClr val="dk2"/>
                </a:solidFill>
                <a:latin typeface="Times New Roman"/>
                <a:ea typeface="Times New Roman"/>
                <a:cs typeface="Times New Roman"/>
                <a:sym typeface="Times New Roman"/>
              </a:rPr>
              <a:t>Cơ sở y tế (CSYT)</a:t>
            </a:r>
            <a:endParaRPr b="0" i="0" sz="2400" u="none" cap="none" strike="noStrike">
              <a:solidFill>
                <a:schemeClr val="dk2"/>
              </a:solidFill>
              <a:latin typeface="Arial"/>
              <a:ea typeface="Arial"/>
              <a:cs typeface="Arial"/>
              <a:sym typeface="Arial"/>
            </a:endParaRPr>
          </a:p>
        </p:txBody>
      </p:sp>
      <p:pic>
        <p:nvPicPr>
          <p:cNvPr id="218" name="Google Shape;218;p5"/>
          <p:cNvPicPr preferRelativeResize="0"/>
          <p:nvPr/>
        </p:nvPicPr>
        <p:blipFill rotWithShape="1">
          <a:blip r:embed="rId4">
            <a:alphaModFix/>
          </a:blip>
          <a:srcRect b="0" l="0" r="0" t="0"/>
          <a:stretch/>
        </p:blipFill>
        <p:spPr>
          <a:xfrm>
            <a:off x="12615662" y="2235375"/>
            <a:ext cx="1083921" cy="1061339"/>
          </a:xfrm>
          <a:prstGeom prst="rect">
            <a:avLst/>
          </a:prstGeom>
          <a:noFill/>
          <a:ln>
            <a:noFill/>
          </a:ln>
        </p:spPr>
      </p:pic>
      <p:sp>
        <p:nvSpPr>
          <p:cNvPr id="219" name="Google Shape;219;p5"/>
          <p:cNvSpPr txBox="1"/>
          <p:nvPr/>
        </p:nvSpPr>
        <p:spPr>
          <a:xfrm>
            <a:off x="11316735" y="3360080"/>
            <a:ext cx="3952199" cy="444342"/>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Công ty bảo hiểm (CTBH)</a:t>
            </a:r>
            <a:endParaRPr b="0" i="0" sz="2800" u="none" cap="none" strike="noStrike">
              <a:solidFill>
                <a:schemeClr val="dk2"/>
              </a:solidFill>
              <a:latin typeface="Arial"/>
              <a:ea typeface="Arial"/>
              <a:cs typeface="Arial"/>
              <a:sym typeface="Arial"/>
            </a:endParaRPr>
          </a:p>
        </p:txBody>
      </p:sp>
      <p:cxnSp>
        <p:nvCxnSpPr>
          <p:cNvPr id="220" name="Google Shape;220;p5"/>
          <p:cNvCxnSpPr>
            <a:stCxn id="213" idx="2"/>
          </p:cNvCxnSpPr>
          <p:nvPr/>
        </p:nvCxnSpPr>
        <p:spPr>
          <a:xfrm flipH="1">
            <a:off x="1523715" y="3667868"/>
            <a:ext cx="25500" cy="4984800"/>
          </a:xfrm>
          <a:prstGeom prst="straightConnector1">
            <a:avLst/>
          </a:prstGeom>
          <a:noFill/>
          <a:ln cap="flat" cmpd="sng" w="9525">
            <a:solidFill>
              <a:srgbClr val="4A7DBA"/>
            </a:solidFill>
            <a:prstDash val="lgDash"/>
            <a:round/>
            <a:headEnd len="sm" w="sm" type="none"/>
            <a:tailEnd len="sm" w="sm" type="none"/>
          </a:ln>
        </p:spPr>
      </p:cxnSp>
      <p:cxnSp>
        <p:nvCxnSpPr>
          <p:cNvPr id="221" name="Google Shape;221;p5"/>
          <p:cNvCxnSpPr>
            <a:stCxn id="217" idx="2"/>
          </p:cNvCxnSpPr>
          <p:nvPr/>
        </p:nvCxnSpPr>
        <p:spPr>
          <a:xfrm flipH="1">
            <a:off x="4642340" y="3700682"/>
            <a:ext cx="20700" cy="4782300"/>
          </a:xfrm>
          <a:prstGeom prst="straightConnector1">
            <a:avLst/>
          </a:prstGeom>
          <a:noFill/>
          <a:ln cap="flat" cmpd="sng" w="9525">
            <a:solidFill>
              <a:srgbClr val="4A7DBA"/>
            </a:solidFill>
            <a:prstDash val="lgDash"/>
            <a:round/>
            <a:headEnd len="sm" w="sm" type="none"/>
            <a:tailEnd len="sm" w="sm" type="none"/>
          </a:ln>
        </p:spPr>
      </p:cxnSp>
      <p:cxnSp>
        <p:nvCxnSpPr>
          <p:cNvPr id="222" name="Google Shape;222;p5"/>
          <p:cNvCxnSpPr/>
          <p:nvPr/>
        </p:nvCxnSpPr>
        <p:spPr>
          <a:xfrm flipH="1">
            <a:off x="13170730" y="3797695"/>
            <a:ext cx="13758" cy="4984798"/>
          </a:xfrm>
          <a:prstGeom prst="straightConnector1">
            <a:avLst/>
          </a:prstGeom>
          <a:noFill/>
          <a:ln cap="flat" cmpd="sng" w="9525">
            <a:solidFill>
              <a:srgbClr val="4A7DBA"/>
            </a:solidFill>
            <a:prstDash val="lgDash"/>
            <a:round/>
            <a:headEnd len="sm" w="sm" type="none"/>
            <a:tailEnd len="sm" w="sm" type="none"/>
          </a:ln>
        </p:spPr>
      </p:cxnSp>
      <p:sp>
        <p:nvSpPr>
          <p:cNvPr id="223" name="Google Shape;223;p5"/>
          <p:cNvSpPr/>
          <p:nvPr/>
        </p:nvSpPr>
        <p:spPr>
          <a:xfrm>
            <a:off x="1181100" y="4255204"/>
            <a:ext cx="142298" cy="551742"/>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5"/>
          <p:cNvSpPr/>
          <p:nvPr/>
        </p:nvSpPr>
        <p:spPr>
          <a:xfrm>
            <a:off x="4663040" y="4229100"/>
            <a:ext cx="111813" cy="598336"/>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5"/>
          <p:cNvSpPr/>
          <p:nvPr/>
        </p:nvSpPr>
        <p:spPr>
          <a:xfrm>
            <a:off x="13114536" y="5067701"/>
            <a:ext cx="115984" cy="411996"/>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26" name="Google Shape;226;p5"/>
          <p:cNvCxnSpPr/>
          <p:nvPr/>
        </p:nvCxnSpPr>
        <p:spPr>
          <a:xfrm>
            <a:off x="1348343" y="4324350"/>
            <a:ext cx="3274457" cy="0"/>
          </a:xfrm>
          <a:prstGeom prst="straightConnector1">
            <a:avLst/>
          </a:prstGeom>
          <a:noFill/>
          <a:ln cap="flat" cmpd="sng" w="9525">
            <a:solidFill>
              <a:srgbClr val="4A7DBA"/>
            </a:solidFill>
            <a:prstDash val="solid"/>
            <a:round/>
            <a:headEnd len="sm" w="sm" type="none"/>
            <a:tailEnd len="med" w="med" type="stealth"/>
          </a:ln>
        </p:spPr>
      </p:cxnSp>
      <p:sp>
        <p:nvSpPr>
          <p:cNvPr id="227" name="Google Shape;227;p5"/>
          <p:cNvSpPr txBox="1"/>
          <p:nvPr/>
        </p:nvSpPr>
        <p:spPr>
          <a:xfrm>
            <a:off x="1465485" y="3810158"/>
            <a:ext cx="3014211"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đến CSYT để khám chữa bệnh và tự thanh toán chi phí</a:t>
            </a:r>
            <a:endParaRPr b="0" i="0" sz="1600" u="none" cap="none" strike="noStrike">
              <a:solidFill>
                <a:schemeClr val="dk2"/>
              </a:solidFill>
              <a:latin typeface="Arial"/>
              <a:ea typeface="Arial"/>
              <a:cs typeface="Arial"/>
              <a:sym typeface="Arial"/>
            </a:endParaRPr>
          </a:p>
        </p:txBody>
      </p:sp>
      <p:cxnSp>
        <p:nvCxnSpPr>
          <p:cNvPr id="228" name="Google Shape;228;p5"/>
          <p:cNvCxnSpPr/>
          <p:nvPr/>
        </p:nvCxnSpPr>
        <p:spPr>
          <a:xfrm>
            <a:off x="9896330" y="5250907"/>
            <a:ext cx="3130550" cy="0"/>
          </a:xfrm>
          <a:prstGeom prst="straightConnector1">
            <a:avLst/>
          </a:prstGeom>
          <a:noFill/>
          <a:ln cap="flat" cmpd="sng" w="9525">
            <a:solidFill>
              <a:srgbClr val="4A7DBA"/>
            </a:solidFill>
            <a:prstDash val="solid"/>
            <a:round/>
            <a:headEnd len="sm" w="sm" type="none"/>
            <a:tailEnd len="med" w="med" type="stealth"/>
          </a:ln>
        </p:spPr>
      </p:cxnSp>
      <p:sp>
        <p:nvSpPr>
          <p:cNvPr id="229" name="Google Shape;229;p5"/>
          <p:cNvSpPr txBox="1"/>
          <p:nvPr/>
        </p:nvSpPr>
        <p:spPr>
          <a:xfrm>
            <a:off x="9983220" y="4713481"/>
            <a:ext cx="2942059"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SM gọi điện/ gửi mail hồ sơ bồi thường đến CTBH</a:t>
            </a:r>
            <a:endParaRPr b="0" i="0" sz="1600" u="none" cap="none" strike="noStrike">
              <a:solidFill>
                <a:schemeClr val="dk2"/>
              </a:solidFill>
              <a:latin typeface="Arial"/>
              <a:ea typeface="Arial"/>
              <a:cs typeface="Arial"/>
              <a:sym typeface="Arial"/>
            </a:endParaRPr>
          </a:p>
        </p:txBody>
      </p:sp>
      <p:cxnSp>
        <p:nvCxnSpPr>
          <p:cNvPr id="230" name="Google Shape;230;p5"/>
          <p:cNvCxnSpPr>
            <a:stCxn id="225" idx="3"/>
            <a:endCxn id="231" idx="0"/>
          </p:cNvCxnSpPr>
          <p:nvPr/>
        </p:nvCxnSpPr>
        <p:spPr>
          <a:xfrm>
            <a:off x="13230520" y="5273699"/>
            <a:ext cx="1095000" cy="329100"/>
          </a:xfrm>
          <a:prstGeom prst="bentConnector2">
            <a:avLst/>
          </a:prstGeom>
          <a:noFill/>
          <a:ln cap="flat" cmpd="sng" w="9525">
            <a:solidFill>
              <a:srgbClr val="4A7DBA"/>
            </a:solidFill>
            <a:prstDash val="solid"/>
            <a:round/>
            <a:headEnd len="sm" w="sm" type="none"/>
            <a:tailEnd len="med" w="med" type="stealth"/>
          </a:ln>
        </p:spPr>
      </p:cxnSp>
      <p:sp>
        <p:nvSpPr>
          <p:cNvPr id="231" name="Google Shape;231;p5"/>
          <p:cNvSpPr/>
          <p:nvPr/>
        </p:nvSpPr>
        <p:spPr>
          <a:xfrm>
            <a:off x="13646533" y="5602675"/>
            <a:ext cx="1357793" cy="1302608"/>
          </a:xfrm>
          <a:prstGeom prst="diamond">
            <a:avLst/>
          </a:prstGeom>
          <a:no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Kiểm tra thông tin</a:t>
            </a:r>
            <a:endParaRPr/>
          </a:p>
        </p:txBody>
      </p:sp>
      <p:sp>
        <p:nvSpPr>
          <p:cNvPr id="232" name="Google Shape;232;p5"/>
          <p:cNvSpPr txBox="1"/>
          <p:nvPr/>
        </p:nvSpPr>
        <p:spPr>
          <a:xfrm>
            <a:off x="13230520" y="5472970"/>
            <a:ext cx="634108" cy="752119"/>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Đồng ý bồi thường</a:t>
            </a:r>
            <a:endParaRPr b="0" i="0" sz="1600" u="none" cap="none" strike="noStrike">
              <a:solidFill>
                <a:schemeClr val="dk2"/>
              </a:solidFill>
              <a:latin typeface="Arial"/>
              <a:ea typeface="Arial"/>
              <a:cs typeface="Arial"/>
              <a:sym typeface="Arial"/>
            </a:endParaRPr>
          </a:p>
        </p:txBody>
      </p:sp>
      <p:cxnSp>
        <p:nvCxnSpPr>
          <p:cNvPr id="233" name="Google Shape;233;p5"/>
          <p:cNvCxnSpPr>
            <a:stCxn id="231" idx="1"/>
          </p:cNvCxnSpPr>
          <p:nvPr/>
        </p:nvCxnSpPr>
        <p:spPr>
          <a:xfrm rot="10800000">
            <a:off x="13230433" y="6253979"/>
            <a:ext cx="416100" cy="0"/>
          </a:xfrm>
          <a:prstGeom prst="straightConnector1">
            <a:avLst/>
          </a:prstGeom>
          <a:noFill/>
          <a:ln cap="flat" cmpd="sng" w="9525">
            <a:solidFill>
              <a:srgbClr val="4A7DBA"/>
            </a:solidFill>
            <a:prstDash val="solid"/>
            <a:round/>
            <a:headEnd len="sm" w="sm" type="none"/>
            <a:tailEnd len="med" w="med" type="stealth"/>
          </a:ln>
        </p:spPr>
      </p:cxnSp>
      <p:sp>
        <p:nvSpPr>
          <p:cNvPr id="234" name="Google Shape;234;p5"/>
          <p:cNvSpPr/>
          <p:nvPr/>
        </p:nvSpPr>
        <p:spPr>
          <a:xfrm>
            <a:off x="13084723" y="5905540"/>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5" name="Google Shape;235;p5"/>
          <p:cNvSpPr/>
          <p:nvPr/>
        </p:nvSpPr>
        <p:spPr>
          <a:xfrm>
            <a:off x="13084200" y="6905283"/>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6" name="Google Shape;236;p5"/>
          <p:cNvSpPr/>
          <p:nvPr/>
        </p:nvSpPr>
        <p:spPr>
          <a:xfrm>
            <a:off x="13098366" y="8054313"/>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7" name="Google Shape;237;p5"/>
          <p:cNvSpPr txBox="1"/>
          <p:nvPr/>
        </p:nvSpPr>
        <p:spPr>
          <a:xfrm>
            <a:off x="13261965" y="6486252"/>
            <a:ext cx="657235" cy="752119"/>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Từ chối bồi thường</a:t>
            </a:r>
            <a:endParaRPr b="0" i="0" sz="1600" u="none" cap="none" strike="noStrike">
              <a:solidFill>
                <a:schemeClr val="dk2"/>
              </a:solidFill>
              <a:latin typeface="Arial"/>
              <a:ea typeface="Arial"/>
              <a:cs typeface="Arial"/>
              <a:sym typeface="Arial"/>
            </a:endParaRPr>
          </a:p>
        </p:txBody>
      </p:sp>
      <p:sp>
        <p:nvSpPr>
          <p:cNvPr id="238" name="Google Shape;238;p5"/>
          <p:cNvSpPr txBox="1"/>
          <p:nvPr/>
        </p:nvSpPr>
        <p:spPr>
          <a:xfrm>
            <a:off x="13308938" y="7908390"/>
            <a:ext cx="1072705" cy="259676"/>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Thiếu hồ sơ</a:t>
            </a:r>
            <a:endParaRPr b="0" i="0" sz="1600" u="none" cap="none" strike="noStrike">
              <a:solidFill>
                <a:schemeClr val="dk2"/>
              </a:solidFill>
              <a:latin typeface="Arial"/>
              <a:ea typeface="Arial"/>
              <a:cs typeface="Arial"/>
              <a:sym typeface="Arial"/>
            </a:endParaRPr>
          </a:p>
        </p:txBody>
      </p:sp>
      <p:cxnSp>
        <p:nvCxnSpPr>
          <p:cNvPr id="239" name="Google Shape;239;p5"/>
          <p:cNvCxnSpPr>
            <a:stCxn id="231" idx="2"/>
            <a:endCxn id="235" idx="3"/>
          </p:cNvCxnSpPr>
          <p:nvPr/>
        </p:nvCxnSpPr>
        <p:spPr>
          <a:xfrm rot="5400000">
            <a:off x="13608580" y="6499533"/>
            <a:ext cx="311100" cy="1122600"/>
          </a:xfrm>
          <a:prstGeom prst="bentConnector2">
            <a:avLst/>
          </a:prstGeom>
          <a:noFill/>
          <a:ln cap="flat" cmpd="sng" w="9525">
            <a:solidFill>
              <a:srgbClr val="4A7DBA"/>
            </a:solidFill>
            <a:prstDash val="solid"/>
            <a:round/>
            <a:headEnd len="sm" w="sm" type="none"/>
            <a:tailEnd len="med" w="med" type="stealth"/>
          </a:ln>
        </p:spPr>
      </p:cxnSp>
      <p:cxnSp>
        <p:nvCxnSpPr>
          <p:cNvPr id="240" name="Google Shape;240;p5"/>
          <p:cNvCxnSpPr>
            <a:stCxn id="231" idx="3"/>
            <a:endCxn id="236" idx="3"/>
          </p:cNvCxnSpPr>
          <p:nvPr/>
        </p:nvCxnSpPr>
        <p:spPr>
          <a:xfrm flipH="1">
            <a:off x="13216926" y="6253979"/>
            <a:ext cx="1787400" cy="2111400"/>
          </a:xfrm>
          <a:prstGeom prst="bentConnector3">
            <a:avLst>
              <a:gd fmla="val -12789" name="adj1"/>
            </a:avLst>
          </a:prstGeom>
          <a:noFill/>
          <a:ln cap="flat" cmpd="sng" w="9525">
            <a:solidFill>
              <a:srgbClr val="4A7DBA"/>
            </a:solidFill>
            <a:prstDash val="solid"/>
            <a:round/>
            <a:headEnd len="sm" w="sm" type="none"/>
            <a:tailEnd len="med" w="med" type="stealth"/>
          </a:ln>
        </p:spPr>
      </p:cxnSp>
      <p:cxnSp>
        <p:nvCxnSpPr>
          <p:cNvPr id="241" name="Google Shape;241;p5"/>
          <p:cNvCxnSpPr/>
          <p:nvPr/>
        </p:nvCxnSpPr>
        <p:spPr>
          <a:xfrm flipH="1" rot="10800000">
            <a:off x="9845899" y="6206098"/>
            <a:ext cx="3238824" cy="4077"/>
          </a:xfrm>
          <a:prstGeom prst="straightConnector1">
            <a:avLst/>
          </a:prstGeom>
          <a:noFill/>
          <a:ln cap="flat" cmpd="sng" w="9525">
            <a:solidFill>
              <a:srgbClr val="4A7DBA"/>
            </a:solidFill>
            <a:prstDash val="solid"/>
            <a:round/>
            <a:headEnd len="med" w="med" type="stealth"/>
            <a:tailEnd len="sm" w="sm" type="none"/>
          </a:ln>
        </p:spPr>
      </p:cxnSp>
      <p:sp>
        <p:nvSpPr>
          <p:cNvPr id="242" name="Google Shape;242;p5"/>
          <p:cNvSpPr txBox="1"/>
          <p:nvPr/>
        </p:nvSpPr>
        <p:spPr>
          <a:xfrm>
            <a:off x="10455589" y="5668671"/>
            <a:ext cx="2221072"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Trả kết quả duyệt bồi thường qua mail/ gọi điện</a:t>
            </a:r>
            <a:endParaRPr b="0" i="0" sz="1600" u="none" cap="none" strike="noStrike">
              <a:solidFill>
                <a:schemeClr val="dk2"/>
              </a:solidFill>
              <a:latin typeface="Arial"/>
              <a:ea typeface="Arial"/>
              <a:cs typeface="Arial"/>
              <a:sym typeface="Arial"/>
            </a:endParaRPr>
          </a:p>
        </p:txBody>
      </p:sp>
      <p:cxnSp>
        <p:nvCxnSpPr>
          <p:cNvPr id="243" name="Google Shape;243;p5"/>
          <p:cNvCxnSpPr>
            <a:stCxn id="244" idx="3"/>
            <a:endCxn id="235" idx="1"/>
          </p:cNvCxnSpPr>
          <p:nvPr/>
        </p:nvCxnSpPr>
        <p:spPr>
          <a:xfrm>
            <a:off x="9839370" y="7208009"/>
            <a:ext cx="3244800" cy="8400"/>
          </a:xfrm>
          <a:prstGeom prst="straightConnector1">
            <a:avLst/>
          </a:prstGeom>
          <a:noFill/>
          <a:ln cap="flat" cmpd="sng" w="9525">
            <a:solidFill>
              <a:srgbClr val="4A7DBA"/>
            </a:solidFill>
            <a:prstDash val="solid"/>
            <a:round/>
            <a:headEnd len="med" w="med" type="stealth"/>
            <a:tailEnd len="sm" w="sm" type="none"/>
          </a:ln>
        </p:spPr>
      </p:cxnSp>
      <p:sp>
        <p:nvSpPr>
          <p:cNvPr id="245" name="Google Shape;245;p5"/>
          <p:cNvSpPr txBox="1"/>
          <p:nvPr/>
        </p:nvSpPr>
        <p:spPr>
          <a:xfrm>
            <a:off x="10375815" y="6657659"/>
            <a:ext cx="2273891"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Trả kết quả từ chối bồi thường qua mail/ gọi điện</a:t>
            </a:r>
            <a:endParaRPr b="0" i="0" sz="1600" u="none" cap="none" strike="noStrike">
              <a:solidFill>
                <a:schemeClr val="dk2"/>
              </a:solidFill>
              <a:latin typeface="Arial"/>
              <a:ea typeface="Arial"/>
              <a:cs typeface="Arial"/>
              <a:sym typeface="Arial"/>
            </a:endParaRPr>
          </a:p>
        </p:txBody>
      </p:sp>
      <p:cxnSp>
        <p:nvCxnSpPr>
          <p:cNvPr id="246" name="Google Shape;246;p5"/>
          <p:cNvCxnSpPr>
            <a:stCxn id="247" idx="3"/>
            <a:endCxn id="248" idx="1"/>
          </p:cNvCxnSpPr>
          <p:nvPr/>
        </p:nvCxnSpPr>
        <p:spPr>
          <a:xfrm flipH="1" rot="10800000">
            <a:off x="1306397" y="8279780"/>
            <a:ext cx="5193300" cy="84900"/>
          </a:xfrm>
          <a:prstGeom prst="straightConnector1">
            <a:avLst/>
          </a:prstGeom>
          <a:noFill/>
          <a:ln cap="flat" cmpd="sng" w="9525">
            <a:solidFill>
              <a:srgbClr val="4A7DBA"/>
            </a:solidFill>
            <a:prstDash val="solid"/>
            <a:round/>
            <a:headEnd len="med" w="med" type="stealth"/>
            <a:tailEnd len="sm" w="sm" type="none"/>
          </a:ln>
        </p:spPr>
      </p:cxnSp>
      <p:sp>
        <p:nvSpPr>
          <p:cNvPr id="249" name="Google Shape;249;p5"/>
          <p:cNvSpPr txBox="1"/>
          <p:nvPr/>
        </p:nvSpPr>
        <p:spPr>
          <a:xfrm>
            <a:off x="1538318" y="8040608"/>
            <a:ext cx="4692835"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Thông báo KH bổ sung chứng từ</a:t>
            </a:r>
            <a:endParaRPr b="0" i="0" sz="1600" u="none" cap="none" strike="noStrike">
              <a:solidFill>
                <a:schemeClr val="dk2"/>
              </a:solidFill>
              <a:latin typeface="Arial"/>
              <a:ea typeface="Arial"/>
              <a:cs typeface="Arial"/>
              <a:sym typeface="Arial"/>
            </a:endParaRPr>
          </a:p>
        </p:txBody>
      </p:sp>
      <p:sp>
        <p:nvSpPr>
          <p:cNvPr id="250" name="Google Shape;250;p5"/>
          <p:cNvSpPr/>
          <p:nvPr/>
        </p:nvSpPr>
        <p:spPr>
          <a:xfrm>
            <a:off x="1182391" y="6046151"/>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51" name="Google Shape;251;p5"/>
          <p:cNvCxnSpPr/>
          <p:nvPr/>
        </p:nvCxnSpPr>
        <p:spPr>
          <a:xfrm flipH="1" rot="10800000">
            <a:off x="1353733" y="6198545"/>
            <a:ext cx="5081487" cy="39341"/>
          </a:xfrm>
          <a:prstGeom prst="straightConnector1">
            <a:avLst/>
          </a:prstGeom>
          <a:noFill/>
          <a:ln cap="flat" cmpd="sng" w="9525">
            <a:solidFill>
              <a:srgbClr val="4A7DBA"/>
            </a:solidFill>
            <a:prstDash val="solid"/>
            <a:round/>
            <a:headEnd len="med" w="med" type="stealth"/>
            <a:tailEnd len="sm" w="sm" type="none"/>
          </a:ln>
        </p:spPr>
      </p:cxnSp>
      <p:sp>
        <p:nvSpPr>
          <p:cNvPr id="252" name="Google Shape;252;p5"/>
          <p:cNvSpPr txBox="1"/>
          <p:nvPr/>
        </p:nvSpPr>
        <p:spPr>
          <a:xfrm>
            <a:off x="1555141" y="5644184"/>
            <a:ext cx="4842870" cy="505898"/>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Thông báo kết quả bồi thường và CTBH sẽ chuyển khoản thanh toán trong vòng 2 ngày làm việc tiếp theo</a:t>
            </a:r>
            <a:endParaRPr b="0" i="0" sz="1600" u="none" cap="none" strike="noStrike">
              <a:solidFill>
                <a:schemeClr val="dk2"/>
              </a:solidFill>
              <a:latin typeface="Times New Roman"/>
              <a:ea typeface="Times New Roman"/>
              <a:cs typeface="Times New Roman"/>
              <a:sym typeface="Times New Roman"/>
            </a:endParaRPr>
          </a:p>
        </p:txBody>
      </p:sp>
      <p:sp>
        <p:nvSpPr>
          <p:cNvPr id="253" name="Google Shape;253;p5"/>
          <p:cNvSpPr/>
          <p:nvPr/>
        </p:nvSpPr>
        <p:spPr>
          <a:xfrm>
            <a:off x="1169179" y="6996586"/>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7" name="Google Shape;247;p5"/>
          <p:cNvSpPr/>
          <p:nvPr/>
        </p:nvSpPr>
        <p:spPr>
          <a:xfrm>
            <a:off x="1163157" y="8142512"/>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Tropical blue clinic icon - Free tropical blue clinic icons" id="254" name="Google Shape;254;p5"/>
          <p:cNvPicPr preferRelativeResize="0"/>
          <p:nvPr/>
        </p:nvPicPr>
        <p:blipFill rotWithShape="1">
          <a:blip r:embed="rId5">
            <a:alphaModFix/>
          </a:blip>
          <a:srcRect b="0" l="0" r="0" t="0"/>
          <a:stretch/>
        </p:blipFill>
        <p:spPr>
          <a:xfrm>
            <a:off x="4244596" y="2414152"/>
            <a:ext cx="914400" cy="914400"/>
          </a:xfrm>
          <a:prstGeom prst="rect">
            <a:avLst/>
          </a:prstGeom>
          <a:noFill/>
          <a:ln>
            <a:noFill/>
          </a:ln>
        </p:spPr>
      </p:pic>
      <p:cxnSp>
        <p:nvCxnSpPr>
          <p:cNvPr id="255" name="Google Shape;255;p5"/>
          <p:cNvCxnSpPr/>
          <p:nvPr/>
        </p:nvCxnSpPr>
        <p:spPr>
          <a:xfrm flipH="1">
            <a:off x="9766893" y="3804422"/>
            <a:ext cx="19103" cy="4782425"/>
          </a:xfrm>
          <a:prstGeom prst="straightConnector1">
            <a:avLst/>
          </a:prstGeom>
          <a:noFill/>
          <a:ln cap="flat" cmpd="sng" w="9525">
            <a:solidFill>
              <a:srgbClr val="4A7DBA"/>
            </a:solidFill>
            <a:prstDash val="lgDash"/>
            <a:round/>
            <a:headEnd len="sm" w="sm" type="none"/>
            <a:tailEnd len="sm" w="sm" type="none"/>
          </a:ln>
        </p:spPr>
      </p:cxnSp>
      <p:sp>
        <p:nvSpPr>
          <p:cNvPr id="256" name="Google Shape;256;p5"/>
          <p:cNvSpPr/>
          <p:nvPr/>
        </p:nvSpPr>
        <p:spPr>
          <a:xfrm>
            <a:off x="9714003" y="5012761"/>
            <a:ext cx="123870" cy="584203"/>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57" name="Google Shape;257;p5"/>
          <p:cNvCxnSpPr/>
          <p:nvPr/>
        </p:nvCxnSpPr>
        <p:spPr>
          <a:xfrm>
            <a:off x="1348343" y="5218237"/>
            <a:ext cx="5136261" cy="0"/>
          </a:xfrm>
          <a:prstGeom prst="straightConnector1">
            <a:avLst/>
          </a:prstGeom>
          <a:noFill/>
          <a:ln cap="flat" cmpd="sng" w="9525">
            <a:solidFill>
              <a:srgbClr val="4A7DBA"/>
            </a:solidFill>
            <a:prstDash val="solid"/>
            <a:round/>
            <a:headEnd len="sm" w="sm" type="none"/>
            <a:tailEnd len="med" w="med" type="stealth"/>
          </a:ln>
        </p:spPr>
      </p:cxnSp>
      <p:sp>
        <p:nvSpPr>
          <p:cNvPr id="258" name="Google Shape;258;p5"/>
          <p:cNvSpPr txBox="1"/>
          <p:nvPr/>
        </p:nvSpPr>
        <p:spPr>
          <a:xfrm>
            <a:off x="1502057" y="4908883"/>
            <a:ext cx="3075187"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Liên hệ VnResource hỗ trợ</a:t>
            </a:r>
            <a:endParaRPr b="0" i="0" sz="1600" u="none" cap="none" strike="noStrike">
              <a:solidFill>
                <a:schemeClr val="dk2"/>
              </a:solidFill>
              <a:latin typeface="Times New Roman"/>
              <a:ea typeface="Times New Roman"/>
              <a:cs typeface="Times New Roman"/>
              <a:sym typeface="Times New Roman"/>
            </a:endParaRPr>
          </a:p>
        </p:txBody>
      </p:sp>
      <p:sp>
        <p:nvSpPr>
          <p:cNvPr id="259" name="Google Shape;259;p5"/>
          <p:cNvSpPr txBox="1"/>
          <p:nvPr/>
        </p:nvSpPr>
        <p:spPr>
          <a:xfrm>
            <a:off x="8320155" y="3088889"/>
            <a:ext cx="3157856" cy="444342"/>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Clr>
                <a:srgbClr val="000000"/>
              </a:buClr>
              <a:buSzPts val="3200"/>
              <a:buFont typeface="Arial"/>
              <a:buNone/>
            </a:pPr>
            <a:r>
              <a:rPr b="0" i="0" lang="en-US" sz="2800" u="none" cap="none" strike="noStrike">
                <a:solidFill>
                  <a:schemeClr val="dk2"/>
                </a:solidFill>
                <a:latin typeface="Times New Roman"/>
                <a:ea typeface="Times New Roman"/>
                <a:cs typeface="Times New Roman"/>
                <a:sym typeface="Times New Roman"/>
              </a:rPr>
              <a:t>Broker</a:t>
            </a:r>
            <a:endParaRPr b="0" i="0" sz="2800" u="none" cap="none" strike="noStrike">
              <a:solidFill>
                <a:schemeClr val="dk2"/>
              </a:solidFill>
              <a:latin typeface="Arial"/>
              <a:ea typeface="Arial"/>
              <a:cs typeface="Arial"/>
              <a:sym typeface="Arial"/>
            </a:endParaRPr>
          </a:p>
        </p:txBody>
      </p:sp>
      <p:cxnSp>
        <p:nvCxnSpPr>
          <p:cNvPr id="260" name="Google Shape;260;p5"/>
          <p:cNvCxnSpPr/>
          <p:nvPr/>
        </p:nvCxnSpPr>
        <p:spPr>
          <a:xfrm flipH="1">
            <a:off x="4826292" y="4351571"/>
            <a:ext cx="831900" cy="426600"/>
          </a:xfrm>
          <a:prstGeom prst="bentConnector3">
            <a:avLst>
              <a:gd fmla="val 50000" name="adj1"/>
            </a:avLst>
          </a:prstGeom>
          <a:noFill/>
          <a:ln cap="flat" cmpd="sng" w="9525">
            <a:solidFill>
              <a:srgbClr val="4A7DBA"/>
            </a:solidFill>
            <a:prstDash val="solid"/>
            <a:round/>
            <a:headEnd len="sm" w="sm" type="none"/>
            <a:tailEnd len="med" w="med" type="stealth"/>
          </a:ln>
        </p:spPr>
      </p:cxnSp>
      <p:cxnSp>
        <p:nvCxnSpPr>
          <p:cNvPr id="261" name="Google Shape;261;p5"/>
          <p:cNvCxnSpPr/>
          <p:nvPr/>
        </p:nvCxnSpPr>
        <p:spPr>
          <a:xfrm>
            <a:off x="4795806" y="4343169"/>
            <a:ext cx="754744" cy="0"/>
          </a:xfrm>
          <a:prstGeom prst="straightConnector1">
            <a:avLst/>
          </a:prstGeom>
          <a:noFill/>
          <a:ln cap="flat" cmpd="sng" w="9525">
            <a:solidFill>
              <a:srgbClr val="4A7DBA"/>
            </a:solidFill>
            <a:prstDash val="solid"/>
            <a:round/>
            <a:headEnd len="sm" w="sm" type="none"/>
            <a:tailEnd len="sm" w="sm" type="none"/>
          </a:ln>
        </p:spPr>
      </p:cxnSp>
      <p:sp>
        <p:nvSpPr>
          <p:cNvPr id="262" name="Google Shape;262;p5"/>
          <p:cNvSpPr txBox="1"/>
          <p:nvPr/>
        </p:nvSpPr>
        <p:spPr>
          <a:xfrm>
            <a:off x="5258864" y="4221732"/>
            <a:ext cx="785958" cy="426555"/>
          </a:xfrm>
          <a:prstGeom prst="rect">
            <a:avLst/>
          </a:prstGeom>
          <a:solidFill>
            <a:schemeClr val="lt1"/>
          </a:solid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t/>
            </a:r>
            <a:endParaRPr b="0" i="0" sz="1600" u="none" cap="none" strike="noStrike">
              <a:solidFill>
                <a:schemeClr val="dk2"/>
              </a:solidFill>
              <a:latin typeface="Arial"/>
              <a:ea typeface="Arial"/>
              <a:cs typeface="Arial"/>
              <a:sym typeface="Arial"/>
            </a:endParaRPr>
          </a:p>
        </p:txBody>
      </p:sp>
      <p:sp>
        <p:nvSpPr>
          <p:cNvPr id="263" name="Google Shape;263;p5"/>
          <p:cNvSpPr txBox="1"/>
          <p:nvPr/>
        </p:nvSpPr>
        <p:spPr>
          <a:xfrm>
            <a:off x="1639580" y="4448820"/>
            <a:ext cx="2829266" cy="259653"/>
          </a:xfrm>
          <a:prstGeom prst="rect">
            <a:avLst/>
          </a:prstGeom>
          <a:solidFill>
            <a:schemeClr val="lt1"/>
          </a:solid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CSYT trả hóa đơn, chứng từ y tế </a:t>
            </a:r>
            <a:endParaRPr b="0" i="0" sz="1600" u="none" cap="none" strike="noStrike">
              <a:solidFill>
                <a:schemeClr val="dk2"/>
              </a:solidFill>
              <a:latin typeface="Arial"/>
              <a:ea typeface="Arial"/>
              <a:cs typeface="Arial"/>
              <a:sym typeface="Arial"/>
            </a:endParaRPr>
          </a:p>
        </p:txBody>
      </p:sp>
      <p:cxnSp>
        <p:nvCxnSpPr>
          <p:cNvPr id="264" name="Google Shape;264;p5"/>
          <p:cNvCxnSpPr/>
          <p:nvPr/>
        </p:nvCxnSpPr>
        <p:spPr>
          <a:xfrm>
            <a:off x="1337906" y="4749405"/>
            <a:ext cx="3284894" cy="0"/>
          </a:xfrm>
          <a:prstGeom prst="straightConnector1">
            <a:avLst/>
          </a:prstGeom>
          <a:noFill/>
          <a:ln cap="flat" cmpd="sng" w="9525">
            <a:solidFill>
              <a:srgbClr val="4A7DBA"/>
            </a:solidFill>
            <a:prstDash val="solid"/>
            <a:round/>
            <a:headEnd len="med" w="med" type="stealth"/>
            <a:tailEnd len="sm" w="sm" type="none"/>
          </a:ln>
        </p:spPr>
      </p:cxnSp>
      <p:sp>
        <p:nvSpPr>
          <p:cNvPr id="265" name="Google Shape;265;p5"/>
          <p:cNvSpPr/>
          <p:nvPr/>
        </p:nvSpPr>
        <p:spPr>
          <a:xfrm>
            <a:off x="1173752" y="5012236"/>
            <a:ext cx="143240" cy="444335"/>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66" name="Google Shape;266;p5"/>
          <p:cNvCxnSpPr/>
          <p:nvPr/>
        </p:nvCxnSpPr>
        <p:spPr>
          <a:xfrm flipH="1">
            <a:off x="6533419" y="3705632"/>
            <a:ext cx="25471" cy="4881215"/>
          </a:xfrm>
          <a:prstGeom prst="straightConnector1">
            <a:avLst/>
          </a:prstGeom>
          <a:noFill/>
          <a:ln cap="flat" cmpd="sng" w="9525">
            <a:solidFill>
              <a:srgbClr val="4A7DBA"/>
            </a:solidFill>
            <a:prstDash val="lgDash"/>
            <a:round/>
            <a:headEnd len="sm" w="sm" type="none"/>
            <a:tailEnd len="sm" w="sm" type="none"/>
          </a:ln>
        </p:spPr>
      </p:cxnSp>
      <p:sp>
        <p:nvSpPr>
          <p:cNvPr id="267" name="Google Shape;267;p5"/>
          <p:cNvSpPr/>
          <p:nvPr/>
        </p:nvSpPr>
        <p:spPr>
          <a:xfrm>
            <a:off x="6499608" y="5021226"/>
            <a:ext cx="111813" cy="598336"/>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8" name="Google Shape;268;p5"/>
          <p:cNvSpPr txBox="1"/>
          <p:nvPr/>
        </p:nvSpPr>
        <p:spPr>
          <a:xfrm>
            <a:off x="6540510" y="4713481"/>
            <a:ext cx="3304422"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điền form YCBH và đính kèm hồ sơ</a:t>
            </a:r>
            <a:endParaRPr b="0" i="0" sz="1600" u="none" cap="none" strike="noStrike">
              <a:solidFill>
                <a:schemeClr val="dk2"/>
              </a:solidFill>
              <a:latin typeface="Times New Roman"/>
              <a:ea typeface="Times New Roman"/>
              <a:cs typeface="Times New Roman"/>
              <a:sym typeface="Times New Roman"/>
            </a:endParaRPr>
          </a:p>
        </p:txBody>
      </p:sp>
      <p:cxnSp>
        <p:nvCxnSpPr>
          <p:cNvPr id="269" name="Google Shape;269;p5"/>
          <p:cNvCxnSpPr/>
          <p:nvPr/>
        </p:nvCxnSpPr>
        <p:spPr>
          <a:xfrm>
            <a:off x="6596417" y="5218237"/>
            <a:ext cx="3111225" cy="0"/>
          </a:xfrm>
          <a:prstGeom prst="straightConnector1">
            <a:avLst/>
          </a:prstGeom>
          <a:noFill/>
          <a:ln cap="flat" cmpd="sng" w="9525">
            <a:solidFill>
              <a:srgbClr val="4A7DBA"/>
            </a:solidFill>
            <a:prstDash val="solid"/>
            <a:round/>
            <a:headEnd len="sm" w="sm" type="none"/>
            <a:tailEnd len="med" w="med" type="stealth"/>
          </a:ln>
        </p:spPr>
      </p:cxnSp>
      <p:sp>
        <p:nvSpPr>
          <p:cNvPr id="270" name="Google Shape;270;p5"/>
          <p:cNvSpPr txBox="1"/>
          <p:nvPr/>
        </p:nvSpPr>
        <p:spPr>
          <a:xfrm>
            <a:off x="6609002" y="4952533"/>
            <a:ext cx="3025065"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Hoặc VnResource nhập giùm hồ sơ</a:t>
            </a:r>
            <a:endParaRPr b="0" i="0" sz="1600" u="none" cap="none" strike="noStrike">
              <a:solidFill>
                <a:schemeClr val="dk2"/>
              </a:solidFill>
              <a:latin typeface="Times New Roman"/>
              <a:ea typeface="Times New Roman"/>
              <a:cs typeface="Times New Roman"/>
              <a:sym typeface="Times New Roman"/>
            </a:endParaRPr>
          </a:p>
        </p:txBody>
      </p:sp>
      <p:sp>
        <p:nvSpPr>
          <p:cNvPr id="271" name="Google Shape;271;p5"/>
          <p:cNvSpPr/>
          <p:nvPr/>
        </p:nvSpPr>
        <p:spPr>
          <a:xfrm>
            <a:off x="9719488" y="6048631"/>
            <a:ext cx="126411" cy="309042"/>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5"/>
          <p:cNvSpPr/>
          <p:nvPr/>
        </p:nvSpPr>
        <p:spPr>
          <a:xfrm>
            <a:off x="9712959" y="7053488"/>
            <a:ext cx="126411" cy="309042"/>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72" name="Google Shape;272;p5"/>
          <p:cNvCxnSpPr>
            <a:stCxn id="253" idx="3"/>
          </p:cNvCxnSpPr>
          <p:nvPr/>
        </p:nvCxnSpPr>
        <p:spPr>
          <a:xfrm flipH="1" rot="10800000">
            <a:off x="1312419" y="7207954"/>
            <a:ext cx="5112600" cy="10800"/>
          </a:xfrm>
          <a:prstGeom prst="straightConnector1">
            <a:avLst/>
          </a:prstGeom>
          <a:noFill/>
          <a:ln cap="flat" cmpd="sng" w="9525">
            <a:solidFill>
              <a:srgbClr val="4A7DBA"/>
            </a:solidFill>
            <a:prstDash val="solid"/>
            <a:round/>
            <a:headEnd len="med" w="med" type="stealth"/>
            <a:tailEnd len="sm" w="sm" type="none"/>
          </a:ln>
        </p:spPr>
      </p:cxnSp>
      <p:sp>
        <p:nvSpPr>
          <p:cNvPr id="273" name="Google Shape;273;p5"/>
          <p:cNvSpPr txBox="1"/>
          <p:nvPr/>
        </p:nvSpPr>
        <p:spPr>
          <a:xfrm>
            <a:off x="1507372" y="6912195"/>
            <a:ext cx="4911225" cy="259676"/>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Gửi thông báo từ chối bồi thường và nêu rõ lý do từ chối</a:t>
            </a:r>
            <a:endParaRPr/>
          </a:p>
        </p:txBody>
      </p:sp>
      <p:cxnSp>
        <p:nvCxnSpPr>
          <p:cNvPr id="274" name="Google Shape;274;p5"/>
          <p:cNvCxnSpPr/>
          <p:nvPr/>
        </p:nvCxnSpPr>
        <p:spPr>
          <a:xfrm rot="-5400000">
            <a:off x="-436100" y="6787887"/>
            <a:ext cx="3150900" cy="42000"/>
          </a:xfrm>
          <a:prstGeom prst="bentConnector3">
            <a:avLst>
              <a:gd fmla="val 0" name="adj1"/>
            </a:avLst>
          </a:prstGeom>
          <a:noFill/>
          <a:ln cap="flat" cmpd="sng" w="9525">
            <a:solidFill>
              <a:srgbClr val="4A7DBA"/>
            </a:solidFill>
            <a:prstDash val="solid"/>
            <a:round/>
            <a:headEnd len="sm" w="sm" type="none"/>
            <a:tailEnd len="med" w="med" type="stealth"/>
          </a:ln>
        </p:spPr>
      </p:cxnSp>
      <p:sp>
        <p:nvSpPr>
          <p:cNvPr id="275" name="Google Shape;275;p5"/>
          <p:cNvSpPr txBox="1"/>
          <p:nvPr/>
        </p:nvSpPr>
        <p:spPr>
          <a:xfrm>
            <a:off x="265624" y="5940333"/>
            <a:ext cx="580847" cy="1737004"/>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KH bổ sung chứng từ được yêu cầu</a:t>
            </a:r>
            <a:endParaRPr b="0" i="0" sz="1600" u="none" cap="none" strike="noStrike">
              <a:solidFill>
                <a:schemeClr val="dk2"/>
              </a:solidFill>
              <a:latin typeface="Arial"/>
              <a:ea typeface="Arial"/>
              <a:cs typeface="Arial"/>
              <a:sym typeface="Arial"/>
            </a:endParaRPr>
          </a:p>
        </p:txBody>
      </p:sp>
      <p:sp>
        <p:nvSpPr>
          <p:cNvPr id="276" name="Google Shape;276;p5"/>
          <p:cNvSpPr txBox="1"/>
          <p:nvPr/>
        </p:nvSpPr>
        <p:spPr>
          <a:xfrm>
            <a:off x="1926717" y="8788528"/>
            <a:ext cx="11172817" cy="505898"/>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1" i="0" lang="en-US" sz="1600" u="none" cap="none" strike="noStrike">
                <a:solidFill>
                  <a:schemeClr val="dk2"/>
                </a:solidFill>
                <a:latin typeface="Times New Roman"/>
                <a:ea typeface="Times New Roman"/>
                <a:cs typeface="Times New Roman"/>
                <a:sym typeface="Times New Roman"/>
              </a:rPr>
              <a:t>Lưu ý: </a:t>
            </a:r>
            <a:r>
              <a:rPr b="0" i="0" lang="en-US" sz="1600" u="none" cap="none" strike="noStrike">
                <a:solidFill>
                  <a:schemeClr val="dk2"/>
                </a:solidFill>
                <a:latin typeface="Times New Roman"/>
                <a:ea typeface="Times New Roman"/>
                <a:cs typeface="Times New Roman"/>
                <a:sym typeface="Times New Roman"/>
              </a:rPr>
              <a:t>KH vẫn phải nộp đầy đủ hồ sơ bồi thường bản cứng về Phòng bồi thường của CTBH. Sau khi nhận được đầy đủ bản cứng hồ sơ, CTBH sẽ thanh toán bồi thường</a:t>
            </a:r>
            <a:endParaRPr b="0" i="0" sz="1600" u="none" cap="none" strike="noStrike">
              <a:solidFill>
                <a:schemeClr val="dk2"/>
              </a:solidFill>
              <a:latin typeface="Arial"/>
              <a:ea typeface="Arial"/>
              <a:cs typeface="Arial"/>
              <a:sym typeface="Arial"/>
            </a:endParaRPr>
          </a:p>
        </p:txBody>
      </p:sp>
      <p:sp>
        <p:nvSpPr>
          <p:cNvPr id="277" name="Google Shape;277;p5"/>
          <p:cNvSpPr/>
          <p:nvPr/>
        </p:nvSpPr>
        <p:spPr>
          <a:xfrm>
            <a:off x="9687048" y="8054313"/>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78" name="Google Shape;278;p5"/>
          <p:cNvPicPr preferRelativeResize="0"/>
          <p:nvPr/>
        </p:nvPicPr>
        <p:blipFill rotWithShape="1">
          <a:blip r:embed="rId6">
            <a:alphaModFix/>
          </a:blip>
          <a:srcRect b="0" l="0" r="0" t="0"/>
          <a:stretch/>
        </p:blipFill>
        <p:spPr>
          <a:xfrm>
            <a:off x="5870699" y="2810646"/>
            <a:ext cx="2988485" cy="807017"/>
          </a:xfrm>
          <a:prstGeom prst="rect">
            <a:avLst/>
          </a:prstGeom>
          <a:noFill/>
          <a:ln>
            <a:noFill/>
          </a:ln>
        </p:spPr>
      </p:pic>
      <p:sp>
        <p:nvSpPr>
          <p:cNvPr id="279" name="Google Shape;279;p5"/>
          <p:cNvSpPr/>
          <p:nvPr/>
        </p:nvSpPr>
        <p:spPr>
          <a:xfrm>
            <a:off x="6504670" y="6062209"/>
            <a:ext cx="126411" cy="309042"/>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5"/>
          <p:cNvSpPr/>
          <p:nvPr/>
        </p:nvSpPr>
        <p:spPr>
          <a:xfrm>
            <a:off x="6485010" y="7065736"/>
            <a:ext cx="126411" cy="309042"/>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8" name="Google Shape;248;p5"/>
          <p:cNvSpPr/>
          <p:nvPr/>
        </p:nvSpPr>
        <p:spPr>
          <a:xfrm>
            <a:off x="6499635" y="7968715"/>
            <a:ext cx="118509" cy="622380"/>
          </a:xfrm>
          <a:prstGeom prst="rect">
            <a:avLst/>
          </a:prstGeom>
          <a:solidFill>
            <a:srgbClr val="C5D8F1"/>
          </a:solidFill>
          <a:ln cap="flat" cmpd="sng" w="25400">
            <a:solidFill>
              <a:srgbClr val="00B0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1" name="Google Shape;281;p5"/>
          <p:cNvSpPr txBox="1"/>
          <p:nvPr/>
        </p:nvSpPr>
        <p:spPr>
          <a:xfrm>
            <a:off x="6526009" y="5614203"/>
            <a:ext cx="3221223"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Cập nhật kết quả giải quyết bồi thường lên hệ thống Insurtech</a:t>
            </a:r>
            <a:endParaRPr b="0" i="0" sz="1600" u="none" cap="none" strike="noStrike">
              <a:solidFill>
                <a:schemeClr val="dk2"/>
              </a:solidFill>
              <a:latin typeface="Arial"/>
              <a:ea typeface="Arial"/>
              <a:cs typeface="Arial"/>
              <a:sym typeface="Arial"/>
            </a:endParaRPr>
          </a:p>
        </p:txBody>
      </p:sp>
      <p:cxnSp>
        <p:nvCxnSpPr>
          <p:cNvPr id="282" name="Google Shape;282;p5"/>
          <p:cNvCxnSpPr/>
          <p:nvPr/>
        </p:nvCxnSpPr>
        <p:spPr>
          <a:xfrm>
            <a:off x="6624609" y="6181216"/>
            <a:ext cx="3041010" cy="10082"/>
          </a:xfrm>
          <a:prstGeom prst="straightConnector1">
            <a:avLst/>
          </a:prstGeom>
          <a:noFill/>
          <a:ln cap="flat" cmpd="sng" w="9525">
            <a:solidFill>
              <a:srgbClr val="4A7DBA"/>
            </a:solidFill>
            <a:prstDash val="solid"/>
            <a:round/>
            <a:headEnd len="med" w="med" type="stealth"/>
            <a:tailEnd len="sm" w="sm" type="none"/>
          </a:ln>
        </p:spPr>
      </p:cxnSp>
      <p:sp>
        <p:nvSpPr>
          <p:cNvPr id="283" name="Google Shape;283;p5"/>
          <p:cNvSpPr txBox="1"/>
          <p:nvPr/>
        </p:nvSpPr>
        <p:spPr>
          <a:xfrm>
            <a:off x="6581109" y="6611106"/>
            <a:ext cx="3221223" cy="505898"/>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Cập nhật kết quả giải quyết bồi thường lên hệ thống Insurtech</a:t>
            </a:r>
            <a:endParaRPr b="0" i="0" sz="1600" u="none" cap="none" strike="noStrike">
              <a:solidFill>
                <a:schemeClr val="dk2"/>
              </a:solidFill>
              <a:latin typeface="Arial"/>
              <a:ea typeface="Arial"/>
              <a:cs typeface="Arial"/>
              <a:sym typeface="Arial"/>
            </a:endParaRPr>
          </a:p>
        </p:txBody>
      </p:sp>
      <p:cxnSp>
        <p:nvCxnSpPr>
          <p:cNvPr id="284" name="Google Shape;284;p5"/>
          <p:cNvCxnSpPr/>
          <p:nvPr/>
        </p:nvCxnSpPr>
        <p:spPr>
          <a:xfrm>
            <a:off x="6612046" y="7206391"/>
            <a:ext cx="3041010" cy="10082"/>
          </a:xfrm>
          <a:prstGeom prst="straightConnector1">
            <a:avLst/>
          </a:prstGeom>
          <a:noFill/>
          <a:ln cap="flat" cmpd="sng" w="9525">
            <a:solidFill>
              <a:srgbClr val="4A7DBA"/>
            </a:solidFill>
            <a:prstDash val="solid"/>
            <a:round/>
            <a:headEnd len="med" w="med" type="stealth"/>
            <a:tailEnd len="sm" w="sm" type="none"/>
          </a:ln>
        </p:spPr>
      </p:cxnSp>
      <p:cxnSp>
        <p:nvCxnSpPr>
          <p:cNvPr id="285" name="Google Shape;285;p5"/>
          <p:cNvCxnSpPr/>
          <p:nvPr/>
        </p:nvCxnSpPr>
        <p:spPr>
          <a:xfrm>
            <a:off x="9784374" y="8338904"/>
            <a:ext cx="3244830" cy="8464"/>
          </a:xfrm>
          <a:prstGeom prst="straightConnector1">
            <a:avLst/>
          </a:prstGeom>
          <a:noFill/>
          <a:ln cap="flat" cmpd="sng" w="9525">
            <a:solidFill>
              <a:srgbClr val="4A7DBA"/>
            </a:solidFill>
            <a:prstDash val="solid"/>
            <a:round/>
            <a:headEnd len="med" w="med" type="stealth"/>
            <a:tailEnd len="sm" w="sm" type="none"/>
          </a:ln>
        </p:spPr>
      </p:cxnSp>
      <p:sp>
        <p:nvSpPr>
          <p:cNvPr id="286" name="Google Shape;286;p5"/>
          <p:cNvSpPr txBox="1"/>
          <p:nvPr/>
        </p:nvSpPr>
        <p:spPr>
          <a:xfrm>
            <a:off x="9980264" y="7995771"/>
            <a:ext cx="3048075" cy="259676"/>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Yêu cầu bổ sung chứng từ</a:t>
            </a:r>
            <a:endParaRPr b="0" i="0" sz="1600" u="none" cap="none" strike="noStrike">
              <a:solidFill>
                <a:schemeClr val="dk2"/>
              </a:solidFill>
              <a:latin typeface="Arial"/>
              <a:ea typeface="Arial"/>
              <a:cs typeface="Arial"/>
              <a:sym typeface="Arial"/>
            </a:endParaRPr>
          </a:p>
        </p:txBody>
      </p:sp>
      <p:cxnSp>
        <p:nvCxnSpPr>
          <p:cNvPr id="287" name="Google Shape;287;p5"/>
          <p:cNvCxnSpPr/>
          <p:nvPr/>
        </p:nvCxnSpPr>
        <p:spPr>
          <a:xfrm>
            <a:off x="6653692" y="8299839"/>
            <a:ext cx="3041010" cy="10082"/>
          </a:xfrm>
          <a:prstGeom prst="straightConnector1">
            <a:avLst/>
          </a:prstGeom>
          <a:noFill/>
          <a:ln cap="flat" cmpd="sng" w="9525">
            <a:solidFill>
              <a:srgbClr val="4A7DBA"/>
            </a:solidFill>
            <a:prstDash val="solid"/>
            <a:round/>
            <a:headEnd len="med" w="med" type="stealth"/>
            <a:tailEnd len="sm" w="sm" type="none"/>
          </a:ln>
        </p:spPr>
      </p:cxnSp>
      <p:sp>
        <p:nvSpPr>
          <p:cNvPr id="288" name="Google Shape;288;p5"/>
          <p:cNvSpPr txBox="1"/>
          <p:nvPr/>
        </p:nvSpPr>
        <p:spPr>
          <a:xfrm>
            <a:off x="6665549" y="7968819"/>
            <a:ext cx="2935664" cy="261437"/>
          </a:xfrm>
          <a:prstGeom prst="rect">
            <a:avLst/>
          </a:prstGeom>
          <a:noFill/>
          <a:ln>
            <a:noFill/>
          </a:ln>
        </p:spPr>
        <p:txBody>
          <a:bodyPr anchorCtr="0" anchor="t" bIns="0" lIns="0" spcFirstLastPara="1" rIns="0" wrap="square" tIns="13325">
            <a:spAutoFit/>
          </a:bodyPr>
          <a:lstStyle/>
          <a:p>
            <a:pPr indent="0" lvl="0" marL="0" marR="0" rtl="0" algn="ctr">
              <a:lnSpc>
                <a:spcPct val="100000"/>
              </a:lnSpc>
              <a:spcBef>
                <a:spcPts val="0"/>
              </a:spcBef>
              <a:spcAft>
                <a:spcPts val="0"/>
              </a:spcAft>
              <a:buNone/>
            </a:pPr>
            <a:r>
              <a:rPr b="0" i="0" lang="en-US" sz="1600" u="none" cap="none" strike="noStrike">
                <a:solidFill>
                  <a:schemeClr val="dk2"/>
                </a:solidFill>
                <a:latin typeface="Times New Roman"/>
                <a:ea typeface="Times New Roman"/>
                <a:cs typeface="Times New Roman"/>
                <a:sym typeface="Times New Roman"/>
              </a:rPr>
              <a:t>Thông báo KH bổ sung chứng từ</a:t>
            </a:r>
            <a:endParaRPr b="0" i="0" sz="1600" u="none" cap="none" strike="noStrike">
              <a:solidFill>
                <a:schemeClr val="dk2"/>
              </a:solidFill>
              <a:latin typeface="Arial"/>
              <a:ea typeface="Arial"/>
              <a:cs typeface="Arial"/>
              <a:sym typeface="Arial"/>
            </a:endParaRPr>
          </a:p>
        </p:txBody>
      </p:sp>
      <p:pic>
        <p:nvPicPr>
          <p:cNvPr id="289" name="Google Shape;289;p5"/>
          <p:cNvPicPr preferRelativeResize="0"/>
          <p:nvPr/>
        </p:nvPicPr>
        <p:blipFill rotWithShape="1">
          <a:blip r:embed="rId7">
            <a:alphaModFix/>
          </a:blip>
          <a:srcRect b="0" l="0" r="0" t="0"/>
          <a:stretch/>
        </p:blipFill>
        <p:spPr>
          <a:xfrm>
            <a:off x="8980623" y="2611275"/>
            <a:ext cx="1978322" cy="5934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6"/>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500"/>
              <a:buNone/>
            </a:pPr>
            <a:fld id="{00000000-1234-1234-1234-123412341234}" type="slidenum">
              <a:rPr lang="en-US"/>
              <a:t>‹#›</a:t>
            </a:fld>
            <a:endParaRPr/>
          </a:p>
        </p:txBody>
      </p:sp>
      <p:pic>
        <p:nvPicPr>
          <p:cNvPr id="295" name="Google Shape;295;p6"/>
          <p:cNvPicPr preferRelativeResize="0"/>
          <p:nvPr/>
        </p:nvPicPr>
        <p:blipFill rotWithShape="1">
          <a:blip r:embed="rId3">
            <a:alphaModFix/>
          </a:blip>
          <a:srcRect b="0" l="0" r="0" t="0"/>
          <a:stretch/>
        </p:blipFill>
        <p:spPr>
          <a:xfrm>
            <a:off x="0" y="650308"/>
            <a:ext cx="15544800" cy="8743950"/>
          </a:xfrm>
          <a:prstGeom prst="rect">
            <a:avLst/>
          </a:prstGeom>
          <a:noFill/>
          <a:ln>
            <a:noFill/>
          </a:ln>
        </p:spPr>
      </p:pic>
      <p:sp>
        <p:nvSpPr>
          <p:cNvPr id="296" name="Google Shape;296;p6"/>
          <p:cNvSpPr txBox="1"/>
          <p:nvPr/>
        </p:nvSpPr>
        <p:spPr>
          <a:xfrm>
            <a:off x="2064327" y="59325"/>
            <a:ext cx="1246909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6000" u="none" cap="none" strike="noStrike">
                <a:solidFill>
                  <a:srgbClr val="FF0000"/>
                </a:solidFill>
                <a:latin typeface="Arial"/>
                <a:ea typeface="Arial"/>
                <a:cs typeface="Arial"/>
                <a:sym typeface="Arial"/>
              </a:rPr>
              <a:t>QUẢN LÝ HỢP ĐỒNG BẢO HIỂM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7"/>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500"/>
              <a:buNone/>
            </a:pPr>
            <a:fld id="{00000000-1234-1234-1234-123412341234}" type="slidenum">
              <a:rPr lang="en-US"/>
              <a:t>‹#›</a:t>
            </a:fld>
            <a:endParaRPr/>
          </a:p>
        </p:txBody>
      </p:sp>
      <p:pic>
        <p:nvPicPr>
          <p:cNvPr id="302" name="Google Shape;302;p7"/>
          <p:cNvPicPr preferRelativeResize="0"/>
          <p:nvPr/>
        </p:nvPicPr>
        <p:blipFill rotWithShape="1">
          <a:blip r:embed="rId3">
            <a:alphaModFix/>
          </a:blip>
          <a:srcRect b="0" l="0" r="0" t="0"/>
          <a:stretch/>
        </p:blipFill>
        <p:spPr>
          <a:xfrm>
            <a:off x="-22470" y="540327"/>
            <a:ext cx="15615454" cy="8991599"/>
          </a:xfrm>
          <a:prstGeom prst="rect">
            <a:avLst/>
          </a:prstGeom>
          <a:noFill/>
          <a:ln>
            <a:noFill/>
          </a:ln>
        </p:spPr>
      </p:pic>
      <p:sp>
        <p:nvSpPr>
          <p:cNvPr id="303" name="Google Shape;303;p7"/>
          <p:cNvSpPr txBox="1"/>
          <p:nvPr/>
        </p:nvSpPr>
        <p:spPr>
          <a:xfrm>
            <a:off x="1163779" y="59325"/>
            <a:ext cx="1246909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6000" u="none" cap="none" strike="noStrike">
                <a:solidFill>
                  <a:srgbClr val="FF0000"/>
                </a:solidFill>
                <a:latin typeface="Arial"/>
                <a:ea typeface="Arial"/>
                <a:cs typeface="Arial"/>
                <a:sym typeface="Arial"/>
              </a:rPr>
              <a:t>QUẢN LÝ QUYỀN LỢI BẢO HIỂM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8"/>
          <p:cNvSpPr txBox="1"/>
          <p:nvPr>
            <p:ph idx="12" type="sldNum"/>
          </p:nvPr>
        </p:nvSpPr>
        <p:spPr>
          <a:xfrm>
            <a:off x="585216" y="9090128"/>
            <a:ext cx="175259" cy="220979"/>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500"/>
              <a:buNone/>
            </a:pPr>
            <a:fld id="{00000000-1234-1234-1234-123412341234}" type="slidenum">
              <a:rPr lang="en-US"/>
              <a:t>‹#›</a:t>
            </a:fld>
            <a:endParaRPr/>
          </a:p>
        </p:txBody>
      </p:sp>
      <p:pic>
        <p:nvPicPr>
          <p:cNvPr id="309" name="Google Shape;309;p8"/>
          <p:cNvPicPr preferRelativeResize="0"/>
          <p:nvPr/>
        </p:nvPicPr>
        <p:blipFill rotWithShape="1">
          <a:blip r:embed="rId3">
            <a:alphaModFix/>
          </a:blip>
          <a:srcRect b="0" l="0" r="0" t="0"/>
          <a:stretch/>
        </p:blipFill>
        <p:spPr>
          <a:xfrm>
            <a:off x="0" y="657225"/>
            <a:ext cx="15544800" cy="8743950"/>
          </a:xfrm>
          <a:prstGeom prst="rect">
            <a:avLst/>
          </a:prstGeom>
          <a:noFill/>
          <a:ln>
            <a:noFill/>
          </a:ln>
        </p:spPr>
      </p:pic>
      <p:sp>
        <p:nvSpPr>
          <p:cNvPr id="310" name="Google Shape;310;p8"/>
          <p:cNvSpPr txBox="1"/>
          <p:nvPr/>
        </p:nvSpPr>
        <p:spPr>
          <a:xfrm>
            <a:off x="1399310" y="280997"/>
            <a:ext cx="1300941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6000" u="none" cap="none" strike="noStrike">
                <a:solidFill>
                  <a:srgbClr val="FF0000"/>
                </a:solidFill>
                <a:latin typeface="Arial"/>
                <a:ea typeface="Arial"/>
                <a:cs typeface="Arial"/>
                <a:sym typeface="Arial"/>
              </a:rPr>
              <a:t>QUẢN LÝ BỒI THƯỜNG BẢO HIỂM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9"/>
          <p:cNvSpPr txBox="1"/>
          <p:nvPr>
            <p:ph type="title"/>
          </p:nvPr>
        </p:nvSpPr>
        <p:spPr>
          <a:xfrm>
            <a:off x="2100453" y="1059802"/>
            <a:ext cx="8393100" cy="3810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SzPts val="1400"/>
              <a:buNone/>
            </a:pPr>
            <a:r>
              <a:rPr lang="en-US" sz="2400"/>
              <a:t>DEMO NHẬP HỒ SƠ YÊU CẦU BỒI THƯỜNG TPA CLAIM</a:t>
            </a:r>
            <a:endParaRPr sz="2400"/>
          </a:p>
        </p:txBody>
      </p:sp>
      <p:sp>
        <p:nvSpPr>
          <p:cNvPr id="317" name="Google Shape;317;p9"/>
          <p:cNvSpPr/>
          <p:nvPr/>
        </p:nvSpPr>
        <p:spPr>
          <a:xfrm>
            <a:off x="2732916" y="3921204"/>
            <a:ext cx="10576684"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6600" u="none" cap="none" strike="noStrike">
                <a:solidFill>
                  <a:srgbClr val="FFFFFF"/>
                </a:solidFill>
                <a:latin typeface="Arial"/>
                <a:ea typeface="Arial"/>
                <a:cs typeface="Arial"/>
                <a:sym typeface="Arial"/>
              </a:rPr>
              <a:t>THANK YOU!!! ☺</a:t>
            </a:r>
            <a:endParaRPr b="1" i="0" sz="6600" u="none" cap="none" strike="noStrike">
              <a:solidFill>
                <a:srgbClr val="FFFFFF"/>
              </a:solidFill>
              <a:latin typeface="Arial"/>
              <a:ea typeface="Arial"/>
              <a:cs typeface="Arial"/>
              <a:sym typeface="Arial"/>
            </a:endParaRPr>
          </a:p>
        </p:txBody>
      </p:sp>
      <p:sp>
        <p:nvSpPr>
          <p:cNvPr id="318" name="Google Shape;318;p9"/>
          <p:cNvSpPr txBox="1"/>
          <p:nvPr>
            <p:ph idx="12" type="sldNum"/>
          </p:nvPr>
        </p:nvSpPr>
        <p:spPr>
          <a:xfrm>
            <a:off x="585216" y="9090128"/>
            <a:ext cx="268224" cy="236752"/>
          </a:xfrm>
          <a:prstGeom prst="rect">
            <a:avLst/>
          </a:prstGeom>
          <a:noFill/>
          <a:ln>
            <a:noFill/>
          </a:ln>
        </p:spPr>
        <p:txBody>
          <a:bodyPr anchorCtr="0" anchor="t" bIns="0" lIns="0" spcFirstLastPara="1" rIns="0" wrap="square" tIns="0">
            <a:spAutoFit/>
          </a:bodyPr>
          <a:lstStyle/>
          <a:p>
            <a:pPr indent="0" lvl="0" marL="38100" rtl="0" algn="l">
              <a:lnSpc>
                <a:spcPct val="103333"/>
              </a:lnSpc>
              <a:spcBef>
                <a:spcPts val="0"/>
              </a:spcBef>
              <a:spcAft>
                <a:spcPts val="0"/>
              </a:spcAft>
              <a:buSzPts val="15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2020-11-05T01:27:20Z</dcterms:created>
  <dc:creator>XPS 9560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2020-11-03T00:00:00Z</vt:filetime>
  </property>
  <property fmtid="{D5CDD505-2E9C-101B-9397-08002B2CF9AE}" pid="3" name="LastSaved">
    <vt:filetime>2020-11-05T00:00:00Z</vt:filetime>
  </property>
</Properties>
</file>