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918400" cy="32918400"/>
  <p:notesSz cx="6858000" cy="9144000"/>
  <p:defaultTextStyle>
    <a:defPPr>
      <a:defRPr lang="en-US"/>
    </a:defPPr>
    <a:lvl1pPr algn="l" defTabSz="4297363" rtl="0" fontAlgn="base">
      <a:spcBef>
        <a:spcPct val="0"/>
      </a:spcBef>
      <a:spcAft>
        <a:spcPct val="0"/>
      </a:spcAft>
      <a:defRPr sz="2100" b="1" kern="1200">
        <a:solidFill>
          <a:schemeClr val="tx1"/>
        </a:solidFill>
        <a:latin typeface="Arial" pitchFamily="34" charset="0"/>
        <a:ea typeface="MS PGothic" pitchFamily="34" charset="-128"/>
        <a:cs typeface="+mn-cs"/>
      </a:defRPr>
    </a:lvl1pPr>
    <a:lvl2pPr marL="2147888" indent="-1755775" algn="l" defTabSz="4297363" rtl="0" fontAlgn="base">
      <a:spcBef>
        <a:spcPct val="0"/>
      </a:spcBef>
      <a:spcAft>
        <a:spcPct val="0"/>
      </a:spcAft>
      <a:defRPr sz="2100" b="1" kern="1200">
        <a:solidFill>
          <a:schemeClr val="tx1"/>
        </a:solidFill>
        <a:latin typeface="Arial" pitchFamily="34" charset="0"/>
        <a:ea typeface="MS PGothic" pitchFamily="34" charset="-128"/>
        <a:cs typeface="+mn-cs"/>
      </a:defRPr>
    </a:lvl2pPr>
    <a:lvl3pPr marL="4297363" indent="-3513138" algn="l" defTabSz="4297363" rtl="0" fontAlgn="base">
      <a:spcBef>
        <a:spcPct val="0"/>
      </a:spcBef>
      <a:spcAft>
        <a:spcPct val="0"/>
      </a:spcAft>
      <a:defRPr sz="2100" b="1" kern="1200">
        <a:solidFill>
          <a:schemeClr val="tx1"/>
        </a:solidFill>
        <a:latin typeface="Arial" pitchFamily="34" charset="0"/>
        <a:ea typeface="MS PGothic" pitchFamily="34" charset="-128"/>
        <a:cs typeface="+mn-cs"/>
      </a:defRPr>
    </a:lvl3pPr>
    <a:lvl4pPr marL="6446838" indent="-5272088" algn="l" defTabSz="4297363" rtl="0" fontAlgn="base">
      <a:spcBef>
        <a:spcPct val="0"/>
      </a:spcBef>
      <a:spcAft>
        <a:spcPct val="0"/>
      </a:spcAft>
      <a:defRPr sz="2100" b="1" kern="1200">
        <a:solidFill>
          <a:schemeClr val="tx1"/>
        </a:solidFill>
        <a:latin typeface="Arial" pitchFamily="34" charset="0"/>
        <a:ea typeface="MS PGothic" pitchFamily="34" charset="-128"/>
        <a:cs typeface="+mn-cs"/>
      </a:defRPr>
    </a:lvl4pPr>
    <a:lvl5pPr marL="8597900" indent="-7029450" algn="l" defTabSz="4297363" rtl="0" fontAlgn="base">
      <a:spcBef>
        <a:spcPct val="0"/>
      </a:spcBef>
      <a:spcAft>
        <a:spcPct val="0"/>
      </a:spcAft>
      <a:defRPr sz="2100" b="1" kern="1200">
        <a:solidFill>
          <a:schemeClr val="tx1"/>
        </a:solidFill>
        <a:latin typeface="Arial" pitchFamily="34" charset="0"/>
        <a:ea typeface="MS PGothic" pitchFamily="34" charset="-128"/>
        <a:cs typeface="+mn-cs"/>
      </a:defRPr>
    </a:lvl5pPr>
    <a:lvl6pPr marL="2286000" algn="l" defTabSz="914400" rtl="0" eaLnBrk="1" latinLnBrk="0" hangingPunct="1">
      <a:defRPr sz="2100" b="1" kern="1200">
        <a:solidFill>
          <a:schemeClr val="tx1"/>
        </a:solidFill>
        <a:latin typeface="Arial" pitchFamily="34" charset="0"/>
        <a:ea typeface="MS PGothic" pitchFamily="34" charset="-128"/>
        <a:cs typeface="+mn-cs"/>
      </a:defRPr>
    </a:lvl6pPr>
    <a:lvl7pPr marL="2743200" algn="l" defTabSz="914400" rtl="0" eaLnBrk="1" latinLnBrk="0" hangingPunct="1">
      <a:defRPr sz="2100" b="1" kern="1200">
        <a:solidFill>
          <a:schemeClr val="tx1"/>
        </a:solidFill>
        <a:latin typeface="Arial" pitchFamily="34" charset="0"/>
        <a:ea typeface="MS PGothic" pitchFamily="34" charset="-128"/>
        <a:cs typeface="+mn-cs"/>
      </a:defRPr>
    </a:lvl7pPr>
    <a:lvl8pPr marL="3200400" algn="l" defTabSz="914400" rtl="0" eaLnBrk="1" latinLnBrk="0" hangingPunct="1">
      <a:defRPr sz="2100" b="1" kern="1200">
        <a:solidFill>
          <a:schemeClr val="tx1"/>
        </a:solidFill>
        <a:latin typeface="Arial" pitchFamily="34" charset="0"/>
        <a:ea typeface="MS PGothic" pitchFamily="34" charset="-128"/>
        <a:cs typeface="+mn-cs"/>
      </a:defRPr>
    </a:lvl8pPr>
    <a:lvl9pPr marL="3657600" algn="l" defTabSz="914400" rtl="0" eaLnBrk="1" latinLnBrk="0" hangingPunct="1">
      <a:defRPr sz="2100" b="1"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55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40"/>
    <a:srgbClr val="EBAA00"/>
    <a:srgbClr val="FFBF40"/>
    <a:srgbClr val="FFFFFF"/>
    <a:srgbClr val="FFD073"/>
    <a:srgbClr val="E7A618"/>
    <a:srgbClr val="A66F00"/>
    <a:srgbClr val="091B77"/>
    <a:srgbClr val="400080"/>
    <a:srgbClr val="7C0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714" autoAdjust="0"/>
  </p:normalViewPr>
  <p:slideViewPr>
    <p:cSldViewPr>
      <p:cViewPr>
        <p:scale>
          <a:sx n="42" d="100"/>
          <a:sy n="42" d="100"/>
        </p:scale>
        <p:origin x="30" y="-2514"/>
      </p:cViewPr>
      <p:guideLst>
        <p:guide orient="horz" pos="10368"/>
        <p:guide pos="1559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defTabSz="4298282">
              <a:defRPr sz="1200" b="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vl1pPr>
          </a:lstStyle>
          <a:p>
            <a:fld id="{4CB5F3D3-46F2-4A83-B311-7AB65C3F1379}" type="datetime1">
              <a:rPr lang="en-US"/>
              <a:pPr/>
              <a:t>4/1/2018</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defTabSz="4298282">
              <a:defRPr sz="1200" b="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vl1pPr>
          </a:lstStyle>
          <a:p>
            <a:fld id="{3B954293-3452-4A65-879A-38AC3FE7C6D5}" type="slidenum">
              <a:rPr lang="en-US"/>
              <a:pPr/>
              <a:t>‹#›</a:t>
            </a:fld>
            <a:endParaRPr lang="en-US"/>
          </a:p>
        </p:txBody>
      </p:sp>
    </p:spTree>
    <p:extLst>
      <p:ext uri="{BB962C8B-B14F-4D97-AF65-F5344CB8AC3E}">
        <p14:creationId xmlns:p14="http://schemas.microsoft.com/office/powerpoint/2010/main" val="11435915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MS PGothic" pitchFamily="34" charset="-128"/>
        <a:cs typeface="ＭＳ Ｐゴシック" pitchFamily="-105" charset="-128"/>
      </a:defRPr>
    </a:lvl1pPr>
    <a:lvl2pPr marL="390525" algn="l" rtl="0" eaLnBrk="0" fontAlgn="base" hangingPunct="0">
      <a:spcBef>
        <a:spcPct val="30000"/>
      </a:spcBef>
      <a:spcAft>
        <a:spcPct val="0"/>
      </a:spcAft>
      <a:defRPr sz="1000" kern="1200">
        <a:solidFill>
          <a:schemeClr val="tx1"/>
        </a:solidFill>
        <a:latin typeface="+mn-lt"/>
        <a:ea typeface="MS PGothic" pitchFamily="34" charset="-128"/>
        <a:cs typeface="+mn-cs"/>
      </a:defRPr>
    </a:lvl2pPr>
    <a:lvl3pPr marL="782638" algn="l" rtl="0" eaLnBrk="0" fontAlgn="base" hangingPunct="0">
      <a:spcBef>
        <a:spcPct val="30000"/>
      </a:spcBef>
      <a:spcAft>
        <a:spcPct val="0"/>
      </a:spcAft>
      <a:defRPr sz="1000" kern="1200">
        <a:solidFill>
          <a:schemeClr val="tx1"/>
        </a:solidFill>
        <a:latin typeface="+mn-lt"/>
        <a:ea typeface="MS PGothic" pitchFamily="34" charset="-128"/>
        <a:cs typeface="+mn-cs"/>
      </a:defRPr>
    </a:lvl3pPr>
    <a:lvl4pPr marL="1174750" algn="l" rtl="0" eaLnBrk="0" fontAlgn="base" hangingPunct="0">
      <a:spcBef>
        <a:spcPct val="30000"/>
      </a:spcBef>
      <a:spcAft>
        <a:spcPct val="0"/>
      </a:spcAft>
      <a:defRPr sz="1000" kern="1200">
        <a:solidFill>
          <a:schemeClr val="tx1"/>
        </a:solidFill>
        <a:latin typeface="+mn-lt"/>
        <a:ea typeface="MS PGothic" pitchFamily="34" charset="-128"/>
        <a:cs typeface="+mn-cs"/>
      </a:defRPr>
    </a:lvl4pPr>
    <a:lvl5pPr marL="1566863" algn="l" rtl="0" eaLnBrk="0" fontAlgn="base" hangingPunct="0">
      <a:spcBef>
        <a:spcPct val="30000"/>
      </a:spcBef>
      <a:spcAft>
        <a:spcPct val="0"/>
      </a:spcAft>
      <a:defRPr sz="1000" kern="1200">
        <a:solidFill>
          <a:schemeClr val="tx1"/>
        </a:solidFill>
        <a:latin typeface="+mn-lt"/>
        <a:ea typeface="MS PGothic" pitchFamily="34" charset="-128"/>
        <a:cs typeface="+mn-cs"/>
      </a:defRPr>
    </a:lvl5pPr>
    <a:lvl6pPr marL="1959331" algn="l" defTabSz="783732" rtl="0" eaLnBrk="1" latinLnBrk="0" hangingPunct="1">
      <a:defRPr sz="1000" kern="1200">
        <a:solidFill>
          <a:schemeClr val="tx1"/>
        </a:solidFill>
        <a:latin typeface="+mn-lt"/>
        <a:ea typeface="+mn-ea"/>
        <a:cs typeface="+mn-cs"/>
      </a:defRPr>
    </a:lvl6pPr>
    <a:lvl7pPr marL="2351197" algn="l" defTabSz="783732" rtl="0" eaLnBrk="1" latinLnBrk="0" hangingPunct="1">
      <a:defRPr sz="1000" kern="1200">
        <a:solidFill>
          <a:schemeClr val="tx1"/>
        </a:solidFill>
        <a:latin typeface="+mn-lt"/>
        <a:ea typeface="+mn-ea"/>
        <a:cs typeface="+mn-cs"/>
      </a:defRPr>
    </a:lvl7pPr>
    <a:lvl8pPr marL="2743063" algn="l" defTabSz="783732" rtl="0" eaLnBrk="1" latinLnBrk="0" hangingPunct="1">
      <a:defRPr sz="1000" kern="1200">
        <a:solidFill>
          <a:schemeClr val="tx1"/>
        </a:solidFill>
        <a:latin typeface="+mn-lt"/>
        <a:ea typeface="+mn-ea"/>
        <a:cs typeface="+mn-cs"/>
      </a:defRPr>
    </a:lvl8pPr>
    <a:lvl9pPr marL="3134929" algn="l" defTabSz="78373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21577" y="11686906"/>
            <a:ext cx="31977874" cy="8064137"/>
          </a:xfrm>
        </p:spPr>
        <p:txBody>
          <a:bodyPr/>
          <a:lstStyle/>
          <a:p>
            <a:r>
              <a:rPr lang="en-US"/>
              <a:t>Click to edit Master title style</a:t>
            </a:r>
          </a:p>
        </p:txBody>
      </p:sp>
      <p:sp>
        <p:nvSpPr>
          <p:cNvPr id="3" name="Subtitle 2"/>
          <p:cNvSpPr>
            <a:spLocks noGrp="1"/>
          </p:cNvSpPr>
          <p:nvPr>
            <p:ph type="subTitle" idx="1"/>
          </p:nvPr>
        </p:nvSpPr>
        <p:spPr>
          <a:xfrm>
            <a:off x="5643154" y="21318583"/>
            <a:ext cx="26334720" cy="9614263"/>
          </a:xfrm>
        </p:spPr>
        <p:txBody>
          <a:bodyPr/>
          <a:lstStyle>
            <a:lvl1pPr marL="0" indent="0" algn="ctr">
              <a:buNone/>
              <a:defRPr>
                <a:solidFill>
                  <a:schemeClr val="tx1">
                    <a:tint val="75000"/>
                  </a:schemeClr>
                </a:solidFill>
              </a:defRPr>
            </a:lvl1pPr>
            <a:lvl2pPr marL="2149660" indent="0" algn="ctr">
              <a:buNone/>
              <a:defRPr>
                <a:solidFill>
                  <a:schemeClr val="tx1">
                    <a:tint val="75000"/>
                  </a:schemeClr>
                </a:solidFill>
              </a:defRPr>
            </a:lvl2pPr>
            <a:lvl3pPr marL="4299320" indent="0" algn="ctr">
              <a:buNone/>
              <a:defRPr>
                <a:solidFill>
                  <a:schemeClr val="tx1">
                    <a:tint val="75000"/>
                  </a:schemeClr>
                </a:solidFill>
              </a:defRPr>
            </a:lvl3pPr>
            <a:lvl4pPr marL="6448980" indent="0" algn="ctr">
              <a:buNone/>
              <a:defRPr>
                <a:solidFill>
                  <a:schemeClr val="tx1">
                    <a:tint val="75000"/>
                  </a:schemeClr>
                </a:solidFill>
              </a:defRPr>
            </a:lvl4pPr>
            <a:lvl5pPr marL="8598640" indent="0" algn="ctr">
              <a:buNone/>
              <a:defRPr>
                <a:solidFill>
                  <a:schemeClr val="tx1">
                    <a:tint val="75000"/>
                  </a:schemeClr>
                </a:solidFill>
              </a:defRPr>
            </a:lvl5pPr>
            <a:lvl6pPr marL="10748300" indent="0" algn="ctr">
              <a:buNone/>
              <a:defRPr>
                <a:solidFill>
                  <a:schemeClr val="tx1">
                    <a:tint val="75000"/>
                  </a:schemeClr>
                </a:solidFill>
              </a:defRPr>
            </a:lvl6pPr>
            <a:lvl7pPr marL="12897960" indent="0" algn="ctr">
              <a:buNone/>
              <a:defRPr>
                <a:solidFill>
                  <a:schemeClr val="tx1">
                    <a:tint val="75000"/>
                  </a:schemeClr>
                </a:solidFill>
              </a:defRPr>
            </a:lvl7pPr>
            <a:lvl8pPr marL="15047620" indent="0" algn="ctr">
              <a:buNone/>
              <a:defRPr>
                <a:solidFill>
                  <a:schemeClr val="tx1">
                    <a:tint val="75000"/>
                  </a:schemeClr>
                </a:solidFill>
              </a:defRPr>
            </a:lvl8pPr>
            <a:lvl9pPr marL="171972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497CA7D-86C8-4AE6-B176-C56CD87306B1}" type="datetime1">
              <a:rPr lang="en-US"/>
              <a:pPr/>
              <a:t>4/1/2018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EE0238C-BC79-4E4C-A6F6-D5A26BE67C1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B6B11A-2687-4447-A721-FA86A62FB7AF}" type="datetime1">
              <a:rPr lang="en-US"/>
              <a:pPr/>
              <a:t>4/1/2018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28A328C-8EB3-4CF1-B040-BC46FF2D62E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922490" y="9640392"/>
            <a:ext cx="40632015" cy="2054439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026437" y="9640392"/>
            <a:ext cx="121269036" cy="205443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248FE8F-505B-418D-8703-39A53D02CA96}" type="datetime1">
              <a:rPr lang="en-US"/>
              <a:pPr/>
              <a:t>4/1/2018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5CCA1F2-3CF4-4918-A9B9-DD12796ACD6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2FD289F-A021-42AE-9E6E-E25BA8875F07}" type="datetime1">
              <a:rPr lang="en-US"/>
              <a:pPr/>
              <a:t>4/1/2018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E3E4506-7B69-41B1-A931-A3983698102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71802" y="24174997"/>
            <a:ext cx="31977874" cy="7471954"/>
          </a:xfrm>
        </p:spPr>
        <p:txBody>
          <a:bodyPr anchor="t"/>
          <a:lstStyle>
            <a:lvl1pPr algn="l">
              <a:defRPr sz="18800" b="1" cap="all"/>
            </a:lvl1pPr>
          </a:lstStyle>
          <a:p>
            <a:r>
              <a:rPr lang="en-US"/>
              <a:t>Click to edit Master title style</a:t>
            </a:r>
          </a:p>
        </p:txBody>
      </p:sp>
      <p:sp>
        <p:nvSpPr>
          <p:cNvPr id="3" name="Text Placeholder 2"/>
          <p:cNvSpPr>
            <a:spLocks noGrp="1"/>
          </p:cNvSpPr>
          <p:nvPr>
            <p:ph type="body" idx="1"/>
          </p:nvPr>
        </p:nvSpPr>
        <p:spPr>
          <a:xfrm>
            <a:off x="2971802" y="15945400"/>
            <a:ext cx="31977874" cy="8229597"/>
          </a:xfrm>
        </p:spPr>
        <p:txBody>
          <a:bodyPr anchor="b"/>
          <a:lstStyle>
            <a:lvl1pPr marL="0" indent="0">
              <a:buNone/>
              <a:defRPr sz="9400">
                <a:solidFill>
                  <a:schemeClr val="tx1">
                    <a:tint val="75000"/>
                  </a:schemeClr>
                </a:solidFill>
              </a:defRPr>
            </a:lvl1pPr>
            <a:lvl2pPr marL="2149660" indent="0">
              <a:buNone/>
              <a:defRPr sz="8500">
                <a:solidFill>
                  <a:schemeClr val="tx1">
                    <a:tint val="75000"/>
                  </a:schemeClr>
                </a:solidFill>
              </a:defRPr>
            </a:lvl2pPr>
            <a:lvl3pPr marL="4299320" indent="0">
              <a:buNone/>
              <a:defRPr sz="7500">
                <a:solidFill>
                  <a:schemeClr val="tx1">
                    <a:tint val="75000"/>
                  </a:schemeClr>
                </a:solidFill>
              </a:defRPr>
            </a:lvl3pPr>
            <a:lvl4pPr marL="6448980" indent="0">
              <a:buNone/>
              <a:defRPr sz="6600">
                <a:solidFill>
                  <a:schemeClr val="tx1">
                    <a:tint val="75000"/>
                  </a:schemeClr>
                </a:solidFill>
              </a:defRPr>
            </a:lvl4pPr>
            <a:lvl5pPr marL="8598640" indent="0">
              <a:buNone/>
              <a:defRPr sz="6600">
                <a:solidFill>
                  <a:schemeClr val="tx1">
                    <a:tint val="75000"/>
                  </a:schemeClr>
                </a:solidFill>
              </a:defRPr>
            </a:lvl5pPr>
            <a:lvl6pPr marL="10748300" indent="0">
              <a:buNone/>
              <a:defRPr sz="6600">
                <a:solidFill>
                  <a:schemeClr val="tx1">
                    <a:tint val="75000"/>
                  </a:schemeClr>
                </a:solidFill>
              </a:defRPr>
            </a:lvl6pPr>
            <a:lvl7pPr marL="12897960" indent="0">
              <a:buNone/>
              <a:defRPr sz="6600">
                <a:solidFill>
                  <a:schemeClr val="tx1">
                    <a:tint val="75000"/>
                  </a:schemeClr>
                </a:solidFill>
              </a:defRPr>
            </a:lvl7pPr>
            <a:lvl8pPr marL="15047620" indent="0">
              <a:buNone/>
              <a:defRPr sz="6600">
                <a:solidFill>
                  <a:schemeClr val="tx1">
                    <a:tint val="75000"/>
                  </a:schemeClr>
                </a:solidFill>
              </a:defRPr>
            </a:lvl8pPr>
            <a:lvl9pPr marL="1719728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FFB0CAB-7B45-42EA-A909-11FFC9283A32}" type="datetime1">
              <a:rPr lang="en-US"/>
              <a:pPr/>
              <a:t>4/1/2018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60CCFFA-D2D2-46A3-B399-014D64FB76C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26436" y="56178997"/>
            <a:ext cx="80950526" cy="15890530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0603979" y="56178997"/>
            <a:ext cx="80950526" cy="15890530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7A1A273-B6CC-44F4-A5F2-4D57CE858588}" type="datetime1">
              <a:rPr lang="en-US"/>
              <a:pPr/>
              <a:t>4/1/2018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97461C7-0179-4967-B226-1F72E6D29B1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1051" y="1506586"/>
            <a:ext cx="33858926" cy="627017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81052" y="8421191"/>
            <a:ext cx="16622487" cy="3509552"/>
          </a:xfrm>
        </p:spPr>
        <p:txBody>
          <a:bodyPr anchor="b"/>
          <a:lstStyle>
            <a:lvl1pPr marL="0" indent="0">
              <a:buNone/>
              <a:defRPr sz="11300" b="1"/>
            </a:lvl1pPr>
            <a:lvl2pPr marL="2149660" indent="0">
              <a:buNone/>
              <a:defRPr sz="9400" b="1"/>
            </a:lvl2pPr>
            <a:lvl3pPr marL="4299320" indent="0">
              <a:buNone/>
              <a:defRPr sz="8500" b="1"/>
            </a:lvl3pPr>
            <a:lvl4pPr marL="6448980" indent="0">
              <a:buNone/>
              <a:defRPr sz="7500" b="1"/>
            </a:lvl4pPr>
            <a:lvl5pPr marL="8598640" indent="0">
              <a:buNone/>
              <a:defRPr sz="7500" b="1"/>
            </a:lvl5pPr>
            <a:lvl6pPr marL="10748300" indent="0">
              <a:buNone/>
              <a:defRPr sz="7500" b="1"/>
            </a:lvl6pPr>
            <a:lvl7pPr marL="12897960" indent="0">
              <a:buNone/>
              <a:defRPr sz="7500" b="1"/>
            </a:lvl7pPr>
            <a:lvl8pPr marL="15047620" indent="0">
              <a:buNone/>
              <a:defRPr sz="7500" b="1"/>
            </a:lvl8pPr>
            <a:lvl9pPr marL="17197280" indent="0">
              <a:buNone/>
              <a:defRPr sz="7500" b="1"/>
            </a:lvl9pPr>
          </a:lstStyle>
          <a:p>
            <a:pPr lvl="0"/>
            <a:r>
              <a:rPr lang="en-US"/>
              <a:t>Click to edit Master text styles</a:t>
            </a:r>
          </a:p>
        </p:txBody>
      </p:sp>
      <p:sp>
        <p:nvSpPr>
          <p:cNvPr id="4" name="Content Placeholder 3"/>
          <p:cNvSpPr>
            <a:spLocks noGrp="1"/>
          </p:cNvSpPr>
          <p:nvPr>
            <p:ph sz="half" idx="2"/>
          </p:nvPr>
        </p:nvSpPr>
        <p:spPr>
          <a:xfrm>
            <a:off x="1881052" y="11930743"/>
            <a:ext cx="16622487" cy="21675637"/>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110962" y="8421191"/>
            <a:ext cx="16629017" cy="3509552"/>
          </a:xfrm>
        </p:spPr>
        <p:txBody>
          <a:bodyPr anchor="b"/>
          <a:lstStyle>
            <a:lvl1pPr marL="0" indent="0">
              <a:buNone/>
              <a:defRPr sz="11300" b="1"/>
            </a:lvl1pPr>
            <a:lvl2pPr marL="2149660" indent="0">
              <a:buNone/>
              <a:defRPr sz="9400" b="1"/>
            </a:lvl2pPr>
            <a:lvl3pPr marL="4299320" indent="0">
              <a:buNone/>
              <a:defRPr sz="8500" b="1"/>
            </a:lvl3pPr>
            <a:lvl4pPr marL="6448980" indent="0">
              <a:buNone/>
              <a:defRPr sz="7500" b="1"/>
            </a:lvl4pPr>
            <a:lvl5pPr marL="8598640" indent="0">
              <a:buNone/>
              <a:defRPr sz="7500" b="1"/>
            </a:lvl5pPr>
            <a:lvl6pPr marL="10748300" indent="0">
              <a:buNone/>
              <a:defRPr sz="7500" b="1"/>
            </a:lvl6pPr>
            <a:lvl7pPr marL="12897960" indent="0">
              <a:buNone/>
              <a:defRPr sz="7500" b="1"/>
            </a:lvl7pPr>
            <a:lvl8pPr marL="15047620" indent="0">
              <a:buNone/>
              <a:defRPr sz="7500" b="1"/>
            </a:lvl8pPr>
            <a:lvl9pPr marL="17197280"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9110962" y="11930743"/>
            <a:ext cx="16629017" cy="21675637"/>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52785FAC-222A-4F2A-8260-70F7C5BDC9CF}" type="datetime1">
              <a:rPr lang="en-US"/>
              <a:pPr/>
              <a:t>4/1/2018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91A2725-DEC8-4034-B917-27134DE2C8D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8D9AD25-2CA0-412C-871F-2A5951266FE5}" type="datetime1">
              <a:rPr lang="en-US"/>
              <a:pPr/>
              <a:t>4/1/2018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CE46137-5008-4CFE-B63D-C10C6634676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C3F9977-22AA-40D6-89C1-BF2F481B2DCA}" type="datetime1">
              <a:rPr lang="en-US"/>
              <a:pPr/>
              <a:t>4/1/2018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2A49E41C-96EA-4AB3-A7D4-B64CE01EF96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054" y="1497874"/>
            <a:ext cx="12377059" cy="6374674"/>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4708777" y="1497878"/>
            <a:ext cx="21031200" cy="32108505"/>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81054" y="7872552"/>
            <a:ext cx="12377059" cy="25733831"/>
          </a:xfrm>
        </p:spPr>
        <p:txBody>
          <a:bodyPr/>
          <a:lstStyle>
            <a:lvl1pPr marL="0" indent="0">
              <a:buNone/>
              <a:defRPr sz="6600"/>
            </a:lvl1pPr>
            <a:lvl2pPr marL="2149660" indent="0">
              <a:buNone/>
              <a:defRPr sz="5700"/>
            </a:lvl2pPr>
            <a:lvl3pPr marL="4299320" indent="0">
              <a:buNone/>
              <a:defRPr sz="4700"/>
            </a:lvl3pPr>
            <a:lvl4pPr marL="6448980" indent="0">
              <a:buNone/>
              <a:defRPr sz="4200"/>
            </a:lvl4pPr>
            <a:lvl5pPr marL="8598640" indent="0">
              <a:buNone/>
              <a:defRPr sz="4200"/>
            </a:lvl5pPr>
            <a:lvl6pPr marL="10748300" indent="0">
              <a:buNone/>
              <a:defRPr sz="4200"/>
            </a:lvl6pPr>
            <a:lvl7pPr marL="12897960" indent="0">
              <a:buNone/>
              <a:defRPr sz="4200"/>
            </a:lvl7pPr>
            <a:lvl8pPr marL="15047620" indent="0">
              <a:buNone/>
              <a:defRPr sz="4200"/>
            </a:lvl8pPr>
            <a:lvl9pPr marL="17197280"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7A127835-A410-499B-8960-9C97C1D284AB}" type="datetime1">
              <a:rPr lang="en-US"/>
              <a:pPr/>
              <a:t>4/1/2018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526F3F0-9CBB-4251-9445-14855467A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73985" y="26334720"/>
            <a:ext cx="22572617" cy="310896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7373985" y="3361509"/>
            <a:ext cx="22572617" cy="22572617"/>
          </a:xfrm>
        </p:spPr>
        <p:txBody>
          <a:bodyPr rtlCol="0">
            <a:normAutofit/>
          </a:bodyPr>
          <a:lstStyle>
            <a:lvl1pPr marL="0" indent="0">
              <a:buNone/>
              <a:defRPr sz="15100"/>
            </a:lvl1pPr>
            <a:lvl2pPr marL="2149660" indent="0">
              <a:buNone/>
              <a:defRPr sz="13200"/>
            </a:lvl2pPr>
            <a:lvl3pPr marL="4299320" indent="0">
              <a:buNone/>
              <a:defRPr sz="11300"/>
            </a:lvl3pPr>
            <a:lvl4pPr marL="6448980" indent="0">
              <a:buNone/>
              <a:defRPr sz="9400"/>
            </a:lvl4pPr>
            <a:lvl5pPr marL="8598640" indent="0">
              <a:buNone/>
              <a:defRPr sz="9400"/>
            </a:lvl5pPr>
            <a:lvl6pPr marL="10748300" indent="0">
              <a:buNone/>
              <a:defRPr sz="9400"/>
            </a:lvl6pPr>
            <a:lvl7pPr marL="12897960" indent="0">
              <a:buNone/>
              <a:defRPr sz="9400"/>
            </a:lvl7pPr>
            <a:lvl8pPr marL="15047620" indent="0">
              <a:buNone/>
              <a:defRPr sz="9400"/>
            </a:lvl8pPr>
            <a:lvl9pPr marL="17197280" indent="0">
              <a:buNone/>
              <a:defRPr sz="9400"/>
            </a:lvl9pPr>
          </a:lstStyle>
          <a:p>
            <a:pPr lvl="0"/>
            <a:endParaRPr lang="en-US" noProof="0"/>
          </a:p>
        </p:txBody>
      </p:sp>
      <p:sp>
        <p:nvSpPr>
          <p:cNvPr id="4" name="Text Placeholder 3"/>
          <p:cNvSpPr>
            <a:spLocks noGrp="1"/>
          </p:cNvSpPr>
          <p:nvPr>
            <p:ph type="body" sz="half" idx="2"/>
          </p:nvPr>
        </p:nvSpPr>
        <p:spPr>
          <a:xfrm>
            <a:off x="7373985" y="29443683"/>
            <a:ext cx="22572617" cy="4415243"/>
          </a:xfrm>
        </p:spPr>
        <p:txBody>
          <a:bodyPr/>
          <a:lstStyle>
            <a:lvl1pPr marL="0" indent="0">
              <a:buNone/>
              <a:defRPr sz="6600"/>
            </a:lvl1pPr>
            <a:lvl2pPr marL="2149660" indent="0">
              <a:buNone/>
              <a:defRPr sz="5700"/>
            </a:lvl2pPr>
            <a:lvl3pPr marL="4299320" indent="0">
              <a:buNone/>
              <a:defRPr sz="4700"/>
            </a:lvl3pPr>
            <a:lvl4pPr marL="6448980" indent="0">
              <a:buNone/>
              <a:defRPr sz="4200"/>
            </a:lvl4pPr>
            <a:lvl5pPr marL="8598640" indent="0">
              <a:buNone/>
              <a:defRPr sz="4200"/>
            </a:lvl5pPr>
            <a:lvl6pPr marL="10748300" indent="0">
              <a:buNone/>
              <a:defRPr sz="4200"/>
            </a:lvl6pPr>
            <a:lvl7pPr marL="12897960" indent="0">
              <a:buNone/>
              <a:defRPr sz="4200"/>
            </a:lvl7pPr>
            <a:lvl8pPr marL="15047620" indent="0">
              <a:buNone/>
              <a:defRPr sz="4200"/>
            </a:lvl8pPr>
            <a:lvl9pPr marL="17197280"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6130493-9667-4F25-B375-D38583665001}" type="datetime1">
              <a:rPr lang="en-US"/>
              <a:pPr/>
              <a:t>4/1/2018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68A2AE-9932-4FF0-B36B-2EB0604C2E9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4650" y="1319213"/>
            <a:ext cx="29629100" cy="5486400"/>
          </a:xfrm>
          <a:prstGeom prst="rect">
            <a:avLst/>
          </a:prstGeom>
          <a:noFill/>
          <a:ln w="9525">
            <a:noFill/>
            <a:miter lim="800000"/>
            <a:headEnd/>
            <a:tailEnd/>
          </a:ln>
        </p:spPr>
        <p:txBody>
          <a:bodyPr vert="horz" wrap="square" lIns="429932" tIns="214966" rIns="429932" bIns="21496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4650" y="7681913"/>
            <a:ext cx="29629100" cy="21724937"/>
          </a:xfrm>
          <a:prstGeom prst="rect">
            <a:avLst/>
          </a:prstGeom>
          <a:noFill/>
          <a:ln w="9525">
            <a:noFill/>
            <a:miter lim="800000"/>
            <a:headEnd/>
            <a:tailEnd/>
          </a:ln>
        </p:spPr>
        <p:txBody>
          <a:bodyPr vert="horz" wrap="square" lIns="429932" tIns="214966" rIns="429932" bIns="2149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4650" y="30511750"/>
            <a:ext cx="7683500" cy="1752600"/>
          </a:xfrm>
          <a:prstGeom prst="rect">
            <a:avLst/>
          </a:prstGeom>
        </p:spPr>
        <p:txBody>
          <a:bodyPr vert="horz" wrap="square" lIns="429932" tIns="214966" rIns="429932" bIns="214966" numCol="1" anchor="ctr" anchorCtr="0" compatLnSpc="1">
            <a:prstTxWarp prst="textNoShape">
              <a:avLst/>
            </a:prstTxWarp>
          </a:bodyPr>
          <a:lstStyle>
            <a:lvl1pPr>
              <a:defRPr sz="5700" b="0">
                <a:solidFill>
                  <a:srgbClr val="898989"/>
                </a:solidFill>
                <a:latin typeface="Calibri" pitchFamily="34" charset="0"/>
              </a:defRPr>
            </a:lvl1pPr>
          </a:lstStyle>
          <a:p>
            <a:fld id="{8CD6A9B0-1D67-464C-B393-22A54C92B96A}" type="datetime1">
              <a:rPr lang="en-US"/>
              <a:pPr/>
              <a:t>4/1/2018</a:t>
            </a:fld>
            <a:endParaRPr lang="en-US"/>
          </a:p>
        </p:txBody>
      </p:sp>
      <p:sp>
        <p:nvSpPr>
          <p:cNvPr id="5" name="Footer Placeholder 4"/>
          <p:cNvSpPr>
            <a:spLocks noGrp="1"/>
          </p:cNvSpPr>
          <p:nvPr>
            <p:ph type="ftr" sz="quarter" idx="3"/>
          </p:nvPr>
        </p:nvSpPr>
        <p:spPr>
          <a:xfrm>
            <a:off x="11245850" y="30511750"/>
            <a:ext cx="10426700" cy="1752600"/>
          </a:xfrm>
          <a:prstGeom prst="rect">
            <a:avLst/>
          </a:prstGeom>
        </p:spPr>
        <p:txBody>
          <a:bodyPr vert="horz" wrap="square" lIns="429932" tIns="214966" rIns="429932" bIns="214966" numCol="1" anchor="ctr" anchorCtr="0" compatLnSpc="1">
            <a:prstTxWarp prst="textNoShape">
              <a:avLst/>
            </a:prstTxWarp>
          </a:bodyPr>
          <a:lstStyle>
            <a:lvl1pPr algn="ctr" defTabSz="4298282">
              <a:defRPr sz="5700" b="0">
                <a:solidFill>
                  <a:srgbClr val="898989"/>
                </a:solidFill>
                <a:latin typeface="Calibri" pitchFamily="28"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3590250" y="30511750"/>
            <a:ext cx="7683500" cy="1752600"/>
          </a:xfrm>
          <a:prstGeom prst="rect">
            <a:avLst/>
          </a:prstGeom>
        </p:spPr>
        <p:txBody>
          <a:bodyPr vert="horz" wrap="square" lIns="429932" tIns="214966" rIns="429932" bIns="214966" numCol="1" anchor="ctr" anchorCtr="0" compatLnSpc="1">
            <a:prstTxWarp prst="textNoShape">
              <a:avLst/>
            </a:prstTxWarp>
          </a:bodyPr>
          <a:lstStyle>
            <a:lvl1pPr algn="r">
              <a:defRPr sz="5700" b="0">
                <a:solidFill>
                  <a:srgbClr val="898989"/>
                </a:solidFill>
                <a:latin typeface="Calibri" pitchFamily="34" charset="0"/>
              </a:defRPr>
            </a:lvl1pPr>
          </a:lstStyle>
          <a:p>
            <a:fld id="{AAB9F5F8-74A5-4DCB-8B69-5E6D2EC00F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97363" rtl="0" eaLnBrk="0" fontAlgn="base" hangingPunct="0">
        <a:spcBef>
          <a:spcPct val="0"/>
        </a:spcBef>
        <a:spcAft>
          <a:spcPct val="0"/>
        </a:spcAft>
        <a:defRPr sz="20700" kern="1200">
          <a:solidFill>
            <a:schemeClr val="tx1"/>
          </a:solidFill>
          <a:latin typeface="+mj-lt"/>
          <a:ea typeface="MS PGothic" pitchFamily="34" charset="-128"/>
          <a:cs typeface="ＭＳ Ｐゴシック" pitchFamily="-105" charset="-128"/>
        </a:defRPr>
      </a:lvl1pPr>
      <a:lvl2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2pPr>
      <a:lvl3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3pPr>
      <a:lvl4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4pPr>
      <a:lvl5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5pPr>
      <a:lvl6pPr marL="391866" algn="ctr" defTabSz="4298282" rtl="0" fontAlgn="base">
        <a:spcBef>
          <a:spcPct val="0"/>
        </a:spcBef>
        <a:spcAft>
          <a:spcPct val="0"/>
        </a:spcAft>
        <a:defRPr sz="20700">
          <a:solidFill>
            <a:schemeClr val="tx1"/>
          </a:solidFill>
          <a:latin typeface="Calibri" pitchFamily="34" charset="0"/>
        </a:defRPr>
      </a:lvl6pPr>
      <a:lvl7pPr marL="783732" algn="ctr" defTabSz="4298282" rtl="0" fontAlgn="base">
        <a:spcBef>
          <a:spcPct val="0"/>
        </a:spcBef>
        <a:spcAft>
          <a:spcPct val="0"/>
        </a:spcAft>
        <a:defRPr sz="20700">
          <a:solidFill>
            <a:schemeClr val="tx1"/>
          </a:solidFill>
          <a:latin typeface="Calibri" pitchFamily="34" charset="0"/>
        </a:defRPr>
      </a:lvl7pPr>
      <a:lvl8pPr marL="1175598" algn="ctr" defTabSz="4298282" rtl="0" fontAlgn="base">
        <a:spcBef>
          <a:spcPct val="0"/>
        </a:spcBef>
        <a:spcAft>
          <a:spcPct val="0"/>
        </a:spcAft>
        <a:defRPr sz="20700">
          <a:solidFill>
            <a:schemeClr val="tx1"/>
          </a:solidFill>
          <a:latin typeface="Calibri" pitchFamily="34" charset="0"/>
        </a:defRPr>
      </a:lvl8pPr>
      <a:lvl9pPr marL="1567464" algn="ctr" defTabSz="4298282" rtl="0" fontAlgn="base">
        <a:spcBef>
          <a:spcPct val="0"/>
        </a:spcBef>
        <a:spcAft>
          <a:spcPct val="0"/>
        </a:spcAft>
        <a:defRPr sz="20700">
          <a:solidFill>
            <a:schemeClr val="tx1"/>
          </a:solidFill>
          <a:latin typeface="Calibri" pitchFamily="34" charset="0"/>
        </a:defRPr>
      </a:lvl9pPr>
    </p:titleStyle>
    <p:bodyStyle>
      <a:lvl1pPr marL="1609725" indent="-1609725" algn="l" defTabSz="4297363" rtl="0" eaLnBrk="0" fontAlgn="base" hangingPunct="0">
        <a:spcBef>
          <a:spcPct val="20000"/>
        </a:spcBef>
        <a:spcAft>
          <a:spcPct val="0"/>
        </a:spcAft>
        <a:buFont typeface="Arial" pitchFamily="34" charset="0"/>
        <a:buChar char="•"/>
        <a:defRPr sz="15100" kern="1200">
          <a:solidFill>
            <a:schemeClr val="tx1"/>
          </a:solidFill>
          <a:latin typeface="+mn-lt"/>
          <a:ea typeface="MS PGothic" pitchFamily="34" charset="-128"/>
          <a:cs typeface="ＭＳ Ｐゴシック" pitchFamily="-105" charset="-128"/>
        </a:defRPr>
      </a:lvl1pPr>
      <a:lvl2pPr marL="3492500" indent="-1341438" algn="l" defTabSz="4297363" rtl="0" eaLnBrk="0" fontAlgn="base" hangingPunct="0">
        <a:spcBef>
          <a:spcPct val="20000"/>
        </a:spcBef>
        <a:spcAft>
          <a:spcPct val="0"/>
        </a:spcAft>
        <a:buFont typeface="Arial" pitchFamily="34" charset="0"/>
        <a:buChar char="–"/>
        <a:defRPr sz="13200" kern="1200">
          <a:solidFill>
            <a:schemeClr val="tx1"/>
          </a:solidFill>
          <a:latin typeface="+mn-lt"/>
          <a:ea typeface="MS PGothic" pitchFamily="34" charset="-128"/>
          <a:cs typeface="+mn-cs"/>
        </a:defRPr>
      </a:lvl2pPr>
      <a:lvl3pPr marL="5372100" indent="-1073150" algn="l" defTabSz="4297363" rtl="0" eaLnBrk="0" fontAlgn="base" hangingPunct="0">
        <a:spcBef>
          <a:spcPct val="20000"/>
        </a:spcBef>
        <a:spcAft>
          <a:spcPct val="0"/>
        </a:spcAft>
        <a:buFont typeface="Arial" pitchFamily="34" charset="0"/>
        <a:buChar char="•"/>
        <a:defRPr sz="11300" kern="1200">
          <a:solidFill>
            <a:schemeClr val="tx1"/>
          </a:solidFill>
          <a:latin typeface="+mn-lt"/>
          <a:ea typeface="MS PGothic" pitchFamily="34" charset="-128"/>
          <a:cs typeface="+mn-cs"/>
        </a:defRPr>
      </a:lvl3pPr>
      <a:lvl4pPr marL="7521575" indent="-1073150" algn="l" defTabSz="4297363" rtl="0" eaLnBrk="0" fontAlgn="base" hangingPunct="0">
        <a:spcBef>
          <a:spcPct val="20000"/>
        </a:spcBef>
        <a:spcAft>
          <a:spcPct val="0"/>
        </a:spcAft>
        <a:buFont typeface="Arial" pitchFamily="34" charset="0"/>
        <a:buChar char="–"/>
        <a:defRPr sz="9400" kern="1200">
          <a:solidFill>
            <a:schemeClr val="tx1"/>
          </a:solidFill>
          <a:latin typeface="+mn-lt"/>
          <a:ea typeface="MS PGothic" pitchFamily="34" charset="-128"/>
          <a:cs typeface="+mn-cs"/>
        </a:defRPr>
      </a:lvl4pPr>
      <a:lvl5pPr marL="9672638" indent="-1073150" algn="l" defTabSz="4297363" rtl="0" eaLnBrk="0" fontAlgn="base" hangingPunct="0">
        <a:spcBef>
          <a:spcPct val="20000"/>
        </a:spcBef>
        <a:spcAft>
          <a:spcPct val="0"/>
        </a:spcAft>
        <a:buFont typeface="Arial" pitchFamily="34" charset="0"/>
        <a:buChar char="»"/>
        <a:defRPr sz="9400" kern="1200">
          <a:solidFill>
            <a:schemeClr val="tx1"/>
          </a:solidFill>
          <a:latin typeface="+mn-lt"/>
          <a:ea typeface="MS PGothic" pitchFamily="34" charset="-128"/>
          <a:cs typeface="+mn-cs"/>
        </a:defRPr>
      </a:lvl5pPr>
      <a:lvl6pPr marL="11823130" indent="-1074830" algn="l" defTabSz="429932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72790" indent="-1074830" algn="l" defTabSz="429932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22450" indent="-1074830" algn="l" defTabSz="429932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72109" indent="-1074830" algn="l" defTabSz="429932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99320" rtl="0" eaLnBrk="1" latinLnBrk="0" hangingPunct="1">
        <a:defRPr sz="8500" kern="1200">
          <a:solidFill>
            <a:schemeClr val="tx1"/>
          </a:solidFill>
          <a:latin typeface="+mn-lt"/>
          <a:ea typeface="+mn-ea"/>
          <a:cs typeface="+mn-cs"/>
        </a:defRPr>
      </a:lvl1pPr>
      <a:lvl2pPr marL="2149660" algn="l" defTabSz="4299320" rtl="0" eaLnBrk="1" latinLnBrk="0" hangingPunct="1">
        <a:defRPr sz="8500" kern="1200">
          <a:solidFill>
            <a:schemeClr val="tx1"/>
          </a:solidFill>
          <a:latin typeface="+mn-lt"/>
          <a:ea typeface="+mn-ea"/>
          <a:cs typeface="+mn-cs"/>
        </a:defRPr>
      </a:lvl2pPr>
      <a:lvl3pPr marL="4299320" algn="l" defTabSz="4299320" rtl="0" eaLnBrk="1" latinLnBrk="0" hangingPunct="1">
        <a:defRPr sz="8500" kern="1200">
          <a:solidFill>
            <a:schemeClr val="tx1"/>
          </a:solidFill>
          <a:latin typeface="+mn-lt"/>
          <a:ea typeface="+mn-ea"/>
          <a:cs typeface="+mn-cs"/>
        </a:defRPr>
      </a:lvl3pPr>
      <a:lvl4pPr marL="6448980" algn="l" defTabSz="4299320" rtl="0" eaLnBrk="1" latinLnBrk="0" hangingPunct="1">
        <a:defRPr sz="8500" kern="1200">
          <a:solidFill>
            <a:schemeClr val="tx1"/>
          </a:solidFill>
          <a:latin typeface="+mn-lt"/>
          <a:ea typeface="+mn-ea"/>
          <a:cs typeface="+mn-cs"/>
        </a:defRPr>
      </a:lvl4pPr>
      <a:lvl5pPr marL="8598640" algn="l" defTabSz="4299320" rtl="0" eaLnBrk="1" latinLnBrk="0" hangingPunct="1">
        <a:defRPr sz="8500" kern="1200">
          <a:solidFill>
            <a:schemeClr val="tx1"/>
          </a:solidFill>
          <a:latin typeface="+mn-lt"/>
          <a:ea typeface="+mn-ea"/>
          <a:cs typeface="+mn-cs"/>
        </a:defRPr>
      </a:lvl5pPr>
      <a:lvl6pPr marL="10748300" algn="l" defTabSz="4299320" rtl="0" eaLnBrk="1" latinLnBrk="0" hangingPunct="1">
        <a:defRPr sz="8500" kern="1200">
          <a:solidFill>
            <a:schemeClr val="tx1"/>
          </a:solidFill>
          <a:latin typeface="+mn-lt"/>
          <a:ea typeface="+mn-ea"/>
          <a:cs typeface="+mn-cs"/>
        </a:defRPr>
      </a:lvl6pPr>
      <a:lvl7pPr marL="12897960" algn="l" defTabSz="4299320" rtl="0" eaLnBrk="1" latinLnBrk="0" hangingPunct="1">
        <a:defRPr sz="8500" kern="1200">
          <a:solidFill>
            <a:schemeClr val="tx1"/>
          </a:solidFill>
          <a:latin typeface="+mn-lt"/>
          <a:ea typeface="+mn-ea"/>
          <a:cs typeface="+mn-cs"/>
        </a:defRPr>
      </a:lvl7pPr>
      <a:lvl8pPr marL="15047620" algn="l" defTabSz="4299320" rtl="0" eaLnBrk="1" latinLnBrk="0" hangingPunct="1">
        <a:defRPr sz="8500" kern="1200">
          <a:solidFill>
            <a:schemeClr val="tx1"/>
          </a:solidFill>
          <a:latin typeface="+mn-lt"/>
          <a:ea typeface="+mn-ea"/>
          <a:cs typeface="+mn-cs"/>
        </a:defRPr>
      </a:lvl8pPr>
      <a:lvl9pPr marL="17197280" algn="l" defTabSz="429932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71120"/>
            <a:ext cx="32948880" cy="32847280"/>
          </a:xfrm>
          <a:prstGeom prst="rect">
            <a:avLst/>
          </a:prstGeom>
        </p:spPr>
      </p:pic>
      <p:sp>
        <p:nvSpPr>
          <p:cNvPr id="5" name="Rectangle 4"/>
          <p:cNvSpPr/>
          <p:nvPr/>
        </p:nvSpPr>
        <p:spPr>
          <a:xfrm>
            <a:off x="883921" y="866296"/>
            <a:ext cx="31104314" cy="31505409"/>
          </a:xfrm>
          <a:prstGeom prst="rect">
            <a:avLst/>
          </a:prstGeom>
          <a:solidFill>
            <a:srgbClr val="FFFFFF">
              <a:alpha val="27843"/>
            </a:srgbClr>
          </a:solidFill>
          <a:ln>
            <a:solidFill>
              <a:srgbClr val="FFFFFF">
                <a:alpha val="5607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883921" y="7703215"/>
            <a:ext cx="9268009" cy="96762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339" name="Text Box 23"/>
          <p:cNvSpPr txBox="1">
            <a:spLocks noChangeArrowheads="1"/>
          </p:cNvSpPr>
          <p:nvPr/>
        </p:nvSpPr>
        <p:spPr bwMode="auto">
          <a:xfrm>
            <a:off x="838200" y="6324600"/>
            <a:ext cx="9313730" cy="105156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Introduction</a:t>
            </a:r>
          </a:p>
        </p:txBody>
      </p:sp>
      <p:sp>
        <p:nvSpPr>
          <p:cNvPr id="14340" name="Text Box 41"/>
          <p:cNvSpPr txBox="1">
            <a:spLocks noChangeArrowheads="1"/>
          </p:cNvSpPr>
          <p:nvPr/>
        </p:nvSpPr>
        <p:spPr bwMode="auto">
          <a:xfrm>
            <a:off x="1412875" y="23929975"/>
            <a:ext cx="134938" cy="1393825"/>
          </a:xfrm>
          <a:prstGeom prst="rect">
            <a:avLst/>
          </a:prstGeom>
          <a:noFill/>
          <a:ln w="12700">
            <a:noFill/>
            <a:miter lim="800000"/>
            <a:headEnd type="none" w="sm" len="sm"/>
            <a:tailEnd type="none" w="sm" len="sm"/>
          </a:ln>
        </p:spPr>
        <p:txBody>
          <a:bodyPr lIns="85497" tIns="42749" rIns="85497" bIns="42749">
            <a:spAutoFit/>
          </a:bodyPr>
          <a:lstStyle/>
          <a:p>
            <a:pPr eaLnBrk="0" hangingPunct="0"/>
            <a:endParaRPr lang="en-US" sz="8500" b="0" dirty="0"/>
          </a:p>
        </p:txBody>
      </p:sp>
      <p:sp>
        <p:nvSpPr>
          <p:cNvPr id="14342" name="Text Box 83"/>
          <p:cNvSpPr txBox="1">
            <a:spLocks noChangeArrowheads="1"/>
          </p:cNvSpPr>
          <p:nvPr/>
        </p:nvSpPr>
        <p:spPr bwMode="auto">
          <a:xfrm>
            <a:off x="23807738" y="31318200"/>
            <a:ext cx="8816975" cy="547688"/>
          </a:xfrm>
          <a:prstGeom prst="rect">
            <a:avLst/>
          </a:prstGeom>
          <a:noFill/>
          <a:ln w="12700">
            <a:noFill/>
            <a:miter lim="800000"/>
            <a:headEnd type="none" w="sm" len="sm"/>
            <a:tailEnd type="none" w="sm" len="sm"/>
          </a:ln>
        </p:spPr>
        <p:txBody>
          <a:bodyPr lIns="85497" tIns="42749" rIns="85497" bIns="42749">
            <a:spAutoFit/>
          </a:bodyPr>
          <a:lstStyle/>
          <a:p>
            <a:pPr eaLnBrk="0" hangingPunct="0"/>
            <a:endParaRPr lang="en-US" sz="3000" b="0" dirty="0"/>
          </a:p>
        </p:txBody>
      </p:sp>
      <p:sp>
        <p:nvSpPr>
          <p:cNvPr id="14343" name="Text Box 131"/>
          <p:cNvSpPr txBox="1">
            <a:spLocks noChangeArrowheads="1"/>
          </p:cNvSpPr>
          <p:nvPr/>
        </p:nvSpPr>
        <p:spPr bwMode="auto">
          <a:xfrm>
            <a:off x="23241000" y="30403800"/>
            <a:ext cx="8226425" cy="1257300"/>
          </a:xfrm>
          <a:prstGeom prst="rect">
            <a:avLst/>
          </a:prstGeom>
          <a:noFill/>
          <a:ln w="12700">
            <a:noFill/>
            <a:miter lim="800000"/>
            <a:headEnd type="none" w="sm" len="sm"/>
            <a:tailEnd type="none" w="sm" len="sm"/>
          </a:ln>
        </p:spPr>
        <p:txBody>
          <a:bodyPr lIns="512984" tIns="42749" rIns="512984" bIns="42749"/>
          <a:lstStyle/>
          <a:p>
            <a:pPr algn="just" eaLnBrk="0" hangingPunct="0"/>
            <a:endParaRPr lang="en-US" sz="2800" b="0" dirty="0">
              <a:latin typeface="Calibri" pitchFamily="34" charset="0"/>
            </a:endParaRPr>
          </a:p>
        </p:txBody>
      </p:sp>
      <p:sp>
        <p:nvSpPr>
          <p:cNvPr id="14349" name="Text Box 23"/>
          <p:cNvSpPr txBox="1">
            <a:spLocks noChangeArrowheads="1"/>
          </p:cNvSpPr>
          <p:nvPr/>
        </p:nvSpPr>
        <p:spPr bwMode="auto">
          <a:xfrm>
            <a:off x="22457060" y="16154400"/>
            <a:ext cx="9547896" cy="105156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C</a:t>
            </a:r>
            <a:r>
              <a:rPr lang="en-US" sz="5600">
                <a:latin typeface="Calibri" pitchFamily="34" charset="0"/>
              </a:rPr>
              <a:t>onclusion</a:t>
            </a:r>
            <a:endParaRPr lang="en-US" sz="5600" dirty="0">
              <a:latin typeface="Calibri" pitchFamily="34" charset="0"/>
            </a:endParaRPr>
          </a:p>
        </p:txBody>
      </p:sp>
      <p:sp>
        <p:nvSpPr>
          <p:cNvPr id="14350" name="Text Box 23"/>
          <p:cNvSpPr txBox="1">
            <a:spLocks noChangeArrowheads="1"/>
          </p:cNvSpPr>
          <p:nvPr/>
        </p:nvSpPr>
        <p:spPr bwMode="auto">
          <a:xfrm>
            <a:off x="22504144" y="27934144"/>
            <a:ext cx="9438371" cy="105156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Special Thanks</a:t>
            </a:r>
          </a:p>
        </p:txBody>
      </p:sp>
      <p:sp>
        <p:nvSpPr>
          <p:cNvPr id="14348" name="Text Box 23"/>
          <p:cNvSpPr txBox="1">
            <a:spLocks noChangeArrowheads="1"/>
          </p:cNvSpPr>
          <p:nvPr/>
        </p:nvSpPr>
        <p:spPr bwMode="auto">
          <a:xfrm>
            <a:off x="867200" y="17673119"/>
            <a:ext cx="9322830" cy="179034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Dictionary-dependent algorithms</a:t>
            </a:r>
          </a:p>
        </p:txBody>
      </p:sp>
      <p:sp>
        <p:nvSpPr>
          <p:cNvPr id="119" name="Text Box 22"/>
          <p:cNvSpPr txBox="1">
            <a:spLocks noChangeArrowheads="1"/>
          </p:cNvSpPr>
          <p:nvPr/>
        </p:nvSpPr>
        <p:spPr bwMode="auto">
          <a:xfrm>
            <a:off x="10891009" y="24321419"/>
            <a:ext cx="10597391" cy="1051561"/>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Conditional Random Field (CRF)</a:t>
            </a:r>
          </a:p>
        </p:txBody>
      </p:sp>
      <p:sp>
        <p:nvSpPr>
          <p:cNvPr id="3" name="AutoShape 42" descr="https://photos-4.dropbox.com/t/0/AAD-pIMAtICVX5crRoWOeGF7AbMvafaoEb_qXLwDJIKVHA/12/49846/jpeg/32x32/3/_/1/2/2011-10-06%2023.53.47.jpg/4C92rF8myezDl2khAz9ZmWFbjbi7QgT7QZYCOdU1H3A?size=1024x7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2412590" y="6185895"/>
            <a:ext cx="9529923" cy="9831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2492325" y="17371425"/>
            <a:ext cx="9500811" cy="2897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912679" y="19729701"/>
            <a:ext cx="9277351" cy="126329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22525060" y="29147394"/>
            <a:ext cx="9417454" cy="322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22504144" y="21628162"/>
            <a:ext cx="9537690" cy="6076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cs typeface="Arial" pitchFamily="34" charset="0"/>
              </a:rPr>
              <a:t>easily modifiable</a:t>
            </a:r>
            <a:endParaRPr lang="en-US" dirty="0">
              <a:solidFill>
                <a:schemeClr val="tx1"/>
              </a:solidFill>
            </a:endParaRPr>
          </a:p>
        </p:txBody>
      </p:sp>
      <p:sp>
        <p:nvSpPr>
          <p:cNvPr id="56" name="Text Box 23"/>
          <p:cNvSpPr txBox="1">
            <a:spLocks noChangeArrowheads="1"/>
          </p:cNvSpPr>
          <p:nvPr/>
        </p:nvSpPr>
        <p:spPr bwMode="auto">
          <a:xfrm>
            <a:off x="22504145" y="20402597"/>
            <a:ext cx="9500811" cy="105156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References</a:t>
            </a:r>
          </a:p>
        </p:txBody>
      </p:sp>
      <p:sp>
        <p:nvSpPr>
          <p:cNvPr id="59" name="Text Box 60"/>
          <p:cNvSpPr txBox="1">
            <a:spLocks noChangeArrowheads="1"/>
          </p:cNvSpPr>
          <p:nvPr/>
        </p:nvSpPr>
        <p:spPr bwMode="auto">
          <a:xfrm>
            <a:off x="975886" y="7772494"/>
            <a:ext cx="9003759" cy="9919794"/>
          </a:xfrm>
          <a:prstGeom prst="rect">
            <a:avLst/>
          </a:prstGeom>
          <a:noFill/>
          <a:ln w="9525">
            <a:noFill/>
            <a:miter lim="800000"/>
            <a:headEnd/>
            <a:tailEnd/>
          </a:ln>
        </p:spPr>
        <p:txBody>
          <a:bodyPr wrap="square" lIns="85497" tIns="42749" rIns="85497" bIns="42749">
            <a:spAutoFit/>
          </a:bodyPr>
          <a:lstStyle/>
          <a:p>
            <a:pPr algn="just"/>
            <a:r>
              <a:rPr lang="en-US" altLang="zh-CN" sz="3200" b="0" dirty="0"/>
              <a:t>In languages like Chinese, there is no word boundary markers like spaces in English. If you want to split a Chinese sentence by words, you must know the semantic meanings, and sometimes you also need some help from the context. Therefore, it’s very difficult for machines to parse Chinese writings automatically and extract information from them. But, this technique is very important for refining search engine results, filtering email by categories by contents, and censoring webpage content in Chinese and other similar languages.</a:t>
            </a:r>
            <a:endParaRPr lang="zh-CN" altLang="zh-CN" sz="3200" b="0" dirty="0"/>
          </a:p>
          <a:p>
            <a:pPr algn="just"/>
            <a:r>
              <a:rPr lang="en-US" altLang="zh-CN" sz="3200" b="0" dirty="0"/>
              <a:t>Currently there are three types of algorithms for Chinese word segmentation. The first uses a neural network and expert system to train artificial intelligence to parse Chinese like humans do. It may be the best way to parse Chinese, but, as far as I know, current technology doesn’t allow us to do this. </a:t>
            </a:r>
            <a:endParaRPr lang="zh-CN" altLang="zh-CN" sz="3200" b="0" dirty="0"/>
          </a:p>
          <a:p>
            <a:pPr algn="just" eaLnBrk="0" hangingPunct="0"/>
            <a:endParaRPr lang="en-US" sz="3100" b="0" dirty="0">
              <a:cs typeface="Arial" pitchFamily="34" charset="0"/>
            </a:endParaRPr>
          </a:p>
        </p:txBody>
      </p:sp>
      <p:sp>
        <p:nvSpPr>
          <p:cNvPr id="63" name="Text Box 22"/>
          <p:cNvSpPr txBox="1">
            <a:spLocks noChangeArrowheads="1"/>
          </p:cNvSpPr>
          <p:nvPr/>
        </p:nvSpPr>
        <p:spPr bwMode="auto">
          <a:xfrm>
            <a:off x="10911333" y="9934990"/>
            <a:ext cx="10546358" cy="1051560"/>
          </a:xfrm>
          <a:prstGeom prst="rect">
            <a:avLst/>
          </a:prstGeom>
          <a:solidFill>
            <a:srgbClr val="E7A618"/>
          </a:solidFill>
          <a:ln w="63500">
            <a:solidFill>
              <a:srgbClr val="000000"/>
            </a:solidFill>
            <a:miter lim="800000"/>
            <a:headEnd type="none" w="sm" len="sm"/>
            <a:tailEnd type="none" w="sm" len="sm"/>
          </a:ln>
        </p:spPr>
        <p:txBody>
          <a:bodyPr lIns="85497" tIns="42749" rIns="85497" bIns="42749"/>
          <a:lstStyle/>
          <a:p>
            <a:pPr algn="ctr" eaLnBrk="0" hangingPunct="0"/>
            <a:r>
              <a:rPr lang="en-US" sz="5600" dirty="0">
                <a:latin typeface="Calibri" pitchFamily="34" charset="0"/>
              </a:rPr>
              <a:t>Hidden Markov Model (HMM)</a:t>
            </a:r>
          </a:p>
        </p:txBody>
      </p:sp>
      <p:sp>
        <p:nvSpPr>
          <p:cNvPr id="65" name="Rectangle 64"/>
          <p:cNvSpPr/>
          <p:nvPr/>
        </p:nvSpPr>
        <p:spPr>
          <a:xfrm>
            <a:off x="10871433" y="11188598"/>
            <a:ext cx="10546358" cy="12915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10970024" y="11197092"/>
            <a:ext cx="10342765" cy="13388280"/>
          </a:xfrm>
          <a:prstGeom prst="rect">
            <a:avLst/>
          </a:prstGeom>
          <a:noFill/>
        </p:spPr>
        <p:txBody>
          <a:bodyPr wrap="square" rtlCol="0">
            <a:spAutoFit/>
          </a:bodyPr>
          <a:lstStyle/>
          <a:p>
            <a:r>
              <a:rPr lang="en-US" altLang="zh-CN" sz="3200" b="0" dirty="0"/>
              <a:t>The third type of algorithm is a machine learning algorithm. Algorithms in this category requires a large amount of known correct segmentation data to train the machines and then machines can segment new articles by probabilities of the appearance of the words. Hidden Markov Model (HMM) is a general algorithm for Chinese word segmentation. It is based on Bayesian model and Viterbi algorithm and its structure it’s like a linked list. </a:t>
            </a:r>
          </a:p>
          <a:p>
            <a:endParaRPr lang="en-US" altLang="zh-CN" sz="3200" b="0" dirty="0"/>
          </a:p>
          <a:p>
            <a:endParaRPr lang="en-US" altLang="zh-CN" sz="3200" b="0" dirty="0"/>
          </a:p>
          <a:p>
            <a:endParaRPr lang="en-US" altLang="zh-CN" sz="3200" b="0" dirty="0"/>
          </a:p>
          <a:p>
            <a:endParaRPr lang="en-US" altLang="zh-CN" sz="3200" b="0" dirty="0"/>
          </a:p>
          <a:p>
            <a:endParaRPr lang="en-US" altLang="zh-CN" sz="3200" b="0" dirty="0"/>
          </a:p>
          <a:p>
            <a:endParaRPr lang="en-US" altLang="zh-CN" sz="3200" b="0" dirty="0"/>
          </a:p>
          <a:p>
            <a:r>
              <a:rPr lang="en-US" altLang="zh-CN" sz="3200" b="0" dirty="0"/>
              <a:t>One assumption in HMM is that each state is only related to the previous state. That’s not always the case in language! For example, this phrase can be “older student” or “college student” based on different segmentation. </a:t>
            </a:r>
          </a:p>
          <a:p>
            <a:endParaRPr lang="en-US" altLang="zh-CN" sz="3200" b="0" dirty="0"/>
          </a:p>
          <a:p>
            <a:endParaRPr lang="en-US" altLang="zh-CN" sz="3200" b="0" dirty="0"/>
          </a:p>
          <a:p>
            <a:r>
              <a:rPr lang="en-US" altLang="zh-CN" sz="3200" b="0" dirty="0"/>
              <a:t>You often need some context to determine which one it actually is. And, actually, once the second character in this phrase is consumed, it changes the probability of the following segments. However, HMM doesn’t respond to this change.</a:t>
            </a:r>
            <a:endParaRPr lang="zh-CN" altLang="zh-CN" sz="3200" b="0"/>
          </a:p>
        </p:txBody>
      </p:sp>
      <p:sp>
        <p:nvSpPr>
          <p:cNvPr id="29" name="Title 28"/>
          <p:cNvSpPr>
            <a:spLocks noGrp="1"/>
          </p:cNvSpPr>
          <p:nvPr>
            <p:ph type="title"/>
          </p:nvPr>
        </p:nvSpPr>
        <p:spPr>
          <a:xfrm>
            <a:off x="1644650" y="1319213"/>
            <a:ext cx="29629100" cy="4494212"/>
          </a:xfrm>
        </p:spPr>
        <p:txBody>
          <a:bodyPr/>
          <a:lstStyle/>
          <a:p>
            <a:endParaRPr lang="en-US" dirty="0"/>
          </a:p>
        </p:txBody>
      </p:sp>
      <p:sp>
        <p:nvSpPr>
          <p:cNvPr id="74" name="Rectangle 2"/>
          <p:cNvSpPr txBox="1">
            <a:spLocks noChangeArrowheads="1"/>
          </p:cNvSpPr>
          <p:nvPr/>
        </p:nvSpPr>
        <p:spPr bwMode="auto">
          <a:xfrm>
            <a:off x="829100" y="857250"/>
            <a:ext cx="31113413" cy="4956175"/>
          </a:xfrm>
          <a:prstGeom prst="rect">
            <a:avLst/>
          </a:prstGeom>
          <a:solidFill>
            <a:srgbClr val="EBAA00"/>
          </a:solidFill>
          <a:ln w="57150" cap="flat" cmpd="tri">
            <a:solidFill>
              <a:schemeClr val="tx1"/>
            </a:solidFill>
            <a:round/>
            <a:headEnd/>
            <a:tailEnd/>
          </a:ln>
        </p:spPr>
        <p:txBody>
          <a:bodyPr vert="horz" wrap="square" lIns="0" tIns="253540" rIns="0" bIns="253540" numCol="1" anchor="t" anchorCtr="0" compatLnSpc="1">
            <a:prstTxWarp prst="textNoShape">
              <a:avLst/>
            </a:prstTxWarp>
          </a:bodyPr>
          <a:lstStyle>
            <a:lvl1pPr algn="ctr" defTabSz="4297363" rtl="0" eaLnBrk="0" fontAlgn="base" hangingPunct="0">
              <a:spcBef>
                <a:spcPct val="0"/>
              </a:spcBef>
              <a:spcAft>
                <a:spcPct val="0"/>
              </a:spcAft>
              <a:defRPr sz="20700" kern="1200">
                <a:solidFill>
                  <a:schemeClr val="tx1"/>
                </a:solidFill>
                <a:latin typeface="+mj-lt"/>
                <a:ea typeface="MS PGothic" pitchFamily="34" charset="-128"/>
                <a:cs typeface="ＭＳ Ｐゴシック" pitchFamily="-105" charset="-128"/>
              </a:defRPr>
            </a:lvl1pPr>
            <a:lvl2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2pPr>
            <a:lvl3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3pPr>
            <a:lvl4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4pPr>
            <a:lvl5pPr algn="ctr" defTabSz="4297363" rtl="0" eaLnBrk="0" fontAlgn="base" hangingPunct="0">
              <a:spcBef>
                <a:spcPct val="0"/>
              </a:spcBef>
              <a:spcAft>
                <a:spcPct val="0"/>
              </a:spcAft>
              <a:defRPr sz="20700">
                <a:solidFill>
                  <a:schemeClr val="tx1"/>
                </a:solidFill>
                <a:latin typeface="Calibri" pitchFamily="34" charset="0"/>
                <a:ea typeface="MS PGothic" pitchFamily="34" charset="-128"/>
                <a:cs typeface="ＭＳ Ｐゴシック" pitchFamily="-105" charset="-128"/>
              </a:defRPr>
            </a:lvl5pPr>
            <a:lvl6pPr marL="391866" algn="ctr" defTabSz="4298282" rtl="0" fontAlgn="base">
              <a:spcBef>
                <a:spcPct val="0"/>
              </a:spcBef>
              <a:spcAft>
                <a:spcPct val="0"/>
              </a:spcAft>
              <a:defRPr sz="20700">
                <a:solidFill>
                  <a:schemeClr val="tx1"/>
                </a:solidFill>
                <a:latin typeface="Calibri" pitchFamily="34" charset="0"/>
              </a:defRPr>
            </a:lvl6pPr>
            <a:lvl7pPr marL="783732" algn="ctr" defTabSz="4298282" rtl="0" fontAlgn="base">
              <a:spcBef>
                <a:spcPct val="0"/>
              </a:spcBef>
              <a:spcAft>
                <a:spcPct val="0"/>
              </a:spcAft>
              <a:defRPr sz="20700">
                <a:solidFill>
                  <a:schemeClr val="tx1"/>
                </a:solidFill>
                <a:latin typeface="Calibri" pitchFamily="34" charset="0"/>
              </a:defRPr>
            </a:lvl7pPr>
            <a:lvl8pPr marL="1175598" algn="ctr" defTabSz="4298282" rtl="0" fontAlgn="base">
              <a:spcBef>
                <a:spcPct val="0"/>
              </a:spcBef>
              <a:spcAft>
                <a:spcPct val="0"/>
              </a:spcAft>
              <a:defRPr sz="20700">
                <a:solidFill>
                  <a:schemeClr val="tx1"/>
                </a:solidFill>
                <a:latin typeface="Calibri" pitchFamily="34" charset="0"/>
              </a:defRPr>
            </a:lvl8pPr>
            <a:lvl9pPr marL="1567464" algn="ctr" defTabSz="4298282" rtl="0" fontAlgn="base">
              <a:spcBef>
                <a:spcPct val="0"/>
              </a:spcBef>
              <a:spcAft>
                <a:spcPct val="0"/>
              </a:spcAft>
              <a:defRPr sz="20700">
                <a:solidFill>
                  <a:schemeClr val="tx1"/>
                </a:solidFill>
                <a:latin typeface="Calibri" pitchFamily="34" charset="0"/>
              </a:defRPr>
            </a:lvl9pPr>
          </a:lstStyle>
          <a:p>
            <a:pPr algn="l"/>
            <a:r>
              <a:rPr lang="en-US" sz="9600" dirty="0"/>
              <a:t>    Machine Learning Algorithms</a:t>
            </a:r>
          </a:p>
          <a:p>
            <a:pPr algn="l"/>
            <a:r>
              <a:rPr lang="en-US" sz="9600" dirty="0"/>
              <a:t>        for Chinese Word Segmentation</a:t>
            </a:r>
          </a:p>
          <a:p>
            <a:pPr algn="l"/>
            <a:r>
              <a:rPr lang="en-US" sz="9600" dirty="0"/>
              <a:t> </a:t>
            </a:r>
            <a:br>
              <a:rPr lang="en-US" sz="10300" b="0" dirty="0"/>
            </a:br>
            <a:br>
              <a:rPr lang="en-US" sz="700" b="0" dirty="0"/>
            </a:br>
            <a:r>
              <a:rPr lang="en-US" sz="700" b="0" dirty="0"/>
              <a:t>\</a:t>
            </a:r>
            <a:br>
              <a:rPr lang="en-US" sz="9700" b="0" dirty="0"/>
            </a:br>
            <a:endParaRPr lang="en-US" sz="5100" b="0" dirty="0"/>
          </a:p>
        </p:txBody>
      </p:sp>
      <p:pic>
        <p:nvPicPr>
          <p:cNvPr id="7" name="Picture 6" descr="FurmanLogoWhi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49366" y="1345121"/>
            <a:ext cx="9818059" cy="1474279"/>
          </a:xfrm>
          <a:prstGeom prst="rect">
            <a:avLst/>
          </a:prstGeom>
        </p:spPr>
      </p:pic>
      <p:sp>
        <p:nvSpPr>
          <p:cNvPr id="75" name="TextBox 74"/>
          <p:cNvSpPr txBox="1"/>
          <p:nvPr/>
        </p:nvSpPr>
        <p:spPr>
          <a:xfrm>
            <a:off x="3491272" y="4038600"/>
            <a:ext cx="26226728" cy="1661993"/>
          </a:xfrm>
          <a:prstGeom prst="rect">
            <a:avLst/>
          </a:prstGeom>
          <a:noFill/>
        </p:spPr>
        <p:txBody>
          <a:bodyPr wrap="square" rtlCol="0">
            <a:spAutoFit/>
          </a:bodyPr>
          <a:lstStyle/>
          <a:p>
            <a:pPr algn="ctr"/>
            <a:r>
              <a:rPr lang="en-US" sz="5100" b="0" dirty="0">
                <a:latin typeface="Calibri"/>
                <a:cs typeface="Calibri"/>
              </a:rPr>
              <a:t>W</a:t>
            </a:r>
            <a:r>
              <a:rPr lang="en-US" altLang="zh-CN" sz="5100" b="0" dirty="0">
                <a:latin typeface="Calibri"/>
                <a:cs typeface="Calibri"/>
              </a:rPr>
              <a:t>endy Liu </a:t>
            </a:r>
            <a:br>
              <a:rPr lang="en-US" sz="5100" b="0" dirty="0">
                <a:latin typeface="Calibri"/>
                <a:cs typeface="Calibri"/>
              </a:rPr>
            </a:br>
            <a:r>
              <a:rPr lang="en-US" sz="5100" b="0" dirty="0">
                <a:latin typeface="Calibri"/>
                <a:cs typeface="Calibri"/>
              </a:rPr>
              <a:t> Department of Computer Science, Furman University, Greenville, SC</a:t>
            </a:r>
          </a:p>
        </p:txBody>
      </p:sp>
      <p:sp>
        <p:nvSpPr>
          <p:cNvPr id="85" name="TextBox 84"/>
          <p:cNvSpPr txBox="1"/>
          <p:nvPr/>
        </p:nvSpPr>
        <p:spPr>
          <a:xfrm>
            <a:off x="22642362" y="21888937"/>
            <a:ext cx="9461219" cy="5680673"/>
          </a:xfrm>
          <a:prstGeom prst="rect">
            <a:avLst/>
          </a:prstGeom>
          <a:noFill/>
        </p:spPr>
        <p:txBody>
          <a:bodyPr wrap="square" lIns="78373" tIns="39187" rIns="78373" bIns="39187">
            <a:spAutoFit/>
          </a:bodyPr>
          <a:lstStyle/>
          <a:p>
            <a:r>
              <a:rPr lang="en-US" altLang="zh-CN" sz="2800" b="0" dirty="0"/>
              <a:t>C. Wang, J. Chen and X. Wu. 2010. Dictionary Chinese word segmentation research a method combined with CRFs. </a:t>
            </a:r>
            <a:r>
              <a:rPr lang="en-US" altLang="zh-CN" sz="2800" b="0" i="1" dirty="0"/>
              <a:t>5th International Conference on Computer Sciences and Convergence Information Technology</a:t>
            </a:r>
            <a:r>
              <a:rPr lang="en-US" altLang="zh-CN" sz="2800" b="0" dirty="0"/>
              <a:t>. 962 p.</a:t>
            </a:r>
          </a:p>
          <a:p>
            <a:r>
              <a:rPr lang="en-US" altLang="zh-CN" sz="2800" b="0" dirty="0"/>
              <a:t>D. Liu, W. Fang, H. Zhou and Y. Li. 2009. Bigram Chinese word segmentation by Viterbi algorithm. 2009. </a:t>
            </a:r>
            <a:r>
              <a:rPr lang="en-US" altLang="zh-CN" sz="2800" b="0" i="1" dirty="0"/>
              <a:t>Sixth International Conference on Fuzzy Systems and Knowledge Discovery</a:t>
            </a:r>
            <a:r>
              <a:rPr lang="en-US" altLang="zh-CN" sz="2800" b="0" dirty="0"/>
              <a:t>. 364 p.</a:t>
            </a:r>
          </a:p>
          <a:p>
            <a:r>
              <a:rPr lang="en-US" altLang="zh-CN" sz="2800" b="0" dirty="0"/>
              <a:t>Hubert </a:t>
            </a:r>
            <a:r>
              <a:rPr lang="en-US" altLang="zh-CN" sz="2800" b="0" dirty="0" err="1"/>
              <a:t>Hin</a:t>
            </a:r>
            <a:r>
              <a:rPr lang="en-US" altLang="zh-CN" sz="2800" b="0" dirty="0"/>
              <a:t>-Cheung Law and </a:t>
            </a:r>
            <a:r>
              <a:rPr lang="en-US" altLang="zh-CN" sz="2800" b="0" dirty="0" err="1"/>
              <a:t>Chorkin</a:t>
            </a:r>
            <a:r>
              <a:rPr lang="en-US" altLang="zh-CN" sz="2800" b="0" dirty="0"/>
              <a:t> Chan. 1996. Ergodic </a:t>
            </a:r>
            <a:r>
              <a:rPr lang="en-US" altLang="zh-CN" sz="2800" b="0" dirty="0" err="1"/>
              <a:t>multigram</a:t>
            </a:r>
            <a:r>
              <a:rPr lang="en-US" altLang="zh-CN" sz="2800" b="0" dirty="0"/>
              <a:t> HMM integrating word segmentation and class tagging for Chinese language modeling. 1996 </a:t>
            </a:r>
            <a:r>
              <a:rPr lang="en-US" altLang="zh-CN" sz="2800" b="0" i="1" dirty="0"/>
              <a:t>IEEE International Conference on Acoustics, Speech, &amp; Signal Processing</a:t>
            </a:r>
            <a:r>
              <a:rPr lang="en-US" altLang="zh-CN" sz="2800" b="0" dirty="0"/>
              <a:t>. 196 p.</a:t>
            </a:r>
            <a:endParaRPr lang="en-US" altLang="zh-CN" b="0" dirty="0"/>
          </a:p>
        </p:txBody>
      </p:sp>
      <p:sp>
        <p:nvSpPr>
          <p:cNvPr id="2" name="TextBox 1"/>
          <p:cNvSpPr txBox="1"/>
          <p:nvPr/>
        </p:nvSpPr>
        <p:spPr>
          <a:xfrm>
            <a:off x="22505701" y="17486162"/>
            <a:ext cx="9343700" cy="2862322"/>
          </a:xfrm>
          <a:prstGeom prst="rect">
            <a:avLst/>
          </a:prstGeom>
          <a:noFill/>
        </p:spPr>
        <p:txBody>
          <a:bodyPr wrap="square" rtlCol="0">
            <a:spAutoFit/>
          </a:bodyPr>
          <a:lstStyle/>
          <a:p>
            <a:pPr algn="just"/>
            <a:r>
              <a:rPr lang="en-US" altLang="zh-CN" sz="3000" b="0" dirty="0"/>
              <a:t>As mentioned above, there are three types of algorithms for automated Chinese word segmentation. My demonstration displayed dictionary-dependent and machine learning algorithms. I hope one day, we will be able to talk about the methods that AI would employ to parse Chinese words. </a:t>
            </a:r>
            <a:endParaRPr lang="en-US" sz="3000" b="0" dirty="0"/>
          </a:p>
        </p:txBody>
      </p:sp>
      <p:sp>
        <p:nvSpPr>
          <p:cNvPr id="6" name="AutoShape 7"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93378" y="29181529"/>
            <a:ext cx="8155796" cy="1812801"/>
          </a:xfrm>
          <a:prstGeom prst="rect">
            <a:avLst/>
          </a:prstGeom>
        </p:spPr>
      </p:pic>
      <p:sp>
        <p:nvSpPr>
          <p:cNvPr id="55" name="TextBox 54">
            <a:extLst>
              <a:ext uri="{FF2B5EF4-FFF2-40B4-BE49-F238E27FC236}">
                <a16:creationId xmlns:a16="http://schemas.microsoft.com/office/drawing/2014/main" id="{7CE22B23-6435-47C4-9CFC-1FB06F6E5E81}"/>
              </a:ext>
            </a:extLst>
          </p:cNvPr>
          <p:cNvSpPr txBox="1"/>
          <p:nvPr/>
        </p:nvSpPr>
        <p:spPr>
          <a:xfrm>
            <a:off x="977450" y="19941883"/>
            <a:ext cx="9164097" cy="12882644"/>
          </a:xfrm>
          <a:prstGeom prst="rect">
            <a:avLst/>
          </a:prstGeom>
          <a:noFill/>
        </p:spPr>
        <p:txBody>
          <a:bodyPr wrap="square" lIns="78373" tIns="39187" rIns="78373" bIns="39187">
            <a:spAutoFit/>
          </a:bodyPr>
          <a:lstStyle/>
          <a:p>
            <a:pPr algn="just" eaLnBrk="0" hangingPunct="0"/>
            <a:r>
              <a:rPr lang="en-US" altLang="zh-CN" sz="3200" b="0"/>
              <a:t>The second type of algorithm is dictionary-dependent. For example, forward procedure. </a:t>
            </a:r>
          </a:p>
          <a:p>
            <a:pPr algn="just" eaLnBrk="0" hangingPunct="0"/>
            <a:r>
              <a:rPr lang="en-US" altLang="zh-CN" sz="3200" b="0"/>
              <a:t>In the example below, we first cut the sentence in half. Then we ask whether the current sequence of characters is a legitimate word in our dictionary. If not, then chop down the last character. The operations we perform on the second half of this sentence would be the following:</a:t>
            </a:r>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endParaRPr lang="en-US" altLang="zh-CN" sz="3200" b="0"/>
          </a:p>
          <a:p>
            <a:pPr algn="just" eaLnBrk="0" hangingPunct="0"/>
            <a:r>
              <a:rPr lang="en-US" altLang="zh-CN" sz="3200" b="0"/>
              <a:t>However, this algorithm depends too much on the dictionary, it must be constantly updated for like- borrowed words. It’s difficult to parse things like names (for example, the word “Furman” in the the sentence above) that are not in the dictionary.</a:t>
            </a:r>
          </a:p>
          <a:p>
            <a:pPr algn="just" eaLnBrk="0" hangingPunct="0"/>
            <a:endParaRPr lang="zh-CN" altLang="zh-CN" sz="3200" b="0"/>
          </a:p>
          <a:p>
            <a:pPr algn="just" eaLnBrk="0" hangingPunct="0"/>
            <a:endParaRPr lang="en-US" sz="3200" b="0"/>
          </a:p>
        </p:txBody>
      </p:sp>
      <p:sp>
        <p:nvSpPr>
          <p:cNvPr id="62" name="Rectangle 61">
            <a:extLst>
              <a:ext uri="{FF2B5EF4-FFF2-40B4-BE49-F238E27FC236}">
                <a16:creationId xmlns:a16="http://schemas.microsoft.com/office/drawing/2014/main" id="{69AD435E-64CB-43AA-93CE-0E1DE8972270}"/>
              </a:ext>
            </a:extLst>
          </p:cNvPr>
          <p:cNvSpPr/>
          <p:nvPr/>
        </p:nvSpPr>
        <p:spPr>
          <a:xfrm>
            <a:off x="10889443" y="6264290"/>
            <a:ext cx="10546358" cy="34565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77B28D45-3DAF-48F1-95FC-5F51FED296A8}"/>
              </a:ext>
            </a:extLst>
          </p:cNvPr>
          <p:cNvSpPr txBox="1"/>
          <p:nvPr/>
        </p:nvSpPr>
        <p:spPr>
          <a:xfrm>
            <a:off x="11015926" y="6217708"/>
            <a:ext cx="10217194" cy="4031873"/>
          </a:xfrm>
          <a:prstGeom prst="rect">
            <a:avLst/>
          </a:prstGeom>
          <a:noFill/>
        </p:spPr>
        <p:txBody>
          <a:bodyPr wrap="square" rtlCol="0">
            <a:spAutoFit/>
          </a:bodyPr>
          <a:lstStyle/>
          <a:p>
            <a:pPr algn="just"/>
            <a:r>
              <a:rPr lang="en-US" altLang="zh-CN" sz="3200" b="0"/>
              <a:t>Also, it’s not good at dealing with ambiguities, such as a character that can go with either the previous character or the latter character to form a word. Sometimes, one word has more than one meanings. Machines using dictionary dependent algorithms cannot distinguish between multiple meanings. Thus,</a:t>
            </a:r>
            <a:r>
              <a:rPr lang="zh-CN" altLang="en-US" sz="3200" b="0"/>
              <a:t> </a:t>
            </a:r>
            <a:r>
              <a:rPr lang="en-US" altLang="zh-CN" sz="3200" b="0"/>
              <a:t>we</a:t>
            </a:r>
            <a:r>
              <a:rPr lang="zh-CN" altLang="en-US" sz="3200" b="0"/>
              <a:t> </a:t>
            </a:r>
            <a:r>
              <a:rPr lang="en-US" altLang="zh-CN" sz="3200" b="0"/>
              <a:t>need</a:t>
            </a:r>
            <a:r>
              <a:rPr lang="zh-CN" altLang="en-US" sz="3200" b="0"/>
              <a:t> </a:t>
            </a:r>
            <a:r>
              <a:rPr lang="en-US" altLang="zh-CN" sz="3200" b="0"/>
              <a:t>better</a:t>
            </a:r>
            <a:r>
              <a:rPr lang="zh-CN" altLang="en-US" sz="3200" b="0"/>
              <a:t> </a:t>
            </a:r>
            <a:r>
              <a:rPr lang="en-US" altLang="zh-CN" sz="3200" b="0"/>
              <a:t>algorithms.</a:t>
            </a:r>
            <a:endParaRPr lang="zh-CN" altLang="zh-CN" sz="3200" b="0"/>
          </a:p>
          <a:p>
            <a:pPr algn="just"/>
            <a:endParaRPr lang="en-US" sz="3200" b="0"/>
          </a:p>
        </p:txBody>
      </p:sp>
      <p:grpSp>
        <p:nvGrpSpPr>
          <p:cNvPr id="4" name="Group 3">
            <a:extLst>
              <a:ext uri="{FF2B5EF4-FFF2-40B4-BE49-F238E27FC236}">
                <a16:creationId xmlns:a16="http://schemas.microsoft.com/office/drawing/2014/main" id="{5841473B-D401-44AF-A41B-A83CF0787436}"/>
              </a:ext>
            </a:extLst>
          </p:cNvPr>
          <p:cNvGrpSpPr/>
          <p:nvPr/>
        </p:nvGrpSpPr>
        <p:grpSpPr>
          <a:xfrm>
            <a:off x="1466473" y="24480999"/>
            <a:ext cx="8686801" cy="4225601"/>
            <a:chOff x="1084736" y="18694502"/>
            <a:chExt cx="8686801" cy="4225601"/>
          </a:xfrm>
        </p:grpSpPr>
        <p:sp>
          <p:nvSpPr>
            <p:cNvPr id="60" name="TextBox 59"/>
            <p:cNvSpPr txBox="1"/>
            <p:nvPr/>
          </p:nvSpPr>
          <p:spPr>
            <a:xfrm>
              <a:off x="1084737" y="18694502"/>
              <a:ext cx="8686800" cy="1048636"/>
            </a:xfrm>
            <a:prstGeom prst="rect">
              <a:avLst/>
            </a:prstGeom>
            <a:noFill/>
          </p:spPr>
          <p:txBody>
            <a:bodyPr wrap="square" lIns="78373" tIns="39187" rIns="78373" bIns="39187">
              <a:spAutoFit/>
            </a:bodyPr>
            <a:lstStyle/>
            <a:p>
              <a:pPr algn="just" eaLnBrk="0" hangingPunct="0"/>
              <a:r>
                <a:rPr lang="zh-CN" altLang="en-US" sz="3200"/>
                <a:t>“</a:t>
              </a:r>
              <a:r>
                <a:rPr lang="en-US" altLang="zh-CN" sz="3200">
                  <a:solidFill>
                    <a:srgbClr val="FF0000"/>
                  </a:solidFill>
                </a:rPr>
                <a:t>Furman</a:t>
              </a:r>
              <a:r>
                <a:rPr lang="en-US" altLang="zh-CN" sz="3200"/>
                <a:t> </a:t>
              </a:r>
              <a:r>
                <a:rPr lang="en-US" altLang="zh-CN" sz="3200">
                  <a:solidFill>
                    <a:srgbClr val="FFC000"/>
                  </a:solidFill>
                </a:rPr>
                <a:t>University</a:t>
              </a:r>
              <a:r>
                <a:rPr lang="en-US" altLang="zh-CN" sz="3200"/>
                <a:t> </a:t>
              </a:r>
              <a:r>
                <a:rPr lang="en-US" altLang="zh-CN" sz="3200">
                  <a:solidFill>
                    <a:srgbClr val="92D050"/>
                  </a:solidFill>
                </a:rPr>
                <a:t>has</a:t>
              </a:r>
              <a:r>
                <a:rPr lang="en-US" altLang="zh-CN" sz="3200"/>
                <a:t> </a:t>
              </a:r>
              <a:r>
                <a:rPr lang="en-US" altLang="zh-CN" sz="3200">
                  <a:solidFill>
                    <a:srgbClr val="00B0F0"/>
                  </a:solidFill>
                </a:rPr>
                <a:t>a</a:t>
              </a:r>
              <a:r>
                <a:rPr lang="en-US" altLang="zh-CN" sz="3200"/>
                <a:t> </a:t>
              </a:r>
              <a:r>
                <a:rPr lang="en-US" altLang="zh-CN" sz="3200">
                  <a:solidFill>
                    <a:srgbClr val="7030A0"/>
                  </a:solidFill>
                </a:rPr>
                <a:t>bell tower</a:t>
              </a:r>
              <a:r>
                <a:rPr lang="en-US" altLang="zh-CN" sz="3200"/>
                <a:t>.</a:t>
              </a:r>
              <a:r>
                <a:rPr lang="zh-CN" altLang="en-US" sz="3200"/>
                <a:t>”</a:t>
              </a:r>
              <a:endParaRPr lang="en-US" altLang="zh-CN" sz="3200"/>
            </a:p>
            <a:p>
              <a:pPr algn="just" eaLnBrk="0" hangingPunct="0"/>
              <a:endParaRPr lang="en-US" sz="3100" b="0">
                <a:cs typeface="Arial" pitchFamily="34" charset="0"/>
              </a:endParaRPr>
            </a:p>
          </p:txBody>
        </p:sp>
        <p:grpSp>
          <p:nvGrpSpPr>
            <p:cNvPr id="36" name="Group 35">
              <a:extLst>
                <a:ext uri="{FF2B5EF4-FFF2-40B4-BE49-F238E27FC236}">
                  <a16:creationId xmlns:a16="http://schemas.microsoft.com/office/drawing/2014/main" id="{A7F8D955-B542-4A49-9F79-B1C61D1B7AFA}"/>
                </a:ext>
              </a:extLst>
            </p:cNvPr>
            <p:cNvGrpSpPr/>
            <p:nvPr/>
          </p:nvGrpSpPr>
          <p:grpSpPr>
            <a:xfrm>
              <a:off x="1084736" y="19421270"/>
              <a:ext cx="7605338" cy="2920739"/>
              <a:chOff x="1448614" y="3041253"/>
              <a:chExt cx="7605338" cy="2920739"/>
            </a:xfrm>
          </p:grpSpPr>
          <p:pic>
            <p:nvPicPr>
              <p:cNvPr id="37" name="Picture 36">
                <a:extLst>
                  <a:ext uri="{FF2B5EF4-FFF2-40B4-BE49-F238E27FC236}">
                    <a16:creationId xmlns:a16="http://schemas.microsoft.com/office/drawing/2014/main" id="{76DB5AED-CB12-40C0-801A-B2ED54299542}"/>
                  </a:ext>
                </a:extLst>
              </p:cNvPr>
              <p:cNvPicPr>
                <a:picLocks noChangeAspect="1"/>
              </p:cNvPicPr>
              <p:nvPr/>
            </p:nvPicPr>
            <p:blipFill>
              <a:blip r:embed="rId6"/>
              <a:stretch>
                <a:fillRect/>
              </a:stretch>
            </p:blipFill>
            <p:spPr>
              <a:xfrm>
                <a:off x="1448614" y="3041253"/>
                <a:ext cx="3362325" cy="609600"/>
              </a:xfrm>
              <a:prstGeom prst="rect">
                <a:avLst/>
              </a:prstGeom>
            </p:spPr>
          </p:pic>
          <p:pic>
            <p:nvPicPr>
              <p:cNvPr id="39" name="Picture 38">
                <a:extLst>
                  <a:ext uri="{FF2B5EF4-FFF2-40B4-BE49-F238E27FC236}">
                    <a16:creationId xmlns:a16="http://schemas.microsoft.com/office/drawing/2014/main" id="{40C7C0E8-B805-49EB-944A-4D04A1041FE4}"/>
                  </a:ext>
                </a:extLst>
              </p:cNvPr>
              <p:cNvPicPr>
                <a:picLocks noChangeAspect="1"/>
              </p:cNvPicPr>
              <p:nvPr/>
            </p:nvPicPr>
            <p:blipFill>
              <a:blip r:embed="rId7"/>
              <a:stretch>
                <a:fillRect/>
              </a:stretch>
            </p:blipFill>
            <p:spPr>
              <a:xfrm>
                <a:off x="1448614" y="3488880"/>
                <a:ext cx="3352800" cy="533400"/>
              </a:xfrm>
              <a:prstGeom prst="rect">
                <a:avLst/>
              </a:prstGeom>
            </p:spPr>
          </p:pic>
          <p:pic>
            <p:nvPicPr>
              <p:cNvPr id="40" name="Picture 39">
                <a:extLst>
                  <a:ext uri="{FF2B5EF4-FFF2-40B4-BE49-F238E27FC236}">
                    <a16:creationId xmlns:a16="http://schemas.microsoft.com/office/drawing/2014/main" id="{9DE5CB5B-983B-4016-BDD0-623E3328DFBA}"/>
                  </a:ext>
                </a:extLst>
              </p:cNvPr>
              <p:cNvPicPr>
                <a:picLocks noChangeAspect="1"/>
              </p:cNvPicPr>
              <p:nvPr/>
            </p:nvPicPr>
            <p:blipFill>
              <a:blip r:embed="rId8"/>
              <a:stretch>
                <a:fillRect/>
              </a:stretch>
            </p:blipFill>
            <p:spPr>
              <a:xfrm>
                <a:off x="3022561" y="3932900"/>
                <a:ext cx="1552575" cy="400050"/>
              </a:xfrm>
              <a:prstGeom prst="rect">
                <a:avLst/>
              </a:prstGeom>
            </p:spPr>
          </p:pic>
          <p:pic>
            <p:nvPicPr>
              <p:cNvPr id="41" name="Picture 40">
                <a:extLst>
                  <a:ext uri="{FF2B5EF4-FFF2-40B4-BE49-F238E27FC236}">
                    <a16:creationId xmlns:a16="http://schemas.microsoft.com/office/drawing/2014/main" id="{34ACE4C5-E45E-4F94-901B-68B48DC38016}"/>
                  </a:ext>
                </a:extLst>
              </p:cNvPr>
              <p:cNvPicPr>
                <a:picLocks noChangeAspect="1"/>
              </p:cNvPicPr>
              <p:nvPr/>
            </p:nvPicPr>
            <p:blipFill>
              <a:blip r:embed="rId9"/>
              <a:stretch>
                <a:fillRect/>
              </a:stretch>
            </p:blipFill>
            <p:spPr>
              <a:xfrm>
                <a:off x="3040565" y="4308654"/>
                <a:ext cx="1238250" cy="457200"/>
              </a:xfrm>
              <a:prstGeom prst="rect">
                <a:avLst/>
              </a:prstGeom>
            </p:spPr>
          </p:pic>
          <p:pic>
            <p:nvPicPr>
              <p:cNvPr id="42" name="Picture 41">
                <a:extLst>
                  <a:ext uri="{FF2B5EF4-FFF2-40B4-BE49-F238E27FC236}">
                    <a16:creationId xmlns:a16="http://schemas.microsoft.com/office/drawing/2014/main" id="{9CCFE3CC-018C-4464-87C8-4EA30AEF2B2D}"/>
                  </a:ext>
                </a:extLst>
              </p:cNvPr>
              <p:cNvPicPr>
                <a:picLocks noChangeAspect="1"/>
              </p:cNvPicPr>
              <p:nvPr/>
            </p:nvPicPr>
            <p:blipFill>
              <a:blip r:embed="rId10"/>
              <a:stretch>
                <a:fillRect/>
              </a:stretch>
            </p:blipFill>
            <p:spPr>
              <a:xfrm>
                <a:off x="3022561" y="4669222"/>
                <a:ext cx="952500" cy="514350"/>
              </a:xfrm>
              <a:prstGeom prst="rect">
                <a:avLst/>
              </a:prstGeom>
            </p:spPr>
          </p:pic>
          <p:pic>
            <p:nvPicPr>
              <p:cNvPr id="43" name="Picture 42">
                <a:extLst>
                  <a:ext uri="{FF2B5EF4-FFF2-40B4-BE49-F238E27FC236}">
                    <a16:creationId xmlns:a16="http://schemas.microsoft.com/office/drawing/2014/main" id="{47A1A73E-2706-4ECA-AAA8-FF97A5B4E3AE}"/>
                  </a:ext>
                </a:extLst>
              </p:cNvPr>
              <p:cNvPicPr>
                <a:picLocks noChangeAspect="1"/>
              </p:cNvPicPr>
              <p:nvPr/>
            </p:nvPicPr>
            <p:blipFill>
              <a:blip r:embed="rId11"/>
              <a:stretch>
                <a:fillRect/>
              </a:stretch>
            </p:blipFill>
            <p:spPr>
              <a:xfrm>
                <a:off x="3050090" y="5042955"/>
                <a:ext cx="609600" cy="495300"/>
              </a:xfrm>
              <a:prstGeom prst="rect">
                <a:avLst/>
              </a:prstGeom>
            </p:spPr>
          </p:pic>
          <p:pic>
            <p:nvPicPr>
              <p:cNvPr id="44" name="Picture 43">
                <a:extLst>
                  <a:ext uri="{FF2B5EF4-FFF2-40B4-BE49-F238E27FC236}">
                    <a16:creationId xmlns:a16="http://schemas.microsoft.com/office/drawing/2014/main" id="{3A5E674F-2DAF-4229-A883-64A30F527364}"/>
                  </a:ext>
                </a:extLst>
              </p:cNvPr>
              <p:cNvPicPr>
                <a:picLocks noChangeAspect="1"/>
              </p:cNvPicPr>
              <p:nvPr/>
            </p:nvPicPr>
            <p:blipFill>
              <a:blip r:embed="rId12"/>
              <a:stretch>
                <a:fillRect/>
              </a:stretch>
            </p:blipFill>
            <p:spPr>
              <a:xfrm>
                <a:off x="3040565" y="5421244"/>
                <a:ext cx="342900" cy="476250"/>
              </a:xfrm>
              <a:prstGeom prst="rect">
                <a:avLst/>
              </a:prstGeom>
            </p:spPr>
          </p:pic>
          <p:pic>
            <p:nvPicPr>
              <p:cNvPr id="45" name="Picture 44">
                <a:extLst>
                  <a:ext uri="{FF2B5EF4-FFF2-40B4-BE49-F238E27FC236}">
                    <a16:creationId xmlns:a16="http://schemas.microsoft.com/office/drawing/2014/main" id="{315FA9D2-38B6-41A9-8DC0-2D9701667ACD}"/>
                  </a:ext>
                </a:extLst>
              </p:cNvPr>
              <p:cNvPicPr>
                <a:picLocks noChangeAspect="1"/>
              </p:cNvPicPr>
              <p:nvPr/>
            </p:nvPicPr>
            <p:blipFill>
              <a:blip r:embed="rId13"/>
              <a:stretch>
                <a:fillRect/>
              </a:stretch>
            </p:blipFill>
            <p:spPr>
              <a:xfrm>
                <a:off x="5718425" y="3890256"/>
                <a:ext cx="1257300" cy="571500"/>
              </a:xfrm>
              <a:prstGeom prst="rect">
                <a:avLst/>
              </a:prstGeom>
            </p:spPr>
          </p:pic>
          <p:pic>
            <p:nvPicPr>
              <p:cNvPr id="46" name="Picture 45">
                <a:extLst>
                  <a:ext uri="{FF2B5EF4-FFF2-40B4-BE49-F238E27FC236}">
                    <a16:creationId xmlns:a16="http://schemas.microsoft.com/office/drawing/2014/main" id="{EFB044BB-4373-4DC5-B130-8C4DD2F7CD64}"/>
                  </a:ext>
                </a:extLst>
              </p:cNvPr>
              <p:cNvPicPr>
                <a:picLocks noChangeAspect="1"/>
              </p:cNvPicPr>
              <p:nvPr/>
            </p:nvPicPr>
            <p:blipFill>
              <a:blip r:embed="rId14"/>
              <a:stretch>
                <a:fillRect/>
              </a:stretch>
            </p:blipFill>
            <p:spPr>
              <a:xfrm>
                <a:off x="5736836" y="4327063"/>
                <a:ext cx="1017268" cy="571499"/>
              </a:xfrm>
              <a:prstGeom prst="rect">
                <a:avLst/>
              </a:prstGeom>
            </p:spPr>
          </p:pic>
          <p:pic>
            <p:nvPicPr>
              <p:cNvPr id="47" name="Picture 46">
                <a:extLst>
                  <a:ext uri="{FF2B5EF4-FFF2-40B4-BE49-F238E27FC236}">
                    <a16:creationId xmlns:a16="http://schemas.microsoft.com/office/drawing/2014/main" id="{9ABF1AA7-B026-4D2B-B5FA-7B54411C62A9}"/>
                  </a:ext>
                </a:extLst>
              </p:cNvPr>
              <p:cNvPicPr>
                <a:picLocks noChangeAspect="1"/>
              </p:cNvPicPr>
              <p:nvPr/>
            </p:nvPicPr>
            <p:blipFill>
              <a:blip r:embed="rId15"/>
              <a:stretch>
                <a:fillRect/>
              </a:stretch>
            </p:blipFill>
            <p:spPr>
              <a:xfrm>
                <a:off x="5749845" y="4831642"/>
                <a:ext cx="728918" cy="462807"/>
              </a:xfrm>
              <a:prstGeom prst="rect">
                <a:avLst/>
              </a:prstGeom>
            </p:spPr>
          </p:pic>
          <p:pic>
            <p:nvPicPr>
              <p:cNvPr id="48" name="Picture 47">
                <a:extLst>
                  <a:ext uri="{FF2B5EF4-FFF2-40B4-BE49-F238E27FC236}">
                    <a16:creationId xmlns:a16="http://schemas.microsoft.com/office/drawing/2014/main" id="{D0A5525E-94A7-4E43-B3AD-F7CBD616B233}"/>
                  </a:ext>
                </a:extLst>
              </p:cNvPr>
              <p:cNvPicPr>
                <a:picLocks noChangeAspect="1"/>
              </p:cNvPicPr>
              <p:nvPr/>
            </p:nvPicPr>
            <p:blipFill>
              <a:blip r:embed="rId16"/>
              <a:stretch>
                <a:fillRect/>
              </a:stretch>
            </p:blipFill>
            <p:spPr>
              <a:xfrm>
                <a:off x="8406020" y="3913688"/>
                <a:ext cx="647932" cy="435679"/>
              </a:xfrm>
              <a:prstGeom prst="rect">
                <a:avLst/>
              </a:prstGeom>
            </p:spPr>
          </p:pic>
          <p:cxnSp>
            <p:nvCxnSpPr>
              <p:cNvPr id="49" name="Straight Arrow Connector 48">
                <a:extLst>
                  <a:ext uri="{FF2B5EF4-FFF2-40B4-BE49-F238E27FC236}">
                    <a16:creationId xmlns:a16="http://schemas.microsoft.com/office/drawing/2014/main" id="{B55F77D6-10DF-4250-B0BF-6FD3946BD289}"/>
                  </a:ext>
                </a:extLst>
              </p:cNvPr>
              <p:cNvCxnSpPr/>
              <p:nvPr/>
            </p:nvCxnSpPr>
            <p:spPr>
              <a:xfrm>
                <a:off x="3498811" y="5680220"/>
                <a:ext cx="3768067" cy="28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AC1951A-68E6-4832-9DE0-FEF8FB84E21D}"/>
                  </a:ext>
                </a:extLst>
              </p:cNvPr>
              <p:cNvCxnSpPr/>
              <p:nvPr/>
            </p:nvCxnSpPr>
            <p:spPr>
              <a:xfrm>
                <a:off x="6478763" y="5102126"/>
                <a:ext cx="1338242" cy="772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EC062CB-B680-4DA9-898A-285D72AFA2BC}"/>
                  </a:ext>
                </a:extLst>
              </p:cNvPr>
              <p:cNvCxnSpPr>
                <a:stCxn id="48" idx="2"/>
              </p:cNvCxnSpPr>
              <p:nvPr/>
            </p:nvCxnSpPr>
            <p:spPr>
              <a:xfrm>
                <a:off x="8729986" y="4349367"/>
                <a:ext cx="78551" cy="157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6DE40142-B409-4A2B-9720-D3CF2767952F}"/>
                </a:ext>
              </a:extLst>
            </p:cNvPr>
            <p:cNvGrpSpPr/>
            <p:nvPr/>
          </p:nvGrpSpPr>
          <p:grpSpPr>
            <a:xfrm>
              <a:off x="4593256" y="22405753"/>
              <a:ext cx="4381500" cy="514350"/>
              <a:chOff x="5076128" y="5941141"/>
              <a:chExt cx="4381500" cy="514350"/>
            </a:xfrm>
          </p:grpSpPr>
          <p:pic>
            <p:nvPicPr>
              <p:cNvPr id="53" name="Picture 52">
                <a:extLst>
                  <a:ext uri="{FF2B5EF4-FFF2-40B4-BE49-F238E27FC236}">
                    <a16:creationId xmlns:a16="http://schemas.microsoft.com/office/drawing/2014/main" id="{C5FC570D-A100-471E-BC62-E8727A1A022B}"/>
                  </a:ext>
                </a:extLst>
              </p:cNvPr>
              <p:cNvPicPr>
                <a:picLocks noChangeAspect="1"/>
              </p:cNvPicPr>
              <p:nvPr/>
            </p:nvPicPr>
            <p:blipFill>
              <a:blip r:embed="rId17"/>
              <a:stretch>
                <a:fillRect/>
              </a:stretch>
            </p:blipFill>
            <p:spPr>
              <a:xfrm>
                <a:off x="5076128" y="5941141"/>
                <a:ext cx="4381500" cy="514350"/>
              </a:xfrm>
              <a:prstGeom prst="rect">
                <a:avLst/>
              </a:prstGeom>
            </p:spPr>
          </p:pic>
          <p:pic>
            <p:nvPicPr>
              <p:cNvPr id="54" name="Picture 53">
                <a:extLst>
                  <a:ext uri="{FF2B5EF4-FFF2-40B4-BE49-F238E27FC236}">
                    <a16:creationId xmlns:a16="http://schemas.microsoft.com/office/drawing/2014/main" id="{314A9342-6811-42D9-8E8E-F1A1075B0121}"/>
                  </a:ext>
                </a:extLst>
              </p:cNvPr>
              <p:cNvPicPr>
                <a:picLocks noChangeAspect="1"/>
              </p:cNvPicPr>
              <p:nvPr/>
            </p:nvPicPr>
            <p:blipFill>
              <a:blip r:embed="rId18"/>
              <a:stretch>
                <a:fillRect/>
              </a:stretch>
            </p:blipFill>
            <p:spPr>
              <a:xfrm>
                <a:off x="5076128" y="5956125"/>
                <a:ext cx="400050" cy="428625"/>
              </a:xfrm>
              <a:prstGeom prst="rect">
                <a:avLst/>
              </a:prstGeom>
            </p:spPr>
          </p:pic>
        </p:grpSp>
      </p:grpSp>
      <p:pic>
        <p:nvPicPr>
          <p:cNvPr id="68" name="Picture 67">
            <a:extLst>
              <a:ext uri="{FF2B5EF4-FFF2-40B4-BE49-F238E27FC236}">
                <a16:creationId xmlns:a16="http://schemas.microsoft.com/office/drawing/2014/main" id="{EBBD96F4-409E-40F6-82AD-BACF66BC8125}"/>
              </a:ext>
            </a:extLst>
          </p:cNvPr>
          <p:cNvPicPr>
            <a:picLocks noChangeAspect="1"/>
          </p:cNvPicPr>
          <p:nvPr/>
        </p:nvPicPr>
        <p:blipFill>
          <a:blip r:embed="rId19"/>
          <a:stretch>
            <a:fillRect/>
          </a:stretch>
        </p:blipFill>
        <p:spPr>
          <a:xfrm>
            <a:off x="12995454" y="15136960"/>
            <a:ext cx="7862684" cy="3008483"/>
          </a:xfrm>
          <a:prstGeom prst="rect">
            <a:avLst/>
          </a:prstGeom>
        </p:spPr>
      </p:pic>
      <p:grpSp>
        <p:nvGrpSpPr>
          <p:cNvPr id="11" name="Group 10">
            <a:extLst>
              <a:ext uri="{FF2B5EF4-FFF2-40B4-BE49-F238E27FC236}">
                <a16:creationId xmlns:a16="http://schemas.microsoft.com/office/drawing/2014/main" id="{A7ACB1DC-0812-40DA-867C-6F025B7BE5BD}"/>
              </a:ext>
            </a:extLst>
          </p:cNvPr>
          <p:cNvGrpSpPr/>
          <p:nvPr/>
        </p:nvGrpSpPr>
        <p:grpSpPr>
          <a:xfrm>
            <a:off x="13924676" y="20383998"/>
            <a:ext cx="5235464" cy="896212"/>
            <a:chOff x="13433536" y="27973709"/>
            <a:chExt cx="5235464" cy="896212"/>
          </a:xfrm>
        </p:grpSpPr>
        <p:pic>
          <p:nvPicPr>
            <p:cNvPr id="64" name="Picture 63">
              <a:extLst>
                <a:ext uri="{FF2B5EF4-FFF2-40B4-BE49-F238E27FC236}">
                  <a16:creationId xmlns:a16="http://schemas.microsoft.com/office/drawing/2014/main" id="{FBFB34D1-B82C-4EA4-B581-76321790073E}"/>
                </a:ext>
              </a:extLst>
            </p:cNvPr>
            <p:cNvPicPr>
              <a:picLocks noChangeAspect="1"/>
            </p:cNvPicPr>
            <p:nvPr/>
          </p:nvPicPr>
          <p:blipFill>
            <a:blip r:embed="rId20"/>
            <a:stretch>
              <a:fillRect/>
            </a:stretch>
          </p:blipFill>
          <p:spPr>
            <a:xfrm>
              <a:off x="13654779" y="27973709"/>
              <a:ext cx="1580733" cy="526911"/>
            </a:xfrm>
            <a:prstGeom prst="rect">
              <a:avLst/>
            </a:prstGeom>
          </p:spPr>
        </p:pic>
        <p:pic>
          <p:nvPicPr>
            <p:cNvPr id="66" name="Picture 65">
              <a:extLst>
                <a:ext uri="{FF2B5EF4-FFF2-40B4-BE49-F238E27FC236}">
                  <a16:creationId xmlns:a16="http://schemas.microsoft.com/office/drawing/2014/main" id="{7656D9FB-C535-45B0-A1A0-36EEEEA95A25}"/>
                </a:ext>
              </a:extLst>
            </p:cNvPr>
            <p:cNvPicPr>
              <a:picLocks noChangeAspect="1"/>
            </p:cNvPicPr>
            <p:nvPr/>
          </p:nvPicPr>
          <p:blipFill>
            <a:blip r:embed="rId21"/>
            <a:stretch>
              <a:fillRect/>
            </a:stretch>
          </p:blipFill>
          <p:spPr>
            <a:xfrm>
              <a:off x="16758577" y="27973709"/>
              <a:ext cx="1600172" cy="569809"/>
            </a:xfrm>
            <a:prstGeom prst="rect">
              <a:avLst/>
            </a:prstGeom>
          </p:spPr>
        </p:pic>
        <p:sp>
          <p:nvSpPr>
            <p:cNvPr id="10" name="TextBox 9">
              <a:extLst>
                <a:ext uri="{FF2B5EF4-FFF2-40B4-BE49-F238E27FC236}">
                  <a16:creationId xmlns:a16="http://schemas.microsoft.com/office/drawing/2014/main" id="{5241F901-4059-41D2-A27D-91D8BF26D08D}"/>
                </a:ext>
              </a:extLst>
            </p:cNvPr>
            <p:cNvSpPr txBox="1"/>
            <p:nvPr/>
          </p:nvSpPr>
          <p:spPr>
            <a:xfrm>
              <a:off x="13433536" y="28454423"/>
              <a:ext cx="5235464" cy="415498"/>
            </a:xfrm>
            <a:prstGeom prst="rect">
              <a:avLst/>
            </a:prstGeom>
            <a:noFill/>
          </p:spPr>
          <p:txBody>
            <a:bodyPr wrap="square" rtlCol="0">
              <a:spAutoFit/>
            </a:bodyPr>
            <a:lstStyle/>
            <a:p>
              <a:r>
                <a:rPr lang="en-US" altLang="zh-CN"/>
                <a:t>older/student                 college/student</a:t>
              </a:r>
              <a:endParaRPr lang="zh-CN" altLang="en-US"/>
            </a:p>
          </p:txBody>
        </p:sp>
      </p:grpSp>
      <p:sp>
        <p:nvSpPr>
          <p:cNvPr id="70" name="Rectangle 69">
            <a:extLst>
              <a:ext uri="{FF2B5EF4-FFF2-40B4-BE49-F238E27FC236}">
                <a16:creationId xmlns:a16="http://schemas.microsoft.com/office/drawing/2014/main" id="{7EE936BC-EA03-4E31-84E1-628B2399BE21}"/>
              </a:ext>
            </a:extLst>
          </p:cNvPr>
          <p:cNvSpPr/>
          <p:nvPr/>
        </p:nvSpPr>
        <p:spPr>
          <a:xfrm>
            <a:off x="10901959" y="25532616"/>
            <a:ext cx="10654050" cy="6799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a:cs typeface="Arial" pitchFamily="34" charset="0"/>
              </a:rPr>
              <a:t>easily modifiable</a:t>
            </a:r>
            <a:endParaRPr lang="en-US">
              <a:solidFill>
                <a:schemeClr val="tx1"/>
              </a:solidFill>
            </a:endParaRPr>
          </a:p>
        </p:txBody>
      </p:sp>
      <p:sp>
        <p:nvSpPr>
          <p:cNvPr id="71" name="TextBox 70">
            <a:extLst>
              <a:ext uri="{FF2B5EF4-FFF2-40B4-BE49-F238E27FC236}">
                <a16:creationId xmlns:a16="http://schemas.microsoft.com/office/drawing/2014/main" id="{FF4DA022-097E-4638-8D7D-57E9DAAA4575}"/>
              </a:ext>
            </a:extLst>
          </p:cNvPr>
          <p:cNvSpPr txBox="1"/>
          <p:nvPr/>
        </p:nvSpPr>
        <p:spPr>
          <a:xfrm>
            <a:off x="11021071" y="25556445"/>
            <a:ext cx="10336190" cy="4003291"/>
          </a:xfrm>
          <a:prstGeom prst="rect">
            <a:avLst/>
          </a:prstGeom>
          <a:noFill/>
        </p:spPr>
        <p:txBody>
          <a:bodyPr wrap="square" lIns="78373" tIns="39187" rIns="78373" bIns="39187">
            <a:spAutoFit/>
          </a:bodyPr>
          <a:lstStyle/>
          <a:p>
            <a:pPr algn="just" eaLnBrk="0" hangingPunct="0"/>
            <a:r>
              <a:rPr lang="en-US" altLang="zh-CN" sz="3200" b="0" dirty="0"/>
              <a:t>Conditional Random Field is a better algorithm that does consider the probability of the following segments when the consumption of a character changes. In the example, the first character can be a word alone, meaning “in the middle”; it can be combined with the second character, meaning China; adding the third character to it, it means “Chinese” referring to people. </a:t>
            </a:r>
            <a:endParaRPr lang="zh-CN" altLang="zh-CN" sz="3200" b="0" dirty="0"/>
          </a:p>
          <a:p>
            <a:pPr algn="just" eaLnBrk="0" hangingPunct="0"/>
            <a:r>
              <a:rPr lang="en-US" sz="3100" b="0" dirty="0">
                <a:cs typeface="Arial" pitchFamily="34" charset="0"/>
              </a:rPr>
              <a:t> </a:t>
            </a:r>
          </a:p>
        </p:txBody>
      </p:sp>
      <p:pic>
        <p:nvPicPr>
          <p:cNvPr id="72" name="Picture 71" descr="这里写图片描述">
            <a:extLst>
              <a:ext uri="{FF2B5EF4-FFF2-40B4-BE49-F238E27FC236}">
                <a16:creationId xmlns:a16="http://schemas.microsoft.com/office/drawing/2014/main" id="{D7D11170-0E09-4D05-9CA7-9AA22D9DF44E}"/>
              </a:ext>
            </a:extLst>
          </p:cNvPr>
          <p:cNvPicPr/>
          <p:nvPr/>
        </p:nvPicPr>
        <p:blipFill rotWithShape="1">
          <a:blip r:embed="rId22">
            <a:extLst>
              <a:ext uri="{28A0092B-C50C-407E-A947-70E740481C1C}">
                <a14:useLocalDpi xmlns:a14="http://schemas.microsoft.com/office/drawing/2010/main" val="0"/>
              </a:ext>
            </a:extLst>
          </a:blip>
          <a:srcRect l="5260" t="9543" r="8660" b="13695"/>
          <a:stretch/>
        </p:blipFill>
        <p:spPr bwMode="auto">
          <a:xfrm>
            <a:off x="11761602" y="29653497"/>
            <a:ext cx="8917310" cy="2274070"/>
          </a:xfrm>
          <a:prstGeom prst="rect">
            <a:avLst/>
          </a:prstGeom>
          <a:noFill/>
          <a:extLst/>
        </p:spPr>
      </p:pic>
      <p:pic>
        <p:nvPicPr>
          <p:cNvPr id="73" name="Picture 72">
            <a:extLst>
              <a:ext uri="{FF2B5EF4-FFF2-40B4-BE49-F238E27FC236}">
                <a16:creationId xmlns:a16="http://schemas.microsoft.com/office/drawing/2014/main" id="{B2B56A0A-4B1D-40DF-A771-802286F922EE}"/>
              </a:ext>
            </a:extLst>
          </p:cNvPr>
          <p:cNvPicPr/>
          <p:nvPr/>
        </p:nvPicPr>
        <p:blipFill>
          <a:blip r:embed="rId23"/>
          <a:stretch>
            <a:fillRect/>
          </a:stretch>
        </p:blipFill>
        <p:spPr>
          <a:xfrm>
            <a:off x="30972525" y="6351267"/>
            <a:ext cx="838200" cy="3180425"/>
          </a:xfrm>
          <a:prstGeom prst="rect">
            <a:avLst/>
          </a:prstGeom>
        </p:spPr>
      </p:pic>
      <p:grpSp>
        <p:nvGrpSpPr>
          <p:cNvPr id="22" name="Group 21">
            <a:extLst>
              <a:ext uri="{FF2B5EF4-FFF2-40B4-BE49-F238E27FC236}">
                <a16:creationId xmlns:a16="http://schemas.microsoft.com/office/drawing/2014/main" id="{90986BEE-BEBE-4E48-BCFB-067AB16773B7}"/>
              </a:ext>
            </a:extLst>
          </p:cNvPr>
          <p:cNvGrpSpPr/>
          <p:nvPr/>
        </p:nvGrpSpPr>
        <p:grpSpPr>
          <a:xfrm>
            <a:off x="22515258" y="6537338"/>
            <a:ext cx="9368532" cy="9448740"/>
            <a:chOff x="22492977" y="8971719"/>
            <a:chExt cx="9368532" cy="9348799"/>
          </a:xfrm>
        </p:grpSpPr>
        <p:sp>
          <p:nvSpPr>
            <p:cNvPr id="12" name="TextBox 11">
              <a:extLst>
                <a:ext uri="{FF2B5EF4-FFF2-40B4-BE49-F238E27FC236}">
                  <a16:creationId xmlns:a16="http://schemas.microsoft.com/office/drawing/2014/main" id="{1E4D5539-7CBF-4663-AD87-20F6B0B4C92C}"/>
                </a:ext>
              </a:extLst>
            </p:cNvPr>
            <p:cNvSpPr txBox="1"/>
            <p:nvPr/>
          </p:nvSpPr>
          <p:spPr>
            <a:xfrm>
              <a:off x="22492977" y="8971719"/>
              <a:ext cx="9368532" cy="9348799"/>
            </a:xfrm>
            <a:prstGeom prst="rect">
              <a:avLst/>
            </a:prstGeom>
            <a:noFill/>
          </p:spPr>
          <p:txBody>
            <a:bodyPr wrap="square" rtlCol="0">
              <a:spAutoFit/>
            </a:bodyPr>
            <a:lstStyle/>
            <a:p>
              <a:r>
                <a:rPr lang="en-US" altLang="zh-CN" sz="3200" b="0" dirty="0"/>
                <a:t>In this algorithm, you first assign a label to </a:t>
              </a:r>
            </a:p>
            <a:p>
              <a:r>
                <a:rPr lang="en-US" altLang="zh-CN" sz="3200" b="0" dirty="0"/>
                <a:t>each of the characters when reading the </a:t>
              </a:r>
            </a:p>
            <a:p>
              <a:r>
                <a:rPr lang="en-US" altLang="zh-CN" sz="3200" b="0" dirty="0"/>
                <a:t>inputs. For example, a common label system</a:t>
              </a:r>
            </a:p>
            <a:p>
              <a:r>
                <a:rPr lang="en-US" altLang="zh-CN" sz="3200" b="0" dirty="0"/>
                <a:t> is “BMES” stands for beginning, middle, end </a:t>
              </a:r>
            </a:p>
            <a:p>
              <a:r>
                <a:rPr lang="en-US" altLang="zh-CN" sz="3200" b="0" dirty="0"/>
                <a:t>and single-character word. In this example, </a:t>
              </a:r>
            </a:p>
            <a:p>
              <a:r>
                <a:rPr lang="en-US" altLang="zh-CN" sz="3200" b="0" dirty="0"/>
                <a:t>we have (on the right):</a:t>
              </a:r>
            </a:p>
            <a:p>
              <a:r>
                <a:rPr lang="en-US" altLang="zh-CN" sz="3200" b="0" dirty="0"/>
                <a:t>	Then you must choose a 	template to assist the 	probability of each different 	segmentation. There are 	many different templates, 	this is only one of the 	easiest. Suppose we are 	reading the 3rd character “    ”. X[0, 0] would be “    ”, X[-2, 0] would be “    ”, X[-1, 0] would be “    ” and so on. “U00” of the template would be the probability of the single character word “    ”, “U05” would be the probability of the trigram “            ” and so on. </a:t>
              </a:r>
              <a:endParaRPr lang="zh-CN" altLang="zh-CN" sz="3200" b="0" dirty="0"/>
            </a:p>
          </p:txBody>
        </p:sp>
        <p:pic>
          <p:nvPicPr>
            <p:cNvPr id="18" name="Picture 17">
              <a:extLst>
                <a:ext uri="{FF2B5EF4-FFF2-40B4-BE49-F238E27FC236}">
                  <a16:creationId xmlns:a16="http://schemas.microsoft.com/office/drawing/2014/main" id="{9AB63A88-4A27-402C-8569-CD76E3CB9062}"/>
                </a:ext>
              </a:extLst>
            </p:cNvPr>
            <p:cNvPicPr>
              <a:picLocks noChangeAspect="1"/>
            </p:cNvPicPr>
            <p:nvPr/>
          </p:nvPicPr>
          <p:blipFill>
            <a:blip r:embed="rId24"/>
            <a:stretch>
              <a:fillRect/>
            </a:stretch>
          </p:blipFill>
          <p:spPr>
            <a:xfrm>
              <a:off x="22737732" y="15772875"/>
              <a:ext cx="434748" cy="432334"/>
            </a:xfrm>
            <a:prstGeom prst="rect">
              <a:avLst/>
            </a:prstGeom>
          </p:spPr>
        </p:pic>
        <p:pic>
          <p:nvPicPr>
            <p:cNvPr id="77" name="Picture 76">
              <a:extLst>
                <a:ext uri="{FF2B5EF4-FFF2-40B4-BE49-F238E27FC236}">
                  <a16:creationId xmlns:a16="http://schemas.microsoft.com/office/drawing/2014/main" id="{9464E430-2856-4BFB-A262-6CEE3E6E4941}"/>
                </a:ext>
              </a:extLst>
            </p:cNvPr>
            <p:cNvPicPr>
              <a:picLocks noChangeAspect="1"/>
            </p:cNvPicPr>
            <p:nvPr/>
          </p:nvPicPr>
          <p:blipFill>
            <a:blip r:embed="rId24"/>
            <a:stretch>
              <a:fillRect/>
            </a:stretch>
          </p:blipFill>
          <p:spPr>
            <a:xfrm>
              <a:off x="26678977" y="15772875"/>
              <a:ext cx="434748" cy="432334"/>
            </a:xfrm>
            <a:prstGeom prst="rect">
              <a:avLst/>
            </a:prstGeom>
          </p:spPr>
        </p:pic>
        <p:pic>
          <p:nvPicPr>
            <p:cNvPr id="19" name="Picture 18">
              <a:extLst>
                <a:ext uri="{FF2B5EF4-FFF2-40B4-BE49-F238E27FC236}">
                  <a16:creationId xmlns:a16="http://schemas.microsoft.com/office/drawing/2014/main" id="{13BB12E2-16DD-44BC-BF8C-4D90E0EDF9BF}"/>
                </a:ext>
              </a:extLst>
            </p:cNvPr>
            <p:cNvPicPr>
              <a:picLocks noChangeAspect="1"/>
            </p:cNvPicPr>
            <p:nvPr/>
          </p:nvPicPr>
          <p:blipFill>
            <a:blip r:embed="rId25"/>
            <a:stretch>
              <a:fillRect/>
            </a:stretch>
          </p:blipFill>
          <p:spPr>
            <a:xfrm>
              <a:off x="25568024" y="17312245"/>
              <a:ext cx="416176" cy="482764"/>
            </a:xfrm>
            <a:prstGeom prst="rect">
              <a:avLst/>
            </a:prstGeom>
          </p:spPr>
        </p:pic>
        <p:pic>
          <p:nvPicPr>
            <p:cNvPr id="20" name="Picture 19">
              <a:extLst>
                <a:ext uri="{FF2B5EF4-FFF2-40B4-BE49-F238E27FC236}">
                  <a16:creationId xmlns:a16="http://schemas.microsoft.com/office/drawing/2014/main" id="{84C1DAFF-002A-4663-B7D5-EA6D48B6F2F1}"/>
                </a:ext>
              </a:extLst>
            </p:cNvPr>
            <p:cNvPicPr>
              <a:picLocks noChangeAspect="1"/>
            </p:cNvPicPr>
            <p:nvPr/>
          </p:nvPicPr>
          <p:blipFill>
            <a:blip r:embed="rId26"/>
            <a:stretch>
              <a:fillRect/>
            </a:stretch>
          </p:blipFill>
          <p:spPr>
            <a:xfrm>
              <a:off x="25922814" y="16300633"/>
              <a:ext cx="426873" cy="443292"/>
            </a:xfrm>
            <a:prstGeom prst="rect">
              <a:avLst/>
            </a:prstGeom>
          </p:spPr>
        </p:pic>
        <p:pic>
          <p:nvPicPr>
            <p:cNvPr id="78" name="Picture 77">
              <a:extLst>
                <a:ext uri="{FF2B5EF4-FFF2-40B4-BE49-F238E27FC236}">
                  <a16:creationId xmlns:a16="http://schemas.microsoft.com/office/drawing/2014/main" id="{0EBF5BE7-51CB-491E-97EB-1876A077E882}"/>
                </a:ext>
              </a:extLst>
            </p:cNvPr>
            <p:cNvPicPr>
              <a:picLocks noChangeAspect="1"/>
            </p:cNvPicPr>
            <p:nvPr/>
          </p:nvPicPr>
          <p:blipFill>
            <a:blip r:embed="rId25"/>
            <a:stretch>
              <a:fillRect/>
            </a:stretch>
          </p:blipFill>
          <p:spPr>
            <a:xfrm>
              <a:off x="30835293" y="15772875"/>
              <a:ext cx="416176" cy="482764"/>
            </a:xfrm>
            <a:prstGeom prst="rect">
              <a:avLst/>
            </a:prstGeom>
          </p:spPr>
        </p:pic>
        <p:pic>
          <p:nvPicPr>
            <p:cNvPr id="21" name="Picture 20">
              <a:extLst>
                <a:ext uri="{FF2B5EF4-FFF2-40B4-BE49-F238E27FC236}">
                  <a16:creationId xmlns:a16="http://schemas.microsoft.com/office/drawing/2014/main" id="{64C9F9AA-7709-4A26-BF97-44C8025EED79}"/>
                </a:ext>
              </a:extLst>
            </p:cNvPr>
            <p:cNvPicPr>
              <a:picLocks noChangeAspect="1"/>
            </p:cNvPicPr>
            <p:nvPr/>
          </p:nvPicPr>
          <p:blipFill>
            <a:blip r:embed="rId27"/>
            <a:stretch>
              <a:fillRect/>
            </a:stretch>
          </p:blipFill>
          <p:spPr>
            <a:xfrm>
              <a:off x="25359402" y="17808513"/>
              <a:ext cx="1212117" cy="437709"/>
            </a:xfrm>
            <a:prstGeom prst="rect">
              <a:avLst/>
            </a:prstGeom>
          </p:spPr>
        </p:pic>
      </p:grpSp>
      <p:sp>
        <p:nvSpPr>
          <p:cNvPr id="79" name="TextBox 78">
            <a:extLst>
              <a:ext uri="{FF2B5EF4-FFF2-40B4-BE49-F238E27FC236}">
                <a16:creationId xmlns:a16="http://schemas.microsoft.com/office/drawing/2014/main" id="{1EA7A545-A4A2-4AF2-85A0-92E4A6C8E086}"/>
              </a:ext>
            </a:extLst>
          </p:cNvPr>
          <p:cNvSpPr txBox="1"/>
          <p:nvPr/>
        </p:nvSpPr>
        <p:spPr>
          <a:xfrm>
            <a:off x="22848608" y="31248515"/>
            <a:ext cx="8686800" cy="940914"/>
          </a:xfrm>
          <a:prstGeom prst="rect">
            <a:avLst/>
          </a:prstGeom>
          <a:noFill/>
        </p:spPr>
        <p:txBody>
          <a:bodyPr wrap="square" lIns="78373" tIns="39187" rIns="78373" bIns="39187">
            <a:spAutoFit/>
          </a:bodyPr>
          <a:lstStyle/>
          <a:p>
            <a:r>
              <a:rPr lang="en-US" sz="2800" b="0"/>
              <a:t>Special thanks to </a:t>
            </a:r>
            <a:r>
              <a:rPr lang="en-US" sz="2800"/>
              <a:t>Dr. J. Thomas Allen </a:t>
            </a:r>
            <a:r>
              <a:rPr lang="en-US" sz="2800" b="0"/>
              <a:t>from Computer Science Department, Furman University.</a:t>
            </a:r>
          </a:p>
        </p:txBody>
      </p:sp>
      <p:pic>
        <p:nvPicPr>
          <p:cNvPr id="80" name="Picture 79">
            <a:extLst>
              <a:ext uri="{FF2B5EF4-FFF2-40B4-BE49-F238E27FC236}">
                <a16:creationId xmlns:a16="http://schemas.microsoft.com/office/drawing/2014/main" id="{1292E6C6-D874-411E-8634-35A4EAA14EE5}"/>
              </a:ext>
            </a:extLst>
          </p:cNvPr>
          <p:cNvPicPr>
            <a:picLocks noChangeAspect="1"/>
          </p:cNvPicPr>
          <p:nvPr/>
        </p:nvPicPr>
        <p:blipFill rotWithShape="1">
          <a:blip r:embed="rId28"/>
          <a:srcRect t="6854" b="13928"/>
          <a:stretch/>
        </p:blipFill>
        <p:spPr>
          <a:xfrm>
            <a:off x="22760013" y="9493581"/>
            <a:ext cx="3419853" cy="3957728"/>
          </a:xfrm>
          <a:prstGeom prst="rect">
            <a:avLst/>
          </a:prstGeom>
        </p:spPr>
      </p:pic>
    </p:spTree>
  </p:cSld>
  <p:clrMapOvr>
    <a:masterClrMapping/>
  </p:clrMapOvr>
</p:sld>
</file>

<file path=ppt/theme/theme1.xml><?xml version="1.0" encoding="utf-8"?>
<a:theme xmlns:a="http://schemas.openxmlformats.org/drawingml/2006/main" name="Office Theme">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36791</TotalTime>
  <Words>857</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MS PGothic</vt:lpstr>
      <vt:lpstr>Arial</vt:lpstr>
      <vt:lpstr>Calibri</vt:lpstr>
      <vt:lpstr>Office Theme</vt:lpstr>
      <vt:lpstr>PowerPoint Presentation</vt:lpstr>
    </vt:vector>
  </TitlesOfParts>
  <Company>Furman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Distance-Related Labelings of Graphs Holly H. Arrowood and John M. Harris Department of Mathematics, Furman University, Greenville, SC</dc:title>
  <dc:creator>Furman User</dc:creator>
  <cp:lastModifiedBy>Wendy Liu-Student</cp:lastModifiedBy>
  <cp:revision>250</cp:revision>
  <cp:lastPrinted>2013-04-08T17:48:25Z</cp:lastPrinted>
  <dcterms:created xsi:type="dcterms:W3CDTF">2011-04-06T17:12:54Z</dcterms:created>
  <dcterms:modified xsi:type="dcterms:W3CDTF">2018-04-02T01:11:57Z</dcterms:modified>
</cp:coreProperties>
</file>