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1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82" r:id="rId19"/>
    <p:sldId id="283" r:id="rId20"/>
    <p:sldId id="284" r:id="rId21"/>
    <p:sldId id="285" r:id="rId22"/>
    <p:sldId id="286" r:id="rId23"/>
    <p:sldId id="274" r:id="rId24"/>
    <p:sldId id="287" r:id="rId25"/>
    <p:sldId id="276" r:id="rId26"/>
    <p:sldId id="288" r:id="rId27"/>
    <p:sldId id="278" r:id="rId28"/>
    <p:sldId id="289" r:id="rId29"/>
    <p:sldId id="290" r:id="rId30"/>
    <p:sldId id="281" r:id="rId31"/>
    <p:sldId id="291" r:id="rId32"/>
  </p:sldIdLst>
  <p:sldSz cx="9144000" cy="5143500" type="screen16x9"/>
  <p:notesSz cx="6858000" cy="9144000"/>
  <p:embeddedFontLst>
    <p:embeddedFont>
      <p:font typeface="Nunito" panose="020B060402020202020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Wingdings 3" panose="05040102010807070707" pitchFamily="18" charset="2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4BB"/>
    <a:srgbClr val="766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422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64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852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083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02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96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06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095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52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39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3041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10934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688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07608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2254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353320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476196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9105142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079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3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8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23919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058580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228558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906119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978502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4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698259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1494788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rgbClr val="766F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900" smtClea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348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  <p:sldLayoutId id="2147483933" r:id="rId18"/>
    <p:sldLayoutId id="2147483934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Analisi</a:t>
            </a:r>
            <a:r>
              <a:rPr lang="en-GB" dirty="0"/>
              <a:t> e </a:t>
            </a:r>
            <a:r>
              <a:rPr lang="en-GB" dirty="0" err="1"/>
              <a:t>risultati</a:t>
            </a:r>
            <a:r>
              <a:rPr lang="en-GB" dirty="0"/>
              <a:t> per business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Colloquio per BitBang - dicembre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 dirty="0"/>
              <a:t>Idea: </a:t>
            </a:r>
            <a:r>
              <a:rPr lang="en-GB" sz="2400" dirty="0" err="1"/>
              <a:t>previsione</a:t>
            </a:r>
            <a:r>
              <a:rPr lang="en-GB" sz="2400" dirty="0"/>
              <a:t> di </a:t>
            </a:r>
            <a:r>
              <a:rPr lang="en-GB" sz="2400" dirty="0" err="1"/>
              <a:t>valori</a:t>
            </a:r>
            <a:r>
              <a:rPr lang="en-GB" sz="2400" dirty="0"/>
              <a:t> </a:t>
            </a:r>
            <a:r>
              <a:rPr lang="en-GB" sz="2400" dirty="0" err="1"/>
              <a:t>futuri</a:t>
            </a:r>
            <a:r>
              <a:rPr lang="en-GB" sz="2400" dirty="0"/>
              <a:t> per K5 e K11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 err="1"/>
              <a:t>Viste</a:t>
            </a:r>
            <a:r>
              <a:rPr lang="en-GB" dirty="0"/>
              <a:t> le </a:t>
            </a:r>
            <a:r>
              <a:rPr lang="en-GB" dirty="0" err="1"/>
              <a:t>caratteristiche</a:t>
            </a:r>
            <a:r>
              <a:rPr lang="en-GB" dirty="0"/>
              <a:t> </a:t>
            </a:r>
            <a:r>
              <a:rPr lang="en-GB" dirty="0" err="1"/>
              <a:t>numeriche</a:t>
            </a:r>
            <a:r>
              <a:rPr lang="en-GB" dirty="0"/>
              <a:t> di </a:t>
            </a:r>
            <a:r>
              <a:rPr lang="en-GB" dirty="0" err="1"/>
              <a:t>entrambe</a:t>
            </a:r>
            <a:r>
              <a:rPr lang="en-GB" dirty="0"/>
              <a:t> le </a:t>
            </a:r>
            <a:r>
              <a:rPr lang="en-GB" dirty="0" err="1"/>
              <a:t>serie</a:t>
            </a:r>
            <a:r>
              <a:rPr lang="en-GB" dirty="0"/>
              <a:t>, </a:t>
            </a:r>
            <a:r>
              <a:rPr lang="en-GB" dirty="0" err="1"/>
              <a:t>potrebbe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interessante</a:t>
            </a:r>
            <a:r>
              <a:rPr lang="en-GB" dirty="0"/>
              <a:t> </a:t>
            </a:r>
            <a:r>
              <a:rPr lang="en-GB" dirty="0" err="1"/>
              <a:t>capire</a:t>
            </a:r>
            <a:r>
              <a:rPr lang="en-GB" dirty="0"/>
              <a:t> se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stimare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permetta</a:t>
            </a:r>
            <a:r>
              <a:rPr lang="en-GB" dirty="0"/>
              <a:t> la </a:t>
            </a:r>
            <a:r>
              <a:rPr lang="en-GB" dirty="0" err="1"/>
              <a:t>previsione</a:t>
            </a:r>
            <a:r>
              <a:rPr lang="en-GB" dirty="0"/>
              <a:t> di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futuri</a:t>
            </a:r>
            <a:r>
              <a:rPr lang="en-GB" dirty="0"/>
              <a:t> in </a:t>
            </a:r>
            <a:r>
              <a:rPr lang="en-GB" dirty="0" err="1"/>
              <a:t>modo</a:t>
            </a:r>
            <a:r>
              <a:rPr lang="en-GB" dirty="0"/>
              <a:t> </a:t>
            </a:r>
            <a:r>
              <a:rPr lang="en-GB" dirty="0" err="1"/>
              <a:t>efficace</a:t>
            </a:r>
            <a:endParaRPr lang="en-GB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Un </a:t>
            </a:r>
            <a:r>
              <a:rPr lang="en-GB" dirty="0" err="1"/>
              <a:t>modello</a:t>
            </a:r>
            <a:r>
              <a:rPr lang="en-GB" dirty="0"/>
              <a:t> di </a:t>
            </a:r>
            <a:r>
              <a:rPr lang="en-GB" dirty="0" err="1"/>
              <a:t>previsione</a:t>
            </a:r>
            <a:r>
              <a:rPr lang="en-GB" dirty="0"/>
              <a:t> di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utile </a:t>
            </a:r>
            <a:r>
              <a:rPr lang="en-GB" dirty="0" err="1"/>
              <a:t>soprattutto</a:t>
            </a:r>
            <a:r>
              <a:rPr lang="en-GB" dirty="0"/>
              <a:t> in </a:t>
            </a:r>
            <a:r>
              <a:rPr lang="en-GB" dirty="0" err="1"/>
              <a:t>contesti</a:t>
            </a:r>
            <a:r>
              <a:rPr lang="en-GB" dirty="0"/>
              <a:t> di </a:t>
            </a:r>
            <a:r>
              <a:rPr lang="en-GB" dirty="0" err="1"/>
              <a:t>pianificazione</a:t>
            </a:r>
            <a:r>
              <a:rPr lang="en-GB" dirty="0"/>
              <a:t>, ad </a:t>
            </a:r>
            <a:r>
              <a:rPr lang="en-GB" dirty="0" err="1"/>
              <a:t>esempio</a:t>
            </a:r>
            <a:r>
              <a:rPr lang="en-GB" dirty="0"/>
              <a:t> per </a:t>
            </a:r>
            <a:r>
              <a:rPr lang="en-GB" dirty="0" err="1"/>
              <a:t>programmare</a:t>
            </a:r>
            <a:r>
              <a:rPr lang="en-GB" dirty="0"/>
              <a:t> </a:t>
            </a:r>
            <a:r>
              <a:rPr lang="en-GB" dirty="0" err="1"/>
              <a:t>attività</a:t>
            </a:r>
            <a:r>
              <a:rPr lang="en-GB" dirty="0"/>
              <a:t> di marketing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permettano</a:t>
            </a:r>
            <a:r>
              <a:rPr lang="en-GB" dirty="0"/>
              <a:t> di </a:t>
            </a:r>
            <a:r>
              <a:rPr lang="en-GB" dirty="0" err="1"/>
              <a:t>superare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target </a:t>
            </a:r>
            <a:r>
              <a:rPr lang="en-GB" dirty="0" err="1"/>
              <a:t>previsto</a:t>
            </a:r>
            <a:r>
              <a:rPr lang="en-GB" dirty="0"/>
              <a:t> </a:t>
            </a:r>
            <a:r>
              <a:rPr lang="en-GB" dirty="0" err="1"/>
              <a:t>dall’andamento</a:t>
            </a:r>
            <a:r>
              <a:rPr lang="en-GB" dirty="0"/>
              <a:t> </a:t>
            </a:r>
            <a:r>
              <a:rPr lang="en-GB" dirty="0" err="1"/>
              <a:t>naturale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serie</a:t>
            </a:r>
            <a:endParaRPr lang="en-GB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 err="1"/>
              <a:t>Verranno</a:t>
            </a:r>
            <a:r>
              <a:rPr lang="en-GB" dirty="0"/>
              <a:t> </a:t>
            </a:r>
            <a:r>
              <a:rPr lang="en-GB" dirty="0" err="1"/>
              <a:t>tentati</a:t>
            </a:r>
            <a:r>
              <a:rPr lang="en-GB" dirty="0"/>
              <a:t> due </a:t>
            </a:r>
            <a:r>
              <a:rPr lang="en-GB" dirty="0" err="1"/>
              <a:t>approcci</a:t>
            </a:r>
            <a:r>
              <a:rPr lang="en-GB" dirty="0"/>
              <a:t>: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 dirty="0" err="1"/>
              <a:t>Approccio</a:t>
            </a:r>
            <a:r>
              <a:rPr lang="en-GB" sz="1200" dirty="0"/>
              <a:t> </a:t>
            </a:r>
            <a:r>
              <a:rPr lang="en-GB" sz="1200" dirty="0" err="1"/>
              <a:t>parametrico</a:t>
            </a:r>
            <a:r>
              <a:rPr lang="en-GB" sz="1200" dirty="0"/>
              <a:t>: </a:t>
            </a:r>
            <a:r>
              <a:rPr lang="en-GB" sz="1200" dirty="0" err="1"/>
              <a:t>Modello</a:t>
            </a:r>
            <a:r>
              <a:rPr lang="en-GB" sz="1200" dirty="0"/>
              <a:t> ARIMA </a:t>
            </a:r>
            <a:r>
              <a:rPr lang="en-GB" sz="1200" dirty="0" err="1"/>
              <a:t>stagionale</a:t>
            </a:r>
            <a:endParaRPr lang="en-GB" sz="1200" dirty="0"/>
          </a:p>
          <a:p>
            <a:pPr marL="914400" lvl="1" indent="-304800" rtl="0">
              <a:spcBef>
                <a:spcPts val="0"/>
              </a:spcBef>
              <a:buSzPts val="1200"/>
              <a:buChar char="-"/>
            </a:pPr>
            <a:r>
              <a:rPr lang="en-GB" sz="1200" dirty="0" err="1"/>
              <a:t>Approccio</a:t>
            </a:r>
            <a:r>
              <a:rPr lang="en-GB" sz="1200" dirty="0"/>
              <a:t> non </a:t>
            </a:r>
            <a:r>
              <a:rPr lang="en-GB" sz="1200" dirty="0" err="1"/>
              <a:t>parametrico</a:t>
            </a:r>
            <a:r>
              <a:rPr lang="en-GB" sz="1200" dirty="0"/>
              <a:t>: Recurrent Neural Network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Modello Arima per K5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/>
              <a:t>K5 presenta una stagionalità di frequenza settimanale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1303800" y="1370614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 err="1"/>
              <a:t>Prendendo</a:t>
            </a:r>
            <a:r>
              <a:rPr lang="en-GB" dirty="0"/>
              <a:t> in </a:t>
            </a:r>
            <a:r>
              <a:rPr lang="en-GB" dirty="0" err="1"/>
              <a:t>considerazione</a:t>
            </a:r>
            <a:r>
              <a:rPr lang="en-GB" dirty="0"/>
              <a:t> la sola </a:t>
            </a:r>
            <a:r>
              <a:rPr lang="en-GB" dirty="0" err="1"/>
              <a:t>serie</a:t>
            </a:r>
            <a:r>
              <a:rPr lang="en-GB" dirty="0"/>
              <a:t> per K5,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calcolare</a:t>
            </a:r>
            <a:r>
              <a:rPr lang="en-GB" dirty="0"/>
              <a:t> </a:t>
            </a:r>
            <a:r>
              <a:rPr lang="en-GB" dirty="0" err="1"/>
              <a:t>sia</a:t>
            </a:r>
            <a:r>
              <a:rPr lang="en-GB" dirty="0"/>
              <a:t> le </a:t>
            </a:r>
            <a:r>
              <a:rPr lang="en-GB" dirty="0" err="1"/>
              <a:t>autocorrelazioni</a:t>
            </a:r>
            <a:r>
              <a:rPr lang="en-GB" dirty="0"/>
              <a:t> (</a:t>
            </a:r>
            <a:r>
              <a:rPr lang="en-GB" b="1" dirty="0" err="1"/>
              <a:t>acf</a:t>
            </a:r>
            <a:r>
              <a:rPr lang="en-GB" dirty="0"/>
              <a:t>) </a:t>
            </a:r>
            <a:r>
              <a:rPr lang="en-GB" dirty="0" err="1"/>
              <a:t>che</a:t>
            </a:r>
            <a:r>
              <a:rPr lang="en-GB" dirty="0"/>
              <a:t> le </a:t>
            </a:r>
            <a:r>
              <a:rPr lang="en-GB" dirty="0" err="1"/>
              <a:t>autocorrelazioni</a:t>
            </a:r>
            <a:r>
              <a:rPr lang="en-GB" dirty="0"/>
              <a:t> </a:t>
            </a:r>
            <a:r>
              <a:rPr lang="en-GB" dirty="0" err="1"/>
              <a:t>parziali</a:t>
            </a:r>
            <a:r>
              <a:rPr lang="en-GB" dirty="0"/>
              <a:t> (</a:t>
            </a:r>
            <a:r>
              <a:rPr lang="en-GB" b="1" dirty="0" err="1"/>
              <a:t>pacf</a:t>
            </a:r>
            <a:r>
              <a:rPr lang="en-GB" dirty="0"/>
              <a:t>),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permettono</a:t>
            </a:r>
            <a:r>
              <a:rPr lang="en-GB" dirty="0"/>
              <a:t> di </a:t>
            </a:r>
            <a:r>
              <a:rPr lang="en-GB" dirty="0" err="1"/>
              <a:t>capire</a:t>
            </a:r>
            <a:r>
              <a:rPr lang="en-GB" dirty="0"/>
              <a:t> </a:t>
            </a:r>
            <a:r>
              <a:rPr lang="en-GB" dirty="0" err="1"/>
              <a:t>quanto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valore</a:t>
            </a:r>
            <a:r>
              <a:rPr lang="en-GB" dirty="0"/>
              <a:t> ad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certa</a:t>
            </a:r>
            <a:r>
              <a:rPr lang="en-GB" dirty="0"/>
              <a:t> data </a:t>
            </a:r>
            <a:r>
              <a:rPr lang="en-GB" dirty="0" err="1"/>
              <a:t>dipenda</a:t>
            </a:r>
            <a:r>
              <a:rPr lang="en-GB" dirty="0"/>
              <a:t> </a:t>
            </a:r>
            <a:r>
              <a:rPr lang="en-GB" dirty="0" err="1"/>
              <a:t>dai</a:t>
            </a:r>
            <a:r>
              <a:rPr lang="en-GB" dirty="0"/>
              <a:t> </a:t>
            </a:r>
            <a:r>
              <a:rPr lang="en-GB" dirty="0" err="1"/>
              <a:t>giorni</a:t>
            </a:r>
            <a:r>
              <a:rPr lang="en-GB" dirty="0"/>
              <a:t> </a:t>
            </a:r>
            <a:r>
              <a:rPr lang="en-GB" dirty="0" err="1"/>
              <a:t>precedenti</a:t>
            </a:r>
            <a:r>
              <a:rPr lang="en-GB" dirty="0"/>
              <a:t> (</a:t>
            </a:r>
            <a:r>
              <a:rPr lang="en-GB" dirty="0" err="1"/>
              <a:t>ritardo</a:t>
            </a:r>
            <a:r>
              <a:rPr lang="en-GB" dirty="0"/>
              <a:t> o lag).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Dal </a:t>
            </a:r>
            <a:r>
              <a:rPr lang="en-GB" dirty="0" err="1"/>
              <a:t>grafico</a:t>
            </a:r>
            <a:r>
              <a:rPr lang="en-GB" dirty="0"/>
              <a:t> a </a:t>
            </a:r>
            <a:r>
              <a:rPr lang="en-GB" dirty="0" err="1"/>
              <a:t>sinistra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deduce </a:t>
            </a:r>
            <a:r>
              <a:rPr lang="en-GB" dirty="0" err="1"/>
              <a:t>che</a:t>
            </a:r>
            <a:r>
              <a:rPr lang="en-GB" dirty="0"/>
              <a:t> la </a:t>
            </a:r>
            <a:r>
              <a:rPr lang="en-GB" dirty="0" err="1"/>
              <a:t>stagionalità</a:t>
            </a:r>
            <a:r>
              <a:rPr lang="en-GB" dirty="0"/>
              <a:t> per </a:t>
            </a:r>
            <a:r>
              <a:rPr lang="en-GB" dirty="0" err="1"/>
              <a:t>questa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è </a:t>
            </a:r>
            <a:r>
              <a:rPr lang="en-GB" dirty="0" err="1"/>
              <a:t>effettivamente</a:t>
            </a:r>
            <a:r>
              <a:rPr lang="en-GB" dirty="0"/>
              <a:t> </a:t>
            </a:r>
            <a:r>
              <a:rPr lang="en-GB" dirty="0" err="1"/>
              <a:t>settimanale</a:t>
            </a:r>
            <a:r>
              <a:rPr lang="en-GB" dirty="0"/>
              <a:t>, </a:t>
            </a:r>
            <a:r>
              <a:rPr lang="en-GB" dirty="0" err="1"/>
              <a:t>visto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picchi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in </a:t>
            </a:r>
            <a:r>
              <a:rPr lang="en-GB" dirty="0" err="1"/>
              <a:t>corrispondenza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ritardi</a:t>
            </a:r>
            <a:r>
              <a:rPr lang="en-GB" dirty="0"/>
              <a:t> </a:t>
            </a:r>
            <a:r>
              <a:rPr lang="en-GB" dirty="0" err="1"/>
              <a:t>multipli</a:t>
            </a:r>
            <a:r>
              <a:rPr lang="en-GB" dirty="0"/>
              <a:t> di 7.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89" y="2991154"/>
            <a:ext cx="2989761" cy="205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520" y="2991154"/>
            <a:ext cx="2989780" cy="205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049" y="3162906"/>
            <a:ext cx="2698251" cy="185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051" y="1209538"/>
            <a:ext cx="2698249" cy="185504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/>
              <a:t>Il modello usato è un ARIMA(1, 0, 0)(0, 0, 1)</a:t>
            </a:r>
            <a:r>
              <a:rPr lang="en-GB" sz="2400" baseline="-25000"/>
              <a:t>7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1303800" y="1439434"/>
            <a:ext cx="396995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7500">
              <a:buSzPts val="1400"/>
              <a:buFont typeface="Wingdings 3" charset="2"/>
              <a:buChar char="-"/>
            </a:pPr>
            <a:r>
              <a:rPr lang="en-GB" dirty="0"/>
              <a:t>Prima di </a:t>
            </a:r>
            <a:r>
              <a:rPr lang="en-GB" dirty="0" err="1"/>
              <a:t>appurare</a:t>
            </a:r>
            <a:r>
              <a:rPr lang="en-GB" dirty="0"/>
              <a:t> quale </a:t>
            </a: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potrebbe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adatto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</a:t>
            </a:r>
            <a:r>
              <a:rPr lang="en-GB" dirty="0" err="1"/>
              <a:t>destagionalizzare</a:t>
            </a:r>
            <a:r>
              <a:rPr lang="en-GB" dirty="0"/>
              <a:t> la </a:t>
            </a:r>
            <a:r>
              <a:rPr lang="en-GB" dirty="0" err="1"/>
              <a:t>serie</a:t>
            </a:r>
            <a:r>
              <a:rPr lang="en-GB" dirty="0"/>
              <a:t>, </a:t>
            </a:r>
            <a:r>
              <a:rPr lang="en-GB" dirty="0" err="1"/>
              <a:t>sottraendo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stessa</a:t>
            </a:r>
            <a:r>
              <a:rPr lang="en-GB" dirty="0"/>
              <a:t> a </a:t>
            </a:r>
            <a:r>
              <a:rPr lang="en-GB" dirty="0" err="1"/>
              <a:t>ritardo</a:t>
            </a:r>
            <a:r>
              <a:rPr lang="en-GB" dirty="0"/>
              <a:t> 7.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La </a:t>
            </a:r>
            <a:r>
              <a:rPr lang="en-GB" dirty="0" err="1"/>
              <a:t>presenza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forte </a:t>
            </a:r>
            <a:r>
              <a:rPr lang="en-GB" b="1" dirty="0" err="1"/>
              <a:t>pacf</a:t>
            </a:r>
            <a:r>
              <a:rPr lang="en-GB" dirty="0"/>
              <a:t> a  lag 1 e un </a:t>
            </a:r>
            <a:r>
              <a:rPr lang="en-GB" dirty="0" err="1"/>
              <a:t>decadimento</a:t>
            </a:r>
            <a:r>
              <a:rPr lang="en-GB" dirty="0"/>
              <a:t> </a:t>
            </a:r>
            <a:r>
              <a:rPr lang="en-GB" dirty="0" err="1"/>
              <a:t>graduale</a:t>
            </a:r>
            <a:r>
              <a:rPr lang="en-GB" dirty="0"/>
              <a:t> </a:t>
            </a:r>
            <a:r>
              <a:rPr lang="en-GB" dirty="0" err="1"/>
              <a:t>dell’</a:t>
            </a:r>
            <a:r>
              <a:rPr lang="en-GB" b="1" dirty="0" err="1"/>
              <a:t>acf</a:t>
            </a:r>
            <a:r>
              <a:rPr lang="en-GB" dirty="0"/>
              <a:t> è </a:t>
            </a:r>
            <a:r>
              <a:rPr lang="en-GB" dirty="0" err="1"/>
              <a:t>indice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componente</a:t>
            </a:r>
            <a:r>
              <a:rPr lang="en-GB" dirty="0"/>
              <a:t> </a:t>
            </a:r>
            <a:r>
              <a:rPr lang="en-GB" dirty="0" err="1"/>
              <a:t>autoregressiva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dirty="0"/>
              <a:t>La </a:t>
            </a:r>
            <a:r>
              <a:rPr lang="en-GB" dirty="0" err="1"/>
              <a:t>situazione</a:t>
            </a:r>
            <a:r>
              <a:rPr lang="en-GB" dirty="0"/>
              <a:t> </a:t>
            </a:r>
            <a:r>
              <a:rPr lang="en-GB" dirty="0" err="1"/>
              <a:t>opposta</a:t>
            </a:r>
            <a:r>
              <a:rPr lang="en-GB" dirty="0"/>
              <a:t> per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ritardi</a:t>
            </a:r>
            <a:r>
              <a:rPr lang="en-GB" dirty="0"/>
              <a:t> </a:t>
            </a:r>
            <a:r>
              <a:rPr lang="en-GB" dirty="0" err="1"/>
              <a:t>settimanali</a:t>
            </a:r>
            <a:r>
              <a:rPr lang="en-GB" dirty="0"/>
              <a:t> (</a:t>
            </a:r>
            <a:r>
              <a:rPr lang="en-GB" dirty="0" err="1"/>
              <a:t>multipli</a:t>
            </a:r>
            <a:r>
              <a:rPr lang="en-GB" dirty="0"/>
              <a:t> di 7), </a:t>
            </a:r>
            <a:r>
              <a:rPr lang="en-GB" dirty="0" err="1"/>
              <a:t>suggerisce</a:t>
            </a:r>
            <a:r>
              <a:rPr lang="en-GB" dirty="0"/>
              <a:t> </a:t>
            </a:r>
            <a:r>
              <a:rPr lang="en-GB" dirty="0" err="1"/>
              <a:t>invece</a:t>
            </a:r>
            <a:r>
              <a:rPr lang="en-GB" dirty="0"/>
              <a:t> la </a:t>
            </a:r>
            <a:r>
              <a:rPr lang="en-GB" dirty="0" err="1"/>
              <a:t>presenza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componente</a:t>
            </a:r>
            <a:r>
              <a:rPr lang="en-GB" dirty="0"/>
              <a:t> a media mobile </a:t>
            </a:r>
            <a:r>
              <a:rPr lang="en-GB" dirty="0" err="1"/>
              <a:t>stagionale</a:t>
            </a:r>
            <a:r>
              <a:rPr lang="en-GB" dirty="0"/>
              <a:t>.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-"/>
            </a:pPr>
            <a:r>
              <a:rPr lang="en-GB" dirty="0"/>
              <a:t>Il </a:t>
            </a:r>
            <a:r>
              <a:rPr lang="en-GB" dirty="0" err="1"/>
              <a:t>modello</a:t>
            </a:r>
            <a:r>
              <a:rPr lang="en-GB" dirty="0"/>
              <a:t> </a:t>
            </a:r>
            <a:r>
              <a:rPr lang="en-GB" dirty="0" err="1"/>
              <a:t>risultante</a:t>
            </a:r>
            <a:r>
              <a:rPr lang="en-GB" dirty="0"/>
              <a:t> </a:t>
            </a:r>
            <a:r>
              <a:rPr lang="en-GB" dirty="0" err="1"/>
              <a:t>sarà</a:t>
            </a:r>
            <a:r>
              <a:rPr lang="en-GB" dirty="0"/>
              <a:t> </a:t>
            </a:r>
            <a:r>
              <a:rPr lang="en-GB" dirty="0" err="1"/>
              <a:t>quindi</a:t>
            </a:r>
            <a:r>
              <a:rPr lang="en-GB" dirty="0"/>
              <a:t> un </a:t>
            </a:r>
            <a:r>
              <a:rPr lang="en-GB" b="1" dirty="0" err="1"/>
              <a:t>modello</a:t>
            </a:r>
            <a:r>
              <a:rPr lang="en-GB" b="1" dirty="0"/>
              <a:t> ARIMA(1, 0, 0)(0, 0, 1)</a:t>
            </a:r>
            <a:r>
              <a:rPr lang="en-GB" b="1" baseline="-25000" dirty="0"/>
              <a:t>7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86" y="1704726"/>
            <a:ext cx="3441264" cy="311224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 dirty="0" err="1"/>
              <a:t>Riassunto</a:t>
            </a:r>
            <a:r>
              <a:rPr lang="en-GB" sz="2400" dirty="0"/>
              <a:t> per </a:t>
            </a:r>
            <a:r>
              <a:rPr lang="en-GB" sz="2400" dirty="0" err="1"/>
              <a:t>il</a:t>
            </a:r>
            <a:r>
              <a:rPr lang="en-GB" sz="2400" dirty="0"/>
              <a:t> </a:t>
            </a:r>
            <a:r>
              <a:rPr lang="en-GB" sz="2400" dirty="0" err="1"/>
              <a:t>modello</a:t>
            </a:r>
            <a:r>
              <a:rPr lang="en-GB" sz="2400" dirty="0"/>
              <a:t> ARIMA per K5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2E81D-EFE4-4BD1-B6BA-A5C078F9C81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I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coefficienti</a:t>
            </a:r>
            <a:r>
              <a:rPr lang="en-GB" dirty="0"/>
              <a:t> e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relativi</a:t>
            </a:r>
            <a:r>
              <a:rPr lang="en-GB" dirty="0"/>
              <a:t> test di </a:t>
            </a:r>
            <a:r>
              <a:rPr lang="en-GB" dirty="0" err="1"/>
              <a:t>nullità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stessi</a:t>
            </a:r>
            <a:r>
              <a:rPr lang="en-GB" dirty="0"/>
              <a:t> (</a:t>
            </a:r>
            <a:r>
              <a:rPr lang="en-GB" dirty="0" err="1"/>
              <a:t>colonna</a:t>
            </a:r>
            <a:r>
              <a:rPr lang="en-GB" dirty="0"/>
              <a:t> </a:t>
            </a:r>
            <a:r>
              <a:rPr lang="en-GB" b="1" dirty="0"/>
              <a:t>z</a:t>
            </a:r>
            <a:r>
              <a:rPr lang="en-GB" dirty="0"/>
              <a:t>) </a:t>
            </a:r>
            <a:r>
              <a:rPr lang="it-IT" dirty="0"/>
              <a:t>rassicurano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fatto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tutti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</a:t>
            </a:r>
            <a:r>
              <a:rPr lang="it-IT" dirty="0"/>
              <a:t>stimati nel modello sono utili al modello stesso</a:t>
            </a:r>
          </a:p>
          <a:p>
            <a:endParaRPr lang="it-IT" dirty="0"/>
          </a:p>
          <a:p>
            <a:r>
              <a:rPr lang="it-IT" dirty="0"/>
              <a:t>La bonta’ del modello viene misurata dal criterio </a:t>
            </a:r>
            <a:r>
              <a:rPr lang="it-IT" b="1" dirty="0"/>
              <a:t>AIC</a:t>
            </a:r>
            <a:r>
              <a:rPr lang="it-IT" dirty="0"/>
              <a:t>, che, con un valore di 1495, risulta essere il miglior risultato tra i modelli ARIMA simili a questo</a:t>
            </a:r>
            <a:endParaRPr lang="en-GB" b="1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C79CF3F-1678-4219-AC42-B6401266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590" y="2949677"/>
            <a:ext cx="3088710" cy="2000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592014-BBEC-4BA6-94A0-65B84A900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384" y="2949677"/>
            <a:ext cx="2964622" cy="2195723"/>
          </a:xfrm>
          <a:prstGeom prst="rect">
            <a:avLst/>
          </a:prstGeom>
        </p:spPr>
      </p:pic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 dirty="0"/>
              <a:t>La </a:t>
            </a:r>
            <a:r>
              <a:rPr lang="en-GB" sz="2400" dirty="0" err="1"/>
              <a:t>distribuzione</a:t>
            </a:r>
            <a:r>
              <a:rPr lang="en-GB" sz="2400" dirty="0"/>
              <a:t> </a:t>
            </a:r>
            <a:r>
              <a:rPr lang="en-GB" sz="2400" dirty="0" err="1"/>
              <a:t>dei</a:t>
            </a:r>
            <a:r>
              <a:rPr lang="en-GB" sz="2400" dirty="0"/>
              <a:t> </a:t>
            </a:r>
            <a:r>
              <a:rPr lang="en-GB" sz="2400" dirty="0" err="1"/>
              <a:t>resuidui</a:t>
            </a:r>
            <a:r>
              <a:rPr lang="en-GB" sz="2400" dirty="0"/>
              <a:t> viola </a:t>
            </a:r>
            <a:r>
              <a:rPr lang="en-GB" sz="2400" dirty="0" err="1"/>
              <a:t>l’ipotesi</a:t>
            </a:r>
            <a:r>
              <a:rPr lang="en-GB" sz="2400" dirty="0"/>
              <a:t> di </a:t>
            </a:r>
            <a:r>
              <a:rPr lang="it-IT" sz="2400" dirty="0"/>
              <a:t>normalità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1303800" y="1429614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 dirty="0" err="1"/>
              <a:t>Nei</a:t>
            </a:r>
            <a:r>
              <a:rPr lang="en-GB" sz="1400" dirty="0"/>
              <a:t> </a:t>
            </a:r>
            <a:r>
              <a:rPr lang="en-GB" sz="1400" dirty="0" err="1"/>
              <a:t>dati</a:t>
            </a:r>
            <a:r>
              <a:rPr lang="en-GB" sz="1400" dirty="0"/>
              <a:t> </a:t>
            </a:r>
            <a:r>
              <a:rPr lang="en-GB" sz="1400" dirty="0" err="1"/>
              <a:t>considerati</a:t>
            </a:r>
            <a:r>
              <a:rPr lang="en-GB" sz="1400" dirty="0"/>
              <a:t> per </a:t>
            </a:r>
            <a:r>
              <a:rPr lang="en-GB" sz="1400" dirty="0" err="1"/>
              <a:t>stimare</a:t>
            </a:r>
            <a:r>
              <a:rPr lang="en-GB" sz="1400" dirty="0"/>
              <a:t> </a:t>
            </a:r>
            <a:r>
              <a:rPr lang="en-GB" sz="1400" dirty="0" err="1"/>
              <a:t>il</a:t>
            </a:r>
            <a:r>
              <a:rPr lang="en-GB" sz="1400" dirty="0"/>
              <a:t> </a:t>
            </a:r>
            <a:r>
              <a:rPr lang="en-GB" sz="1400" dirty="0" err="1"/>
              <a:t>modello</a:t>
            </a:r>
            <a:r>
              <a:rPr lang="en-GB" sz="1400" dirty="0"/>
              <a:t>, </a:t>
            </a:r>
            <a:r>
              <a:rPr lang="en-GB" sz="1400" dirty="0" err="1"/>
              <a:t>l’analisi</a:t>
            </a:r>
            <a:r>
              <a:rPr lang="en-GB" sz="1400" dirty="0"/>
              <a:t> </a:t>
            </a:r>
            <a:r>
              <a:rPr lang="en-GB" sz="1400" dirty="0" err="1"/>
              <a:t>dei</a:t>
            </a:r>
            <a:r>
              <a:rPr lang="en-GB" sz="1400" dirty="0"/>
              <a:t> </a:t>
            </a:r>
            <a:r>
              <a:rPr lang="en-GB" sz="1400" dirty="0" err="1"/>
              <a:t>residui</a:t>
            </a:r>
            <a:r>
              <a:rPr lang="en-GB" sz="1400" dirty="0"/>
              <a:t> </a:t>
            </a:r>
            <a:r>
              <a:rPr lang="en-GB" sz="1400" dirty="0" err="1"/>
              <a:t>dopo</a:t>
            </a:r>
            <a:r>
              <a:rPr lang="en-GB" sz="1400" dirty="0"/>
              <a:t> la </a:t>
            </a:r>
            <a:r>
              <a:rPr lang="en-GB" sz="1400" dirty="0" err="1"/>
              <a:t>stima</a:t>
            </a:r>
            <a:r>
              <a:rPr lang="en-GB" sz="1400" dirty="0"/>
              <a:t> del </a:t>
            </a:r>
            <a:r>
              <a:rPr lang="en-GB" sz="1400" dirty="0" err="1"/>
              <a:t>modello</a:t>
            </a:r>
            <a:r>
              <a:rPr lang="en-GB" sz="1400" dirty="0"/>
              <a:t> </a:t>
            </a:r>
            <a:r>
              <a:rPr lang="en-GB" sz="1400" dirty="0" err="1"/>
              <a:t>mostra</a:t>
            </a:r>
            <a:r>
              <a:rPr lang="en-GB" sz="1400" dirty="0"/>
              <a:t> </a:t>
            </a:r>
            <a:r>
              <a:rPr lang="en-GB" sz="1400" dirty="0" err="1"/>
              <a:t>criticità</a:t>
            </a:r>
            <a:r>
              <a:rPr lang="en-GB" sz="1400" dirty="0"/>
              <a:t> come </a:t>
            </a:r>
            <a:r>
              <a:rPr lang="en-GB" sz="1400" dirty="0" err="1"/>
              <a:t>si</a:t>
            </a:r>
            <a:r>
              <a:rPr lang="en-GB" sz="1400" dirty="0"/>
              <a:t> </a:t>
            </a:r>
            <a:r>
              <a:rPr lang="en-GB" sz="1400" dirty="0" err="1"/>
              <a:t>può</a:t>
            </a:r>
            <a:r>
              <a:rPr lang="en-GB" sz="1400" dirty="0"/>
              <a:t> </a:t>
            </a:r>
            <a:r>
              <a:rPr lang="en-GB" sz="1400" dirty="0" err="1"/>
              <a:t>osservare</a:t>
            </a:r>
            <a:r>
              <a:rPr lang="en-GB" sz="1400" dirty="0"/>
              <a:t> </a:t>
            </a:r>
            <a:r>
              <a:rPr lang="en-GB" sz="1400" dirty="0" err="1"/>
              <a:t>dai</a:t>
            </a:r>
            <a:r>
              <a:rPr lang="en-GB" sz="1400" dirty="0"/>
              <a:t> </a:t>
            </a:r>
            <a:r>
              <a:rPr lang="en-GB" sz="1400" dirty="0" err="1"/>
              <a:t>grafici</a:t>
            </a:r>
            <a:r>
              <a:rPr lang="en-GB" sz="1400" dirty="0"/>
              <a:t> </a:t>
            </a:r>
            <a:r>
              <a:rPr lang="en-GB" sz="1400" dirty="0" err="1"/>
              <a:t>sottostanti</a:t>
            </a:r>
            <a:endParaRPr lang="en-GB"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 dirty="0"/>
              <a:t>In </a:t>
            </a:r>
            <a:r>
              <a:rPr lang="en-GB" sz="1400" dirty="0" err="1"/>
              <a:t>particolare</a:t>
            </a:r>
            <a:r>
              <a:rPr lang="en-GB" sz="1400" dirty="0"/>
              <a:t>, </a:t>
            </a:r>
            <a:r>
              <a:rPr lang="en-GB" sz="1400" dirty="0" err="1"/>
              <a:t>applicando</a:t>
            </a:r>
            <a:r>
              <a:rPr lang="en-GB" sz="1400" dirty="0"/>
              <a:t> </a:t>
            </a:r>
            <a:r>
              <a:rPr lang="en-GB" sz="1400" dirty="0" err="1"/>
              <a:t>il</a:t>
            </a:r>
            <a:r>
              <a:rPr lang="en-GB" sz="1400" dirty="0"/>
              <a:t> </a:t>
            </a:r>
            <a:r>
              <a:rPr lang="en-GB" sz="1400" b="1" dirty="0"/>
              <a:t>test Shapiro-Wilk</a:t>
            </a:r>
            <a:r>
              <a:rPr lang="en-GB" sz="1400" dirty="0"/>
              <a:t> per la </a:t>
            </a:r>
            <a:r>
              <a:rPr lang="en-GB" sz="1400" dirty="0" err="1"/>
              <a:t>normalità</a:t>
            </a:r>
            <a:r>
              <a:rPr lang="en-GB" sz="1400" dirty="0"/>
              <a:t>, </a:t>
            </a:r>
            <a:r>
              <a:rPr lang="en-GB" sz="1400" dirty="0" err="1"/>
              <a:t>si</a:t>
            </a:r>
            <a:r>
              <a:rPr lang="en-GB" sz="1400" dirty="0"/>
              <a:t> </a:t>
            </a:r>
            <a:r>
              <a:rPr lang="en-GB" sz="1400" dirty="0" err="1"/>
              <a:t>ottiene</a:t>
            </a:r>
            <a:r>
              <a:rPr lang="en-GB" sz="1400" dirty="0"/>
              <a:t> un p-value </a:t>
            </a:r>
            <a:r>
              <a:rPr lang="en-GB" sz="1400" dirty="0" err="1"/>
              <a:t>pari</a:t>
            </a:r>
            <a:r>
              <a:rPr lang="en-GB" sz="1400" dirty="0"/>
              <a:t> a 0, </a:t>
            </a:r>
            <a:r>
              <a:rPr lang="en-GB" sz="1400" dirty="0" err="1"/>
              <a:t>confermando</a:t>
            </a:r>
            <a:r>
              <a:rPr lang="en-GB" sz="1400" dirty="0"/>
              <a:t> la </a:t>
            </a:r>
            <a:r>
              <a:rPr lang="en-GB" sz="1400" dirty="0" err="1"/>
              <a:t>distribuzione</a:t>
            </a:r>
            <a:r>
              <a:rPr lang="en-GB" sz="1400" dirty="0"/>
              <a:t> non </a:t>
            </a:r>
            <a:r>
              <a:rPr lang="en-GB" sz="1400" dirty="0" err="1"/>
              <a:t>normale</a:t>
            </a:r>
            <a:r>
              <a:rPr lang="en-GB" sz="1400" dirty="0"/>
              <a:t> per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residui</a:t>
            </a:r>
            <a:endParaRPr lang="en-GB" sz="1400" b="1" dirty="0"/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endParaRPr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/>
              <a:t>La previsione attraverso il modello ARIMA segue l’andamento con qualche incertezza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93F2D1-07B8-4745-A9F2-21DAE7FF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77096"/>
            <a:ext cx="7030500" cy="2541600"/>
          </a:xfrm>
        </p:spPr>
        <p:txBody>
          <a:bodyPr/>
          <a:lstStyle/>
          <a:p>
            <a:r>
              <a:rPr lang="it-IT" dirty="0"/>
              <a:t>Sebbene il modello colga l’andamento della serie, ci sono situazioni in cui la variabilità dei dati previsti è più ampia di quanto la serie non faccia originariamente</a:t>
            </a:r>
            <a:endParaRPr lang="en-GB" dirty="0"/>
          </a:p>
        </p:txBody>
      </p:sp>
      <p:pic>
        <p:nvPicPr>
          <p:cNvPr id="389" name="Shape 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325" y="2362109"/>
            <a:ext cx="5061349" cy="27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Modello Arima per K11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609F7-DA6B-4FD4-923F-37A22B266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20" y="2985773"/>
            <a:ext cx="2989780" cy="2060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64199D-CDB3-44EC-9462-77234E49C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289" y="2985787"/>
            <a:ext cx="2989761" cy="2060828"/>
          </a:xfrm>
          <a:prstGeom prst="rect">
            <a:avLst/>
          </a:prstGeom>
        </p:spPr>
      </p:pic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 err="1"/>
              <a:t>Anche</a:t>
            </a:r>
            <a:r>
              <a:rPr lang="en-GB" sz="2400" dirty="0"/>
              <a:t> K11 </a:t>
            </a:r>
            <a:r>
              <a:rPr lang="en-GB" sz="2400" dirty="0" err="1"/>
              <a:t>può</a:t>
            </a:r>
            <a:r>
              <a:rPr lang="en-GB" sz="2400" dirty="0"/>
              <a:t> </a:t>
            </a:r>
            <a:r>
              <a:rPr lang="en-GB" sz="2400" dirty="0" err="1"/>
              <a:t>essere</a:t>
            </a:r>
            <a:r>
              <a:rPr lang="en-GB" sz="2400" dirty="0"/>
              <a:t> </a:t>
            </a:r>
            <a:r>
              <a:rPr lang="en-GB" sz="2400" dirty="0" err="1"/>
              <a:t>stimata</a:t>
            </a:r>
            <a:r>
              <a:rPr lang="en-GB" sz="2400" dirty="0"/>
              <a:t> da un ARIMA(1, 0, 0)(0, 0, 1)</a:t>
            </a:r>
            <a:r>
              <a:rPr lang="en-GB" sz="2400" baseline="-25000" dirty="0"/>
              <a:t>7</a:t>
            </a:r>
            <a:endParaRPr lang="en-GB" sz="2400" dirty="0"/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1303800" y="1370614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buSzPts val="1400"/>
              <a:buChar char="-"/>
            </a:pPr>
            <a:r>
              <a:rPr lang="en-GB" dirty="0"/>
              <a:t>A causa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mancanza</a:t>
            </a:r>
            <a:r>
              <a:rPr lang="en-GB" dirty="0"/>
              <a:t> di </a:t>
            </a:r>
            <a:r>
              <a:rPr lang="en-GB" dirty="0" err="1"/>
              <a:t>stazionarietà</a:t>
            </a:r>
            <a:r>
              <a:rPr lang="en-GB" dirty="0"/>
              <a:t> per K11,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forza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differenziazione</a:t>
            </a:r>
            <a:r>
              <a:rPr lang="en-GB" dirty="0"/>
              <a:t> a </a:t>
            </a:r>
            <a:r>
              <a:rPr lang="en-GB" dirty="0" err="1"/>
              <a:t>ritardo</a:t>
            </a:r>
            <a:r>
              <a:rPr lang="en-GB" dirty="0"/>
              <a:t> 1 e, </a:t>
            </a:r>
            <a:r>
              <a:rPr lang="en-GB" dirty="0" err="1"/>
              <a:t>fortunatamente</a:t>
            </a:r>
            <a:r>
              <a:rPr lang="en-GB" dirty="0"/>
              <a:t>, </a:t>
            </a:r>
            <a:r>
              <a:rPr lang="en-GB" dirty="0" err="1"/>
              <a:t>il</a:t>
            </a:r>
            <a:r>
              <a:rPr lang="en-GB" dirty="0"/>
              <a:t> p-value per </a:t>
            </a:r>
            <a:r>
              <a:rPr lang="en-GB" dirty="0" err="1"/>
              <a:t>testare</a:t>
            </a:r>
            <a:r>
              <a:rPr lang="en-GB" dirty="0"/>
              <a:t> </a:t>
            </a:r>
            <a:r>
              <a:rPr lang="en-GB" dirty="0" err="1"/>
              <a:t>l’ipotesi</a:t>
            </a:r>
            <a:r>
              <a:rPr lang="en-GB" dirty="0"/>
              <a:t> di </a:t>
            </a:r>
            <a:r>
              <a:rPr lang="en-GB" dirty="0" err="1"/>
              <a:t>stazionarietà</a:t>
            </a:r>
            <a:r>
              <a:rPr lang="en-GB" dirty="0"/>
              <a:t> è </a:t>
            </a:r>
            <a:r>
              <a:rPr lang="en-GB" dirty="0" err="1"/>
              <a:t>pressoché</a:t>
            </a:r>
            <a:r>
              <a:rPr lang="en-GB" dirty="0"/>
              <a:t> zero.</a:t>
            </a:r>
          </a:p>
          <a:p>
            <a:pPr marL="457200" lvl="0" indent="-317500">
              <a:buSzPts val="1400"/>
              <a:buChar char="-"/>
            </a:pPr>
            <a:r>
              <a:rPr lang="en-GB" dirty="0"/>
              <a:t>I </a:t>
            </a:r>
            <a:r>
              <a:rPr lang="en-GB" dirty="0" err="1"/>
              <a:t>grafici</a:t>
            </a:r>
            <a:r>
              <a:rPr lang="en-GB" dirty="0"/>
              <a:t> di </a:t>
            </a:r>
            <a:r>
              <a:rPr lang="en-GB" b="1" dirty="0" err="1"/>
              <a:t>acf</a:t>
            </a:r>
            <a:r>
              <a:rPr lang="en-GB" b="1" dirty="0"/>
              <a:t> </a:t>
            </a:r>
            <a:r>
              <a:rPr lang="en-GB" dirty="0"/>
              <a:t>e di </a:t>
            </a:r>
            <a:r>
              <a:rPr lang="en-GB" b="1" dirty="0" err="1"/>
              <a:t>pacf</a:t>
            </a:r>
            <a:r>
              <a:rPr lang="en-GB" dirty="0"/>
              <a:t> </a:t>
            </a:r>
            <a:r>
              <a:rPr lang="en-GB" dirty="0" err="1"/>
              <a:t>prospettano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situazione</a:t>
            </a:r>
            <a:r>
              <a:rPr lang="en-GB" dirty="0"/>
              <a:t> simile a </a:t>
            </a:r>
            <a:r>
              <a:rPr lang="en-GB" dirty="0" err="1"/>
              <a:t>quanto</a:t>
            </a:r>
            <a:r>
              <a:rPr lang="en-GB" dirty="0"/>
              <a:t> </a:t>
            </a:r>
            <a:r>
              <a:rPr lang="en-GB" dirty="0" err="1"/>
              <a:t>visto</a:t>
            </a:r>
            <a:r>
              <a:rPr lang="en-GB" dirty="0"/>
              <a:t> per K5, </a:t>
            </a:r>
            <a:r>
              <a:rPr lang="en-GB" dirty="0" err="1"/>
              <a:t>nonostante</a:t>
            </a:r>
            <a:r>
              <a:rPr lang="en-GB" dirty="0"/>
              <a:t> </a:t>
            </a:r>
            <a:r>
              <a:rPr lang="en-GB" dirty="0" err="1"/>
              <a:t>l’orientamento</a:t>
            </a:r>
            <a:r>
              <a:rPr lang="en-GB" dirty="0"/>
              <a:t> </a:t>
            </a:r>
            <a:r>
              <a:rPr lang="en-GB" dirty="0" err="1"/>
              <a:t>opposto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grafico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autocorrelazioni</a:t>
            </a:r>
            <a:r>
              <a:rPr lang="en-GB" dirty="0"/>
              <a:t> </a:t>
            </a:r>
            <a:r>
              <a:rPr lang="en-GB" dirty="0" err="1"/>
              <a:t>parziali</a:t>
            </a:r>
            <a:endParaRPr lang="en-GB" dirty="0"/>
          </a:p>
          <a:p>
            <a:pPr marL="457200" lvl="0" indent="-317500">
              <a:buSzPts val="1400"/>
              <a:buChar char="-"/>
            </a:pPr>
            <a:r>
              <a:rPr lang="en-GB" dirty="0" err="1"/>
              <a:t>Possiamo</a:t>
            </a:r>
            <a:r>
              <a:rPr lang="en-GB" dirty="0"/>
              <a:t> </a:t>
            </a:r>
            <a:r>
              <a:rPr lang="en-GB" dirty="0" err="1"/>
              <a:t>quindi</a:t>
            </a:r>
            <a:r>
              <a:rPr lang="en-GB" dirty="0"/>
              <a:t> </a:t>
            </a:r>
            <a:r>
              <a:rPr lang="en-GB" dirty="0" err="1"/>
              <a:t>provare</a:t>
            </a:r>
            <a:r>
              <a:rPr lang="en-GB" dirty="0"/>
              <a:t> a </a:t>
            </a:r>
            <a:r>
              <a:rPr lang="en-GB" dirty="0" err="1"/>
              <a:t>stimare</a:t>
            </a:r>
            <a:r>
              <a:rPr lang="en-GB" dirty="0"/>
              <a:t> un </a:t>
            </a:r>
            <a:r>
              <a:rPr lang="en-GB" dirty="0" err="1"/>
              <a:t>modello</a:t>
            </a:r>
            <a:r>
              <a:rPr lang="en-GB" dirty="0"/>
              <a:t> ARIMA(1, 0, 0)(0, 0, 1)</a:t>
            </a:r>
            <a:r>
              <a:rPr lang="en-GB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6608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D3C8E-30FA-4F1F-961C-C4A659C3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99" y="1745266"/>
            <a:ext cx="3533775" cy="2733675"/>
          </a:xfrm>
          <a:prstGeom prst="rect">
            <a:avLst/>
          </a:prstGeom>
        </p:spPr>
      </p:pic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 dirty="0" err="1"/>
              <a:t>Riassunto</a:t>
            </a:r>
            <a:r>
              <a:rPr lang="en-GB" sz="2400" dirty="0"/>
              <a:t> per </a:t>
            </a:r>
            <a:r>
              <a:rPr lang="en-GB" sz="2400" dirty="0" err="1"/>
              <a:t>il</a:t>
            </a:r>
            <a:r>
              <a:rPr lang="en-GB" sz="2400" dirty="0"/>
              <a:t> </a:t>
            </a:r>
            <a:r>
              <a:rPr lang="en-GB" sz="2400" dirty="0" err="1"/>
              <a:t>modello</a:t>
            </a:r>
            <a:r>
              <a:rPr lang="en-GB" sz="2400" dirty="0"/>
              <a:t> ARIMA per K11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2E81D-EFE4-4BD1-B6BA-A5C078F9C81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La matrice di correlazione sulle serie differenziate a ritardo 1 mostra come nessuna variabile sia correlata con K11, ad eccezione di K9</a:t>
            </a:r>
          </a:p>
          <a:p>
            <a:endParaRPr lang="it-IT" dirty="0"/>
          </a:p>
          <a:p>
            <a:r>
              <a:rPr lang="it-IT" dirty="0"/>
              <a:t>Questo viene confermato dalla ridondanza dal parametro stimato per  la variabile K10, che mostra p-value alto contro l’ipotesi nulla di non nullità del parametro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3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Sommario</a:t>
            </a:r>
            <a:endParaRPr lang="en-GB" dirty="0"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 err="1"/>
              <a:t>Analisi</a:t>
            </a:r>
            <a:r>
              <a:rPr lang="en-GB" dirty="0"/>
              <a:t> </a:t>
            </a:r>
            <a:r>
              <a:rPr lang="en-GB" dirty="0" err="1"/>
              <a:t>esplorativa</a:t>
            </a:r>
            <a:r>
              <a:rPr lang="en-GB" dirty="0"/>
              <a:t>, con </a:t>
            </a:r>
            <a:r>
              <a:rPr lang="en-GB" dirty="0" err="1"/>
              <a:t>particolare</a:t>
            </a:r>
            <a:r>
              <a:rPr lang="en-GB" dirty="0"/>
              <a:t> </a:t>
            </a:r>
            <a:r>
              <a:rPr lang="en-GB" dirty="0" err="1"/>
              <a:t>attenzione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variabili</a:t>
            </a:r>
            <a:r>
              <a:rPr lang="en-GB" dirty="0"/>
              <a:t> target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 err="1"/>
              <a:t>Previsione</a:t>
            </a:r>
            <a:r>
              <a:rPr lang="en-GB" dirty="0"/>
              <a:t> con ARIMA </a:t>
            </a:r>
            <a:r>
              <a:rPr lang="en-GB" dirty="0" err="1"/>
              <a:t>stagionali</a:t>
            </a:r>
            <a:endParaRPr lang="en-GB"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 err="1"/>
              <a:t>Previsione</a:t>
            </a:r>
            <a:r>
              <a:rPr lang="en-GB" dirty="0"/>
              <a:t> con Recurrent Neural Network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 err="1"/>
              <a:t>Risultati</a:t>
            </a:r>
            <a:endParaRPr lang="en-GB" dirty="0"/>
          </a:p>
          <a:p>
            <a:pPr marL="457200" lvl="0" indent="-311150">
              <a:spcBef>
                <a:spcPts val="0"/>
              </a:spcBef>
              <a:buSzPts val="1300"/>
              <a:buChar char="-"/>
            </a:pPr>
            <a:r>
              <a:rPr lang="en-GB" dirty="0" err="1"/>
              <a:t>Conclusione</a:t>
            </a:r>
            <a:r>
              <a:rPr lang="en-GB" dirty="0"/>
              <a:t> e </a:t>
            </a:r>
            <a:r>
              <a:rPr lang="en-GB" dirty="0" err="1"/>
              <a:t>possibili</a:t>
            </a:r>
            <a:r>
              <a:rPr lang="en-GB" dirty="0"/>
              <a:t> </a:t>
            </a:r>
            <a:r>
              <a:rPr lang="en-GB" dirty="0" err="1"/>
              <a:t>estensioni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 dirty="0" err="1"/>
              <a:t>Sommario</a:t>
            </a:r>
            <a:r>
              <a:rPr lang="en-GB" sz="2400" dirty="0"/>
              <a:t> per </a:t>
            </a:r>
            <a:r>
              <a:rPr lang="en-GB" sz="2400" dirty="0" err="1"/>
              <a:t>il</a:t>
            </a:r>
            <a:r>
              <a:rPr lang="en-GB" sz="2400" dirty="0"/>
              <a:t> </a:t>
            </a:r>
            <a:r>
              <a:rPr lang="en-GB" sz="2400" dirty="0" err="1"/>
              <a:t>modello</a:t>
            </a:r>
            <a:r>
              <a:rPr lang="en-GB" sz="2400" dirty="0"/>
              <a:t> ARIMA per K11 (senza K10)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2E81D-EFE4-4BD1-B6BA-A5C078F9C81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Togliendo K10 dalle variabili per la stima del modello, la situazione si presenta più solida</a:t>
            </a:r>
          </a:p>
          <a:p>
            <a:endParaRPr lang="it-IT" dirty="0"/>
          </a:p>
          <a:p>
            <a:r>
              <a:rPr lang="it-IT" dirty="0"/>
              <a:t>Tuttavia il miglioramento sul criterio AIC per la bontà del modello è appena percettibile: 2008 per questo modello, contro 2009 per il modello precedente</a:t>
            </a:r>
            <a:endParaRPr lang="en-GB" b="1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60BB0-9E18-4507-BF80-DF0A26E1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00" y="1854804"/>
            <a:ext cx="34575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56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0BBD9-C09C-4D24-9D86-7E3E4491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25" y="2949676"/>
            <a:ext cx="3091274" cy="2002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34763A-92EF-4856-919C-F8568E436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384" y="2949676"/>
            <a:ext cx="2962057" cy="2193823"/>
          </a:xfrm>
          <a:prstGeom prst="rect">
            <a:avLst/>
          </a:prstGeom>
        </p:spPr>
      </p:pic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 dirty="0" err="1"/>
              <a:t>Anche</a:t>
            </a:r>
            <a:r>
              <a:rPr lang="en-GB" sz="2400" dirty="0"/>
              <a:t> in </a:t>
            </a:r>
            <a:r>
              <a:rPr lang="en-GB" sz="2400" dirty="0" err="1"/>
              <a:t>questo</a:t>
            </a:r>
            <a:r>
              <a:rPr lang="en-GB" sz="2400" dirty="0"/>
              <a:t> </a:t>
            </a:r>
            <a:r>
              <a:rPr lang="en-GB" sz="2400" dirty="0" err="1"/>
              <a:t>caso</a:t>
            </a:r>
            <a:r>
              <a:rPr lang="en-GB" sz="2400" dirty="0"/>
              <a:t> la </a:t>
            </a:r>
            <a:r>
              <a:rPr lang="en-GB" sz="2400" dirty="0" err="1"/>
              <a:t>distribuzione</a:t>
            </a:r>
            <a:r>
              <a:rPr lang="en-GB" sz="2400" dirty="0"/>
              <a:t> </a:t>
            </a:r>
            <a:r>
              <a:rPr lang="en-GB" sz="2400" dirty="0" err="1"/>
              <a:t>dei</a:t>
            </a:r>
            <a:r>
              <a:rPr lang="en-GB" sz="2400" dirty="0"/>
              <a:t> </a:t>
            </a:r>
            <a:r>
              <a:rPr lang="en-GB" sz="2400" dirty="0" err="1"/>
              <a:t>resuidui</a:t>
            </a:r>
            <a:r>
              <a:rPr lang="en-GB" sz="2400" dirty="0"/>
              <a:t> viola </a:t>
            </a:r>
            <a:r>
              <a:rPr lang="en-GB" sz="2400" dirty="0" err="1"/>
              <a:t>l’ipotesi</a:t>
            </a:r>
            <a:r>
              <a:rPr lang="en-GB" sz="2400" dirty="0"/>
              <a:t> di </a:t>
            </a:r>
            <a:r>
              <a:rPr lang="it-IT" sz="2400" dirty="0"/>
              <a:t>normalità</a:t>
            </a:r>
          </a:p>
        </p:txBody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1303800" y="1429614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 dirty="0"/>
              <a:t>Come per </a:t>
            </a:r>
            <a:r>
              <a:rPr lang="en-GB" sz="1400" dirty="0" err="1"/>
              <a:t>il</a:t>
            </a:r>
            <a:r>
              <a:rPr lang="en-GB" sz="1400" dirty="0"/>
              <a:t> </a:t>
            </a:r>
            <a:r>
              <a:rPr lang="en-GB" sz="1400" dirty="0" err="1"/>
              <a:t>modello</a:t>
            </a:r>
            <a:r>
              <a:rPr lang="en-GB" sz="1400" dirty="0"/>
              <a:t> per K5, la </a:t>
            </a:r>
            <a:r>
              <a:rPr lang="en-GB" sz="1400" dirty="0" err="1"/>
              <a:t>distribuzione</a:t>
            </a:r>
            <a:r>
              <a:rPr lang="en-GB" sz="1400" dirty="0"/>
              <a:t> </a:t>
            </a:r>
            <a:r>
              <a:rPr lang="en-GB" sz="1400" dirty="0" err="1"/>
              <a:t>dei</a:t>
            </a:r>
            <a:r>
              <a:rPr lang="en-GB" sz="1400" dirty="0"/>
              <a:t> </a:t>
            </a:r>
            <a:r>
              <a:rPr lang="en-GB" sz="1400" dirty="0" err="1"/>
              <a:t>residui</a:t>
            </a:r>
            <a:r>
              <a:rPr lang="en-GB" sz="1400" dirty="0"/>
              <a:t> non </a:t>
            </a:r>
            <a:r>
              <a:rPr lang="en-GB" sz="1400" dirty="0" err="1"/>
              <a:t>sembra</a:t>
            </a:r>
            <a:r>
              <a:rPr lang="en-GB" sz="1400" dirty="0"/>
              <a:t> </a:t>
            </a:r>
            <a:r>
              <a:rPr lang="en-GB" sz="1400" dirty="0" err="1"/>
              <a:t>essere</a:t>
            </a:r>
            <a:r>
              <a:rPr lang="en-GB" sz="1400" dirty="0"/>
              <a:t> </a:t>
            </a:r>
            <a:r>
              <a:rPr lang="en-GB" sz="1400" dirty="0" err="1"/>
              <a:t>assimilabile</a:t>
            </a:r>
            <a:r>
              <a:rPr lang="en-GB" sz="1400" dirty="0"/>
              <a:t> ad </a:t>
            </a:r>
            <a:r>
              <a:rPr lang="en-GB" sz="1400" dirty="0" err="1"/>
              <a:t>una</a:t>
            </a:r>
            <a:r>
              <a:rPr lang="en-GB" sz="1400" dirty="0"/>
              <a:t> </a:t>
            </a:r>
            <a:r>
              <a:rPr lang="en-GB" sz="1400" dirty="0" err="1"/>
              <a:t>distribuzione</a:t>
            </a:r>
            <a:r>
              <a:rPr lang="en-GB" sz="1400" dirty="0"/>
              <a:t> </a:t>
            </a:r>
            <a:r>
              <a:rPr lang="en-GB" sz="1400" dirty="0" err="1"/>
              <a:t>normale</a:t>
            </a:r>
            <a:r>
              <a:rPr lang="en-GB" sz="1400" dirty="0"/>
              <a:t>, come da </a:t>
            </a:r>
            <a:r>
              <a:rPr lang="en-GB" sz="1400" dirty="0" err="1"/>
              <a:t>assunzione</a:t>
            </a:r>
            <a:r>
              <a:rPr lang="en-GB" sz="1400" dirty="0"/>
              <a:t> del </a:t>
            </a:r>
            <a:r>
              <a:rPr lang="en-GB" sz="1400" dirty="0" err="1"/>
              <a:t>modello</a:t>
            </a:r>
            <a:endParaRPr lang="en-GB" sz="1400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 dirty="0"/>
              <a:t>Il </a:t>
            </a:r>
            <a:r>
              <a:rPr lang="en-GB" sz="1400" b="1" dirty="0"/>
              <a:t>test Shapiro-Wilk</a:t>
            </a:r>
            <a:r>
              <a:rPr lang="en-GB" sz="1400" dirty="0"/>
              <a:t> per la </a:t>
            </a:r>
            <a:r>
              <a:rPr lang="en-GB" sz="1400" dirty="0" err="1"/>
              <a:t>normalità</a:t>
            </a:r>
            <a:r>
              <a:rPr lang="en-GB" sz="1400" dirty="0"/>
              <a:t> </a:t>
            </a:r>
            <a:r>
              <a:rPr lang="en-GB" sz="1400" dirty="0" err="1"/>
              <a:t>calcola</a:t>
            </a:r>
            <a:r>
              <a:rPr lang="en-GB" sz="1400" dirty="0"/>
              <a:t> un p-value </a:t>
            </a:r>
            <a:r>
              <a:rPr lang="en-GB" sz="1400" dirty="0" err="1"/>
              <a:t>pari</a:t>
            </a:r>
            <a:r>
              <a:rPr lang="en-GB" sz="1400" dirty="0"/>
              <a:t>  a 0, </a:t>
            </a:r>
            <a:r>
              <a:rPr lang="en-GB" sz="1400" dirty="0" err="1"/>
              <a:t>confermando</a:t>
            </a:r>
            <a:r>
              <a:rPr lang="en-GB" sz="1400" dirty="0"/>
              <a:t> </a:t>
            </a:r>
            <a:r>
              <a:rPr lang="en-GB" sz="1400" dirty="0" err="1"/>
              <a:t>quanto</a:t>
            </a:r>
            <a:r>
              <a:rPr lang="en-GB" sz="1400" dirty="0"/>
              <a:t> </a:t>
            </a:r>
            <a:r>
              <a:rPr lang="en-GB" sz="1400" dirty="0" err="1"/>
              <a:t>ipotizzato</a:t>
            </a:r>
            <a:endParaRPr lang="en-GB" sz="1400" b="1" dirty="0"/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ts val="1400"/>
              <a:buChar char="-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44031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18714-6B37-49BD-8D32-E5CBED25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25" y="2362109"/>
            <a:ext cx="5100690" cy="2740474"/>
          </a:xfrm>
          <a:prstGeom prst="rect">
            <a:avLst/>
          </a:prstGeom>
        </p:spPr>
      </p:pic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 dirty="0"/>
              <a:t>La </a:t>
            </a:r>
            <a:r>
              <a:rPr lang="en-GB" sz="2400" dirty="0" err="1"/>
              <a:t>previsione</a:t>
            </a:r>
            <a:r>
              <a:rPr lang="en-GB" sz="2400" dirty="0"/>
              <a:t> non </a:t>
            </a:r>
            <a:r>
              <a:rPr lang="en-GB" sz="2400" dirty="0" err="1"/>
              <a:t>riesce</a:t>
            </a:r>
            <a:r>
              <a:rPr lang="en-GB" sz="2400" dirty="0"/>
              <a:t> a </a:t>
            </a:r>
            <a:r>
              <a:rPr lang="en-GB" sz="2400" dirty="0" err="1"/>
              <a:t>cogliere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repentini</a:t>
            </a:r>
            <a:r>
              <a:rPr lang="en-GB" sz="2400" dirty="0"/>
              <a:t> </a:t>
            </a:r>
            <a:r>
              <a:rPr lang="en-GB" sz="2400" dirty="0" err="1"/>
              <a:t>cambi</a:t>
            </a:r>
            <a:r>
              <a:rPr lang="en-GB" sz="2400" dirty="0"/>
              <a:t> di trend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93F2D1-07B8-4745-A9F2-21DAE7FF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77096"/>
            <a:ext cx="7030500" cy="2541600"/>
          </a:xfrm>
        </p:spPr>
        <p:txBody>
          <a:bodyPr/>
          <a:lstStyle/>
          <a:p>
            <a:r>
              <a:rPr lang="it-IT" dirty="0"/>
              <a:t>Per quanto i cambi di trend in questa porzione di serie potrebbero essere dovuti al caso, la previsione mantiene semplicemente la linea di trend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8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RNN per K5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RNN e Long Term Short Memory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D5F909-0F82-4B26-9615-CAF691D27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L’utilizzo</a:t>
            </a:r>
            <a:r>
              <a:rPr lang="en-GB" dirty="0"/>
              <a:t> di </a:t>
            </a:r>
            <a:r>
              <a:rPr lang="en-GB" dirty="0" err="1"/>
              <a:t>una</a:t>
            </a:r>
            <a:r>
              <a:rPr lang="en-GB" dirty="0"/>
              <a:t> Recurrent Neural Network e, </a:t>
            </a:r>
            <a:r>
              <a:rPr lang="en-GB" dirty="0" err="1"/>
              <a:t>soprattutto</a:t>
            </a:r>
            <a:r>
              <a:rPr lang="en-GB" dirty="0"/>
              <a:t>, di </a:t>
            </a:r>
            <a:r>
              <a:rPr lang="en-GB" dirty="0" err="1"/>
              <a:t>un’architettura</a:t>
            </a:r>
            <a:r>
              <a:rPr lang="en-GB" dirty="0"/>
              <a:t> LSTM </a:t>
            </a:r>
            <a:r>
              <a:rPr lang="en-GB" dirty="0" err="1"/>
              <a:t>si</a:t>
            </a:r>
            <a:r>
              <a:rPr lang="en-GB" dirty="0"/>
              <a:t> è </a:t>
            </a:r>
            <a:r>
              <a:rPr lang="en-GB" dirty="0" err="1"/>
              <a:t>dimostrata</a:t>
            </a:r>
            <a:r>
              <a:rPr lang="en-GB" dirty="0"/>
              <a:t> </a:t>
            </a:r>
            <a:r>
              <a:rPr lang="en-GB" dirty="0" err="1"/>
              <a:t>particolarmente</a:t>
            </a:r>
            <a:r>
              <a:rPr lang="en-GB" dirty="0"/>
              <a:t> </a:t>
            </a:r>
            <a:r>
              <a:rPr lang="en-GB" dirty="0" err="1"/>
              <a:t>efficace</a:t>
            </a:r>
            <a:r>
              <a:rPr lang="en-GB" dirty="0"/>
              <a:t> in </a:t>
            </a:r>
            <a:r>
              <a:rPr lang="en-GB" dirty="0" err="1"/>
              <a:t>presenza</a:t>
            </a:r>
            <a:r>
              <a:rPr lang="en-GB" dirty="0"/>
              <a:t> di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organizzati</a:t>
            </a:r>
            <a:r>
              <a:rPr lang="en-GB" dirty="0"/>
              <a:t> in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storiche</a:t>
            </a:r>
            <a:r>
              <a:rPr lang="en-GB" dirty="0"/>
              <a:t>: </a:t>
            </a:r>
            <a:r>
              <a:rPr lang="en-GB" dirty="0" err="1"/>
              <a:t>riconoscimento</a:t>
            </a:r>
            <a:r>
              <a:rPr lang="en-GB" dirty="0"/>
              <a:t> </a:t>
            </a:r>
            <a:r>
              <a:rPr lang="en-GB" dirty="0" err="1"/>
              <a:t>vocale</a:t>
            </a:r>
            <a:r>
              <a:rPr lang="en-GB" dirty="0"/>
              <a:t> e </a:t>
            </a:r>
            <a:r>
              <a:rPr lang="en-GB" dirty="0" err="1"/>
              <a:t>scritto</a:t>
            </a:r>
            <a:r>
              <a:rPr lang="en-GB" dirty="0"/>
              <a:t>, </a:t>
            </a:r>
            <a:r>
              <a:rPr lang="en-GB" dirty="0" err="1"/>
              <a:t>apprendimento</a:t>
            </a:r>
            <a:r>
              <a:rPr lang="en-GB" dirty="0"/>
              <a:t> del </a:t>
            </a:r>
            <a:r>
              <a:rPr lang="en-GB" dirty="0" err="1"/>
              <a:t>ritmo</a:t>
            </a:r>
            <a:r>
              <a:rPr lang="en-GB" dirty="0"/>
              <a:t> musicale, </a:t>
            </a:r>
            <a:r>
              <a:rPr lang="en-GB" dirty="0" err="1"/>
              <a:t>ecc</a:t>
            </a:r>
            <a:r>
              <a:rPr lang="en-GB" dirty="0"/>
              <a:t>…</a:t>
            </a:r>
          </a:p>
          <a:p>
            <a:endParaRPr lang="it-IT" dirty="0"/>
          </a:p>
          <a:p>
            <a:r>
              <a:rPr lang="en-GB" dirty="0"/>
              <a:t>Vista la </a:t>
            </a:r>
            <a:r>
              <a:rPr lang="en-GB" dirty="0" err="1"/>
              <a:t>natura</a:t>
            </a:r>
            <a:r>
              <a:rPr lang="en-GB" dirty="0"/>
              <a:t> di K5 e K11, </a:t>
            </a:r>
            <a:r>
              <a:rPr lang="en-GB" dirty="0" err="1"/>
              <a:t>sembra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giustificata</a:t>
            </a:r>
            <a:r>
              <a:rPr lang="en-GB" dirty="0"/>
              <a:t> la </a:t>
            </a:r>
            <a:r>
              <a:rPr lang="en-GB" dirty="0" err="1"/>
              <a:t>creazione</a:t>
            </a:r>
            <a:r>
              <a:rPr lang="en-GB" dirty="0"/>
              <a:t> di un </a:t>
            </a:r>
            <a:r>
              <a:rPr lang="en-GB" dirty="0" err="1"/>
              <a:t>tal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di rete </a:t>
            </a:r>
            <a:r>
              <a:rPr lang="en-GB" dirty="0" err="1"/>
              <a:t>neurale</a:t>
            </a:r>
            <a:r>
              <a:rPr lang="en-GB" dirty="0"/>
              <a:t>, in cui </a:t>
            </a:r>
            <a:r>
              <a:rPr lang="en-GB" dirty="0" err="1"/>
              <a:t>possiamo</a:t>
            </a:r>
            <a:r>
              <a:rPr lang="en-GB" dirty="0"/>
              <a:t> </a:t>
            </a:r>
            <a:r>
              <a:rPr lang="en-GB" dirty="0" err="1"/>
              <a:t>comunque</a:t>
            </a:r>
            <a:r>
              <a:rPr lang="en-GB" dirty="0"/>
              <a:t> </a:t>
            </a:r>
            <a:r>
              <a:rPr lang="en-GB" dirty="0" err="1"/>
              <a:t>considerare</a:t>
            </a:r>
            <a:r>
              <a:rPr lang="en-GB" dirty="0"/>
              <a:t> le </a:t>
            </a:r>
            <a:r>
              <a:rPr lang="en-GB" dirty="0" err="1"/>
              <a:t>altre</a:t>
            </a:r>
            <a:r>
              <a:rPr lang="en-GB" dirty="0"/>
              <a:t> </a:t>
            </a:r>
            <a:r>
              <a:rPr lang="en-GB" dirty="0" err="1"/>
              <a:t>variabili</a:t>
            </a:r>
            <a:r>
              <a:rPr lang="en-GB" dirty="0"/>
              <a:t> a </a:t>
            </a:r>
            <a:r>
              <a:rPr lang="en-GB" dirty="0" err="1"/>
              <a:t>disposizione</a:t>
            </a:r>
            <a:r>
              <a:rPr lang="en-GB" dirty="0"/>
              <a:t> </a:t>
            </a:r>
            <a:r>
              <a:rPr lang="en-GB" dirty="0" err="1"/>
              <a:t>ed</a:t>
            </a:r>
            <a:r>
              <a:rPr lang="en-GB" dirty="0"/>
              <a:t> </a:t>
            </a:r>
            <a:r>
              <a:rPr lang="en-GB" dirty="0" err="1"/>
              <a:t>eventuali</a:t>
            </a:r>
            <a:r>
              <a:rPr lang="en-GB" dirty="0"/>
              <a:t> lag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89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/>
              <a:t>La previsione per K5 mostra spunti interessanti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3921BA-D187-415A-9426-0EF050E891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03650" y="1990049"/>
            <a:ext cx="3430500" cy="2975355"/>
          </a:xfrm>
        </p:spPr>
        <p:txBody>
          <a:bodyPr>
            <a:normAutofit/>
          </a:bodyPr>
          <a:lstStyle/>
          <a:p>
            <a:r>
              <a:rPr lang="it-IT" dirty="0"/>
              <a:t>Per la costruzione del modello, i dati sono stati nuovamente divisi nei gruppi di train e test, con un mese di dati per la validazione</a:t>
            </a:r>
          </a:p>
          <a:p>
            <a:r>
              <a:rPr lang="it-IT" dirty="0"/>
              <a:t>Dopo aver testato alcuni modelli, si ottiene un risultato particolarmente soddisfacente per un semplice modello con 14 celle LSTM su tutte le variabili a disposizione, comprese delle variabili dummy per identificare il giorno della settimana e il mese dell’anno</a:t>
            </a:r>
            <a:endParaRPr lang="en-GB" dirty="0"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487" y="1800709"/>
            <a:ext cx="3075125" cy="2920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/>
              <a:t>La rete </a:t>
            </a:r>
            <a:r>
              <a:rPr lang="en-GB" sz="2400" dirty="0" err="1"/>
              <a:t>neurale</a:t>
            </a:r>
            <a:r>
              <a:rPr lang="en-GB" sz="2400" dirty="0"/>
              <a:t> segue </a:t>
            </a:r>
            <a:r>
              <a:rPr lang="en-GB" sz="2400" dirty="0" err="1"/>
              <a:t>l’andamento</a:t>
            </a:r>
            <a:r>
              <a:rPr lang="en-GB" sz="2400" dirty="0"/>
              <a:t> </a:t>
            </a:r>
            <a:r>
              <a:rPr lang="en-GB" sz="2400" dirty="0" err="1"/>
              <a:t>settimanale</a:t>
            </a:r>
            <a:r>
              <a:rPr lang="en-GB" sz="2400" dirty="0"/>
              <a:t>, ma </a:t>
            </a:r>
            <a:r>
              <a:rPr lang="en-GB" sz="2400" dirty="0" err="1"/>
              <a:t>sovrastima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valori</a:t>
            </a:r>
            <a:r>
              <a:rPr lang="en-GB" sz="2400" dirty="0"/>
              <a:t> </a:t>
            </a:r>
            <a:r>
              <a:rPr lang="en-GB" sz="2400" dirty="0" err="1"/>
              <a:t>della</a:t>
            </a:r>
            <a:r>
              <a:rPr lang="en-GB" sz="2400" dirty="0"/>
              <a:t> </a:t>
            </a:r>
            <a:r>
              <a:rPr lang="en-GB" sz="2400" dirty="0" err="1"/>
              <a:t>serie</a:t>
            </a:r>
            <a:r>
              <a:rPr lang="en-GB" sz="2400" dirty="0"/>
              <a:t>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93F2D1-07B8-4745-A9F2-21DAE7FF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13298"/>
            <a:ext cx="7030500" cy="2541600"/>
          </a:xfrm>
        </p:spPr>
        <p:txBody>
          <a:bodyPr>
            <a:normAutofit/>
          </a:bodyPr>
          <a:lstStyle/>
          <a:p>
            <a:pPr marL="457200" lvl="0" indent="-317500">
              <a:buSzPts val="1400"/>
              <a:buChar char="-"/>
            </a:pP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dettaglio</a:t>
            </a:r>
            <a:r>
              <a:rPr lang="en-GB" dirty="0"/>
              <a:t> qui </a:t>
            </a:r>
            <a:r>
              <a:rPr lang="en-GB" dirty="0" err="1"/>
              <a:t>esposto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vede</a:t>
            </a:r>
            <a:r>
              <a:rPr lang="en-GB" dirty="0"/>
              <a:t> come la </a:t>
            </a:r>
            <a:r>
              <a:rPr lang="en-GB" dirty="0" err="1"/>
              <a:t>previsione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rete </a:t>
            </a:r>
            <a:r>
              <a:rPr lang="en-GB" dirty="0" err="1"/>
              <a:t>neurale</a:t>
            </a:r>
            <a:r>
              <a:rPr lang="en-GB" dirty="0"/>
              <a:t> </a:t>
            </a:r>
            <a:r>
              <a:rPr lang="en-GB" dirty="0" err="1"/>
              <a:t>riesca</a:t>
            </a:r>
            <a:r>
              <a:rPr lang="en-GB" dirty="0"/>
              <a:t> a </a:t>
            </a:r>
            <a:r>
              <a:rPr lang="en-GB" dirty="0" err="1"/>
              <a:t>seguire</a:t>
            </a:r>
            <a:r>
              <a:rPr lang="en-GB" dirty="0"/>
              <a:t> </a:t>
            </a:r>
            <a:r>
              <a:rPr lang="en-GB" dirty="0" err="1"/>
              <a:t>l’andamento</a:t>
            </a:r>
            <a:r>
              <a:rPr lang="en-GB" dirty="0"/>
              <a:t> </a:t>
            </a:r>
            <a:r>
              <a:rPr lang="en-GB" dirty="0" err="1"/>
              <a:t>settimanale</a:t>
            </a:r>
            <a:r>
              <a:rPr lang="en-GB" dirty="0"/>
              <a:t> con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buona</a:t>
            </a:r>
            <a:r>
              <a:rPr lang="en-GB" dirty="0"/>
              <a:t> </a:t>
            </a:r>
            <a:r>
              <a:rPr lang="en-GB" dirty="0" err="1"/>
              <a:t>precisione</a:t>
            </a:r>
            <a:r>
              <a:rPr lang="en-GB" dirty="0"/>
              <a:t>.</a:t>
            </a:r>
          </a:p>
          <a:p>
            <a:pPr marL="457200" lvl="0" indent="-317500">
              <a:buSzPts val="1400"/>
              <a:buChar char="-"/>
            </a:pPr>
            <a:r>
              <a:rPr lang="en-GB" dirty="0" err="1"/>
              <a:t>Tuttavia</a:t>
            </a:r>
            <a:r>
              <a:rPr lang="en-GB" dirty="0"/>
              <a:t> la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prevista</a:t>
            </a:r>
            <a:r>
              <a:rPr lang="en-GB" dirty="0"/>
              <a:t> </a:t>
            </a:r>
            <a:r>
              <a:rPr lang="en-GB" dirty="0" err="1"/>
              <a:t>risulta</a:t>
            </a:r>
            <a:r>
              <a:rPr lang="en-GB" dirty="0"/>
              <a:t> in </a:t>
            </a:r>
            <a:r>
              <a:rPr lang="en-GB" dirty="0" err="1"/>
              <a:t>generale</a:t>
            </a:r>
            <a:r>
              <a:rPr lang="en-GB" dirty="0"/>
              <a:t> </a:t>
            </a:r>
            <a:r>
              <a:rPr lang="en-GB" dirty="0" err="1"/>
              <a:t>sovrastimata</a:t>
            </a:r>
            <a:r>
              <a:rPr lang="en-GB" dirty="0"/>
              <a:t>. Nella </a:t>
            </a:r>
            <a:r>
              <a:rPr lang="en-GB" dirty="0" err="1"/>
              <a:t>fattispecie</a:t>
            </a:r>
            <a:r>
              <a:rPr lang="en-GB" dirty="0"/>
              <a:t>, la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originale</a:t>
            </a:r>
            <a:r>
              <a:rPr lang="en-GB" dirty="0"/>
              <a:t> </a:t>
            </a:r>
            <a:r>
              <a:rPr lang="en-GB" dirty="0" err="1"/>
              <a:t>inizia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leggera</a:t>
            </a:r>
            <a:r>
              <a:rPr lang="en-GB" dirty="0"/>
              <a:t> </a:t>
            </a:r>
            <a:r>
              <a:rPr lang="en-GB" dirty="0" err="1"/>
              <a:t>fase</a:t>
            </a:r>
            <a:r>
              <a:rPr lang="en-GB" dirty="0"/>
              <a:t> di </a:t>
            </a:r>
            <a:r>
              <a:rPr lang="en-GB" dirty="0" err="1"/>
              <a:t>diminuzione</a:t>
            </a:r>
            <a:r>
              <a:rPr lang="en-GB" dirty="0"/>
              <a:t> del trend, </a:t>
            </a:r>
            <a:r>
              <a:rPr lang="en-GB" dirty="0" err="1"/>
              <a:t>che</a:t>
            </a:r>
            <a:r>
              <a:rPr lang="en-GB" dirty="0"/>
              <a:t> la rete </a:t>
            </a:r>
            <a:r>
              <a:rPr lang="en-GB" dirty="0" err="1"/>
              <a:t>neurale</a:t>
            </a:r>
            <a:r>
              <a:rPr lang="en-GB" dirty="0"/>
              <a:t> non </a:t>
            </a:r>
            <a:r>
              <a:rPr lang="en-GB" dirty="0" err="1"/>
              <a:t>riesce</a:t>
            </a:r>
            <a:r>
              <a:rPr lang="en-GB" dirty="0"/>
              <a:t> a </a:t>
            </a:r>
            <a:r>
              <a:rPr lang="en-GB" dirty="0" err="1"/>
              <a:t>comprendere</a:t>
            </a:r>
            <a:r>
              <a:rPr lang="en-GB" dirty="0"/>
              <a:t>.</a:t>
            </a:r>
          </a:p>
        </p:txBody>
      </p:sp>
      <p:pic>
        <p:nvPicPr>
          <p:cNvPr id="5" name="Shape 427">
            <a:extLst>
              <a:ext uri="{FF2B5EF4-FFF2-40B4-BE49-F238E27FC236}">
                <a16:creationId xmlns:a16="http://schemas.microsoft.com/office/drawing/2014/main" id="{BE3B7EB9-CD35-4ED4-935D-075527E221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840" y="2728937"/>
            <a:ext cx="4455167" cy="2389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9967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RNN per K11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86F070-2A16-47FE-A89A-4FE0C861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44" y="1777118"/>
            <a:ext cx="3081387" cy="2943871"/>
          </a:xfrm>
          <a:prstGeom prst="rect">
            <a:avLst/>
          </a:prstGeom>
        </p:spPr>
      </p:pic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/>
              <a:t>La </a:t>
            </a:r>
            <a:r>
              <a:rPr lang="en-GB" sz="2400" dirty="0" err="1"/>
              <a:t>previsione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K11 </a:t>
            </a:r>
            <a:r>
              <a:rPr lang="en-GB" sz="2400" dirty="0" err="1"/>
              <a:t>funziona</a:t>
            </a:r>
            <a:r>
              <a:rPr lang="en-GB" sz="2400" dirty="0"/>
              <a:t> </a:t>
            </a:r>
            <a:r>
              <a:rPr lang="en-GB" sz="2400" dirty="0" err="1"/>
              <a:t>su</a:t>
            </a:r>
            <a:r>
              <a:rPr lang="en-GB" sz="2400" dirty="0"/>
              <a:t> </a:t>
            </a:r>
            <a:r>
              <a:rPr lang="en-GB" sz="2400" dirty="0" err="1"/>
              <a:t>dati</a:t>
            </a:r>
            <a:r>
              <a:rPr lang="en-GB" sz="2400" dirty="0"/>
              <a:t> </a:t>
            </a:r>
            <a:r>
              <a:rPr lang="en-GB" sz="2400" dirty="0" err="1"/>
              <a:t>destagionalizzati</a:t>
            </a:r>
            <a:endParaRPr lang="en-GB"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3921BA-D187-415A-9426-0EF050E891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03650" y="1597875"/>
            <a:ext cx="3825680" cy="3367529"/>
          </a:xfrm>
        </p:spPr>
        <p:txBody>
          <a:bodyPr>
            <a:normAutofit/>
          </a:bodyPr>
          <a:lstStyle/>
          <a:p>
            <a:pPr marL="457200" lvl="0" indent="-317500">
              <a:buSzPts val="1400"/>
              <a:buChar char="-"/>
            </a:pPr>
            <a:r>
              <a:rPr lang="en-GB" dirty="0"/>
              <a:t>Come per K5,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stati</a:t>
            </a:r>
            <a:r>
              <a:rPr lang="en-GB" dirty="0"/>
              <a:t> in train e test, con un </a:t>
            </a:r>
            <a:r>
              <a:rPr lang="en-GB" dirty="0" err="1"/>
              <a:t>mese</a:t>
            </a:r>
            <a:r>
              <a:rPr lang="en-GB" dirty="0"/>
              <a:t> per la </a:t>
            </a:r>
            <a:r>
              <a:rPr lang="en-GB" dirty="0" err="1"/>
              <a:t>validazione</a:t>
            </a:r>
            <a:endParaRPr lang="en-GB" dirty="0"/>
          </a:p>
          <a:p>
            <a:pPr marL="457200" lvl="0" indent="-317500">
              <a:buSzPts val="1400"/>
              <a:buChar char="-"/>
            </a:pPr>
            <a:r>
              <a:rPr lang="en-GB" dirty="0" err="1"/>
              <a:t>Tuttavia</a:t>
            </a:r>
            <a:r>
              <a:rPr lang="en-GB" dirty="0"/>
              <a:t>, a causa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risultati</a:t>
            </a:r>
            <a:r>
              <a:rPr lang="en-GB" dirty="0"/>
              <a:t> </a:t>
            </a:r>
            <a:r>
              <a:rPr lang="en-GB" dirty="0" err="1"/>
              <a:t>carenti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originale</a:t>
            </a:r>
            <a:r>
              <a:rPr lang="en-GB" dirty="0"/>
              <a:t>, </a:t>
            </a:r>
            <a:r>
              <a:rPr lang="en-GB" dirty="0" err="1"/>
              <a:t>sono</a:t>
            </a:r>
            <a:r>
              <a:rPr lang="en-GB" dirty="0"/>
              <a:t> state </a:t>
            </a:r>
            <a:r>
              <a:rPr lang="en-GB" dirty="0" err="1"/>
              <a:t>effettuate</a:t>
            </a:r>
            <a:r>
              <a:rPr lang="en-GB" dirty="0"/>
              <a:t>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trasformazioni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complesse</a:t>
            </a:r>
            <a:endParaRPr lang="en-GB" dirty="0"/>
          </a:p>
          <a:p>
            <a:pPr marL="457200" lvl="0" indent="-317500">
              <a:buSzPts val="1400"/>
              <a:buChar char="-"/>
            </a:pPr>
            <a:r>
              <a:rPr lang="en-GB" dirty="0"/>
              <a:t>I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stati</a:t>
            </a:r>
            <a:r>
              <a:rPr lang="en-GB" dirty="0"/>
              <a:t> </a:t>
            </a:r>
            <a:r>
              <a:rPr lang="en-GB" dirty="0" err="1"/>
              <a:t>destagionalizzati</a:t>
            </a:r>
            <a:r>
              <a:rPr lang="en-GB" dirty="0"/>
              <a:t> e la rete </a:t>
            </a:r>
            <a:r>
              <a:rPr lang="en-GB" dirty="0" err="1"/>
              <a:t>neurale</a:t>
            </a:r>
            <a:r>
              <a:rPr lang="en-GB" dirty="0"/>
              <a:t> è </a:t>
            </a:r>
            <a:r>
              <a:rPr lang="en-GB" dirty="0" err="1"/>
              <a:t>stata</a:t>
            </a:r>
            <a:r>
              <a:rPr lang="en-GB" dirty="0"/>
              <a:t> </a:t>
            </a:r>
            <a:r>
              <a:rPr lang="en-GB" dirty="0" err="1"/>
              <a:t>applicata</a:t>
            </a:r>
            <a:r>
              <a:rPr lang="en-GB" dirty="0"/>
              <a:t> solo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composta</a:t>
            </a:r>
            <a:r>
              <a:rPr lang="en-GB" dirty="0"/>
              <a:t> </a:t>
            </a:r>
            <a:r>
              <a:rPr lang="en-GB" dirty="0" err="1"/>
              <a:t>dagli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di trend e </a:t>
            </a:r>
            <a:r>
              <a:rPr lang="en-GB" dirty="0" err="1"/>
              <a:t>rumore</a:t>
            </a:r>
            <a:r>
              <a:rPr lang="en-GB" dirty="0"/>
              <a:t>.</a:t>
            </a:r>
          </a:p>
          <a:p>
            <a:pPr marL="457200" lvl="0" indent="-317500">
              <a:buSzPts val="1400"/>
              <a:buChar char="-"/>
            </a:pPr>
            <a:r>
              <a:rPr lang="en-GB" dirty="0"/>
              <a:t>La rete </a:t>
            </a:r>
            <a:r>
              <a:rPr lang="en-GB" dirty="0" err="1"/>
              <a:t>stessa</a:t>
            </a:r>
            <a:r>
              <a:rPr lang="en-GB" dirty="0"/>
              <a:t> è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complessa</a:t>
            </a:r>
            <a:r>
              <a:rPr lang="en-GB" dirty="0"/>
              <a:t>: </a:t>
            </a:r>
            <a:r>
              <a:rPr lang="en-GB" dirty="0" err="1"/>
              <a:t>prevede</a:t>
            </a:r>
            <a:r>
              <a:rPr lang="en-GB" dirty="0"/>
              <a:t> </a:t>
            </a:r>
            <a:r>
              <a:rPr lang="en-GB" dirty="0" err="1"/>
              <a:t>tre</a:t>
            </a:r>
            <a:r>
              <a:rPr lang="en-GB" dirty="0"/>
              <a:t> </a:t>
            </a:r>
            <a:r>
              <a:rPr lang="en-GB" dirty="0" err="1"/>
              <a:t>livelli</a:t>
            </a:r>
            <a:r>
              <a:rPr lang="en-GB" dirty="0"/>
              <a:t> di </a:t>
            </a:r>
            <a:r>
              <a:rPr lang="en-GB" dirty="0" err="1"/>
              <a:t>celle</a:t>
            </a:r>
            <a:r>
              <a:rPr lang="en-GB" dirty="0"/>
              <a:t> LSTM (28, 14, 7) e due </a:t>
            </a:r>
            <a:r>
              <a:rPr lang="en-GB" dirty="0" err="1"/>
              <a:t>livelli</a:t>
            </a:r>
            <a:r>
              <a:rPr lang="en-GB" dirty="0"/>
              <a:t> di rete </a:t>
            </a:r>
            <a:r>
              <a:rPr lang="en-GB" dirty="0" err="1"/>
              <a:t>neurale</a:t>
            </a:r>
            <a:r>
              <a:rPr lang="en-GB" dirty="0"/>
              <a:t> </a:t>
            </a:r>
            <a:r>
              <a:rPr lang="en-GB" dirty="0" err="1"/>
              <a:t>classica</a:t>
            </a:r>
            <a:r>
              <a:rPr lang="en-GB" dirty="0"/>
              <a:t> (di 5 </a:t>
            </a:r>
            <a:r>
              <a:rPr lang="en-GB" dirty="0" err="1"/>
              <a:t>neuroni</a:t>
            </a:r>
            <a:r>
              <a:rPr lang="en-GB" dirty="0"/>
              <a:t> e un neurone </a:t>
            </a:r>
            <a:r>
              <a:rPr lang="en-GB" dirty="0" err="1"/>
              <a:t>rispettivamente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35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6EFE79-BF0B-41A3-A10D-659FC2E5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006" y="2727086"/>
            <a:ext cx="4348834" cy="2391396"/>
          </a:xfrm>
          <a:prstGeom prst="rect">
            <a:avLst/>
          </a:prstGeom>
        </p:spPr>
      </p:pic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/>
              <a:t>In </a:t>
            </a:r>
            <a:r>
              <a:rPr lang="en-GB" sz="2400" dirty="0" err="1"/>
              <a:t>questo</a:t>
            </a:r>
            <a:r>
              <a:rPr lang="en-GB" sz="2400" dirty="0"/>
              <a:t> </a:t>
            </a:r>
            <a:r>
              <a:rPr lang="en-GB" sz="2400" dirty="0" err="1"/>
              <a:t>caso</a:t>
            </a:r>
            <a:r>
              <a:rPr lang="en-GB" sz="2400" dirty="0"/>
              <a:t>, la rete </a:t>
            </a:r>
            <a:r>
              <a:rPr lang="en-GB" sz="2400" dirty="0" err="1"/>
              <a:t>neurale</a:t>
            </a:r>
            <a:r>
              <a:rPr lang="en-GB" sz="2400" dirty="0"/>
              <a:t> </a:t>
            </a:r>
            <a:r>
              <a:rPr lang="en-GB" sz="2400" dirty="0" err="1"/>
              <a:t>sembra</a:t>
            </a:r>
            <a:r>
              <a:rPr lang="en-GB" sz="2400" dirty="0"/>
              <a:t> </a:t>
            </a:r>
            <a:r>
              <a:rPr lang="en-GB" sz="2400" dirty="0" err="1"/>
              <a:t>leggermente</a:t>
            </a:r>
            <a:r>
              <a:rPr lang="en-GB" sz="2400" dirty="0"/>
              <a:t> in </a:t>
            </a:r>
            <a:r>
              <a:rPr lang="en-GB" sz="2400" dirty="0" err="1"/>
              <a:t>ritardo</a:t>
            </a:r>
            <a:endParaRPr lang="en-GB"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93F2D1-07B8-4745-A9F2-21DAE7FF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13298"/>
            <a:ext cx="7030500" cy="2541600"/>
          </a:xfrm>
        </p:spPr>
        <p:txBody>
          <a:bodyPr>
            <a:normAutofit/>
          </a:bodyPr>
          <a:lstStyle/>
          <a:p>
            <a:pPr marL="457200" lvl="0" indent="-317500">
              <a:buSzPts val="1400"/>
              <a:buChar char="-"/>
            </a:pPr>
            <a:r>
              <a:rPr lang="en-GB" dirty="0" err="1"/>
              <a:t>Rispetto</a:t>
            </a:r>
            <a:r>
              <a:rPr lang="en-GB" dirty="0"/>
              <a:t> al </a:t>
            </a:r>
            <a:r>
              <a:rPr lang="en-GB" dirty="0" err="1"/>
              <a:t>modello</a:t>
            </a:r>
            <a:r>
              <a:rPr lang="en-GB" dirty="0"/>
              <a:t> ARIMA per la </a:t>
            </a:r>
            <a:r>
              <a:rPr lang="en-GB" dirty="0" err="1"/>
              <a:t>stessa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, la rete </a:t>
            </a:r>
            <a:r>
              <a:rPr lang="en-GB" dirty="0" err="1"/>
              <a:t>neurale</a:t>
            </a:r>
            <a:r>
              <a:rPr lang="en-GB" dirty="0"/>
              <a:t> </a:t>
            </a:r>
            <a:r>
              <a:rPr lang="en-GB" dirty="0" err="1"/>
              <a:t>riesce</a:t>
            </a:r>
            <a:r>
              <a:rPr lang="en-GB" dirty="0"/>
              <a:t> ad </a:t>
            </a:r>
            <a:r>
              <a:rPr lang="en-GB" dirty="0" err="1"/>
              <a:t>intuire</a:t>
            </a:r>
            <a:r>
              <a:rPr lang="en-GB" dirty="0"/>
              <a:t> </a:t>
            </a:r>
            <a:r>
              <a:rPr lang="en-GB" dirty="0" err="1"/>
              <a:t>meglio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improvvisi</a:t>
            </a:r>
            <a:r>
              <a:rPr lang="en-GB" dirty="0"/>
              <a:t> </a:t>
            </a:r>
            <a:r>
              <a:rPr lang="en-GB" dirty="0" err="1"/>
              <a:t>cambi</a:t>
            </a:r>
            <a:r>
              <a:rPr lang="en-GB" dirty="0"/>
              <a:t> di trend, </a:t>
            </a:r>
            <a:r>
              <a:rPr lang="en-GB" dirty="0" err="1"/>
              <a:t>anche</a:t>
            </a:r>
            <a:r>
              <a:rPr lang="en-GB" dirty="0"/>
              <a:t> se </a:t>
            </a:r>
            <a:r>
              <a:rPr lang="en-GB" dirty="0" err="1"/>
              <a:t>sembra</a:t>
            </a:r>
            <a:r>
              <a:rPr lang="en-GB" dirty="0"/>
              <a:t> 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leggermente</a:t>
            </a:r>
            <a:r>
              <a:rPr lang="en-GB" dirty="0"/>
              <a:t> in </a:t>
            </a:r>
            <a:r>
              <a:rPr lang="en-GB" dirty="0" err="1"/>
              <a:t>ritardo</a:t>
            </a:r>
            <a:r>
              <a:rPr lang="en-GB" dirty="0"/>
              <a:t>.</a:t>
            </a:r>
          </a:p>
          <a:p>
            <a:pPr marL="457200" lvl="0" indent="-317500">
              <a:buSzPts val="1400"/>
              <a:buChar char="-"/>
            </a:pPr>
            <a:r>
              <a:rPr lang="it-IT" dirty="0"/>
              <a:t>Un altro commento può essere fatto sulla variabilità della della previsione, con una variabilità insufficiente, contrariamente alla rete per K5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0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Tabella KPIs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giornalieri</a:t>
            </a:r>
            <a:r>
              <a:rPr lang="en-GB" dirty="0"/>
              <a:t> in un </a:t>
            </a:r>
            <a:r>
              <a:rPr lang="en-GB" dirty="0" err="1"/>
              <a:t>periodo</a:t>
            </a:r>
            <a:r>
              <a:rPr lang="en-GB" dirty="0"/>
              <a:t> </a:t>
            </a:r>
            <a:r>
              <a:rPr lang="en-GB" dirty="0" err="1"/>
              <a:t>compreso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marzo</a:t>
            </a:r>
            <a:r>
              <a:rPr lang="en-GB" dirty="0"/>
              <a:t> 2015 e </a:t>
            </a:r>
            <a:r>
              <a:rPr lang="en-GB" dirty="0" err="1"/>
              <a:t>ottobre</a:t>
            </a:r>
            <a:r>
              <a:rPr lang="en-GB" dirty="0"/>
              <a:t> 2017 (932 record </a:t>
            </a:r>
            <a:r>
              <a:rPr lang="en-GB" dirty="0" err="1"/>
              <a:t>totali</a:t>
            </a:r>
            <a:r>
              <a:rPr lang="en-GB" dirty="0"/>
              <a:t>)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11 </a:t>
            </a:r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numeriche</a:t>
            </a:r>
            <a:r>
              <a:rPr lang="en-GB" dirty="0"/>
              <a:t>, con </a:t>
            </a:r>
            <a:r>
              <a:rPr lang="en-GB" dirty="0" err="1"/>
              <a:t>una</a:t>
            </a:r>
            <a:r>
              <a:rPr lang="en-GB" dirty="0"/>
              <a:t> prima </a:t>
            </a:r>
            <a:r>
              <a:rPr lang="en-GB" dirty="0" err="1"/>
              <a:t>ovvia</a:t>
            </a:r>
            <a:r>
              <a:rPr lang="en-GB" dirty="0"/>
              <a:t> </a:t>
            </a:r>
            <a:r>
              <a:rPr lang="en-GB" dirty="0" err="1"/>
              <a:t>distinzione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intere</a:t>
            </a:r>
            <a:r>
              <a:rPr lang="en-GB" dirty="0"/>
              <a:t> (</a:t>
            </a:r>
            <a:r>
              <a:rPr lang="en-GB" dirty="0" err="1"/>
              <a:t>variabili</a:t>
            </a:r>
            <a:r>
              <a:rPr lang="en-GB" dirty="0"/>
              <a:t> K1-K8) e </a:t>
            </a:r>
            <a:r>
              <a:rPr lang="en-GB" dirty="0" err="1"/>
              <a:t>variabili</a:t>
            </a:r>
            <a:r>
              <a:rPr lang="en-GB" dirty="0"/>
              <a:t> con </a:t>
            </a:r>
            <a:r>
              <a:rPr lang="en-GB" dirty="0" err="1"/>
              <a:t>decimali</a:t>
            </a:r>
            <a:r>
              <a:rPr lang="en-GB" dirty="0"/>
              <a:t> (</a:t>
            </a:r>
            <a:r>
              <a:rPr lang="en-GB" dirty="0" err="1"/>
              <a:t>variabili</a:t>
            </a:r>
            <a:r>
              <a:rPr lang="en-GB" dirty="0"/>
              <a:t> K9-K11)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Senza </a:t>
            </a:r>
            <a:r>
              <a:rPr lang="en-GB" dirty="0" err="1"/>
              <a:t>conoscenza</a:t>
            </a:r>
            <a:r>
              <a:rPr lang="en-GB" dirty="0"/>
              <a:t> del </a:t>
            </a:r>
            <a:r>
              <a:rPr lang="en-GB" dirty="0" err="1"/>
              <a:t>contesto</a:t>
            </a:r>
            <a:r>
              <a:rPr lang="en-GB" dirty="0"/>
              <a:t>, </a:t>
            </a:r>
            <a:r>
              <a:rPr lang="en-GB" dirty="0" err="1"/>
              <a:t>potremmo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portati</a:t>
            </a:r>
            <a:r>
              <a:rPr lang="en-GB" dirty="0"/>
              <a:t> a </a:t>
            </a:r>
            <a:r>
              <a:rPr lang="en-GB" dirty="0" err="1"/>
              <a:t>pensare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gruppo</a:t>
            </a:r>
            <a:r>
              <a:rPr lang="en-GB" dirty="0"/>
              <a:t> </a:t>
            </a:r>
            <a:r>
              <a:rPr lang="en-GB" dirty="0" err="1"/>
              <a:t>rappresenti</a:t>
            </a:r>
            <a:r>
              <a:rPr lang="en-GB" dirty="0"/>
              <a:t> </a:t>
            </a:r>
            <a:r>
              <a:rPr lang="en-GB" dirty="0" err="1"/>
              <a:t>variabili</a:t>
            </a:r>
            <a:r>
              <a:rPr lang="en-GB" dirty="0"/>
              <a:t> di </a:t>
            </a:r>
            <a:r>
              <a:rPr lang="en-GB" dirty="0" err="1"/>
              <a:t>conteggio</a:t>
            </a:r>
            <a:r>
              <a:rPr lang="en-GB" dirty="0"/>
              <a:t>, </a:t>
            </a:r>
            <a:r>
              <a:rPr lang="en-GB" dirty="0" err="1"/>
              <a:t>mentre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metriche</a:t>
            </a:r>
            <a:r>
              <a:rPr lang="en-GB" dirty="0"/>
              <a:t> </a:t>
            </a:r>
            <a:r>
              <a:rPr lang="en-GB" dirty="0" err="1"/>
              <a:t>ricavate</a:t>
            </a:r>
            <a:r>
              <a:rPr lang="en-GB" dirty="0"/>
              <a:t> da </a:t>
            </a:r>
            <a:r>
              <a:rPr lang="en-GB" dirty="0" err="1"/>
              <a:t>altre</a:t>
            </a:r>
            <a:r>
              <a:rPr lang="en-GB" dirty="0"/>
              <a:t> </a:t>
            </a:r>
            <a:r>
              <a:rPr lang="en-GB" dirty="0" err="1"/>
              <a:t>variabili</a:t>
            </a:r>
            <a:endParaRPr lang="en-GB" dirty="0"/>
          </a:p>
          <a:p>
            <a:pPr marL="457200" lvl="0" indent="-311150">
              <a:spcBef>
                <a:spcPts val="0"/>
              </a:spcBef>
              <a:buSzPts val="1300"/>
              <a:buChar char="-"/>
            </a:pPr>
            <a:r>
              <a:rPr lang="en-GB" dirty="0"/>
              <a:t>Le </a:t>
            </a:r>
            <a:r>
              <a:rPr lang="en-GB" dirty="0" err="1"/>
              <a:t>variabili</a:t>
            </a:r>
            <a:r>
              <a:rPr lang="en-GB" dirty="0"/>
              <a:t> target per </a:t>
            </a:r>
            <a:r>
              <a:rPr lang="en-GB" dirty="0" err="1"/>
              <a:t>questa</a:t>
            </a:r>
            <a:r>
              <a:rPr lang="en-GB" dirty="0"/>
              <a:t> </a:t>
            </a:r>
            <a:r>
              <a:rPr lang="en-GB" dirty="0" err="1"/>
              <a:t>analisi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K5 e K11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4572000" y="1761802"/>
            <a:ext cx="37623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311150">
              <a:lnSpc>
                <a:spcPct val="115000"/>
              </a:lnSpc>
              <a:buFont typeface="Wingdings 3" charset="2"/>
              <a:buChar char="-"/>
            </a:pPr>
            <a:r>
              <a:rPr lang="en-GB" dirty="0"/>
              <a:t>Per </a:t>
            </a:r>
            <a:r>
              <a:rPr lang="en-GB" dirty="0" err="1"/>
              <a:t>ottenere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m</a:t>
            </a:r>
            <a:r>
              <a:rPr lang="it-IT" sz="1400" dirty="0"/>
              <a:t>isura di precisione sulla previsione, verrà utilizzato la metrica SMAPE (errore percentuale assoluto medio simmetrico), che fornisce miglior precisione tanto più il valore è minore</a:t>
            </a:r>
            <a:endParaRPr lang="en-GB" sz="1400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-IT" dirty="0"/>
              <a:t>Per entrambe le serie K5 e K11, il modello basato sulla rete neurale fornisce risultati drasticamente migliori rispetto ai modelli ARIMA</a:t>
            </a:r>
            <a:endParaRPr lang="en-GB" dirty="0"/>
          </a:p>
        </p:txBody>
      </p:sp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it-IT" dirty="0"/>
              <a:t>Risultati delle previsioni </a:t>
            </a: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706C7-A7C7-4789-8E00-E8CBF73E3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114"/>
              </p:ext>
            </p:extLst>
          </p:nvPr>
        </p:nvGraphicFramePr>
        <p:xfrm>
          <a:off x="1553496" y="2266053"/>
          <a:ext cx="2310579" cy="18003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0193">
                  <a:extLst>
                    <a:ext uri="{9D8B030D-6E8A-4147-A177-3AD203B41FA5}">
                      <a16:colId xmlns:a16="http://schemas.microsoft.com/office/drawing/2014/main" val="3998647142"/>
                    </a:ext>
                  </a:extLst>
                </a:gridCol>
                <a:gridCol w="770193">
                  <a:extLst>
                    <a:ext uri="{9D8B030D-6E8A-4147-A177-3AD203B41FA5}">
                      <a16:colId xmlns:a16="http://schemas.microsoft.com/office/drawing/2014/main" val="4032425788"/>
                    </a:ext>
                  </a:extLst>
                </a:gridCol>
                <a:gridCol w="770193">
                  <a:extLst>
                    <a:ext uri="{9D8B030D-6E8A-4147-A177-3AD203B41FA5}">
                      <a16:colId xmlns:a16="http://schemas.microsoft.com/office/drawing/2014/main" val="339910192"/>
                    </a:ext>
                  </a:extLst>
                </a:gridCol>
              </a:tblGrid>
              <a:tr h="60010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K5</a:t>
                      </a:r>
                      <a:endParaRPr lang="en-GB" dirty="0"/>
                    </a:p>
                  </a:txBody>
                  <a:tcPr anchor="ctr">
                    <a:solidFill>
                      <a:srgbClr val="766F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K11</a:t>
                      </a:r>
                      <a:endParaRPr lang="en-GB" dirty="0"/>
                    </a:p>
                  </a:txBody>
                  <a:tcPr anchor="ctr">
                    <a:solidFill>
                      <a:srgbClr val="766F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77222"/>
                  </a:ext>
                </a:extLst>
              </a:tr>
              <a:tr h="600109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it-IT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ARIMA</a:t>
                      </a:r>
                      <a:endParaRPr lang="en-GB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66F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68.7%</a:t>
                      </a:r>
                      <a:endParaRPr lang="en-GB" dirty="0"/>
                    </a:p>
                  </a:txBody>
                  <a:tcPr anchor="ctr">
                    <a:solidFill>
                      <a:srgbClr val="D1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167.2%</a:t>
                      </a:r>
                      <a:endParaRPr lang="en-GB" dirty="0"/>
                    </a:p>
                  </a:txBody>
                  <a:tcPr anchor="ctr">
                    <a:solidFill>
                      <a:srgbClr val="D1D4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527208"/>
                  </a:ext>
                </a:extLst>
              </a:tr>
              <a:tr h="600109">
                <a:tc>
                  <a:txBody>
                    <a:bodyPr/>
                    <a:lstStyle/>
                    <a:p>
                      <a:pPr marL="0" algn="ctr" defTabSz="342900" rtl="0" eaLnBrk="1" latinLnBrk="0" hangingPunct="1"/>
                      <a:r>
                        <a:rPr lang="it-IT" sz="13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RNN</a:t>
                      </a:r>
                      <a:endParaRPr lang="en-GB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66F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16.7%</a:t>
                      </a:r>
                      <a:endParaRPr lang="en-GB" dirty="0"/>
                    </a:p>
                  </a:txBody>
                  <a:tcPr anchor="ctr">
                    <a:solidFill>
                      <a:srgbClr val="D1D4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45.8%</a:t>
                      </a:r>
                      <a:endParaRPr lang="en-GB" dirty="0"/>
                    </a:p>
                  </a:txBody>
                  <a:tcPr anchor="ctr">
                    <a:solidFill>
                      <a:srgbClr val="D1D4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447869"/>
                  </a:ext>
                </a:extLst>
              </a:tr>
            </a:tbl>
          </a:graphicData>
        </a:graphic>
      </p:graphicFrame>
      <p:sp>
        <p:nvSpPr>
          <p:cNvPr id="7" name="Shape 451">
            <a:extLst>
              <a:ext uri="{FF2B5EF4-FFF2-40B4-BE49-F238E27FC236}">
                <a16:creationId xmlns:a16="http://schemas.microsoft.com/office/drawing/2014/main" id="{176DC295-C463-44CF-8059-3872DAC85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500" y="1881648"/>
            <a:ext cx="3037210" cy="366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4605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t-IT" sz="1400" b="1" dirty="0"/>
              <a:t>Precisione sulla previsione</a:t>
            </a:r>
            <a:endParaRPr lang="en-GB" sz="14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Conclusioni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 risultati delle previsioni per le variabili K5 e K11 ottenuti attraverso le reti neurali, per quanto non completamente soddisfacenti, dimostrano come l’approccio possa essere applicato con facilità a questo tipo di problemi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Inoltre, questi modelli sono stati applicati in modo diretto con pochi accorgimenti. Possibili estensioni possono riguardare: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Test su strutture di reti neurali più complesse, con un opportuno algoritmo di ricerca degli iperparametri ottimali</a:t>
            </a:r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Char char="-"/>
            </a:pPr>
            <a:r>
              <a:rPr lang="en-GB"/>
              <a:t>Utilizzo di fonti di date esterne, come ad esempio delle informazioni sulle festività che possono influire in determinati periodi dell’anno</a:t>
            </a:r>
          </a:p>
        </p:txBody>
      </p:sp>
    </p:spTree>
    <p:extLst>
      <p:ext uri="{BB962C8B-B14F-4D97-AF65-F5344CB8AC3E}">
        <p14:creationId xmlns:p14="http://schemas.microsoft.com/office/powerpoint/2010/main" val="208945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 err="1"/>
              <a:t>Tabella</a:t>
            </a:r>
            <a:r>
              <a:rPr lang="en-GB" dirty="0"/>
              <a:t> Spending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Dati aggregati mensili in un periodo compreso tra gennaio 2015 e dicembre 2018 (48 record totali)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3 variabili numeriche, di cui la terza è la somma delle precedenti 2 (E3 = E1 + E2)</a:t>
            </a:r>
          </a:p>
          <a:p>
            <a:pPr marL="457200" lvl="0" indent="-311150" rtl="0">
              <a:spcBef>
                <a:spcPts val="0"/>
              </a:spcBef>
              <a:buSzPts val="1300"/>
              <a:buChar char="-"/>
            </a:pPr>
            <a:r>
              <a:rPr lang="en-GB"/>
              <a:t>La presenza di dati del futuro potrebbe far pensare ad obiettivi di spesa da raggiungere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Calcolo della spesa media per giorno</a:t>
            </a:r>
            <a:br>
              <a:rPr lang="en-GB"/>
            </a:br>
            <a:endParaRPr lang="en-GB"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303800" y="14566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Poiché le variabili target fanno riferimento alla tabella KPIs, è possibile usare i dati di Spending associando la media delle spese sul numero di giorni di quel mese</a:t>
            </a:r>
          </a:p>
          <a:p>
            <a:pPr marL="457200" lvl="0" indent="-311150" rtl="0">
              <a:spcBef>
                <a:spcPts val="0"/>
              </a:spcBef>
              <a:buSzPts val="1300"/>
              <a:buChar char="-"/>
            </a:pPr>
            <a:r>
              <a:rPr lang="en-GB"/>
              <a:t>Il processo è stato eseguito solo per E1 e per E2 per evitare ridondanze</a:t>
            </a:r>
            <a:br>
              <a:rPr lang="en-GB"/>
            </a:br>
            <a:endParaRPr lang="en-GB"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84" y="2545521"/>
            <a:ext cx="713775" cy="24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212" y="2974614"/>
            <a:ext cx="1826925" cy="12342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Shape 305"/>
          <p:cNvCxnSpPr/>
          <p:nvPr/>
        </p:nvCxnSpPr>
        <p:spPr>
          <a:xfrm rot="10800000" flipH="1">
            <a:off x="3575137" y="3437535"/>
            <a:ext cx="7830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6" name="Shape 306"/>
          <p:cNvCxnSpPr/>
          <p:nvPr/>
        </p:nvCxnSpPr>
        <p:spPr>
          <a:xfrm rot="10800000" flipH="1">
            <a:off x="3586734" y="3744009"/>
            <a:ext cx="7875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7" name="Shape 307"/>
          <p:cNvCxnSpPr/>
          <p:nvPr/>
        </p:nvCxnSpPr>
        <p:spPr>
          <a:xfrm>
            <a:off x="3575134" y="3748809"/>
            <a:ext cx="78300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8" name="Shape 308"/>
          <p:cNvSpPr/>
          <p:nvPr/>
        </p:nvSpPr>
        <p:spPr>
          <a:xfrm>
            <a:off x="5417609" y="3555971"/>
            <a:ext cx="969300" cy="44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8659" y="2545521"/>
            <a:ext cx="1494855" cy="244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400"/>
              <a:t>K11 sembra essere poco correlata con le altre variabili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A9C07-441E-4D4B-B087-22A95987FEE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457200" lvl="0" indent="-311150">
              <a:buChar char="-"/>
            </a:pPr>
            <a:r>
              <a:rPr lang="it-IT" dirty="0"/>
              <a:t>Dalla tabella delle correlazioni si evince che K5 è correlata con diverse variabili, in particolar modo con le variabili (in ordine decrescente di correlazione) K3, K9, K8 e K6.</a:t>
            </a:r>
          </a:p>
          <a:p>
            <a:pPr marL="457200" lvl="0" indent="-311150">
              <a:buClr>
                <a:srgbClr val="FFFFFF"/>
              </a:buClr>
              <a:buChar char="-"/>
            </a:pPr>
            <a:endParaRPr lang="it-IT" dirty="0">
              <a:solidFill>
                <a:srgbClr val="FFFFFF"/>
              </a:solidFill>
            </a:endParaRPr>
          </a:p>
          <a:p>
            <a:pPr marL="457200" lvl="0" indent="-311150">
              <a:buChar char="-"/>
            </a:pPr>
            <a:r>
              <a:rPr lang="it-IT" dirty="0"/>
              <a:t>Per quanto riguarda la variabile K11, sembrano esserci meno variabili correlate con essa. La correlazione è evidente per K9 e K10.</a:t>
            </a:r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44" y="1694864"/>
            <a:ext cx="3539005" cy="310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400"/>
              <a:t>K5 ha un forte trend positivo nella seconda metà del 2015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1303800" y="14566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/>
              <a:t>In </a:t>
            </a:r>
            <a:r>
              <a:rPr lang="en-GB" dirty="0" err="1"/>
              <a:t>seguito</a:t>
            </a:r>
            <a:r>
              <a:rPr lang="en-GB" dirty="0"/>
              <a:t> al </a:t>
            </a:r>
            <a:r>
              <a:rPr lang="en-GB" dirty="0" err="1"/>
              <a:t>picco</a:t>
            </a:r>
            <a:r>
              <a:rPr lang="en-GB" dirty="0"/>
              <a:t>, </a:t>
            </a:r>
            <a:r>
              <a:rPr lang="en-GB" dirty="0" err="1"/>
              <a:t>il</a:t>
            </a:r>
            <a:r>
              <a:rPr lang="en-GB" dirty="0"/>
              <a:t> trend </a:t>
            </a:r>
            <a:r>
              <a:rPr lang="en-GB" dirty="0" err="1"/>
              <a:t>diminuisce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prima </a:t>
            </a:r>
            <a:r>
              <a:rPr lang="en-GB" dirty="0" err="1"/>
              <a:t>metà</a:t>
            </a:r>
            <a:r>
              <a:rPr lang="en-GB" dirty="0"/>
              <a:t> del 2016 e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ripete</a:t>
            </a:r>
            <a:r>
              <a:rPr lang="en-GB" dirty="0"/>
              <a:t> </a:t>
            </a:r>
            <a:r>
              <a:rPr lang="en-GB" dirty="0" err="1"/>
              <a:t>nell’anno</a:t>
            </a:r>
            <a:r>
              <a:rPr lang="en-GB" dirty="0"/>
              <a:t> </a:t>
            </a:r>
            <a:r>
              <a:rPr lang="en-GB" dirty="0" err="1"/>
              <a:t>successivo</a:t>
            </a:r>
            <a:r>
              <a:rPr lang="en-GB" dirty="0"/>
              <a:t>.</a:t>
            </a:r>
          </a:p>
          <a:p>
            <a:pPr marL="457200" lvl="0" indent="-311150" rtl="0">
              <a:spcBef>
                <a:spcPts val="0"/>
              </a:spcBef>
              <a:buSzPts val="1300"/>
              <a:buChar char="-"/>
            </a:pPr>
            <a:r>
              <a:rPr lang="en-GB" dirty="0" err="1"/>
              <a:t>Sembrano</a:t>
            </a:r>
            <a:r>
              <a:rPr lang="en-GB" dirty="0"/>
              <a:t> </a:t>
            </a:r>
            <a:r>
              <a:rPr lang="en-GB" dirty="0" err="1"/>
              <a:t>esserci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outliers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discostano</a:t>
            </a:r>
            <a:r>
              <a:rPr lang="en-GB" dirty="0"/>
              <a:t> di </a:t>
            </a:r>
            <a:r>
              <a:rPr lang="en-GB" dirty="0" err="1"/>
              <a:t>molto</a:t>
            </a:r>
            <a:r>
              <a:rPr lang="en-GB" dirty="0"/>
              <a:t> </a:t>
            </a:r>
            <a:r>
              <a:rPr lang="en-GB" dirty="0" err="1"/>
              <a:t>dalla</a:t>
            </a:r>
            <a:r>
              <a:rPr lang="en-GB" dirty="0"/>
              <a:t> </a:t>
            </a:r>
            <a:r>
              <a:rPr lang="en-GB" dirty="0" err="1"/>
              <a:t>linea</a:t>
            </a:r>
            <a:r>
              <a:rPr lang="en-GB" dirty="0"/>
              <a:t> di trend. </a:t>
            </a:r>
            <a:r>
              <a:rPr lang="en-GB" dirty="0" err="1"/>
              <a:t>Questi</a:t>
            </a:r>
            <a:r>
              <a:rPr lang="en-GB" dirty="0"/>
              <a:t> </a:t>
            </a:r>
            <a:r>
              <a:rPr lang="en-GB" dirty="0" err="1"/>
              <a:t>potrebbero</a:t>
            </a:r>
            <a:r>
              <a:rPr lang="en-GB" dirty="0"/>
              <a:t>  </a:t>
            </a:r>
            <a:r>
              <a:rPr lang="en-GB" dirty="0" err="1"/>
              <a:t>ricondotto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stagionalità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storica</a:t>
            </a:r>
            <a:r>
              <a:rPr lang="en-GB" dirty="0"/>
              <a:t> (con </a:t>
            </a:r>
            <a:r>
              <a:rPr lang="en-GB" dirty="0" err="1"/>
              <a:t>un'ipotesi</a:t>
            </a:r>
            <a:r>
              <a:rPr lang="en-GB" dirty="0"/>
              <a:t> di trend </a:t>
            </a:r>
            <a:r>
              <a:rPr lang="en-GB" dirty="0" err="1"/>
              <a:t>settimanale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423" y="2593651"/>
            <a:ext cx="4789252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363" y="2426745"/>
            <a:ext cx="4737375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400"/>
              <a:t>K11 si comporta in modo instabile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1303800" y="14566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L’ampiezza della serie storica varia in modo non prevedibile, all’inizio e nella parte centrale sembra essere di diversa intensità rispetto al resto della serie</a:t>
            </a:r>
          </a:p>
          <a:p>
            <a:pPr marL="457200" lvl="0" indent="-311150" rtl="0">
              <a:spcBef>
                <a:spcPts val="0"/>
              </a:spcBef>
              <a:buSzPts val="1300"/>
              <a:buChar char="-"/>
            </a:pPr>
            <a:r>
              <a:rPr lang="en-GB"/>
              <a:t>E’ possibile notare un punto di discontinuità in prossimità di marzo 2016</a:t>
            </a:r>
            <a:br>
              <a:rPr lang="en-GB"/>
            </a:b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8163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400" dirty="0"/>
              <a:t>K5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mantiene</a:t>
            </a:r>
            <a:r>
              <a:rPr lang="en-GB" sz="2400" dirty="0"/>
              <a:t> </a:t>
            </a:r>
            <a:r>
              <a:rPr lang="en-GB" sz="2400" dirty="0" err="1"/>
              <a:t>stazionaria</a:t>
            </a:r>
            <a:r>
              <a:rPr lang="en-GB" sz="2400" dirty="0"/>
              <a:t> </a:t>
            </a:r>
            <a:r>
              <a:rPr lang="en-GB" sz="2400" dirty="0" err="1"/>
              <a:t>nel</a:t>
            </a:r>
            <a:r>
              <a:rPr lang="en-GB" sz="2400" dirty="0"/>
              <a:t> tempo, K11 no</a:t>
            </a:r>
            <a:endParaRPr sz="2400"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303800" y="117697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dirty="0"/>
              <a:t>Una </a:t>
            </a:r>
            <a:r>
              <a:rPr lang="en-GB" dirty="0" err="1"/>
              <a:t>condizione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per fare </a:t>
            </a:r>
            <a:r>
              <a:rPr lang="en-GB" dirty="0" err="1"/>
              <a:t>inferenza</a:t>
            </a:r>
            <a:r>
              <a:rPr lang="en-GB" dirty="0"/>
              <a:t>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 </a:t>
            </a:r>
            <a:r>
              <a:rPr lang="en-GB" dirty="0" err="1"/>
              <a:t>storiche</a:t>
            </a:r>
            <a:r>
              <a:rPr lang="en-GB" dirty="0"/>
              <a:t> è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queste</a:t>
            </a:r>
            <a:r>
              <a:rPr lang="en-GB" dirty="0"/>
              <a:t> </a:t>
            </a:r>
            <a:r>
              <a:rPr lang="en-GB" dirty="0" err="1"/>
              <a:t>siano</a:t>
            </a:r>
            <a:r>
              <a:rPr lang="en-GB" dirty="0"/>
              <a:t> </a:t>
            </a:r>
            <a:r>
              <a:rPr lang="en-GB" dirty="0" err="1"/>
              <a:t>stazionarie</a:t>
            </a:r>
            <a:r>
              <a:rPr lang="en-GB" dirty="0"/>
              <a:t>.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dirty="0"/>
              <a:t>Ad un primo </a:t>
            </a:r>
            <a:r>
              <a:rPr lang="en-GB" dirty="0" err="1"/>
              <a:t>sguardo</a:t>
            </a:r>
            <a:r>
              <a:rPr lang="en-GB" dirty="0"/>
              <a:t> la </a:t>
            </a:r>
            <a:r>
              <a:rPr lang="en-GB" dirty="0" err="1"/>
              <a:t>variabile</a:t>
            </a:r>
            <a:r>
              <a:rPr lang="en-GB" dirty="0"/>
              <a:t> K5 </a:t>
            </a:r>
            <a:r>
              <a:rPr lang="en-GB" dirty="0" err="1"/>
              <a:t>sembra</a:t>
            </a:r>
            <a:r>
              <a:rPr lang="en-GB" dirty="0"/>
              <a:t> </a:t>
            </a:r>
            <a:r>
              <a:rPr lang="en-GB" dirty="0" err="1"/>
              <a:t>stazionaria</a:t>
            </a:r>
            <a:r>
              <a:rPr lang="en-GB" dirty="0"/>
              <a:t> </a:t>
            </a:r>
            <a:r>
              <a:rPr lang="en-GB" dirty="0" err="1"/>
              <a:t>nonostante</a:t>
            </a:r>
            <a:r>
              <a:rPr lang="en-GB" dirty="0"/>
              <a:t> </a:t>
            </a:r>
            <a:r>
              <a:rPr lang="en-GB" dirty="0" err="1"/>
              <a:t>l’andamento</a:t>
            </a:r>
            <a:r>
              <a:rPr lang="en-GB" dirty="0"/>
              <a:t> </a:t>
            </a:r>
            <a:r>
              <a:rPr lang="en-GB" dirty="0" err="1"/>
              <a:t>irregolare</a:t>
            </a:r>
            <a:r>
              <a:rPr lang="en-GB" dirty="0"/>
              <a:t>, </a:t>
            </a:r>
            <a:r>
              <a:rPr lang="en-GB" dirty="0" err="1"/>
              <a:t>mentre</a:t>
            </a:r>
            <a:r>
              <a:rPr lang="en-GB" dirty="0"/>
              <a:t> lo </a:t>
            </a:r>
            <a:r>
              <a:rPr lang="en-GB" dirty="0" err="1"/>
              <a:t>stesso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può</a:t>
            </a:r>
            <a:r>
              <a:rPr lang="en-GB" dirty="0"/>
              <a:t> dire per K11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mostra</a:t>
            </a:r>
            <a:r>
              <a:rPr lang="en-GB" dirty="0"/>
              <a:t> un trend </a:t>
            </a:r>
            <a:r>
              <a:rPr lang="en-GB" dirty="0" err="1"/>
              <a:t>decrescente</a:t>
            </a:r>
            <a:endParaRPr lang="en-GB" dirty="0"/>
          </a:p>
          <a:p>
            <a:pPr marL="457200" lvl="0" indent="-304800" rtl="0">
              <a:spcBef>
                <a:spcPts val="0"/>
              </a:spcBef>
              <a:buSzPts val="1200"/>
              <a:buChar char="-"/>
            </a:pPr>
            <a:r>
              <a:rPr lang="en-GB" dirty="0" err="1"/>
              <a:t>L’ipotesi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confermata</a:t>
            </a:r>
            <a:r>
              <a:rPr lang="en-GB" dirty="0"/>
              <a:t> per </a:t>
            </a:r>
            <a:r>
              <a:rPr lang="en-GB" dirty="0" err="1"/>
              <a:t>entrambi</a:t>
            </a:r>
            <a:r>
              <a:rPr lang="en-GB" dirty="0"/>
              <a:t> </a:t>
            </a:r>
            <a:r>
              <a:rPr lang="en-GB" dirty="0" err="1"/>
              <a:t>dall’</a:t>
            </a:r>
            <a:r>
              <a:rPr lang="en-GB" b="1" dirty="0" err="1"/>
              <a:t>augmented</a:t>
            </a:r>
            <a:r>
              <a:rPr lang="en-GB" b="1" dirty="0"/>
              <a:t> Dicker-Fuller test </a:t>
            </a:r>
            <a:r>
              <a:rPr lang="en-GB" dirty="0"/>
              <a:t>per </a:t>
            </a:r>
            <a:r>
              <a:rPr lang="en-GB" dirty="0" err="1"/>
              <a:t>testare</a:t>
            </a:r>
            <a:r>
              <a:rPr lang="en-GB" dirty="0"/>
              <a:t> la </a:t>
            </a:r>
            <a:r>
              <a:rPr lang="en-GB" dirty="0" err="1"/>
              <a:t>stazionarità</a:t>
            </a:r>
            <a:r>
              <a:rPr lang="en-GB" dirty="0"/>
              <a:t>, con p-value </a:t>
            </a:r>
            <a:r>
              <a:rPr lang="en-GB" dirty="0" err="1"/>
              <a:t>rispettivamente</a:t>
            </a:r>
            <a:r>
              <a:rPr lang="en-GB" dirty="0"/>
              <a:t> di 0.0412 per K5 e 0.4413 per K11 </a:t>
            </a:r>
            <a:r>
              <a:rPr lang="en-GB" dirty="0" err="1"/>
              <a:t>contro</a:t>
            </a:r>
            <a:r>
              <a:rPr lang="en-GB" dirty="0"/>
              <a:t> </a:t>
            </a:r>
            <a:r>
              <a:rPr lang="en-GB" dirty="0" err="1"/>
              <a:t>l’ipotesi</a:t>
            </a:r>
            <a:r>
              <a:rPr lang="en-GB" dirty="0"/>
              <a:t> </a:t>
            </a:r>
            <a:r>
              <a:rPr lang="en-GB" dirty="0" err="1"/>
              <a:t>nulla</a:t>
            </a:r>
            <a:endParaRPr lang="en-GB" dirty="0"/>
          </a:p>
        </p:txBody>
      </p:sp>
      <p:grpSp>
        <p:nvGrpSpPr>
          <p:cNvPr id="336" name="Shape 336"/>
          <p:cNvGrpSpPr/>
          <p:nvPr/>
        </p:nvGrpSpPr>
        <p:grpSpPr>
          <a:xfrm>
            <a:off x="1884218" y="2944620"/>
            <a:ext cx="2985028" cy="2195872"/>
            <a:chOff x="848623" y="1990775"/>
            <a:chExt cx="3284220" cy="2397502"/>
          </a:xfrm>
        </p:grpSpPr>
        <p:pic>
          <p:nvPicPr>
            <p:cNvPr id="337" name="Shape 3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8623" y="2211719"/>
              <a:ext cx="3284220" cy="21765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Shape 338"/>
            <p:cNvSpPr txBox="1"/>
            <p:nvPr/>
          </p:nvSpPr>
          <p:spPr>
            <a:xfrm>
              <a:off x="1629521" y="1990775"/>
              <a:ext cx="2088899" cy="382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buNone/>
              </a:pPr>
              <a:r>
                <a:rPr lang="en-GB" sz="1100" dirty="0"/>
                <a:t>Decomposition for K5</a:t>
              </a:r>
            </a:p>
          </p:txBody>
        </p:sp>
      </p:grpSp>
      <p:grpSp>
        <p:nvGrpSpPr>
          <p:cNvPr id="339" name="Shape 339"/>
          <p:cNvGrpSpPr/>
          <p:nvPr/>
        </p:nvGrpSpPr>
        <p:grpSpPr>
          <a:xfrm>
            <a:off x="5140876" y="2944620"/>
            <a:ext cx="3002750" cy="2195872"/>
            <a:chOff x="4950922" y="2095280"/>
            <a:chExt cx="3466578" cy="2364456"/>
          </a:xfrm>
        </p:grpSpPr>
        <p:pic>
          <p:nvPicPr>
            <p:cNvPr id="340" name="Shape 3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0922" y="2316920"/>
              <a:ext cx="3466578" cy="21428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Shape 341"/>
            <p:cNvSpPr txBox="1"/>
            <p:nvPr/>
          </p:nvSpPr>
          <p:spPr>
            <a:xfrm>
              <a:off x="5690006" y="2095280"/>
              <a:ext cx="232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-GB" sz="1100" dirty="0"/>
                <a:t>Decomposition for K11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1795</Words>
  <Application>Microsoft Office PowerPoint</Application>
  <PresentationFormat>On-screen Show (16:9)</PresentationFormat>
  <Paragraphs>115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Nunito</vt:lpstr>
      <vt:lpstr>Arial</vt:lpstr>
      <vt:lpstr>Century Gothic</vt:lpstr>
      <vt:lpstr>Wingdings 3</vt:lpstr>
      <vt:lpstr>Wisp</vt:lpstr>
      <vt:lpstr>Analisi e risultati per business</vt:lpstr>
      <vt:lpstr>Sommario</vt:lpstr>
      <vt:lpstr>Tabella KPIs</vt:lpstr>
      <vt:lpstr>Tabella Spending</vt:lpstr>
      <vt:lpstr>Calcolo della spesa media per giorno </vt:lpstr>
      <vt:lpstr>K11 sembra essere poco correlata con le altre variabili</vt:lpstr>
      <vt:lpstr>K5 ha un forte trend positivo nella seconda metà del 2015 </vt:lpstr>
      <vt:lpstr>K11 si comporta in modo instabile </vt:lpstr>
      <vt:lpstr>K5 si mantiene stazionaria nel tempo, K11 no </vt:lpstr>
      <vt:lpstr>Idea: previsione di valori futuri per K5 e K11</vt:lpstr>
      <vt:lpstr>Modello Arima per K5</vt:lpstr>
      <vt:lpstr>K5 presenta una stagionalità di frequenza settimanale</vt:lpstr>
      <vt:lpstr>Il modello usato è un ARIMA(1, 0, 0)(0, 0, 1)7</vt:lpstr>
      <vt:lpstr>Riassunto per il modello ARIMA per K5</vt:lpstr>
      <vt:lpstr>La distribuzione dei resuidui viola l’ipotesi di normalità</vt:lpstr>
      <vt:lpstr>La previsione attraverso il modello ARIMA segue l’andamento con qualche incertezza</vt:lpstr>
      <vt:lpstr>Modello Arima per K11</vt:lpstr>
      <vt:lpstr>Anche K11 può essere stimata da un ARIMA(1, 0, 0)(0, 0, 1)7</vt:lpstr>
      <vt:lpstr>Riassunto per il modello ARIMA per K11</vt:lpstr>
      <vt:lpstr>Sommario per il modello ARIMA per K11 (senza K10)</vt:lpstr>
      <vt:lpstr>Anche in questo caso la distribuzione dei resuidui viola l’ipotesi di normalità</vt:lpstr>
      <vt:lpstr>La previsione non riesce a cogliere i repentini cambi di trend</vt:lpstr>
      <vt:lpstr>RNN per K5</vt:lpstr>
      <vt:lpstr>RNN e Long Term Short Memory</vt:lpstr>
      <vt:lpstr>La previsione per K5 mostra spunti interessanti</vt:lpstr>
      <vt:lpstr>La rete neurale segue l’andamento settimanale, ma sovrastima i valori della serie </vt:lpstr>
      <vt:lpstr>RNN per K11</vt:lpstr>
      <vt:lpstr>La previsione su K11 funziona su dati destagionalizzati</vt:lpstr>
      <vt:lpstr>In questo caso, la rete neurale sembra leggermente in ritardo</vt:lpstr>
      <vt:lpstr>Risultati delle previsioni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e risultati per business</dc:title>
  <cp:lastModifiedBy>Leonardo Manfrotto</cp:lastModifiedBy>
  <cp:revision>28</cp:revision>
  <dcterms:modified xsi:type="dcterms:W3CDTF">2017-12-05T15:34:02Z</dcterms:modified>
</cp:coreProperties>
</file>