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italic.fntdata"/><Relationship Id="rId10" Type="http://schemas.openxmlformats.org/officeDocument/2006/relationships/slide" Target="slides/slide6.xml"/><Relationship Id="rId32" Type="http://schemas.openxmlformats.org/officeDocument/2006/relationships/font" Target="fonts/Nunito-bold.fntdata"/><Relationship Id="rId13" Type="http://schemas.openxmlformats.org/officeDocument/2006/relationships/slide" Target="slides/slide9.xml"/><Relationship Id="rId35" Type="http://schemas.openxmlformats.org/officeDocument/2006/relationships/font" Target="fonts/MavenPro-regular.fntdata"/><Relationship Id="rId12" Type="http://schemas.openxmlformats.org/officeDocument/2006/relationships/slide" Target="slides/slide8.xml"/><Relationship Id="rId34" Type="http://schemas.openxmlformats.org/officeDocument/2006/relationships/font" Target="fonts/Nunito-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avenPr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ts val="8000"/>
              <a:buNone/>
              <a:defRPr sz="8000">
                <a:solidFill>
                  <a:schemeClr val="lt1"/>
                </a:solidFill>
              </a:defRPr>
            </a:lvl1pPr>
            <a:lvl2pPr lvl="1" algn="ctr">
              <a:spcBef>
                <a:spcPts val="0"/>
              </a:spcBef>
              <a:buClr>
                <a:schemeClr val="lt1"/>
              </a:buClr>
              <a:buSzPts val="8000"/>
              <a:buNone/>
              <a:defRPr sz="8000">
                <a:solidFill>
                  <a:schemeClr val="lt1"/>
                </a:solidFill>
              </a:defRPr>
            </a:lvl2pPr>
            <a:lvl3pPr lvl="2" algn="ctr">
              <a:spcBef>
                <a:spcPts val="0"/>
              </a:spcBef>
              <a:buClr>
                <a:schemeClr val="lt1"/>
              </a:buClr>
              <a:buSzPts val="8000"/>
              <a:buNone/>
              <a:defRPr sz="8000">
                <a:solidFill>
                  <a:schemeClr val="lt1"/>
                </a:solidFill>
              </a:defRPr>
            </a:lvl3pPr>
            <a:lvl4pPr lvl="3" algn="ctr">
              <a:spcBef>
                <a:spcPts val="0"/>
              </a:spcBef>
              <a:buClr>
                <a:schemeClr val="lt1"/>
              </a:buClr>
              <a:buSzPts val="8000"/>
              <a:buNone/>
              <a:defRPr sz="8000">
                <a:solidFill>
                  <a:schemeClr val="lt1"/>
                </a:solidFill>
              </a:defRPr>
            </a:lvl4pPr>
            <a:lvl5pPr lvl="4" algn="ctr">
              <a:spcBef>
                <a:spcPts val="0"/>
              </a:spcBef>
              <a:buClr>
                <a:schemeClr val="lt1"/>
              </a:buClr>
              <a:buSzPts val="8000"/>
              <a:buNone/>
              <a:defRPr sz="8000">
                <a:solidFill>
                  <a:schemeClr val="lt1"/>
                </a:solidFill>
              </a:defRPr>
            </a:lvl5pPr>
            <a:lvl6pPr lvl="5" algn="ctr">
              <a:spcBef>
                <a:spcPts val="0"/>
              </a:spcBef>
              <a:buClr>
                <a:schemeClr val="lt1"/>
              </a:buClr>
              <a:buSzPts val="8000"/>
              <a:buNone/>
              <a:defRPr sz="8000">
                <a:solidFill>
                  <a:schemeClr val="lt1"/>
                </a:solidFill>
              </a:defRPr>
            </a:lvl6pPr>
            <a:lvl7pPr lvl="6" algn="ctr">
              <a:spcBef>
                <a:spcPts val="0"/>
              </a:spcBef>
              <a:buClr>
                <a:schemeClr val="lt1"/>
              </a:buClr>
              <a:buSzPts val="8000"/>
              <a:buNone/>
              <a:defRPr sz="8000">
                <a:solidFill>
                  <a:schemeClr val="lt1"/>
                </a:solidFill>
              </a:defRPr>
            </a:lvl7pPr>
            <a:lvl8pPr lvl="7" algn="ctr">
              <a:spcBef>
                <a:spcPts val="0"/>
              </a:spcBef>
              <a:buClr>
                <a:schemeClr val="lt1"/>
              </a:buClr>
              <a:buSzPts val="8000"/>
              <a:buNone/>
              <a:defRPr sz="8000">
                <a:solidFill>
                  <a:schemeClr val="lt1"/>
                </a:solidFill>
              </a:defRPr>
            </a:lvl8pPr>
            <a:lvl9pPr lvl="8"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buSzPts val="1300"/>
              <a:buChar char="●"/>
              <a:defRPr>
                <a:solidFill>
                  <a:schemeClr val="lt1"/>
                </a:solidFill>
              </a:defRPr>
            </a:lvl1pPr>
            <a:lvl2pPr lvl="1" algn="ctr">
              <a:spcBef>
                <a:spcPts val="0"/>
              </a:spcBef>
              <a:buClr>
                <a:schemeClr val="lt1"/>
              </a:buClr>
              <a:buSzPts val="1100"/>
              <a:buChar char="○"/>
              <a:defRPr>
                <a:solidFill>
                  <a:schemeClr val="lt1"/>
                </a:solidFill>
              </a:defRPr>
            </a:lvl2pPr>
            <a:lvl3pPr lvl="2" algn="ctr">
              <a:spcBef>
                <a:spcPts val="0"/>
              </a:spcBef>
              <a:buClr>
                <a:schemeClr val="lt1"/>
              </a:buClr>
              <a:buSzPts val="1100"/>
              <a:buChar char="■"/>
              <a:defRPr>
                <a:solidFill>
                  <a:schemeClr val="lt1"/>
                </a:solidFill>
              </a:defRPr>
            </a:lvl3pPr>
            <a:lvl4pPr lvl="3" algn="ctr">
              <a:spcBef>
                <a:spcPts val="0"/>
              </a:spcBef>
              <a:buClr>
                <a:schemeClr val="lt1"/>
              </a:buClr>
              <a:buSzPts val="1100"/>
              <a:buChar char="●"/>
              <a:defRPr>
                <a:solidFill>
                  <a:schemeClr val="lt1"/>
                </a:solidFill>
              </a:defRPr>
            </a:lvl4pPr>
            <a:lvl5pPr lvl="4" algn="ctr">
              <a:spcBef>
                <a:spcPts val="0"/>
              </a:spcBef>
              <a:buClr>
                <a:schemeClr val="lt1"/>
              </a:buClr>
              <a:buSzPts val="1100"/>
              <a:buChar char="○"/>
              <a:defRPr>
                <a:solidFill>
                  <a:schemeClr val="lt1"/>
                </a:solidFill>
              </a:defRPr>
            </a:lvl5pPr>
            <a:lvl6pPr lvl="5" algn="ctr">
              <a:spcBef>
                <a:spcPts val="0"/>
              </a:spcBef>
              <a:buClr>
                <a:schemeClr val="lt1"/>
              </a:buClr>
              <a:buSzPts val="1100"/>
              <a:buChar char="■"/>
              <a:defRPr>
                <a:solidFill>
                  <a:schemeClr val="lt1"/>
                </a:solidFill>
              </a:defRPr>
            </a:lvl6pPr>
            <a:lvl7pPr lvl="6" algn="ctr">
              <a:spcBef>
                <a:spcPts val="0"/>
              </a:spcBef>
              <a:buClr>
                <a:schemeClr val="lt1"/>
              </a:buClr>
              <a:buSzPts val="1100"/>
              <a:buChar char="●"/>
              <a:defRPr>
                <a:solidFill>
                  <a:schemeClr val="lt1"/>
                </a:solidFill>
              </a:defRPr>
            </a:lvl7pPr>
            <a:lvl8pPr lvl="7" algn="ctr">
              <a:spcBef>
                <a:spcPts val="0"/>
              </a:spcBef>
              <a:buClr>
                <a:schemeClr val="lt1"/>
              </a:buClr>
              <a:buSzPts val="1100"/>
              <a:buChar char="○"/>
              <a:defRPr>
                <a:solidFill>
                  <a:schemeClr val="lt1"/>
                </a:solidFill>
              </a:defRPr>
            </a:lvl8pPr>
            <a:lvl9pPr lvl="8"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GB"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indent="0" lvl="0" marL="0">
              <a:spcBef>
                <a:spcPts val="0"/>
              </a:spcBef>
              <a:buNone/>
            </a:pPr>
            <a:r>
              <a:rPr lang="en-GB"/>
              <a:t>Analisi e risultati per business</a:t>
            </a: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indent="0" lvl="0" marL="0">
              <a:spcBef>
                <a:spcPts val="0"/>
              </a:spcBef>
              <a:buNone/>
            </a:pPr>
            <a:r>
              <a:rPr lang="en-GB"/>
              <a:t>Colloquio per BitBang - dicembre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Viste le caratteristiche numeriche di entrambe le serie, potrebbe essere interessante capire se si può stimare un modello che permetta la previsione di valori futuri in modo efficace</a:t>
            </a:r>
          </a:p>
          <a:p>
            <a:pPr indent="-311150" lvl="0" marL="457200" rtl="0">
              <a:spcBef>
                <a:spcPts val="0"/>
              </a:spcBef>
              <a:spcAft>
                <a:spcPts val="0"/>
              </a:spcAft>
              <a:buSzPts val="1300"/>
              <a:buChar char="-"/>
            </a:pPr>
            <a:r>
              <a:rPr lang="en-GB"/>
              <a:t>Un modello di previsione di questo tipo può essere utile soprattutto in contesti di pianificazione, ad esempio per programmare attività di marketing che permettano di superare il target previsto dall’andamento naturale della serie</a:t>
            </a:r>
          </a:p>
          <a:p>
            <a:pPr indent="-311150" lvl="0" marL="457200" rtl="0">
              <a:spcBef>
                <a:spcPts val="0"/>
              </a:spcBef>
              <a:spcAft>
                <a:spcPts val="0"/>
              </a:spcAft>
              <a:buSzPts val="1300"/>
              <a:buChar char="-"/>
            </a:pPr>
            <a:r>
              <a:rPr lang="en-GB"/>
              <a:t>Verranno tentati due approcci:</a:t>
            </a:r>
          </a:p>
          <a:p>
            <a:pPr indent="-304800" lvl="1" marL="914400" rtl="0">
              <a:spcBef>
                <a:spcPts val="0"/>
              </a:spcBef>
              <a:spcAft>
                <a:spcPts val="0"/>
              </a:spcAft>
              <a:buSzPts val="1200"/>
              <a:buChar char="-"/>
            </a:pPr>
            <a:r>
              <a:rPr lang="en-GB" sz="1200"/>
              <a:t>Approccio parametrico: Modello ARIMA stagionale</a:t>
            </a:r>
          </a:p>
          <a:p>
            <a:pPr indent="-304800" lvl="1" marL="914400" rtl="0">
              <a:spcBef>
                <a:spcPts val="0"/>
              </a:spcBef>
              <a:buSzPts val="1200"/>
              <a:buChar char="-"/>
            </a:pPr>
            <a:r>
              <a:rPr lang="en-GB" sz="1200"/>
              <a:t>Approccio non parametrico: Recurrent Neural Network</a:t>
            </a:r>
          </a:p>
          <a:p>
            <a:pPr indent="0" lvl="0" marL="0" rtl="0">
              <a:spcBef>
                <a:spcPts val="0"/>
              </a:spcBef>
              <a:buNone/>
            </a:pPr>
            <a:r>
              <a:t/>
            </a:r>
            <a:endParaRPr/>
          </a:p>
        </p:txBody>
      </p:sp>
      <p:sp>
        <p:nvSpPr>
          <p:cNvPr id="348" name="Shape 34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Idea: previsione di valori futuri per K5 e K11</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824000" y="1613825"/>
            <a:ext cx="5857800" cy="1872900"/>
          </a:xfrm>
          <a:prstGeom prst="rect">
            <a:avLst/>
          </a:prstGeom>
        </p:spPr>
        <p:txBody>
          <a:bodyPr anchorCtr="0" anchor="ctr" bIns="91425" lIns="91425" rIns="91425" wrap="square" tIns="91425">
            <a:noAutofit/>
          </a:bodyPr>
          <a:lstStyle/>
          <a:p>
            <a:pPr indent="0" lvl="0" marL="0">
              <a:spcBef>
                <a:spcPts val="0"/>
              </a:spcBef>
              <a:buNone/>
            </a:pPr>
            <a:r>
              <a:rPr lang="en-GB"/>
              <a:t>Modello Arima per K5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idx="1" type="body"/>
          </p:nvPr>
        </p:nvSpPr>
        <p:spPr>
          <a:xfrm>
            <a:off x="311700" y="8476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Prendendo in considerazione la sola serie per K5, si possono calcolare sia le autocorrelazioni (</a:t>
            </a:r>
            <a:r>
              <a:rPr b="1" lang="en-GB" sz="1400"/>
              <a:t>acf</a:t>
            </a:r>
            <a:r>
              <a:rPr lang="en-GB" sz="1400"/>
              <a:t>) che le autocorrelazioni parziali (</a:t>
            </a:r>
            <a:r>
              <a:rPr b="1" lang="en-GB" sz="1400"/>
              <a:t>pacf</a:t>
            </a:r>
            <a:r>
              <a:rPr lang="en-GB" sz="1400"/>
              <a:t>), che permettono di capire quanto il valore ad una certa data dipenda dai giorni precedenti (ritardo o lag).</a:t>
            </a:r>
          </a:p>
          <a:p>
            <a:pPr indent="-317500" lvl="0" marL="457200" rtl="0">
              <a:spcBef>
                <a:spcPts val="0"/>
              </a:spcBef>
              <a:spcAft>
                <a:spcPts val="0"/>
              </a:spcAft>
              <a:buSzPts val="1400"/>
              <a:buChar char="-"/>
            </a:pPr>
            <a:r>
              <a:rPr lang="en-GB" sz="1400"/>
              <a:t>Dal grafico a sinistra si deduce che la stagionalità per questa serie è effettivamente settimanale, visto che i picchi sono in corrispondenza dei ritardi multipli di 7.</a:t>
            </a:r>
          </a:p>
          <a:p>
            <a:pPr indent="-317500" lvl="0" marL="457200" rtl="0">
              <a:spcBef>
                <a:spcPts val="0"/>
              </a:spcBef>
              <a:buSzPts val="1400"/>
              <a:buChar char="-"/>
            </a:pPr>
            <a:r>
              <a:rPr lang="en-GB" sz="1400"/>
              <a:t>Prima di decidere che tipo di modello potrebbe essere adatto, si può provare a destagionalizzare la serie.</a:t>
            </a:r>
          </a:p>
          <a:p>
            <a:pPr indent="0" lvl="0" marL="0" rtl="0">
              <a:spcBef>
                <a:spcPts val="0"/>
              </a:spcBef>
              <a:buNone/>
            </a:pPr>
            <a:r>
              <a:t/>
            </a:r>
            <a:endParaRPr sz="1400"/>
          </a:p>
        </p:txBody>
      </p:sp>
      <p:sp>
        <p:nvSpPr>
          <p:cNvPr id="359" name="Shape 359"/>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K5 presenta una stagionalità di frequenza settimanale</a:t>
            </a:r>
          </a:p>
        </p:txBody>
      </p:sp>
      <p:pic>
        <p:nvPicPr>
          <p:cNvPr id="360" name="Shape 360"/>
          <p:cNvPicPr preferRelativeResize="0"/>
          <p:nvPr/>
        </p:nvPicPr>
        <p:blipFill>
          <a:blip r:embed="rId3">
            <a:alphaModFix/>
          </a:blip>
          <a:stretch>
            <a:fillRect/>
          </a:stretch>
        </p:blipFill>
        <p:spPr>
          <a:xfrm>
            <a:off x="502200" y="2492688"/>
            <a:ext cx="3657600" cy="2514600"/>
          </a:xfrm>
          <a:prstGeom prst="rect">
            <a:avLst/>
          </a:prstGeom>
          <a:noFill/>
          <a:ln>
            <a:noFill/>
          </a:ln>
        </p:spPr>
      </p:pic>
      <p:pic>
        <p:nvPicPr>
          <p:cNvPr id="361" name="Shape 361"/>
          <p:cNvPicPr preferRelativeResize="0"/>
          <p:nvPr/>
        </p:nvPicPr>
        <p:blipFill>
          <a:blip r:embed="rId4">
            <a:alphaModFix/>
          </a:blip>
          <a:stretch>
            <a:fillRect/>
          </a:stretch>
        </p:blipFill>
        <p:spPr>
          <a:xfrm>
            <a:off x="4883250" y="2492700"/>
            <a:ext cx="3657600" cy="251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pic>
        <p:nvPicPr>
          <p:cNvPr id="366" name="Shape 366"/>
          <p:cNvPicPr preferRelativeResize="0"/>
          <p:nvPr/>
        </p:nvPicPr>
        <p:blipFill>
          <a:blip r:embed="rId3">
            <a:alphaModFix/>
          </a:blip>
          <a:stretch>
            <a:fillRect/>
          </a:stretch>
        </p:blipFill>
        <p:spPr>
          <a:xfrm>
            <a:off x="4883250" y="2492700"/>
            <a:ext cx="3657600" cy="2514600"/>
          </a:xfrm>
          <a:prstGeom prst="rect">
            <a:avLst/>
          </a:prstGeom>
          <a:noFill/>
          <a:ln>
            <a:noFill/>
          </a:ln>
        </p:spPr>
      </p:pic>
      <p:pic>
        <p:nvPicPr>
          <p:cNvPr id="367" name="Shape 367"/>
          <p:cNvPicPr preferRelativeResize="0"/>
          <p:nvPr/>
        </p:nvPicPr>
        <p:blipFill>
          <a:blip r:embed="rId4">
            <a:alphaModFix/>
          </a:blip>
          <a:stretch>
            <a:fillRect/>
          </a:stretch>
        </p:blipFill>
        <p:spPr>
          <a:xfrm>
            <a:off x="502200" y="2492700"/>
            <a:ext cx="3657600" cy="2514600"/>
          </a:xfrm>
          <a:prstGeom prst="rect">
            <a:avLst/>
          </a:prstGeom>
          <a:noFill/>
          <a:ln>
            <a:noFill/>
          </a:ln>
        </p:spPr>
      </p:pic>
      <p:sp>
        <p:nvSpPr>
          <p:cNvPr id="368" name="Shape 368"/>
          <p:cNvSpPr txBox="1"/>
          <p:nvPr>
            <p:ph idx="1" type="body"/>
          </p:nvPr>
        </p:nvSpPr>
        <p:spPr>
          <a:xfrm>
            <a:off x="311700" y="8476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La serie K5 viene destagionalizzata attraverso la sottrazione dei valori della serie stessa a ritardo 7.</a:t>
            </a:r>
          </a:p>
          <a:p>
            <a:pPr indent="-317500" lvl="0" marL="457200" rtl="0">
              <a:spcBef>
                <a:spcPts val="0"/>
              </a:spcBef>
              <a:spcAft>
                <a:spcPts val="0"/>
              </a:spcAft>
              <a:buSzPts val="1400"/>
              <a:buChar char="-"/>
            </a:pPr>
            <a:r>
              <a:rPr lang="en-GB" sz="1400"/>
              <a:t>La contemporanea presenza di una forte autocorrelazione parziale a ritardo 1 e un decadimento graduale dell’autocorrelazione è indice di una componente autoregressiva nella serie.</a:t>
            </a:r>
          </a:p>
          <a:p>
            <a:pPr indent="-317500" lvl="0" marL="457200" rtl="0">
              <a:spcBef>
                <a:spcPts val="0"/>
              </a:spcBef>
              <a:spcAft>
                <a:spcPts val="0"/>
              </a:spcAft>
              <a:buSzPts val="1400"/>
              <a:buChar char="-"/>
            </a:pPr>
            <a:r>
              <a:rPr lang="en-GB" sz="1400"/>
              <a:t>Inoltre la situazione opposta per i ritardi settimanali (multipli di 7), suggerisce la presenza di una componente a media mobile stagionale.</a:t>
            </a:r>
          </a:p>
          <a:p>
            <a:pPr indent="-317500" lvl="0" marL="457200" rtl="0">
              <a:spcBef>
                <a:spcPts val="0"/>
              </a:spcBef>
              <a:buSzPts val="1400"/>
              <a:buChar char="-"/>
            </a:pPr>
            <a:r>
              <a:rPr lang="en-GB" sz="1400"/>
              <a:t>Il modello risultante sarà quindi un modello ARIMA(1, 0, 0)(0, 0, 1)</a:t>
            </a:r>
            <a:r>
              <a:rPr baseline="-25000" lang="en-GB" sz="1400"/>
              <a:t>7</a:t>
            </a:r>
          </a:p>
          <a:p>
            <a:pPr indent="0" lvl="0" marL="0" rtl="0">
              <a:spcBef>
                <a:spcPts val="0"/>
              </a:spcBef>
              <a:buNone/>
            </a:pPr>
            <a:r>
              <a:t/>
            </a:r>
            <a:endParaRPr sz="1400"/>
          </a:p>
        </p:txBody>
      </p:sp>
      <p:sp>
        <p:nvSpPr>
          <p:cNvPr id="369" name="Shape 369"/>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Il modello usato è un ARIMA(1, 0, 0)(0, 0, 1)</a:t>
            </a:r>
            <a:r>
              <a:rPr baseline="-25000" lang="en-GB" sz="2400"/>
              <a:t>7</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Shape 374"/>
          <p:cNvPicPr preferRelativeResize="0"/>
          <p:nvPr/>
        </p:nvPicPr>
        <p:blipFill>
          <a:blip r:embed="rId3">
            <a:alphaModFix/>
          </a:blip>
          <a:stretch>
            <a:fillRect/>
          </a:stretch>
        </p:blipFill>
        <p:spPr>
          <a:xfrm>
            <a:off x="4747600" y="2549850"/>
            <a:ext cx="3705225" cy="2400300"/>
          </a:xfrm>
          <a:prstGeom prst="rect">
            <a:avLst/>
          </a:prstGeom>
          <a:noFill/>
          <a:ln>
            <a:noFill/>
          </a:ln>
        </p:spPr>
      </p:pic>
      <p:pic>
        <p:nvPicPr>
          <p:cNvPr id="375" name="Shape 375"/>
          <p:cNvPicPr preferRelativeResize="0"/>
          <p:nvPr/>
        </p:nvPicPr>
        <p:blipFill>
          <a:blip r:embed="rId4">
            <a:alphaModFix/>
          </a:blip>
          <a:stretch>
            <a:fillRect/>
          </a:stretch>
        </p:blipFill>
        <p:spPr>
          <a:xfrm>
            <a:off x="615775" y="2506975"/>
            <a:ext cx="3562350" cy="2638425"/>
          </a:xfrm>
          <a:prstGeom prst="rect">
            <a:avLst/>
          </a:prstGeom>
          <a:noFill/>
          <a:ln>
            <a:noFill/>
          </a:ln>
        </p:spPr>
      </p:pic>
      <p:sp>
        <p:nvSpPr>
          <p:cNvPr id="376" name="Shape 376"/>
          <p:cNvSpPr txBox="1"/>
          <p:nvPr>
            <p:ph idx="1" type="body"/>
          </p:nvPr>
        </p:nvSpPr>
        <p:spPr>
          <a:xfrm>
            <a:off x="311700" y="1369650"/>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Nei dati considerati per stimare il modello, </a:t>
            </a:r>
            <a:r>
              <a:rPr lang="en-GB" sz="1400"/>
              <a:t>L’analisi dei residui dopo la stima del modello non mostra criticità come si può osservare dai grafici sottostanti</a:t>
            </a:r>
          </a:p>
          <a:p>
            <a:pPr indent="-317500" lvl="0" marL="457200" rtl="0">
              <a:spcBef>
                <a:spcPts val="0"/>
              </a:spcBef>
              <a:spcAft>
                <a:spcPts val="0"/>
              </a:spcAft>
              <a:buSzPts val="1400"/>
              <a:buChar char="-"/>
            </a:pPr>
            <a:r>
              <a:rPr lang="en-GB" sz="1400"/>
              <a:t>I valori dei coefficienti e dei relativi test di nullità degli stessi (slide successiva), mettono in evidenza la bontà del modello</a:t>
            </a:r>
          </a:p>
          <a:p>
            <a:pPr indent="-317500" lvl="0" marL="457200" rtl="0">
              <a:spcBef>
                <a:spcPts val="0"/>
              </a:spcBef>
              <a:buClr>
                <a:srgbClr val="FFFFFF"/>
              </a:buClr>
              <a:buSzPts val="1400"/>
              <a:buChar char="-"/>
            </a:pPr>
            <a:r>
              <a:t/>
            </a:r>
            <a:endParaRPr sz="1400"/>
          </a:p>
        </p:txBody>
      </p:sp>
      <p:sp>
        <p:nvSpPr>
          <p:cNvPr id="377" name="Shape 377"/>
          <p:cNvSpPr txBox="1"/>
          <p:nvPr>
            <p:ph type="title"/>
          </p:nvPr>
        </p:nvSpPr>
        <p:spPr>
          <a:xfrm>
            <a:off x="1169250" y="5706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Il modello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Shape 382"/>
          <p:cNvPicPr preferRelativeResize="0"/>
          <p:nvPr/>
        </p:nvPicPr>
        <p:blipFill>
          <a:blip r:embed="rId3">
            <a:alphaModFix/>
          </a:blip>
          <a:stretch>
            <a:fillRect/>
          </a:stretch>
        </p:blipFill>
        <p:spPr>
          <a:xfrm>
            <a:off x="2589100" y="1396325"/>
            <a:ext cx="3884189" cy="3512825"/>
          </a:xfrm>
          <a:prstGeom prst="rect">
            <a:avLst/>
          </a:prstGeom>
          <a:noFill/>
          <a:ln>
            <a:noFill/>
          </a:ln>
        </p:spPr>
      </p:pic>
      <p:sp>
        <p:nvSpPr>
          <p:cNvPr id="383" name="Shape 383"/>
          <p:cNvSpPr txBox="1"/>
          <p:nvPr>
            <p:ph type="title"/>
          </p:nvPr>
        </p:nvSpPr>
        <p:spPr>
          <a:xfrm>
            <a:off x="1169250" y="570625"/>
            <a:ext cx="6054600" cy="572700"/>
          </a:xfrm>
          <a:prstGeom prst="rect">
            <a:avLst/>
          </a:prstGeom>
        </p:spPr>
        <p:txBody>
          <a:bodyPr anchorCtr="0" anchor="t" bIns="91425" lIns="91425" rIns="91425" wrap="square" tIns="91425">
            <a:noAutofit/>
          </a:bodyPr>
          <a:lstStyle/>
          <a:p>
            <a:pPr indent="0" lvl="0" marL="0" rtl="0">
              <a:spcBef>
                <a:spcPts val="0"/>
              </a:spcBef>
              <a:buNone/>
            </a:pPr>
            <a:r>
              <a:rPr lang="en-GB" sz="2400"/>
              <a:t>Sommario per il modello ARIMA per K5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1169250" y="570625"/>
            <a:ext cx="7284900" cy="572700"/>
          </a:xfrm>
          <a:prstGeom prst="rect">
            <a:avLst/>
          </a:prstGeom>
        </p:spPr>
        <p:txBody>
          <a:bodyPr anchorCtr="0" anchor="t" bIns="91425" lIns="91425" rIns="91425" wrap="square" tIns="91425">
            <a:noAutofit/>
          </a:bodyPr>
          <a:lstStyle/>
          <a:p>
            <a:pPr indent="0" lvl="0" marL="0" rtl="0">
              <a:spcBef>
                <a:spcPts val="0"/>
              </a:spcBef>
              <a:buNone/>
            </a:pPr>
            <a:r>
              <a:rPr lang="en-GB" sz="2400"/>
              <a:t>La previsione attraverso il modello ARIMA segue l’andamento con qualche incertezza</a:t>
            </a:r>
          </a:p>
        </p:txBody>
      </p:sp>
      <p:pic>
        <p:nvPicPr>
          <p:cNvPr id="389" name="Shape 389"/>
          <p:cNvPicPr preferRelativeResize="0"/>
          <p:nvPr/>
        </p:nvPicPr>
        <p:blipFill>
          <a:blip r:embed="rId3">
            <a:alphaModFix/>
          </a:blip>
          <a:stretch>
            <a:fillRect/>
          </a:stretch>
        </p:blipFill>
        <p:spPr>
          <a:xfrm>
            <a:off x="2041325" y="2244125"/>
            <a:ext cx="5061349" cy="2740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824000" y="1613825"/>
            <a:ext cx="5857800" cy="1872900"/>
          </a:xfrm>
          <a:prstGeom prst="rect">
            <a:avLst/>
          </a:prstGeom>
        </p:spPr>
        <p:txBody>
          <a:bodyPr anchorCtr="0" anchor="ctr" bIns="91425" lIns="91425" rIns="91425" wrap="square" tIns="91425">
            <a:noAutofit/>
          </a:bodyPr>
          <a:lstStyle/>
          <a:p>
            <a:pPr indent="0" lvl="0" marL="0" rtl="0">
              <a:spcBef>
                <a:spcPts val="0"/>
              </a:spcBef>
              <a:buNone/>
            </a:pPr>
            <a:r>
              <a:rPr lang="en-GB"/>
              <a:t>Modello Arima per K11</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pic>
        <p:nvPicPr>
          <p:cNvPr id="399" name="Shape 399"/>
          <p:cNvPicPr preferRelativeResize="0"/>
          <p:nvPr/>
        </p:nvPicPr>
        <p:blipFill>
          <a:blip r:embed="rId3">
            <a:alphaModFix/>
          </a:blip>
          <a:stretch>
            <a:fillRect/>
          </a:stretch>
        </p:blipFill>
        <p:spPr>
          <a:xfrm>
            <a:off x="4883250" y="2492700"/>
            <a:ext cx="3657600" cy="2514600"/>
          </a:xfrm>
          <a:prstGeom prst="rect">
            <a:avLst/>
          </a:prstGeom>
          <a:noFill/>
          <a:ln>
            <a:noFill/>
          </a:ln>
        </p:spPr>
      </p:pic>
      <p:pic>
        <p:nvPicPr>
          <p:cNvPr id="400" name="Shape 400"/>
          <p:cNvPicPr preferRelativeResize="0"/>
          <p:nvPr/>
        </p:nvPicPr>
        <p:blipFill>
          <a:blip r:embed="rId4">
            <a:alphaModFix/>
          </a:blip>
          <a:stretch>
            <a:fillRect/>
          </a:stretch>
        </p:blipFill>
        <p:spPr>
          <a:xfrm>
            <a:off x="502200" y="2492700"/>
            <a:ext cx="3657600" cy="2514600"/>
          </a:xfrm>
          <a:prstGeom prst="rect">
            <a:avLst/>
          </a:prstGeom>
          <a:noFill/>
          <a:ln>
            <a:noFill/>
          </a:ln>
        </p:spPr>
      </p:pic>
      <p:sp>
        <p:nvSpPr>
          <p:cNvPr id="401" name="Shape 401"/>
          <p:cNvSpPr txBox="1"/>
          <p:nvPr>
            <p:ph idx="1" type="body"/>
          </p:nvPr>
        </p:nvSpPr>
        <p:spPr>
          <a:xfrm>
            <a:off x="311700" y="8476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A causa della mancanza di stazionarietà per K11, si può provare a forzare una differenziazione a ritardo 1 e testare nuovamente l’ipotesi di stazionarietà. In questo caso il p-value è pressoché zero.</a:t>
            </a:r>
          </a:p>
          <a:p>
            <a:pPr indent="-317500" lvl="0" marL="457200" rtl="0">
              <a:spcBef>
                <a:spcPts val="0"/>
              </a:spcBef>
              <a:spcAft>
                <a:spcPts val="0"/>
              </a:spcAft>
              <a:buSzPts val="1400"/>
              <a:buChar char="-"/>
            </a:pPr>
            <a:r>
              <a:rPr lang="en-GB" sz="1400"/>
              <a:t>A questo punto possiamo calcolare i valori di </a:t>
            </a:r>
            <a:r>
              <a:rPr b="1" lang="en-GB" sz="1400"/>
              <a:t>acf </a:t>
            </a:r>
            <a:r>
              <a:rPr lang="en-GB" sz="1400"/>
              <a:t>e di </a:t>
            </a:r>
            <a:r>
              <a:rPr b="1" lang="en-GB" sz="1400"/>
              <a:t>pacf</a:t>
            </a:r>
            <a:r>
              <a:rPr lang="en-GB" sz="1400"/>
              <a:t>, mostrati nei grafici sottostanti.</a:t>
            </a:r>
          </a:p>
          <a:p>
            <a:pPr indent="-317500" lvl="0" marL="457200" rtl="0">
              <a:spcBef>
                <a:spcPts val="0"/>
              </a:spcBef>
              <a:spcAft>
                <a:spcPts val="0"/>
              </a:spcAft>
              <a:buSzPts val="1400"/>
              <a:buChar char="-"/>
            </a:pPr>
            <a:r>
              <a:rPr lang="en-GB" sz="1400"/>
              <a:t>I grafici sono soddisfacenti e la situazione si prospetta similare a quanto visto per K5, nonostante l’orientamento opposto nel grafico delle autocorrelazioni parziali</a:t>
            </a:r>
          </a:p>
          <a:p>
            <a:pPr indent="-317500" lvl="0" marL="457200" rtl="0">
              <a:spcBef>
                <a:spcPts val="0"/>
              </a:spcBef>
              <a:buSzPts val="1400"/>
              <a:buChar char="-"/>
            </a:pPr>
            <a:r>
              <a:rPr lang="en-GB" sz="1400"/>
              <a:t>Possiamo quindi provare a stimare un modello ARIMA(1, 0, 0)(0, 0, 1)</a:t>
            </a:r>
            <a:r>
              <a:rPr baseline="-25000" lang="en-GB" sz="1400"/>
              <a:t>7</a:t>
            </a:r>
          </a:p>
        </p:txBody>
      </p:sp>
      <p:sp>
        <p:nvSpPr>
          <p:cNvPr id="402" name="Shape 402"/>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Anche </a:t>
            </a:r>
            <a:r>
              <a:rPr lang="en-GB" sz="2400"/>
              <a:t>K11 può essere stimata da un </a:t>
            </a:r>
            <a:r>
              <a:rPr lang="en-GB" sz="2400"/>
              <a:t>ARIMA(1, 0, 0)(0, 0, 1)</a:t>
            </a:r>
            <a:r>
              <a:rPr baseline="-25000" lang="en-GB" sz="2400"/>
              <a:t>7</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824000" y="1613825"/>
            <a:ext cx="5857800" cy="1872900"/>
          </a:xfrm>
          <a:prstGeom prst="rect">
            <a:avLst/>
          </a:prstGeom>
        </p:spPr>
        <p:txBody>
          <a:bodyPr anchorCtr="0" anchor="ctr" bIns="91425" lIns="91425" rIns="91425" wrap="square" tIns="91425">
            <a:noAutofit/>
          </a:bodyPr>
          <a:lstStyle/>
          <a:p>
            <a:pPr indent="0" lvl="0" marL="0" rtl="0">
              <a:spcBef>
                <a:spcPts val="0"/>
              </a:spcBef>
              <a:buNone/>
            </a:pPr>
            <a:r>
              <a:rPr lang="en-GB"/>
              <a:t>RNN</a:t>
            </a:r>
            <a:r>
              <a:rPr lang="en-GB"/>
              <a:t> per K5</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a:t>Introduzione… </a:t>
            </a:r>
          </a:p>
        </p:txBody>
      </p:sp>
      <p:sp>
        <p:nvSpPr>
          <p:cNvPr id="284" name="Shape 284"/>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Analisi esplorativa, con particolare attenzione alle variabili target</a:t>
            </a:r>
          </a:p>
          <a:p>
            <a:pPr indent="-311150" lvl="0" marL="457200" rtl="0">
              <a:spcBef>
                <a:spcPts val="0"/>
              </a:spcBef>
              <a:spcAft>
                <a:spcPts val="0"/>
              </a:spcAft>
              <a:buSzPts val="1300"/>
              <a:buChar char="-"/>
            </a:pPr>
            <a:r>
              <a:rPr lang="en-GB"/>
              <a:t>ARIMA</a:t>
            </a:r>
          </a:p>
          <a:p>
            <a:pPr indent="-311150" lvl="0" marL="457200" rtl="0">
              <a:spcBef>
                <a:spcPts val="0"/>
              </a:spcBef>
              <a:spcAft>
                <a:spcPts val="0"/>
              </a:spcAft>
              <a:buSzPts val="1300"/>
              <a:buChar char="-"/>
            </a:pPr>
            <a:r>
              <a:rPr lang="en-GB"/>
              <a:t>SARIMA</a:t>
            </a:r>
          </a:p>
          <a:p>
            <a:pPr indent="-311150" lvl="0" marL="457200" rtl="0">
              <a:spcBef>
                <a:spcPts val="0"/>
              </a:spcBef>
              <a:spcAft>
                <a:spcPts val="0"/>
              </a:spcAft>
              <a:buSzPts val="1300"/>
              <a:buChar char="-"/>
            </a:pPr>
            <a:r>
              <a:rPr lang="en-GB"/>
              <a:t>Un approccio alla previsione (LSTM)</a:t>
            </a:r>
          </a:p>
          <a:p>
            <a:pPr indent="-311150" lvl="0" marL="457200" rtl="0">
              <a:spcBef>
                <a:spcPts val="0"/>
              </a:spcBef>
              <a:spcAft>
                <a:spcPts val="0"/>
              </a:spcAft>
              <a:buSzPts val="1300"/>
              <a:buChar char="-"/>
            </a:pPr>
            <a:r>
              <a:rPr lang="en-GB"/>
              <a:t>Ipotesi di utilizzo</a:t>
            </a:r>
          </a:p>
          <a:p>
            <a:pPr indent="-311150" lvl="0" marL="457200">
              <a:spcBef>
                <a:spcPts val="0"/>
              </a:spcBef>
              <a:buSzPts val="1300"/>
              <a:buChar char="-"/>
            </a:pPr>
            <a:r>
              <a:rPr lang="en-GB"/>
              <a:t>Possibili estensioni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en-GB"/>
              <a:t>L’utilizzo di una Recurrent Neural Network e, soprattutto, di un’architettura LSTM si è dimostrata particolarmente efficace in presenza di dati che sono organizzati in serie storiche: riconoscimento vocale e scritto, apprendimento del ritmo musicale, ecc…</a:t>
            </a:r>
          </a:p>
          <a:p>
            <a:pPr indent="-311150" lvl="0" marL="457200" marR="0" rtl="0" algn="l">
              <a:lnSpc>
                <a:spcPct val="115000"/>
              </a:lnSpc>
              <a:spcBef>
                <a:spcPts val="0"/>
              </a:spcBef>
              <a:spcAft>
                <a:spcPts val="1600"/>
              </a:spcAft>
              <a:buSzPts val="1300"/>
              <a:buChar char="-"/>
            </a:pPr>
            <a:r>
              <a:rPr lang="en-GB"/>
              <a:t>Vista la natura di K5 e K11, sembra più che giustificata la creazione di un tal tipo di rete neurale, in cui possiamo comunque considerare le altre variabili a disposizione ed eventuali lag nei dati</a:t>
            </a:r>
          </a:p>
          <a:p>
            <a:pPr indent="0" lvl="0" marL="0" rtl="0">
              <a:spcBef>
                <a:spcPts val="0"/>
              </a:spcBef>
              <a:buNone/>
            </a:pPr>
            <a:r>
              <a:t/>
            </a:r>
            <a:endParaRPr/>
          </a:p>
        </p:txBody>
      </p:sp>
      <p:sp>
        <p:nvSpPr>
          <p:cNvPr id="413" name="Shape 41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RNN e Long Term Short Memory</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4326800" y="847675"/>
            <a:ext cx="45054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Per la costruzione del modello, i dati sono stati nuovamente divisi in gruppo di train e gruppo di test, mantenendo circa un mese di dati per la validazione</a:t>
            </a:r>
          </a:p>
          <a:p>
            <a:pPr indent="-317500" lvl="0" marL="457200" rtl="0">
              <a:spcBef>
                <a:spcPts val="0"/>
              </a:spcBef>
              <a:buSzPts val="1400"/>
              <a:buChar char="-"/>
            </a:pPr>
            <a:r>
              <a:rPr lang="en-GB" sz="1400"/>
              <a:t>Dopo aver testato alcuni modelli, si ottiene un risultato particolarmente soddisfacente per un semplice modello con 14 celle LSTM su tutte le variabili a disposizione, compresi delle variabili dummy per identificare il giorno della settimana e il mese dell’anno</a:t>
            </a:r>
          </a:p>
        </p:txBody>
      </p:sp>
      <p:sp>
        <p:nvSpPr>
          <p:cNvPr id="419" name="Shape 419"/>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La previsione per K5 mostra spunti interessanti</a:t>
            </a:r>
          </a:p>
        </p:txBody>
      </p:sp>
      <p:pic>
        <p:nvPicPr>
          <p:cNvPr id="420" name="Shape 420"/>
          <p:cNvPicPr preferRelativeResize="0"/>
          <p:nvPr/>
        </p:nvPicPr>
        <p:blipFill>
          <a:blip r:embed="rId3">
            <a:alphaModFix/>
          </a:blip>
          <a:stretch>
            <a:fillRect/>
          </a:stretch>
        </p:blipFill>
        <p:spPr>
          <a:xfrm>
            <a:off x="311700" y="847675"/>
            <a:ext cx="4067225" cy="3862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311700" y="10000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Nel dettaglio sugli ultimi 2 mesi di dati a disposizione si vede come la previsione della rete neurale riesca a seguire l’andamento settimanale con una buona precisione.</a:t>
            </a:r>
          </a:p>
          <a:p>
            <a:pPr indent="-317500" lvl="0" marL="457200" rtl="0">
              <a:spcBef>
                <a:spcPts val="0"/>
              </a:spcBef>
              <a:buSzPts val="1400"/>
              <a:buChar char="-"/>
            </a:pPr>
            <a:r>
              <a:rPr lang="en-GB" sz="1400"/>
              <a:t>Tuttavia la serie prevista risulta in generale sovrastimata. Nella fattispecie, la serie originale inizia una leggera fase di diminuzione del trend, che la rete neurale non riesce a comprendere.</a:t>
            </a:r>
          </a:p>
        </p:txBody>
      </p:sp>
      <p:sp>
        <p:nvSpPr>
          <p:cNvPr id="426" name="Shape 426"/>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La rete neurale segue l’andamento settimanale, ma sovrastima i valori della serie </a:t>
            </a:r>
          </a:p>
        </p:txBody>
      </p:sp>
      <p:pic>
        <p:nvPicPr>
          <p:cNvPr id="427" name="Shape 427"/>
          <p:cNvPicPr preferRelativeResize="0"/>
          <p:nvPr/>
        </p:nvPicPr>
        <p:blipFill>
          <a:blip r:embed="rId3">
            <a:alphaModFix/>
          </a:blip>
          <a:stretch>
            <a:fillRect/>
          </a:stretch>
        </p:blipFill>
        <p:spPr>
          <a:xfrm>
            <a:off x="1807175" y="2044550"/>
            <a:ext cx="5529651" cy="296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824000" y="1613825"/>
            <a:ext cx="5857800" cy="1872900"/>
          </a:xfrm>
          <a:prstGeom prst="rect">
            <a:avLst/>
          </a:prstGeom>
        </p:spPr>
        <p:txBody>
          <a:bodyPr anchorCtr="0" anchor="ctr" bIns="91425" lIns="91425" rIns="91425" wrap="square" tIns="91425">
            <a:noAutofit/>
          </a:bodyPr>
          <a:lstStyle/>
          <a:p>
            <a:pPr indent="0" lvl="0" marL="0" rtl="0">
              <a:spcBef>
                <a:spcPts val="0"/>
              </a:spcBef>
              <a:buNone/>
            </a:pPr>
            <a:r>
              <a:rPr lang="en-GB"/>
              <a:t>RNN per K11</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pic>
        <p:nvPicPr>
          <p:cNvPr id="437" name="Shape 437"/>
          <p:cNvPicPr preferRelativeResize="0"/>
          <p:nvPr/>
        </p:nvPicPr>
        <p:blipFill>
          <a:blip r:embed="rId3">
            <a:alphaModFix/>
          </a:blip>
          <a:stretch>
            <a:fillRect/>
          </a:stretch>
        </p:blipFill>
        <p:spPr>
          <a:xfrm>
            <a:off x="311700" y="874224"/>
            <a:ext cx="4015101" cy="3835875"/>
          </a:xfrm>
          <a:prstGeom prst="rect">
            <a:avLst/>
          </a:prstGeom>
          <a:noFill/>
          <a:ln>
            <a:noFill/>
          </a:ln>
        </p:spPr>
      </p:pic>
      <p:sp>
        <p:nvSpPr>
          <p:cNvPr id="438" name="Shape 438"/>
          <p:cNvSpPr txBox="1"/>
          <p:nvPr>
            <p:ph idx="1" type="body"/>
          </p:nvPr>
        </p:nvSpPr>
        <p:spPr>
          <a:xfrm>
            <a:off x="4326800" y="847675"/>
            <a:ext cx="45054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Come per K5, </a:t>
            </a:r>
            <a:r>
              <a:rPr lang="en-GB" sz="1400"/>
              <a:t>i dati sono stati divisi in gruppo di train e gruppo di test, mantenendo circa un mese di dati per la validazione, su cui sono state fatte le stesse considerazioni</a:t>
            </a:r>
          </a:p>
          <a:p>
            <a:pPr indent="-317500" lvl="0" marL="457200" rtl="0">
              <a:spcBef>
                <a:spcPts val="0"/>
              </a:spcBef>
              <a:spcAft>
                <a:spcPts val="0"/>
              </a:spcAft>
              <a:buSzPts val="1400"/>
              <a:buChar char="-"/>
            </a:pPr>
            <a:r>
              <a:rPr lang="en-GB" sz="1400"/>
              <a:t>Tuttavia, a causa dei risultati carenti sulla serie originale, sono state effettuate delle trasformazioni più complesse.</a:t>
            </a:r>
          </a:p>
          <a:p>
            <a:pPr indent="-317500" lvl="0" marL="457200" rtl="0">
              <a:spcBef>
                <a:spcPts val="0"/>
              </a:spcBef>
              <a:spcAft>
                <a:spcPts val="0"/>
              </a:spcAft>
              <a:buSzPts val="1400"/>
              <a:buChar char="-"/>
            </a:pPr>
            <a:r>
              <a:rPr lang="en-GB" sz="1400"/>
              <a:t>I dati sono stati destagionalizzati e la rete neurale è stata applicata solo alla serie composta dagli elementi di trend e rumore.</a:t>
            </a:r>
          </a:p>
          <a:p>
            <a:pPr indent="-317500" lvl="0" marL="457200" rtl="0">
              <a:spcBef>
                <a:spcPts val="0"/>
              </a:spcBef>
              <a:buSzPts val="1400"/>
              <a:buChar char="-"/>
            </a:pPr>
            <a:r>
              <a:rPr lang="en-GB" sz="1400"/>
              <a:t>La rete stessa è più complessa: prevede tre livelli di celle LSTM (28, 14, 7) e due livelli di rete neurale classica (di 5 neuroni e un neurone rispettivamente)</a:t>
            </a:r>
          </a:p>
        </p:txBody>
      </p:sp>
      <p:sp>
        <p:nvSpPr>
          <p:cNvPr id="439" name="Shape 439"/>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La previsione su K11 funziona su dati destagionalizzati</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pic>
        <p:nvPicPr>
          <p:cNvPr id="444" name="Shape 444"/>
          <p:cNvPicPr preferRelativeResize="0"/>
          <p:nvPr/>
        </p:nvPicPr>
        <p:blipFill>
          <a:blip r:embed="rId3">
            <a:alphaModFix/>
          </a:blip>
          <a:stretch>
            <a:fillRect/>
          </a:stretch>
        </p:blipFill>
        <p:spPr>
          <a:xfrm>
            <a:off x="1883375" y="2120750"/>
            <a:ext cx="5393551" cy="2965850"/>
          </a:xfrm>
          <a:prstGeom prst="rect">
            <a:avLst/>
          </a:prstGeom>
          <a:noFill/>
          <a:ln>
            <a:noFill/>
          </a:ln>
        </p:spPr>
      </p:pic>
      <p:sp>
        <p:nvSpPr>
          <p:cNvPr id="445" name="Shape 445"/>
          <p:cNvSpPr txBox="1"/>
          <p:nvPr>
            <p:ph idx="1" type="body"/>
          </p:nvPr>
        </p:nvSpPr>
        <p:spPr>
          <a:xfrm>
            <a:off x="311700" y="10000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GB" sz="1400"/>
              <a:t>Nel dettaglio sugli ultimi 2 mesi di dati a disposizione si vede come la previsione della rete neurale riesca a seguire l’andamento settimanale con una buona precisione.</a:t>
            </a:r>
          </a:p>
          <a:p>
            <a:pPr indent="-317500" lvl="0" marL="457200" rtl="0">
              <a:spcBef>
                <a:spcPts val="0"/>
              </a:spcBef>
              <a:buSzPts val="1400"/>
              <a:buChar char="-"/>
            </a:pPr>
            <a:r>
              <a:rPr lang="en-GB" sz="1400"/>
              <a:t>Tuttavia la serie prevista risulta in generale sovrastimata. Nella fattispecie, la serie originale inizia una leggera fase di diminuzione del trend, che la rete neurale non riesce a comprendere.</a:t>
            </a:r>
          </a:p>
        </p:txBody>
      </p:sp>
      <p:sp>
        <p:nvSpPr>
          <p:cNvPr id="446" name="Shape 446"/>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rtl="0">
              <a:spcBef>
                <a:spcPts val="0"/>
              </a:spcBef>
              <a:buNone/>
            </a:pPr>
            <a:r>
              <a:rPr lang="en-GB" sz="2400"/>
              <a:t>La rete neurale sembra leggermente in ritardo</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11150" lvl="0" marL="457200" marR="0" rtl="0" algn="l">
              <a:lnSpc>
                <a:spcPct val="115000"/>
              </a:lnSpc>
              <a:spcBef>
                <a:spcPts val="0"/>
              </a:spcBef>
              <a:spcAft>
                <a:spcPts val="0"/>
              </a:spcAft>
              <a:buSzPts val="1300"/>
              <a:buChar char="-"/>
            </a:pPr>
            <a:r>
              <a:rPr lang="en-GB"/>
              <a:t>I risultati delle previsioni per le variabili K5 e K11 ottenuti attraverso le reti neurali, per quanto non completamente soddisfacenti, dimostrano come l’approccio possa essere applicato con facilità a questo tipo di problemi</a:t>
            </a:r>
          </a:p>
          <a:p>
            <a:pPr indent="-311150" lvl="0" marL="457200" marR="0" rtl="0" algn="l">
              <a:lnSpc>
                <a:spcPct val="115000"/>
              </a:lnSpc>
              <a:spcBef>
                <a:spcPts val="0"/>
              </a:spcBef>
              <a:spcAft>
                <a:spcPts val="0"/>
              </a:spcAft>
              <a:buSzPts val="1300"/>
              <a:buChar char="-"/>
            </a:pPr>
            <a:r>
              <a:rPr lang="en-GB"/>
              <a:t>Inoltre, questi modelli sono stati applicati in modo diretto con pochi accorgimenti. Possibili estensioni possono riguardare:</a:t>
            </a:r>
          </a:p>
          <a:p>
            <a:pPr indent="-298450" lvl="1" marL="914400" marR="0" rtl="0" algn="l">
              <a:lnSpc>
                <a:spcPct val="115000"/>
              </a:lnSpc>
              <a:spcBef>
                <a:spcPts val="0"/>
              </a:spcBef>
              <a:spcAft>
                <a:spcPts val="0"/>
              </a:spcAft>
              <a:buSzPts val="1100"/>
              <a:buChar char="-"/>
            </a:pPr>
            <a:r>
              <a:rPr lang="en-GB"/>
              <a:t>Test su strutture di reti neurali più complesse, con un opportuno algoritmo di ricerca degli iperparametri ottimali</a:t>
            </a:r>
          </a:p>
          <a:p>
            <a:pPr indent="-298450" lvl="1" marL="914400" marR="0" rtl="0" algn="l">
              <a:lnSpc>
                <a:spcPct val="115000"/>
              </a:lnSpc>
              <a:spcBef>
                <a:spcPts val="0"/>
              </a:spcBef>
              <a:spcAft>
                <a:spcPts val="1600"/>
              </a:spcAft>
              <a:buSzPts val="1100"/>
              <a:buChar char="-"/>
            </a:pPr>
            <a:r>
              <a:rPr lang="en-GB"/>
              <a:t>Utilizzo di fonti di date esterne, come ad esempio delle informazioni sulle festività che possono influire in determinati periodi dell’anno</a:t>
            </a:r>
          </a:p>
        </p:txBody>
      </p:sp>
      <p:sp>
        <p:nvSpPr>
          <p:cNvPr id="452" name="Shape 45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Conclusioni</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Dati giornalieri in un periodo compreso tra marzo 2015 e ottobre 2017 (932 record totali)</a:t>
            </a:r>
          </a:p>
          <a:p>
            <a:pPr indent="-311150" lvl="0" marL="457200" rtl="0">
              <a:spcBef>
                <a:spcPts val="0"/>
              </a:spcBef>
              <a:spcAft>
                <a:spcPts val="0"/>
              </a:spcAft>
              <a:buSzPts val="1300"/>
              <a:buChar char="-"/>
            </a:pPr>
            <a:r>
              <a:rPr lang="en-GB"/>
              <a:t>11 variabili numeriche, con una prima ovvia distinzione tra variabili intere (variabili K1-K8) e variabili con decimali (variabili K9-K11)</a:t>
            </a:r>
          </a:p>
          <a:p>
            <a:pPr indent="-311150" lvl="0" marL="457200" rtl="0">
              <a:spcBef>
                <a:spcPts val="0"/>
              </a:spcBef>
              <a:spcAft>
                <a:spcPts val="0"/>
              </a:spcAft>
              <a:buSzPts val="1300"/>
              <a:buChar char="-"/>
            </a:pPr>
            <a:r>
              <a:rPr lang="en-GB"/>
              <a:t>Senza conoscenza del contesto, potremmo essere portati a pensare che il primo gruppo rappresenti variabili di conteggio, mentre il secondo delle metriche ricavate da altre variabili</a:t>
            </a:r>
          </a:p>
          <a:p>
            <a:pPr indent="-311150" lvl="0" marL="457200">
              <a:spcBef>
                <a:spcPts val="0"/>
              </a:spcBef>
              <a:buSzPts val="1300"/>
              <a:buChar char="-"/>
            </a:pPr>
            <a:r>
              <a:rPr lang="en-GB"/>
              <a:t>Le variabili target per questa analisi sono K5 e K11</a:t>
            </a:r>
          </a:p>
        </p:txBody>
      </p:sp>
      <p:sp>
        <p:nvSpPr>
          <p:cNvPr id="290" name="Shape 29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Tabella KPIs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D</a:t>
            </a:r>
            <a:r>
              <a:rPr lang="en-GB"/>
              <a:t>ati aggregati mensili in un periodo compreso tra gennaio 2015 e dicembre 2018 (48 record totali)</a:t>
            </a:r>
          </a:p>
          <a:p>
            <a:pPr indent="-311150" lvl="0" marL="457200" rtl="0">
              <a:spcBef>
                <a:spcPts val="0"/>
              </a:spcBef>
              <a:spcAft>
                <a:spcPts val="0"/>
              </a:spcAft>
              <a:buSzPts val="1300"/>
              <a:buChar char="-"/>
            </a:pPr>
            <a:r>
              <a:rPr lang="en-GB"/>
              <a:t>3 variabili numeriche, di cui la terza è la somma delle precedenti 2 (E3 = E1 + E2)</a:t>
            </a:r>
          </a:p>
          <a:p>
            <a:pPr indent="-311150" lvl="0" marL="457200" rtl="0">
              <a:spcBef>
                <a:spcPts val="0"/>
              </a:spcBef>
              <a:buSzPts val="1300"/>
              <a:buChar char="-"/>
            </a:pPr>
            <a:r>
              <a:rPr lang="en-GB"/>
              <a:t>La presenza di dati del futuro potrebbe far pensare ad obiettivi di spesa da raggiungere</a:t>
            </a:r>
          </a:p>
          <a:p>
            <a:pPr indent="0" lvl="0" marL="0" rtl="0">
              <a:spcBef>
                <a:spcPts val="0"/>
              </a:spcBef>
              <a:buNone/>
            </a:pPr>
            <a:r>
              <a:t/>
            </a:r>
            <a:endParaRPr/>
          </a:p>
        </p:txBody>
      </p:sp>
      <p:sp>
        <p:nvSpPr>
          <p:cNvPr id="296" name="Shape 29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Tabella Spending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idx="1" type="body"/>
          </p:nvPr>
        </p:nvSpPr>
        <p:spPr>
          <a:xfrm>
            <a:off x="1303800" y="1456650"/>
            <a:ext cx="70305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Poiché le variabili target fanno riferimento alla tabella KPIs, è possibile usare i dati di Spending associando la media delle spese sul numero di giorni di quel mese</a:t>
            </a:r>
          </a:p>
          <a:p>
            <a:pPr indent="-311150" lvl="0" marL="457200" rtl="0">
              <a:spcBef>
                <a:spcPts val="0"/>
              </a:spcBef>
              <a:buSzPts val="1300"/>
              <a:buChar char="-"/>
            </a:pPr>
            <a:r>
              <a:rPr lang="en-GB"/>
              <a:t>Il processo è stato eseguito solo per E1 e per E2 per evitare ridondanze</a:t>
            </a:r>
            <a:br>
              <a:rPr lang="en-GB"/>
            </a:br>
          </a:p>
        </p:txBody>
      </p:sp>
      <p:sp>
        <p:nvSpPr>
          <p:cNvPr id="302" name="Shape 30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a:t>Calcolo della spesa media per giorno</a:t>
            </a:r>
            <a:br>
              <a:rPr lang="en-GB"/>
            </a:br>
          </a:p>
        </p:txBody>
      </p:sp>
      <p:pic>
        <p:nvPicPr>
          <p:cNvPr id="303" name="Shape 303"/>
          <p:cNvPicPr preferRelativeResize="0"/>
          <p:nvPr/>
        </p:nvPicPr>
        <p:blipFill>
          <a:blip r:embed="rId3">
            <a:alphaModFix/>
          </a:blip>
          <a:stretch>
            <a:fillRect/>
          </a:stretch>
        </p:blipFill>
        <p:spPr>
          <a:xfrm>
            <a:off x="4062600" y="2310000"/>
            <a:ext cx="713775" cy="2440275"/>
          </a:xfrm>
          <a:prstGeom prst="rect">
            <a:avLst/>
          </a:prstGeom>
          <a:noFill/>
          <a:ln>
            <a:noFill/>
          </a:ln>
        </p:spPr>
      </p:pic>
      <p:pic>
        <p:nvPicPr>
          <p:cNvPr id="304" name="Shape 304"/>
          <p:cNvPicPr preferRelativeResize="0"/>
          <p:nvPr/>
        </p:nvPicPr>
        <p:blipFill>
          <a:blip r:embed="rId4">
            <a:alphaModFix/>
          </a:blip>
          <a:stretch>
            <a:fillRect/>
          </a:stretch>
        </p:blipFill>
        <p:spPr>
          <a:xfrm>
            <a:off x="1318728" y="2739093"/>
            <a:ext cx="1826925" cy="1234267"/>
          </a:xfrm>
          <a:prstGeom prst="rect">
            <a:avLst/>
          </a:prstGeom>
          <a:noFill/>
          <a:ln>
            <a:noFill/>
          </a:ln>
        </p:spPr>
      </p:pic>
      <p:cxnSp>
        <p:nvCxnSpPr>
          <p:cNvPr id="305" name="Shape 305"/>
          <p:cNvCxnSpPr/>
          <p:nvPr/>
        </p:nvCxnSpPr>
        <p:spPr>
          <a:xfrm flipH="1" rot="10800000">
            <a:off x="3145653" y="3202014"/>
            <a:ext cx="783000" cy="308400"/>
          </a:xfrm>
          <a:prstGeom prst="straightConnector1">
            <a:avLst/>
          </a:prstGeom>
          <a:noFill/>
          <a:ln cap="flat" cmpd="sng" w="9525">
            <a:solidFill>
              <a:schemeClr val="dk2"/>
            </a:solidFill>
            <a:prstDash val="solid"/>
            <a:round/>
            <a:headEnd len="lg" w="lg" type="none"/>
            <a:tailEnd len="lg" w="lg" type="triangle"/>
          </a:ln>
        </p:spPr>
      </p:cxnSp>
      <p:cxnSp>
        <p:nvCxnSpPr>
          <p:cNvPr id="306" name="Shape 306"/>
          <p:cNvCxnSpPr/>
          <p:nvPr/>
        </p:nvCxnSpPr>
        <p:spPr>
          <a:xfrm flipH="1" rot="10800000">
            <a:off x="3157250" y="3508488"/>
            <a:ext cx="787500" cy="4800"/>
          </a:xfrm>
          <a:prstGeom prst="straightConnector1">
            <a:avLst/>
          </a:prstGeom>
          <a:noFill/>
          <a:ln cap="flat" cmpd="sng" w="9525">
            <a:solidFill>
              <a:schemeClr val="dk2"/>
            </a:solidFill>
            <a:prstDash val="solid"/>
            <a:round/>
            <a:headEnd len="lg" w="lg" type="none"/>
            <a:tailEnd len="lg" w="lg" type="triangle"/>
          </a:ln>
        </p:spPr>
      </p:cxnSp>
      <p:cxnSp>
        <p:nvCxnSpPr>
          <p:cNvPr id="307" name="Shape 307"/>
          <p:cNvCxnSpPr/>
          <p:nvPr/>
        </p:nvCxnSpPr>
        <p:spPr>
          <a:xfrm>
            <a:off x="3145650" y="3513288"/>
            <a:ext cx="783000" cy="372900"/>
          </a:xfrm>
          <a:prstGeom prst="straightConnector1">
            <a:avLst/>
          </a:prstGeom>
          <a:noFill/>
          <a:ln cap="flat" cmpd="sng" w="9525">
            <a:solidFill>
              <a:schemeClr val="dk2"/>
            </a:solidFill>
            <a:prstDash val="solid"/>
            <a:round/>
            <a:headEnd len="lg" w="lg" type="none"/>
            <a:tailEnd len="lg" w="lg" type="triangle"/>
          </a:ln>
        </p:spPr>
      </p:cxnSp>
      <p:sp>
        <p:nvSpPr>
          <p:cNvPr id="308" name="Shape 308"/>
          <p:cNvSpPr/>
          <p:nvPr/>
        </p:nvSpPr>
        <p:spPr>
          <a:xfrm>
            <a:off x="4988125" y="3320450"/>
            <a:ext cx="969300" cy="4473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309" name="Shape 309"/>
          <p:cNvPicPr preferRelativeResize="0"/>
          <p:nvPr/>
        </p:nvPicPr>
        <p:blipFill>
          <a:blip r:embed="rId5">
            <a:alphaModFix/>
          </a:blip>
          <a:stretch>
            <a:fillRect/>
          </a:stretch>
        </p:blipFill>
        <p:spPr>
          <a:xfrm>
            <a:off x="6169175" y="2310000"/>
            <a:ext cx="1494855" cy="2440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216425"/>
            <a:ext cx="8520600" cy="572700"/>
          </a:xfrm>
          <a:prstGeom prst="rect">
            <a:avLst/>
          </a:prstGeom>
        </p:spPr>
        <p:txBody>
          <a:bodyPr anchorCtr="0" anchor="t" bIns="91425" lIns="91425" rIns="91425" wrap="square" tIns="91425">
            <a:noAutofit/>
          </a:bodyPr>
          <a:lstStyle/>
          <a:p>
            <a:pPr indent="0" lvl="0" marL="0">
              <a:spcBef>
                <a:spcPts val="0"/>
              </a:spcBef>
              <a:buNone/>
            </a:pPr>
            <a:r>
              <a:rPr lang="en-GB" sz="2400"/>
              <a:t>K11 </a:t>
            </a:r>
            <a:r>
              <a:rPr lang="en-GB" sz="2400"/>
              <a:t>sembra essere poco correlata con le altre variabili</a:t>
            </a:r>
          </a:p>
        </p:txBody>
      </p:sp>
      <p:pic>
        <p:nvPicPr>
          <p:cNvPr id="315" name="Shape 315"/>
          <p:cNvPicPr preferRelativeResize="0"/>
          <p:nvPr/>
        </p:nvPicPr>
        <p:blipFill>
          <a:blip r:embed="rId3">
            <a:alphaModFix/>
          </a:blip>
          <a:stretch>
            <a:fillRect/>
          </a:stretch>
        </p:blipFill>
        <p:spPr>
          <a:xfrm>
            <a:off x="311700" y="797788"/>
            <a:ext cx="4356441" cy="3820976"/>
          </a:xfrm>
          <a:prstGeom prst="rect">
            <a:avLst/>
          </a:prstGeom>
          <a:noFill/>
          <a:ln>
            <a:noFill/>
          </a:ln>
        </p:spPr>
      </p:pic>
      <p:sp>
        <p:nvSpPr>
          <p:cNvPr id="316" name="Shape 316"/>
          <p:cNvSpPr txBox="1"/>
          <p:nvPr>
            <p:ph idx="2" type="body"/>
          </p:nvPr>
        </p:nvSpPr>
        <p:spPr>
          <a:xfrm>
            <a:off x="4558025" y="1000075"/>
            <a:ext cx="4274400" cy="34164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Dalla tabella delle correlazioni si evince che K5 è correlata con diverse variabili, in particolar modo con le variabili (in ordine decrescente di correlazione) K3, K9, K8 e K6.</a:t>
            </a:r>
          </a:p>
          <a:p>
            <a:pPr indent="-311150" lvl="0" marL="457200" rtl="0">
              <a:spcBef>
                <a:spcPts val="0"/>
              </a:spcBef>
              <a:spcAft>
                <a:spcPts val="0"/>
              </a:spcAft>
              <a:buClr>
                <a:srgbClr val="FFFFFF"/>
              </a:buClr>
              <a:buSzPts val="1300"/>
              <a:buChar char="-"/>
            </a:pPr>
            <a:r>
              <a:t/>
            </a:r>
            <a:endParaRPr>
              <a:solidFill>
                <a:srgbClr val="FFFFFF"/>
              </a:solidFill>
            </a:endParaRPr>
          </a:p>
          <a:p>
            <a:pPr indent="-311150" lvl="0" marL="457200" rtl="0">
              <a:spcBef>
                <a:spcPts val="0"/>
              </a:spcBef>
              <a:buSzPts val="1300"/>
              <a:buChar char="-"/>
            </a:pPr>
            <a:r>
              <a:rPr lang="en-GB"/>
              <a:t>Per quanto riguarda la variabile K11, sembrano esserci meno variabili correlate con essa. La correlazione è evidente per K9 e K10.</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idx="1" type="body"/>
          </p:nvPr>
        </p:nvSpPr>
        <p:spPr>
          <a:xfrm>
            <a:off x="1303800" y="1456650"/>
            <a:ext cx="70305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In seguito al picco, il trend diminuisce nella prima metà del 2016 e non si ripete nell’anno successivo.</a:t>
            </a:r>
          </a:p>
          <a:p>
            <a:pPr indent="-311150" lvl="0" marL="457200" rtl="0">
              <a:spcBef>
                <a:spcPts val="0"/>
              </a:spcBef>
              <a:buSzPts val="1300"/>
              <a:buChar char="-"/>
            </a:pPr>
            <a:r>
              <a:rPr lang="en-GB"/>
              <a:t>Sembrano esserci degli outliers che si discostano di molto dalla linea di trend. Questi potrebbero  ricondotto alla stagionalità della serie storica (con un'ipotesi di trend settimanale)</a:t>
            </a:r>
            <a:br>
              <a:rPr lang="en-GB"/>
            </a:br>
          </a:p>
        </p:txBody>
      </p:sp>
      <p:sp>
        <p:nvSpPr>
          <p:cNvPr id="322" name="Shape 32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sz="2400"/>
              <a:t>K5 ha un forte trend positivo nella seconda metà del 2015</a:t>
            </a:r>
          </a:p>
          <a:p>
            <a:pPr indent="0" lvl="0" marL="0" rtl="0">
              <a:spcBef>
                <a:spcPts val="0"/>
              </a:spcBef>
              <a:buNone/>
            </a:pPr>
            <a:r>
              <a:t/>
            </a:r>
            <a:endParaRPr/>
          </a:p>
        </p:txBody>
      </p:sp>
      <p:pic>
        <p:nvPicPr>
          <p:cNvPr id="323" name="Shape 323"/>
          <p:cNvPicPr preferRelativeResize="0"/>
          <p:nvPr/>
        </p:nvPicPr>
        <p:blipFill>
          <a:blip r:embed="rId3">
            <a:alphaModFix/>
          </a:blip>
          <a:stretch>
            <a:fillRect/>
          </a:stretch>
        </p:blipFill>
        <p:spPr>
          <a:xfrm>
            <a:off x="2424423" y="2503339"/>
            <a:ext cx="4789252" cy="25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Shape 328"/>
          <p:cNvPicPr preferRelativeResize="0"/>
          <p:nvPr/>
        </p:nvPicPr>
        <p:blipFill>
          <a:blip r:embed="rId3">
            <a:alphaModFix/>
          </a:blip>
          <a:stretch>
            <a:fillRect/>
          </a:stretch>
        </p:blipFill>
        <p:spPr>
          <a:xfrm>
            <a:off x="2450363" y="2357475"/>
            <a:ext cx="4737375" cy="2541600"/>
          </a:xfrm>
          <a:prstGeom prst="rect">
            <a:avLst/>
          </a:prstGeom>
          <a:noFill/>
          <a:ln>
            <a:noFill/>
          </a:ln>
        </p:spPr>
      </p:pic>
      <p:sp>
        <p:nvSpPr>
          <p:cNvPr id="329" name="Shape 329"/>
          <p:cNvSpPr txBox="1"/>
          <p:nvPr>
            <p:ph idx="1" type="body"/>
          </p:nvPr>
        </p:nvSpPr>
        <p:spPr>
          <a:xfrm>
            <a:off x="1303800" y="1456650"/>
            <a:ext cx="7030500" cy="2541600"/>
          </a:xfrm>
          <a:prstGeom prst="rect">
            <a:avLst/>
          </a:prstGeom>
        </p:spPr>
        <p:txBody>
          <a:bodyPr anchorCtr="0" anchor="t" bIns="91425" lIns="91425" rIns="91425" wrap="square" tIns="91425">
            <a:noAutofit/>
          </a:bodyPr>
          <a:lstStyle/>
          <a:p>
            <a:pPr indent="-311150" lvl="0" marL="457200" rtl="0">
              <a:spcBef>
                <a:spcPts val="0"/>
              </a:spcBef>
              <a:spcAft>
                <a:spcPts val="0"/>
              </a:spcAft>
              <a:buSzPts val="1300"/>
              <a:buChar char="-"/>
            </a:pPr>
            <a:r>
              <a:rPr lang="en-GB"/>
              <a:t>L’ampiezza della serie storica varia in modo non prevedibile, all’inizio e nella parte centrale sembra essere di diversa intensità rispetto al resto della serie</a:t>
            </a:r>
          </a:p>
          <a:p>
            <a:pPr indent="-311150" lvl="0" marL="457200" rtl="0">
              <a:spcBef>
                <a:spcPts val="0"/>
              </a:spcBef>
              <a:buSzPts val="1300"/>
              <a:buChar char="-"/>
            </a:pPr>
            <a:r>
              <a:rPr lang="en-GB"/>
              <a:t>E’ possibile notare un punto di discontinuità in prossimità di marzo 2016</a:t>
            </a:r>
            <a:br>
              <a:rPr lang="en-GB"/>
            </a:br>
          </a:p>
        </p:txBody>
      </p:sp>
      <p:sp>
        <p:nvSpPr>
          <p:cNvPr id="330" name="Shape 33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GB" sz="2400"/>
              <a:t>K11 si comporta in modo instabile</a:t>
            </a:r>
          </a:p>
          <a:p>
            <a:pPr indent="0" lvl="0" mar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idx="1" type="body"/>
          </p:nvPr>
        </p:nvSpPr>
        <p:spPr>
          <a:xfrm>
            <a:off x="311700" y="1470875"/>
            <a:ext cx="8520600" cy="2869500"/>
          </a:xfrm>
          <a:prstGeom prst="rect">
            <a:avLst/>
          </a:prstGeom>
        </p:spPr>
        <p:txBody>
          <a:bodyPr anchorCtr="0" anchor="t" bIns="91425" lIns="91425" rIns="91425" wrap="square" tIns="91425">
            <a:noAutofit/>
          </a:bodyPr>
          <a:lstStyle/>
          <a:p>
            <a:pPr indent="-304800" lvl="0" marL="457200" rtl="0">
              <a:spcBef>
                <a:spcPts val="0"/>
              </a:spcBef>
              <a:spcAft>
                <a:spcPts val="0"/>
              </a:spcAft>
              <a:buSzPts val="1200"/>
              <a:buChar char="-"/>
            </a:pPr>
            <a:r>
              <a:rPr lang="en-GB" sz="1200"/>
              <a:t>Una condizione importante per fare inferenza sulle serie storiche è che queste siano stazionarie.</a:t>
            </a:r>
          </a:p>
          <a:p>
            <a:pPr indent="-304800" lvl="0" marL="457200" rtl="0">
              <a:spcBef>
                <a:spcPts val="0"/>
              </a:spcBef>
              <a:spcAft>
                <a:spcPts val="0"/>
              </a:spcAft>
              <a:buSzPts val="1200"/>
              <a:buChar char="-"/>
            </a:pPr>
            <a:r>
              <a:rPr lang="en-GB" sz="1200"/>
              <a:t>Ad un primo sguardo la variabile K5 sembra stazionaria nonostante l’andamento irregolare, mentre lo stesso non si può dire per K11 che mostra un trend decrescente</a:t>
            </a:r>
          </a:p>
          <a:p>
            <a:pPr indent="-304800" lvl="0" marL="457200" rtl="0">
              <a:spcBef>
                <a:spcPts val="0"/>
              </a:spcBef>
              <a:buSzPts val="1200"/>
              <a:buChar char="-"/>
            </a:pPr>
            <a:r>
              <a:rPr lang="en-GB" sz="1200"/>
              <a:t>L’ipotesi viene confermata per entrambi dall’</a:t>
            </a:r>
            <a:r>
              <a:rPr b="1" lang="en-GB" sz="1200"/>
              <a:t>augmented Dicker-Fuller test </a:t>
            </a:r>
            <a:r>
              <a:rPr lang="en-GB" sz="1200"/>
              <a:t>per testare la stazionarità, con p-value rispettivamente di 0.0412 per K5 e 0.4413 per K11 contro l’ipotesi nulla</a:t>
            </a:r>
          </a:p>
        </p:txBody>
      </p:sp>
      <p:grpSp>
        <p:nvGrpSpPr>
          <p:cNvPr id="336" name="Shape 336"/>
          <p:cNvGrpSpPr/>
          <p:nvPr/>
        </p:nvGrpSpPr>
        <p:grpSpPr>
          <a:xfrm>
            <a:off x="617104" y="2623700"/>
            <a:ext cx="3275393" cy="2485649"/>
            <a:chOff x="529154" y="1886112"/>
            <a:chExt cx="3603689" cy="2713887"/>
          </a:xfrm>
        </p:grpSpPr>
        <p:pic>
          <p:nvPicPr>
            <p:cNvPr id="337" name="Shape 337"/>
            <p:cNvPicPr preferRelativeResize="0"/>
            <p:nvPr/>
          </p:nvPicPr>
          <p:blipFill>
            <a:blip r:embed="rId3">
              <a:alphaModFix/>
            </a:blip>
            <a:stretch>
              <a:fillRect/>
            </a:stretch>
          </p:blipFill>
          <p:spPr>
            <a:xfrm>
              <a:off x="529154" y="2211719"/>
              <a:ext cx="3603689" cy="2388279"/>
            </a:xfrm>
            <a:prstGeom prst="rect">
              <a:avLst/>
            </a:prstGeom>
            <a:noFill/>
            <a:ln>
              <a:noFill/>
            </a:ln>
          </p:spPr>
        </p:pic>
        <p:sp>
          <p:nvSpPr>
            <p:cNvPr id="338" name="Shape 338"/>
            <p:cNvSpPr txBox="1"/>
            <p:nvPr/>
          </p:nvSpPr>
          <p:spPr>
            <a:xfrm>
              <a:off x="1286549" y="1886112"/>
              <a:ext cx="2088900" cy="3822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GB" sz="1200"/>
                <a:t>Decomposition for K5</a:t>
              </a:r>
            </a:p>
          </p:txBody>
        </p:sp>
      </p:grpSp>
      <p:grpSp>
        <p:nvGrpSpPr>
          <p:cNvPr id="339" name="Shape 339"/>
          <p:cNvGrpSpPr/>
          <p:nvPr/>
        </p:nvGrpSpPr>
        <p:grpSpPr>
          <a:xfrm>
            <a:off x="4848276" y="2623700"/>
            <a:ext cx="3295350" cy="2485650"/>
            <a:chOff x="4613125" y="1992057"/>
            <a:chExt cx="3804375" cy="2676484"/>
          </a:xfrm>
        </p:grpSpPr>
        <p:pic>
          <p:nvPicPr>
            <p:cNvPr id="340" name="Shape 340"/>
            <p:cNvPicPr preferRelativeResize="0"/>
            <p:nvPr/>
          </p:nvPicPr>
          <p:blipFill>
            <a:blip r:embed="rId4">
              <a:alphaModFix/>
            </a:blip>
            <a:stretch>
              <a:fillRect/>
            </a:stretch>
          </p:blipFill>
          <p:spPr>
            <a:xfrm>
              <a:off x="4613125" y="2316920"/>
              <a:ext cx="3804375" cy="2351621"/>
            </a:xfrm>
            <a:prstGeom prst="rect">
              <a:avLst/>
            </a:prstGeom>
            <a:noFill/>
            <a:ln>
              <a:noFill/>
            </a:ln>
          </p:spPr>
        </p:pic>
        <p:sp>
          <p:nvSpPr>
            <p:cNvPr id="341" name="Shape 341"/>
            <p:cNvSpPr txBox="1"/>
            <p:nvPr/>
          </p:nvSpPr>
          <p:spPr>
            <a:xfrm>
              <a:off x="5350412" y="1992057"/>
              <a:ext cx="2329800" cy="3822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GB" sz="1200"/>
                <a:t>Decomposition for K11</a:t>
              </a:r>
            </a:p>
          </p:txBody>
        </p:sp>
      </p:grpSp>
      <p:sp>
        <p:nvSpPr>
          <p:cNvPr id="342" name="Shape 34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GB" sz="2400"/>
              <a:t>K5 si mantiene stazionaria nel tempo, </a:t>
            </a:r>
          </a:p>
          <a:p>
            <a:pPr indent="0" lvl="0" marL="0">
              <a:spcBef>
                <a:spcPts val="0"/>
              </a:spcBef>
              <a:buNone/>
            </a:pPr>
            <a:r>
              <a:rPr lang="en-GB" sz="2400"/>
              <a:t>al contrario di K11</a:t>
            </a:r>
          </a:p>
          <a:p>
            <a:pPr indent="0" lvl="0" marL="0" rtl="0">
              <a:spcBef>
                <a:spcPts val="0"/>
              </a:spcBef>
              <a:buNone/>
            </a:pPr>
            <a:r>
              <a:t/>
            </a:r>
            <a:endParaRPr sz="2400"/>
          </a:p>
          <a:p>
            <a:pPr indent="0" lvl="0" mar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