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76BD-DF83-4AA2-8B84-49007ADFE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A1137-31DB-4382-8A3B-19761D9F7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A4382-7821-4907-9857-54F25F60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804-678B-4363-86B9-331F09DF1242}" type="datetimeFigureOut">
              <a:rPr lang="zh-CN" altLang="en-US" smtClean="0"/>
              <a:t>2020-07-11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DA4C1-4007-4C52-A982-3D844B93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6210-150C-4E09-86E4-775EFEEB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0BA2-1DDC-4BA3-A365-7F82994E2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69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2669-583C-421A-A5DD-D3F6BEB8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524A9-A0DD-4AA7-A01D-5D8F636F8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EFDF7-DA8C-47C5-84B5-6AC20D3F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804-678B-4363-86B9-331F09DF1242}" type="datetimeFigureOut">
              <a:rPr lang="zh-CN" altLang="en-US" smtClean="0"/>
              <a:t>2020-07-11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38F1-7FB8-438E-A660-29802757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5217-CEBF-4C1C-8C1D-A7CA8FA4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0BA2-1DDC-4BA3-A365-7F82994E2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9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33D1B-706D-4D64-921D-7A95D5A67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D8DE-85EB-4F97-AB59-5ACA107D5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8D2D4-E348-4C84-80C9-C157D4A3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804-678B-4363-86B9-331F09DF1242}" type="datetimeFigureOut">
              <a:rPr lang="zh-CN" altLang="en-US" smtClean="0"/>
              <a:t>2020-07-11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74FE9-B996-4BDB-9E2E-28175534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B27AD-ED46-4AC2-A16D-032643ED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0BA2-1DDC-4BA3-A365-7F82994E2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97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755D-B412-4300-B21A-087848F4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B092-6195-4DBE-BD4A-DC4EA30DD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0CB69-F879-43C1-90F5-D8BDCE88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804-678B-4363-86B9-331F09DF1242}" type="datetimeFigureOut">
              <a:rPr lang="zh-CN" altLang="en-US" smtClean="0"/>
              <a:t>2020-07-11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6FE81-09FE-4DA3-B41A-2BA28F2D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25C5-A086-4FEB-901C-7132C242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0BA2-1DDC-4BA3-A365-7F82994E2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62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1788-E85E-4B92-9AED-BB480412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6F1D9-E8DF-4885-B4B9-7730FD6F6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7D22C-9291-4720-9D95-758AE4A5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804-678B-4363-86B9-331F09DF1242}" type="datetimeFigureOut">
              <a:rPr lang="zh-CN" altLang="en-US" smtClean="0"/>
              <a:t>2020-07-11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0AC02-ED08-473B-B995-020E3D6F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BDBA-9283-41BB-970C-2A7E5B4D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0BA2-1DDC-4BA3-A365-7F82994E2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3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A806-8876-4421-9406-52337254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0446E-97F0-4119-BCB1-3980B6369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8E5C3-277C-4311-B594-6FFEE8B1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67F5C-3A06-4FEA-BF29-E019589F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804-678B-4363-86B9-331F09DF1242}" type="datetimeFigureOut">
              <a:rPr lang="zh-CN" altLang="en-US" smtClean="0"/>
              <a:t>2020-07-11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5F8BF-51BC-40C9-8CF8-2536663A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B4895-E3D4-4DE9-BD24-F3180BC7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0BA2-1DDC-4BA3-A365-7F82994E2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95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046A-F0E7-4F09-9707-C8E1EA53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B2AF3-A0E6-4C0A-8B90-30F019ED7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457AB-B820-4D7A-9CF2-22A3B4CED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EF3B8-F1A0-4F25-99DA-442DC62A1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A5483-2185-46C6-A610-1A011C2B6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CE45B-E456-499E-BEBC-B3FB4344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804-678B-4363-86B9-331F09DF1242}" type="datetimeFigureOut">
              <a:rPr lang="zh-CN" altLang="en-US" smtClean="0"/>
              <a:t>2020-07-11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487AB-D4B4-41FB-9574-44F53814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629B2-92AC-4938-83BE-7570EE14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0BA2-1DDC-4BA3-A365-7F82994E2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3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BB02-C76E-41E5-81AA-A5473BF0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00796-AEE2-4A49-B5CA-012203E2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804-678B-4363-86B9-331F09DF1242}" type="datetimeFigureOut">
              <a:rPr lang="zh-CN" altLang="en-US" smtClean="0"/>
              <a:t>2020-07-11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8C7FF-7571-48A4-B34C-7B9FA5F7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0E9D6-9A85-41B8-A8D6-B4CC1723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0BA2-1DDC-4BA3-A365-7F82994E2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E7E20-14BF-43C8-9525-1B5F451B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804-678B-4363-86B9-331F09DF1242}" type="datetimeFigureOut">
              <a:rPr lang="zh-CN" altLang="en-US" smtClean="0"/>
              <a:t>2020-07-11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48109-7235-4463-807B-5E6F1542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61B91-173D-4495-AE5C-05048BCD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0BA2-1DDC-4BA3-A365-7F82994E2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7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3E7D-E3D2-4F33-9BC8-17A07166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63500-C315-4EBC-8F7D-CC73C53C0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F23FA-8319-4088-99D6-9412277F7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4E9D5-D7B5-4115-B1B8-D7642E70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804-678B-4363-86B9-331F09DF1242}" type="datetimeFigureOut">
              <a:rPr lang="zh-CN" altLang="en-US" smtClean="0"/>
              <a:t>2020-07-11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7528F-146C-402F-9ECB-FCFFB25C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5C062-9B8E-4451-B476-AA6FBAA8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0BA2-1DDC-4BA3-A365-7F82994E2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AD42-AE0D-40CB-9355-C20583F5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F97FA-F984-4FD5-9BFB-F1B71DD7A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E535-0F7A-46ED-AEA8-F16E0BB2D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A9277-FD64-4A77-AF19-54C16EEC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5804-678B-4363-86B9-331F09DF1242}" type="datetimeFigureOut">
              <a:rPr lang="zh-CN" altLang="en-US" smtClean="0"/>
              <a:t>2020-07-11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E1789-8E81-4134-9776-A074AD5A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B4E65-2BDE-47CD-AE26-C8441EFF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0BA2-1DDC-4BA3-A365-7F82994E2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06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68293-A681-4A3D-855D-5959B798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C6372-0A52-43F3-BEA5-9034A0329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1DD91-9756-4DE3-86E5-18DF1CA8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A5804-678B-4363-86B9-331F09DF1242}" type="datetimeFigureOut">
              <a:rPr lang="zh-CN" altLang="en-US" smtClean="0"/>
              <a:t>2020-07-11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72156-BA53-460F-B4C6-F80FABF1E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6EA3F-17B0-4CCF-9D4F-7C9B7DEDA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70BA2-1DDC-4BA3-A365-7F82994E2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7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ntcafe.com/average-rent-market-trends/us/ca/san-dieg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8304-4D06-4C5B-863E-3DDA719A8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Retail Rental Price vs Venues of San Diego, CA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09180-8E88-4019-8BBA-0D0DA6C51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Qing Lin</a:t>
            </a:r>
          </a:p>
          <a:p>
            <a:r>
              <a:rPr lang="en-US" altLang="zh-CN" dirty="0"/>
              <a:t>Coursera Capstone Final Project</a:t>
            </a:r>
          </a:p>
          <a:p>
            <a:r>
              <a:rPr lang="en-US" altLang="zh-CN" dirty="0"/>
              <a:t>July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3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D8DB-BC3A-4BE0-945D-3D12E994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0EAF-C064-42F7-AC13-AF1DD4E3B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Based on my current available data and result, I would like to suggest the investor to choose Cluster 2 as his target area.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In my view, the clustering result does not partition the neighborhoods very well, because the most common venues show similarity to each other. I may try to add more data or use other algorithms to find a good suggestion in real life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3393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D849-7B0F-48D1-BE46-2D5DE2E8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Introduction-Background</a:t>
            </a:r>
            <a:endParaRPr lang="zh-CN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6C649F-9F4C-4CAD-9623-C7A4CAAA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San Diego, California</a:t>
            </a:r>
          </a:p>
          <a:p>
            <a:r>
              <a:rPr lang="en-US" sz="2000" dirty="0"/>
              <a:t>The eighth-largest city in the US</a:t>
            </a:r>
          </a:p>
          <a:p>
            <a:r>
              <a:rPr lang="en-US" sz="2000" dirty="0"/>
              <a:t>The second-largest city in California</a:t>
            </a:r>
          </a:p>
          <a:p>
            <a:r>
              <a:rPr lang="en-US" sz="2000" dirty="0"/>
              <a:t>Estimated population of 1.4 million as of July 2019</a:t>
            </a:r>
          </a:p>
          <a:p>
            <a:r>
              <a:rPr lang="en-US" sz="2000" dirty="0"/>
              <a:t>More than 120 neighborhoods</a:t>
            </a:r>
          </a:p>
          <a:p>
            <a:r>
              <a:rPr lang="en-US" sz="2000" dirty="0"/>
              <a:t>Retail space prices vary among neighborhoods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5BDB51-59D0-494D-9CA3-F280F4224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44" r="2" b="1381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A9B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28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8D053-C7D8-404E-9E76-BB532C0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altLang="zh-CN"/>
              <a:t>Introduction-Business Problem</a:t>
            </a:r>
            <a:endParaRPr lang="zh-CN" alt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1327E7-57A1-4892-B283-60DC41B0C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/>
              <a:t>An investor is looking for a place to open a milk tea shop and is considering two important factors:</a:t>
            </a:r>
          </a:p>
          <a:p>
            <a:r>
              <a:rPr lang="en-US" sz="2600"/>
              <a:t>Average rental cost</a:t>
            </a:r>
          </a:p>
          <a:p>
            <a:r>
              <a:rPr lang="en-US" sz="2600"/>
              <a:t>The prospective clientele </a:t>
            </a:r>
          </a:p>
          <a:p>
            <a:pPr marL="0" indent="0">
              <a:buNone/>
            </a:pPr>
            <a:endParaRPr lang="en-US" sz="2600"/>
          </a:p>
          <a:p>
            <a:pPr marL="0" indent="0">
              <a:buNone/>
            </a:pPr>
            <a:r>
              <a:rPr lang="en-US" sz="2600"/>
              <a:t>This project is focus on checking the most common venues of neighborhoods and their average rent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A61566-9E6A-4C17-BF37-5150ECD1B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" b="5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3A56-B5D4-4D03-9F8E-F248700C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6BC5-92A0-430C-A3DA-F4448FFB3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Average Rent in San Diego, CA by Neighborhood from </a:t>
            </a:r>
            <a:r>
              <a:rPr lang="en-US" altLang="zh-CN" u="sng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https://www.rentcafe.com/average-rent-market-trends/us/ca/san-diego/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the data was updated February 2020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 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Nominatim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Geocoding service to get the coordinates of the neighborhoods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use Foursquare API to get the most popular venues of the given neighborhoods.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488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E3BC-FAA2-4FC2-A0FA-8F157194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E5A7-FE5D-493C-A000-73C8FBF76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Python Folium library is used for geospatial visualization</a:t>
            </a:r>
          </a:p>
          <a:p>
            <a:r>
              <a:rPr lang="en-US" altLang="zh-CN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Foursquare API is used to get the up-to-date location data.  I set the limit as 100 venues and the radius 600 meters for each neighborhood from the given latitude and longitude information</a:t>
            </a:r>
            <a:endParaRPr lang="en-US" altLang="zh-CN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Use One-hot encoding to convert the categorical data to numerical data</a:t>
            </a:r>
          </a:p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K-means clustering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Elbow method is used to get the optimal k 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5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B33E7-D6B4-4942-BA02-0189510D2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altLang="zh-CN" sz="4000"/>
              <a:t>Results-Clusters on the map</a:t>
            </a:r>
            <a:endParaRPr lang="zh-CN" altLang="en-US" sz="40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C17AC7-F393-4748-9756-9F9849265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9" r="21186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EBA7F5-D368-4571-99F2-58069E640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2000" dirty="0"/>
              <a:t>Cluster0 - red</a:t>
            </a:r>
          </a:p>
          <a:p>
            <a:r>
              <a:rPr lang="en-US" sz="2000" dirty="0"/>
              <a:t>Cluster1 -purple</a:t>
            </a:r>
          </a:p>
          <a:p>
            <a:r>
              <a:rPr lang="en-US" sz="2000" dirty="0"/>
              <a:t>Cluster2 -lighb blue</a:t>
            </a:r>
          </a:p>
          <a:p>
            <a:r>
              <a:rPr lang="en-US" sz="2000" dirty="0"/>
              <a:t>Cluster3 - yellow</a:t>
            </a:r>
          </a:p>
        </p:txBody>
      </p:sp>
    </p:spTree>
    <p:extLst>
      <p:ext uri="{BB962C8B-B14F-4D97-AF65-F5344CB8AC3E}">
        <p14:creationId xmlns:p14="http://schemas.microsoft.com/office/powerpoint/2010/main" val="165198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FCDB-5F1A-41DC-B24C-E59D740D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Results-Average Rent </a:t>
            </a:r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9BEDC36-F0C8-4D4D-9977-1F68BCE42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857925"/>
              </p:ext>
            </p:extLst>
          </p:nvPr>
        </p:nvGraphicFramePr>
        <p:xfrm>
          <a:off x="4803802" y="3211079"/>
          <a:ext cx="65864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246">
                  <a:extLst>
                    <a:ext uri="{9D8B030D-6E8A-4147-A177-3AD203B41FA5}">
                      <a16:colId xmlns:a16="http://schemas.microsoft.com/office/drawing/2014/main" val="1941096679"/>
                    </a:ext>
                  </a:extLst>
                </a:gridCol>
                <a:gridCol w="3293246">
                  <a:extLst>
                    <a:ext uri="{9D8B030D-6E8A-4147-A177-3AD203B41FA5}">
                      <a16:colId xmlns:a16="http://schemas.microsoft.com/office/drawing/2014/main" val="2763366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Cluster Labels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AverageRent</a:t>
                      </a:r>
                      <a:r>
                        <a:rPr lang="en-US" altLang="zh-CN" dirty="0"/>
                        <a:t> ($)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9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1987.088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8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1088.636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44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2413.846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00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1667.208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6419"/>
                  </a:ext>
                </a:extLst>
              </a:tr>
            </a:tbl>
          </a:graphicData>
        </a:graphic>
      </p:graphicFrame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B63E30-FCD4-4887-9E20-004770E7E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5" r="307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288E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47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BD58-73AB-4A64-9698-C31BF4A9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Results-Most Common Venues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EA02-872D-4CD5-841C-3161C311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8411"/>
          </a:xfrm>
        </p:spPr>
        <p:txBody>
          <a:bodyPr/>
          <a:lstStyle/>
          <a:p>
            <a:r>
              <a:rPr lang="en-US" altLang="zh-CN" dirty="0"/>
              <a:t>The top 3 venues in ‘1</a:t>
            </a:r>
            <a:r>
              <a:rPr lang="en-US" altLang="zh-CN" baseline="30000" dirty="0"/>
              <a:t>st</a:t>
            </a:r>
            <a:r>
              <a:rPr lang="en-US" altLang="zh-CN" dirty="0"/>
              <a:t> Most Common Venues’, ‘2</a:t>
            </a:r>
            <a:r>
              <a:rPr lang="en-US" altLang="zh-CN" baseline="30000" dirty="0"/>
              <a:t>nd</a:t>
            </a:r>
            <a:r>
              <a:rPr lang="en-US" altLang="zh-CN" dirty="0"/>
              <a:t> Most Common Venues’, ‘3</a:t>
            </a:r>
            <a:r>
              <a:rPr lang="en-US" altLang="zh-CN" baseline="30000" dirty="0"/>
              <a:t>rd</a:t>
            </a:r>
            <a:r>
              <a:rPr lang="en-US" altLang="zh-CN" dirty="0"/>
              <a:t> Most Common Venues’ of all clusters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B6ADE-1F71-4A6A-8C4F-32A1ED45F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56" y="2988973"/>
            <a:ext cx="8340436" cy="328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3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739C-CC8F-4545-95CA-E1376E80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D00A-33B1-46F1-9343-50B42A36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 first three most common venues in Cluster 1 and Cluster 2 almost are restaurant, coffee shop or bar, which means that people like to go those neighborhoods for food and drink. But compared with other clusters, Cluster 1 has fewer common venues. So, Cluster 2 may have more visitors. 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Cluster 1 has the lowest average rent, while Cluster 2 has the highest. So, Cluster 2 may be more prosperous in business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5403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435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Wingdings</vt:lpstr>
      <vt:lpstr>Office Theme</vt:lpstr>
      <vt:lpstr>Retail Rental Price vs Venues of San Diego, CA</vt:lpstr>
      <vt:lpstr>Introduction-Background</vt:lpstr>
      <vt:lpstr>Introduction-Business Problem</vt:lpstr>
      <vt:lpstr>Data</vt:lpstr>
      <vt:lpstr>Methodology</vt:lpstr>
      <vt:lpstr>Results-Clusters on the map</vt:lpstr>
      <vt:lpstr>Results-Average Rent </vt:lpstr>
      <vt:lpstr>Results-Most Common Venues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Rental Price vs Venues of San Diego, CA</dc:title>
  <dc:creator>Lynn</dc:creator>
  <cp:lastModifiedBy>Lynn</cp:lastModifiedBy>
  <cp:revision>3</cp:revision>
  <dcterms:created xsi:type="dcterms:W3CDTF">2020-07-12T00:17:24Z</dcterms:created>
  <dcterms:modified xsi:type="dcterms:W3CDTF">2020-07-12T01:02:14Z</dcterms:modified>
</cp:coreProperties>
</file>