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6BD-DF83-4AA2-8B84-49007ADF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A1137-31DB-4382-8A3B-19761D9F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4382-7821-4907-9857-54F25F60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A4C1-4007-4C52-A982-3D844B93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210-150C-4E09-86E4-775EFEE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669-583C-421A-A5DD-D3F6BEB8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524A9-A0DD-4AA7-A01D-5D8F636F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FDF7-DA8C-47C5-84B5-6AC20D3F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8F1-7FB8-438E-A660-29802757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217-CEBF-4C1C-8C1D-A7CA8FA4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9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33D1B-706D-4D64-921D-7A95D5A6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D8DE-85EB-4F97-AB59-5ACA107D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D2D4-E348-4C84-80C9-C157D4A3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4FE9-B996-4BDB-9E2E-28175534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27AD-ED46-4AC2-A16D-032643E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7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55D-B412-4300-B21A-087848F4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B092-6195-4DBE-BD4A-DC4EA30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CB69-F879-43C1-90F5-D8BDCE8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FE81-09FE-4DA3-B41A-2BA28F2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25C5-A086-4FEB-901C-7132C24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1788-E85E-4B92-9AED-BB480412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6F1D9-E8DF-4885-B4B9-7730FD6F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D22C-9291-4720-9D95-758AE4A5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AC02-ED08-473B-B995-020E3D6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BDBA-9283-41BB-970C-2A7E5B4D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A806-8876-4421-9406-5233725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46E-97F0-4119-BCB1-3980B6369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E5C3-277C-4311-B594-6FFEE8B1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7F5C-3A06-4FEA-BF29-E019589F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F8BF-51BC-40C9-8CF8-2536663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4895-E3D4-4DE9-BD24-F3180BC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46A-F0E7-4F09-9707-C8E1EA53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2AF3-A0E6-4C0A-8B90-30F019ED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57AB-B820-4D7A-9CF2-22A3B4CE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EF3B8-F1A0-4F25-99DA-442DC62A1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5483-2185-46C6-A610-1A011C2B6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CE45B-E456-499E-BEBC-B3FB434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487AB-D4B4-41FB-9574-44F5381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629B2-92AC-4938-83BE-7570EE14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BB02-C76E-41E5-81AA-A5473BF0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796-AEE2-4A49-B5CA-012203E2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C7FF-7571-48A4-B34C-7B9FA5F7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0E9D6-9A85-41B8-A8D6-B4CC1723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E7E20-14BF-43C8-9525-1B5F451B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8109-7235-4463-807B-5E6F1542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1B91-173D-4495-AE5C-05048BCD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3E7D-E3D2-4F33-9BC8-17A07166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3500-C315-4EBC-8F7D-CC73C53C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F23FA-8319-4088-99D6-9412277F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E9D5-D7B5-4115-B1B8-D7642E70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528F-146C-402F-9ECB-FCFFB25C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C062-9B8E-4451-B476-AA6FBAA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D42-AE0D-40CB-9355-C20583F5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F97FA-F984-4FD5-9BFB-F1B71DD7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E535-0F7A-46ED-AEA8-F16E0BB2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A9277-FD64-4A77-AF19-54C16EEC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1789-8E81-4134-9776-A074AD5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B4E65-2BDE-47CD-AE26-C8441EF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6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8293-A681-4A3D-855D-5959B798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6372-0A52-43F3-BEA5-9034A032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DD91-9756-4DE3-86E5-18DF1CA8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5804-678B-4363-86B9-331F09DF124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2156-BA53-460F-B4C6-F80FABF1E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EA3F-17B0-4CCF-9D4F-7C9B7DEDA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tcafe.com/average-rent-market-trends/us/ca/san-dieg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304-4D06-4C5B-863E-3DDA719A8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Retail Rental Price vs Venues of San Diego, CA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09180-8E88-4019-8BBA-0D0DA6C51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Qing Lin</a:t>
            </a:r>
          </a:p>
          <a:p>
            <a:r>
              <a:rPr lang="en-US" altLang="zh-CN" dirty="0"/>
              <a:t>Coursera Capstone Final Project</a:t>
            </a:r>
          </a:p>
          <a:p>
            <a:r>
              <a:rPr lang="en-US" altLang="zh-CN" dirty="0"/>
              <a:t>July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3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D8DB-BC3A-4BE0-945D-3D12E994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EAF-C064-42F7-AC13-AF1DD4E3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Considering the prospective customers, neighborhoods in Cluster1 are the best choice for opening a milk tea shop. But the investor also needs to think about the rental cost. If the cost is over his/her budget, Cluster2 is still a good option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39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849-7B0F-48D1-BE46-2D5DE2E8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Introduction-Background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C649F-9F4C-4CAD-9623-C7A4CAAA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San Diego, California</a:t>
            </a:r>
          </a:p>
          <a:p>
            <a:r>
              <a:rPr lang="en-US" sz="2000" dirty="0"/>
              <a:t>The eighth-largest city in the US</a:t>
            </a:r>
          </a:p>
          <a:p>
            <a:r>
              <a:rPr lang="en-US" sz="2000" dirty="0"/>
              <a:t>The second-largest city in California</a:t>
            </a:r>
          </a:p>
          <a:p>
            <a:r>
              <a:rPr lang="en-US" sz="2000" dirty="0"/>
              <a:t>Estimated population of 1.4 million as of July 2019</a:t>
            </a:r>
          </a:p>
          <a:p>
            <a:r>
              <a:rPr lang="en-US" sz="2000" dirty="0"/>
              <a:t>More than 120 neighborhoods</a:t>
            </a:r>
          </a:p>
          <a:p>
            <a:r>
              <a:rPr lang="en-US" sz="2000" dirty="0"/>
              <a:t>Retail space prices vary among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BDB51-59D0-494D-9CA3-F280F4224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4" r="2" b="1381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9B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D053-C7D8-404E-9E76-BB532C0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altLang="zh-CN"/>
              <a:t>Introduction-Business Problem</a:t>
            </a:r>
            <a:endParaRPr lang="zh-CN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1327E7-57A1-4892-B283-60DC41B0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An investor is looking for a place to open a milk tea shop and is considering two important factors:</a:t>
            </a:r>
          </a:p>
          <a:p>
            <a:r>
              <a:rPr lang="en-US" sz="2600" dirty="0"/>
              <a:t>Average rental cost</a:t>
            </a:r>
          </a:p>
          <a:p>
            <a:r>
              <a:rPr lang="en-US" sz="2600" dirty="0"/>
              <a:t>The prospective clientele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This project is focus on checking the venues </a:t>
            </a:r>
            <a:r>
              <a:rPr lang="en-US" altLang="zh-CN" sz="2600" dirty="0"/>
              <a:t>categories</a:t>
            </a:r>
            <a:r>
              <a:rPr lang="en-US" sz="2600" dirty="0"/>
              <a:t> of neighborhoods and their average rent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61566-9E6A-4C17-BF37-5150ECD1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A56-B5D4-4D03-9F8E-F248700C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6BC5-92A0-430C-A3DA-F4448FFB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Average Rent in San Diego, CA by Neighborhood from </a:t>
            </a:r>
            <a:r>
              <a:rPr lang="en-US" altLang="zh-CN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https://www.rentcafe.com/average-rent-market-trends/us/ca/san-diego/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the data was updated February 2020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Nominatim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Geocoding service to get the coordinates of the neighborhoods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 Foursquare API to get the venues categories of the given neighborhoods.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8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E3BC-FAA2-4FC2-A0FA-8F157194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E5A7-FE5D-493C-A000-73C8FBF7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Python Folium library is used for geospatial visualization</a:t>
            </a: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Foursquare API is used to get the up-to-date location data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96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9C2B-5F1C-4304-89CD-20AE0E0B1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4" y="465138"/>
            <a:ext cx="9991725" cy="76358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Results-Frequencies of categories</a:t>
            </a:r>
            <a:endParaRPr lang="zh-CN" alt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81D9B3-A628-44CE-AB37-E2FF3FB80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551" y="4563122"/>
            <a:ext cx="4302912" cy="101205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Cluster1 has the highest frequency of Food category</a:t>
            </a:r>
          </a:p>
          <a:p>
            <a:pPr algn="l"/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8EFAB-E052-43F7-A8C5-D47707D009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6535" y="1663700"/>
            <a:ext cx="6741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33E7-D6B4-4942-BA02-0189510D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sz="4100"/>
              <a:t>Results-Clusters on the map</a:t>
            </a:r>
            <a:endParaRPr lang="zh-CN" altLang="en-US" sz="4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BA7F5-D368-4571-99F2-58069E64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Cluster0 - red</a:t>
            </a:r>
          </a:p>
          <a:p>
            <a:r>
              <a:rPr lang="en-US" sz="2000" dirty="0"/>
              <a:t>Cluster1 - yellow</a:t>
            </a:r>
          </a:p>
          <a:p>
            <a:r>
              <a:rPr lang="en-US" sz="2000" dirty="0"/>
              <a:t>Cluster2 - blue</a:t>
            </a:r>
          </a:p>
          <a:p>
            <a:r>
              <a:rPr lang="en-US" sz="2000" dirty="0"/>
              <a:t>Cluster3 - 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96008-8EA4-4E6B-B93E-987ECD73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94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8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FCDB-5F1A-41DC-B24C-E59D740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23607"/>
            <a:ext cx="6372225" cy="60034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5200" dirty="0"/>
              <a:t>Results-Average Rent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4A2A5-01F2-4708-8B99-9F6210AD8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/>
          <a:stretch/>
        </p:blipFill>
        <p:spPr>
          <a:xfrm>
            <a:off x="4200546" y="1050575"/>
            <a:ext cx="4086204" cy="56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39C-CC8F-4545-95CA-E1376E80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D00A-33B1-46F1-9343-50B42A36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Based on the boxplot of frequencies of categories, we can tell that Cluster1 has the highest frequency of Food category, while Cluster 2 is second cluster has high frequency of food category.</a:t>
            </a:r>
          </a:p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Cluster1 also has the highest rental cost, and then Cluster2</a:t>
            </a:r>
          </a:p>
        </p:txBody>
      </p:sp>
    </p:spTree>
    <p:extLst>
      <p:ext uri="{BB962C8B-B14F-4D97-AF65-F5344CB8AC3E}">
        <p14:creationId xmlns:p14="http://schemas.microsoft.com/office/powerpoint/2010/main" val="355403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Retail Rental Price vs Venues of San Diego, CA</vt:lpstr>
      <vt:lpstr>Introduction-Background</vt:lpstr>
      <vt:lpstr>Introduction-Business Problem</vt:lpstr>
      <vt:lpstr>Data</vt:lpstr>
      <vt:lpstr>Methodology</vt:lpstr>
      <vt:lpstr>Results-Frequencies of categories</vt:lpstr>
      <vt:lpstr>Results-Clusters on the map</vt:lpstr>
      <vt:lpstr>Results-Average Rent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Rental Price vs Venues of San Diego, CA</dc:title>
  <dc:creator>Lynn</dc:creator>
  <cp:lastModifiedBy>Lynn</cp:lastModifiedBy>
  <cp:revision>2</cp:revision>
  <dcterms:created xsi:type="dcterms:W3CDTF">2020-07-14T07:04:52Z</dcterms:created>
  <dcterms:modified xsi:type="dcterms:W3CDTF">2020-07-14T07:14:39Z</dcterms:modified>
</cp:coreProperties>
</file>