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62" r:id="rId4"/>
    <p:sldId id="263" r:id="rId5"/>
    <p:sldId id="264" r:id="rId6"/>
    <p:sldId id="269" r:id="rId7"/>
    <p:sldId id="272" r:id="rId8"/>
    <p:sldId id="258" r:id="rId9"/>
    <p:sldId id="270" r:id="rId10"/>
    <p:sldId id="277" r:id="rId11"/>
    <p:sldId id="260" r:id="rId12"/>
    <p:sldId id="271" r:id="rId13"/>
    <p:sldId id="278" r:id="rId14"/>
    <p:sldId id="259" r:id="rId15"/>
    <p:sldId id="275" r:id="rId16"/>
    <p:sldId id="276" r:id="rId17"/>
    <p:sldId id="265" r:id="rId18"/>
    <p:sldId id="266" r:id="rId19"/>
    <p:sldId id="261" r:id="rId20"/>
    <p:sldId id="27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47" autoAdjust="0"/>
    <p:restoredTop sz="85452" autoAdjust="0"/>
  </p:normalViewPr>
  <p:slideViewPr>
    <p:cSldViewPr snapToGrid="0">
      <p:cViewPr varScale="1">
        <p:scale>
          <a:sx n="70" d="100"/>
          <a:sy n="70" d="100"/>
        </p:scale>
        <p:origin x="19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5839E-A67B-4CAA-BF3C-F460BB14CABE}" type="datetimeFigureOut">
              <a:rPr lang="en-US" smtClean="0"/>
              <a:t>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16E89-5C6C-4A32-9C14-84079B3A1C0F}" type="slidenum">
              <a:rPr lang="en-US" smtClean="0"/>
              <a:t>‹#›</a:t>
            </a:fld>
            <a:endParaRPr lang="en-US"/>
          </a:p>
        </p:txBody>
      </p:sp>
    </p:spTree>
    <p:extLst>
      <p:ext uri="{BB962C8B-B14F-4D97-AF65-F5344CB8AC3E}">
        <p14:creationId xmlns:p14="http://schemas.microsoft.com/office/powerpoint/2010/main" val="373479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EF0FF"/>
                </a:solidFill>
                <a:effectLst/>
                <a:latin typeface="Google Sans"/>
              </a:rPr>
              <a:t>Salient features are </a:t>
            </a:r>
            <a:r>
              <a:rPr lang="en-US" dirty="0"/>
              <a:t>the most important or distinctive qualities of something</a:t>
            </a:r>
          </a:p>
        </p:txBody>
      </p:sp>
      <p:sp>
        <p:nvSpPr>
          <p:cNvPr id="4" name="Slide Number Placeholder 3"/>
          <p:cNvSpPr>
            <a:spLocks noGrp="1"/>
          </p:cNvSpPr>
          <p:nvPr>
            <p:ph type="sldNum" sz="quarter" idx="5"/>
          </p:nvPr>
        </p:nvSpPr>
        <p:spPr/>
        <p:txBody>
          <a:bodyPr/>
          <a:lstStyle/>
          <a:p>
            <a:fld id="{8F716E89-5C6C-4A32-9C14-84079B3A1C0F}" type="slidenum">
              <a:rPr lang="en-US" smtClean="0"/>
              <a:t>2</a:t>
            </a:fld>
            <a:endParaRPr lang="en-US"/>
          </a:p>
        </p:txBody>
      </p:sp>
    </p:spTree>
    <p:extLst>
      <p:ext uri="{BB962C8B-B14F-4D97-AF65-F5344CB8AC3E}">
        <p14:creationId xmlns:p14="http://schemas.microsoft.com/office/powerpoint/2010/main" val="19560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Nunito" pitchFamily="2" charset="0"/>
              </a:rPr>
              <a:t>We will discuss these libraries one by one and will plot some most commonly used graphs.</a:t>
            </a:r>
          </a:p>
          <a:p>
            <a:r>
              <a:rPr lang="en-US" b="0" i="0" dirty="0">
                <a:solidFill>
                  <a:srgbClr val="FFFFFF"/>
                </a:solidFill>
                <a:effectLst/>
                <a:latin typeface="Nunito" pitchFamily="2" charset="0"/>
              </a:rPr>
              <a:t>Dataset: Tips database is the record of the tip given by the customers in a restaurant for two and a half months in the early 1990s. It contains 6 columns such as </a:t>
            </a:r>
            <a:r>
              <a:rPr lang="en-US" b="0" i="0" dirty="0" err="1">
                <a:solidFill>
                  <a:srgbClr val="FFFFFF"/>
                </a:solidFill>
                <a:effectLst/>
                <a:latin typeface="Nunito" pitchFamily="2" charset="0"/>
              </a:rPr>
              <a:t>total_bill</a:t>
            </a:r>
            <a:r>
              <a:rPr lang="en-US" b="0" i="0" dirty="0">
                <a:solidFill>
                  <a:srgbClr val="FFFFFF"/>
                </a:solidFill>
                <a:effectLst/>
                <a:latin typeface="Nunito" pitchFamily="2" charset="0"/>
              </a:rPr>
              <a:t>, tip, sex, smoker, day, time, size</a:t>
            </a:r>
            <a:endParaRPr lang="en-US" dirty="0"/>
          </a:p>
        </p:txBody>
      </p:sp>
      <p:sp>
        <p:nvSpPr>
          <p:cNvPr id="4" name="Slide Number Placeholder 3"/>
          <p:cNvSpPr>
            <a:spLocks noGrp="1"/>
          </p:cNvSpPr>
          <p:nvPr>
            <p:ph type="sldNum" sz="quarter" idx="5"/>
          </p:nvPr>
        </p:nvSpPr>
        <p:spPr/>
        <p:txBody>
          <a:bodyPr/>
          <a:lstStyle/>
          <a:p>
            <a:fld id="{8F716E89-5C6C-4A32-9C14-84079B3A1C0F}" type="slidenum">
              <a:rPr lang="en-US" smtClean="0"/>
              <a:t>3</a:t>
            </a:fld>
            <a:endParaRPr lang="en-US"/>
          </a:p>
        </p:txBody>
      </p:sp>
    </p:spTree>
    <p:extLst>
      <p:ext uri="{BB962C8B-B14F-4D97-AF65-F5344CB8AC3E}">
        <p14:creationId xmlns:p14="http://schemas.microsoft.com/office/powerpoint/2010/main" val="858615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FFFFF"/>
                </a:solidFill>
                <a:effectLst/>
                <a:latin typeface="Nunito" pitchFamily="2" charset="0"/>
              </a:rPr>
              <a:t>You will find that while using Matplotlib it will a lot difficult if you want to color each point of this plot according to the sex. But in scatter plot it can be done with the help of hue argument.</a:t>
            </a:r>
            <a:endParaRPr lang="en-US" dirty="0"/>
          </a:p>
        </p:txBody>
      </p:sp>
      <p:sp>
        <p:nvSpPr>
          <p:cNvPr id="4" name="Slide Number Placeholder 3"/>
          <p:cNvSpPr>
            <a:spLocks noGrp="1"/>
          </p:cNvSpPr>
          <p:nvPr>
            <p:ph type="sldNum" sz="quarter" idx="5"/>
          </p:nvPr>
        </p:nvSpPr>
        <p:spPr/>
        <p:txBody>
          <a:bodyPr/>
          <a:lstStyle/>
          <a:p>
            <a:fld id="{8F716E89-5C6C-4A32-9C14-84079B3A1C0F}" type="slidenum">
              <a:rPr lang="en-US" smtClean="0"/>
              <a:t>17</a:t>
            </a:fld>
            <a:endParaRPr lang="en-US"/>
          </a:p>
        </p:txBody>
      </p:sp>
    </p:spTree>
    <p:extLst>
      <p:ext uri="{BB962C8B-B14F-4D97-AF65-F5344CB8AC3E}">
        <p14:creationId xmlns:p14="http://schemas.microsoft.com/office/powerpoint/2010/main" val="248840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716E89-5C6C-4A32-9C14-84079B3A1C0F}" type="slidenum">
              <a:rPr lang="en-US" smtClean="0"/>
              <a:t>18</a:t>
            </a:fld>
            <a:endParaRPr lang="en-US"/>
          </a:p>
        </p:txBody>
      </p:sp>
    </p:spTree>
    <p:extLst>
      <p:ext uri="{BB962C8B-B14F-4D97-AF65-F5344CB8AC3E}">
        <p14:creationId xmlns:p14="http://schemas.microsoft.com/office/powerpoint/2010/main" val="48930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437DF9-3D24-4110-A570-A35F73E2A19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235573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37DF9-3D24-4110-A570-A35F73E2A19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2562982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37DF9-3D24-4110-A570-A35F73E2A19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333314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37DF9-3D24-4110-A570-A35F73E2A19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284437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37DF9-3D24-4110-A570-A35F73E2A19C}"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141463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37DF9-3D24-4110-A570-A35F73E2A19C}"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3302956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37DF9-3D24-4110-A570-A35F73E2A19C}"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5235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37DF9-3D24-4110-A570-A35F73E2A19C}"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429451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37DF9-3D24-4110-A570-A35F73E2A19C}"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108167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37DF9-3D24-4110-A570-A35F73E2A19C}"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48794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37DF9-3D24-4110-A570-A35F73E2A19C}"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FD70FD-161C-4844-B74E-9421E5B4E5BB}" type="slidenum">
              <a:rPr lang="en-US" smtClean="0"/>
              <a:t>‹#›</a:t>
            </a:fld>
            <a:endParaRPr lang="en-US"/>
          </a:p>
        </p:txBody>
      </p:sp>
    </p:spTree>
    <p:extLst>
      <p:ext uri="{BB962C8B-B14F-4D97-AF65-F5344CB8AC3E}">
        <p14:creationId xmlns:p14="http://schemas.microsoft.com/office/powerpoint/2010/main" val="301923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37DF9-3D24-4110-A570-A35F73E2A19C}" type="datetimeFigureOut">
              <a:rPr lang="en-US" smtClean="0"/>
              <a:t>2/5/2025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D70FD-161C-4844-B74E-9421E5B4E5BB}" type="slidenum">
              <a:rPr lang="en-US" smtClean="0"/>
              <a:t>‹#›</a:t>
            </a:fld>
            <a:endParaRPr lang="en-US"/>
          </a:p>
        </p:txBody>
      </p:sp>
    </p:spTree>
    <p:extLst>
      <p:ext uri="{BB962C8B-B14F-4D97-AF65-F5344CB8AC3E}">
        <p14:creationId xmlns:p14="http://schemas.microsoft.com/office/powerpoint/2010/main" val="1042899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D98A4-D8BA-60DF-2ADC-AB9734E9EAB0}"/>
              </a:ext>
            </a:extLst>
          </p:cNvPr>
          <p:cNvSpPr>
            <a:spLocks noGrp="1"/>
          </p:cNvSpPr>
          <p:nvPr>
            <p:ph type="ctrTitle"/>
          </p:nvPr>
        </p:nvSpPr>
        <p:spPr/>
        <p:txBody>
          <a:bodyPr/>
          <a:lstStyle/>
          <a:p>
            <a:r>
              <a:rPr lang="en-US" dirty="0"/>
              <a:t>Data Representation in Machine Learning</a:t>
            </a:r>
          </a:p>
        </p:txBody>
      </p:sp>
      <p:sp>
        <p:nvSpPr>
          <p:cNvPr id="3" name="Subtitle 2">
            <a:extLst>
              <a:ext uri="{FF2B5EF4-FFF2-40B4-BE49-F238E27FC236}">
                <a16:creationId xmlns:a16="http://schemas.microsoft.com/office/drawing/2014/main" id="{55E63B98-0181-FEFD-782D-186FA3FCEBB8}"/>
              </a:ext>
            </a:extLst>
          </p:cNvPr>
          <p:cNvSpPr>
            <a:spLocks noGrp="1"/>
          </p:cNvSpPr>
          <p:nvPr>
            <p:ph type="subTitle" idx="1"/>
          </p:nvPr>
        </p:nvSpPr>
        <p:spPr/>
        <p:txBody>
          <a:bodyPr/>
          <a:lstStyle/>
          <a:p>
            <a:r>
              <a:rPr lang="en-US" dirty="0"/>
              <a:t>BY. KISOMOSE </a:t>
            </a:r>
            <a:r>
              <a:rPr lang="en-US" dirty="0" err="1"/>
              <a:t>Tonny</a:t>
            </a:r>
            <a:endParaRPr lang="en-US" dirty="0"/>
          </a:p>
          <a:p>
            <a:r>
              <a:rPr lang="en-US" dirty="0"/>
              <a:t>+256780501609</a:t>
            </a:r>
          </a:p>
        </p:txBody>
      </p:sp>
    </p:spTree>
    <p:extLst>
      <p:ext uri="{BB962C8B-B14F-4D97-AF65-F5344CB8AC3E}">
        <p14:creationId xmlns:p14="http://schemas.microsoft.com/office/powerpoint/2010/main" val="227913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1D8F-EE70-1518-EE31-0704740377E7}"/>
              </a:ext>
            </a:extLst>
          </p:cNvPr>
          <p:cNvSpPr>
            <a:spLocks noGrp="1"/>
          </p:cNvSpPr>
          <p:nvPr>
            <p:ph type="title"/>
          </p:nvPr>
        </p:nvSpPr>
        <p:spPr/>
        <p:txBody>
          <a:bodyPr/>
          <a:lstStyle/>
          <a:p>
            <a:r>
              <a:rPr lang="en-US" dirty="0"/>
              <a:t>Using seaborn </a:t>
            </a:r>
          </a:p>
        </p:txBody>
      </p:sp>
      <p:pic>
        <p:nvPicPr>
          <p:cNvPr id="5" name="Picture 4">
            <a:extLst>
              <a:ext uri="{FF2B5EF4-FFF2-40B4-BE49-F238E27FC236}">
                <a16:creationId xmlns:a16="http://schemas.microsoft.com/office/drawing/2014/main" id="{8CB70BC5-460F-F35D-CFE3-D835B2AFDA19}"/>
              </a:ext>
            </a:extLst>
          </p:cNvPr>
          <p:cNvPicPr>
            <a:picLocks noChangeAspect="1"/>
          </p:cNvPicPr>
          <p:nvPr/>
        </p:nvPicPr>
        <p:blipFill>
          <a:blip r:embed="rId2"/>
          <a:stretch>
            <a:fillRect/>
          </a:stretch>
        </p:blipFill>
        <p:spPr>
          <a:xfrm>
            <a:off x="628650" y="1578913"/>
            <a:ext cx="7053951" cy="5279087"/>
          </a:xfrm>
          <a:prstGeom prst="rect">
            <a:avLst/>
          </a:prstGeom>
        </p:spPr>
      </p:pic>
    </p:spTree>
    <p:extLst>
      <p:ext uri="{BB962C8B-B14F-4D97-AF65-F5344CB8AC3E}">
        <p14:creationId xmlns:p14="http://schemas.microsoft.com/office/powerpoint/2010/main" val="4265911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85FE9-90FC-3DD9-7B6F-D8DCA81476E9}"/>
              </a:ext>
            </a:extLst>
          </p:cNvPr>
          <p:cNvSpPr>
            <a:spLocks noGrp="1"/>
          </p:cNvSpPr>
          <p:nvPr>
            <p:ph type="title"/>
          </p:nvPr>
        </p:nvSpPr>
        <p:spPr/>
        <p:txBody>
          <a:bodyPr/>
          <a:lstStyle/>
          <a:p>
            <a:r>
              <a:rPr lang="en-US" dirty="0"/>
              <a:t>Histogram</a:t>
            </a:r>
          </a:p>
        </p:txBody>
      </p:sp>
      <p:sp>
        <p:nvSpPr>
          <p:cNvPr id="3" name="Content Placeholder 2">
            <a:extLst>
              <a:ext uri="{FF2B5EF4-FFF2-40B4-BE49-F238E27FC236}">
                <a16:creationId xmlns:a16="http://schemas.microsoft.com/office/drawing/2014/main" id="{0F7E4ED3-0F3B-BDC2-3568-58B51B5E8C11}"/>
              </a:ext>
            </a:extLst>
          </p:cNvPr>
          <p:cNvSpPr>
            <a:spLocks noGrp="1"/>
          </p:cNvSpPr>
          <p:nvPr>
            <p:ph idx="1"/>
          </p:nvPr>
        </p:nvSpPr>
        <p:spPr>
          <a:xfrm>
            <a:off x="496302" y="1392488"/>
            <a:ext cx="7886700" cy="4351338"/>
          </a:xfrm>
        </p:spPr>
        <p:txBody>
          <a:bodyPr>
            <a:normAutofit/>
          </a:bodyPr>
          <a:lstStyle/>
          <a:p>
            <a:r>
              <a:rPr lang="en-US" sz="2400" dirty="0"/>
              <a:t>A histogram is the graphical representation of data. It is similar to the appearance of a bar graph but there is a lot of difference between histogram and bar graph because a bar graph helps to measure the frequency of categorical data. A categorical data means it is based on two or more categories like gender, months, etc. Whereas histogram is used for quantitative data.</a:t>
            </a:r>
          </a:p>
          <a:p>
            <a:endParaRPr lang="en-US" sz="2400" dirty="0"/>
          </a:p>
        </p:txBody>
      </p:sp>
      <p:pic>
        <p:nvPicPr>
          <p:cNvPr id="4" name="Picture 3">
            <a:extLst>
              <a:ext uri="{FF2B5EF4-FFF2-40B4-BE49-F238E27FC236}">
                <a16:creationId xmlns:a16="http://schemas.microsoft.com/office/drawing/2014/main" id="{DE69FB7B-313A-3827-A0CB-523E240EE1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3419" y="3801979"/>
            <a:ext cx="5026139" cy="2969209"/>
          </a:xfrm>
          <a:prstGeom prst="rect">
            <a:avLst/>
          </a:prstGeom>
          <a:noFill/>
          <a:ln>
            <a:noFill/>
          </a:ln>
        </p:spPr>
      </p:pic>
      <p:pic>
        <p:nvPicPr>
          <p:cNvPr id="6" name="Picture 5">
            <a:extLst>
              <a:ext uri="{FF2B5EF4-FFF2-40B4-BE49-F238E27FC236}">
                <a16:creationId xmlns:a16="http://schemas.microsoft.com/office/drawing/2014/main" id="{8471A9F9-4F17-B4EE-44AD-090B783505CB}"/>
              </a:ext>
            </a:extLst>
          </p:cNvPr>
          <p:cNvPicPr>
            <a:picLocks noChangeAspect="1"/>
          </p:cNvPicPr>
          <p:nvPr/>
        </p:nvPicPr>
        <p:blipFill>
          <a:blip r:embed="rId3"/>
          <a:stretch>
            <a:fillRect/>
          </a:stretch>
        </p:blipFill>
        <p:spPr>
          <a:xfrm>
            <a:off x="0" y="3801979"/>
            <a:ext cx="3877814" cy="2851809"/>
          </a:xfrm>
          <a:prstGeom prst="rect">
            <a:avLst/>
          </a:prstGeom>
        </p:spPr>
      </p:pic>
    </p:spTree>
    <p:extLst>
      <p:ext uri="{BB962C8B-B14F-4D97-AF65-F5344CB8AC3E}">
        <p14:creationId xmlns:p14="http://schemas.microsoft.com/office/powerpoint/2010/main" val="39742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E6B633-6027-DDC0-91CF-BFD332E229A5}"/>
              </a:ext>
            </a:extLst>
          </p:cNvPr>
          <p:cNvPicPr>
            <a:picLocks noChangeAspect="1"/>
          </p:cNvPicPr>
          <p:nvPr/>
        </p:nvPicPr>
        <p:blipFill>
          <a:blip r:embed="rId2"/>
          <a:stretch>
            <a:fillRect/>
          </a:stretch>
        </p:blipFill>
        <p:spPr>
          <a:xfrm>
            <a:off x="0" y="28099"/>
            <a:ext cx="7978521" cy="6733647"/>
          </a:xfrm>
          <a:prstGeom prst="rect">
            <a:avLst/>
          </a:prstGeom>
        </p:spPr>
      </p:pic>
    </p:spTree>
    <p:extLst>
      <p:ext uri="{BB962C8B-B14F-4D97-AF65-F5344CB8AC3E}">
        <p14:creationId xmlns:p14="http://schemas.microsoft.com/office/powerpoint/2010/main" val="49608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5181-6446-2424-A317-6378DF693506}"/>
              </a:ext>
            </a:extLst>
          </p:cNvPr>
          <p:cNvSpPr>
            <a:spLocks noGrp="1"/>
          </p:cNvSpPr>
          <p:nvPr>
            <p:ph type="title"/>
          </p:nvPr>
        </p:nvSpPr>
        <p:spPr/>
        <p:txBody>
          <a:bodyPr/>
          <a:lstStyle/>
          <a:p>
            <a:r>
              <a:rPr lang="en-US" dirty="0"/>
              <a:t>Using seaborn</a:t>
            </a:r>
          </a:p>
        </p:txBody>
      </p:sp>
      <p:pic>
        <p:nvPicPr>
          <p:cNvPr id="6" name="Content Placeholder 5">
            <a:extLst>
              <a:ext uri="{FF2B5EF4-FFF2-40B4-BE49-F238E27FC236}">
                <a16:creationId xmlns:a16="http://schemas.microsoft.com/office/drawing/2014/main" id="{FE9CF0B8-8F99-70AB-D7E1-F0DC5A2D1A3A}"/>
              </a:ext>
            </a:extLst>
          </p:cNvPr>
          <p:cNvPicPr>
            <a:picLocks noGrp="1" noChangeAspect="1"/>
          </p:cNvPicPr>
          <p:nvPr>
            <p:ph idx="1"/>
          </p:nvPr>
        </p:nvPicPr>
        <p:blipFill>
          <a:blip r:embed="rId2"/>
          <a:stretch>
            <a:fillRect/>
          </a:stretch>
        </p:blipFill>
        <p:spPr>
          <a:xfrm>
            <a:off x="0" y="1281616"/>
            <a:ext cx="9011653" cy="4387800"/>
          </a:xfrm>
        </p:spPr>
      </p:pic>
    </p:spTree>
    <p:extLst>
      <p:ext uri="{BB962C8B-B14F-4D97-AF65-F5344CB8AC3E}">
        <p14:creationId xmlns:p14="http://schemas.microsoft.com/office/powerpoint/2010/main" val="426345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CB9DC-1FBC-F839-392C-9626948BE77C}"/>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Line Graph</a:t>
            </a:r>
            <a:endParaRPr lang="en-US" dirty="0"/>
          </a:p>
        </p:txBody>
      </p:sp>
      <p:sp>
        <p:nvSpPr>
          <p:cNvPr id="3" name="Content Placeholder 2">
            <a:extLst>
              <a:ext uri="{FF2B5EF4-FFF2-40B4-BE49-F238E27FC236}">
                <a16:creationId xmlns:a16="http://schemas.microsoft.com/office/drawing/2014/main" id="{4385C491-45A2-51B4-78AC-EE44DA43DA5D}"/>
              </a:ext>
            </a:extLst>
          </p:cNvPr>
          <p:cNvSpPr>
            <a:spLocks noGrp="1"/>
          </p:cNvSpPr>
          <p:nvPr>
            <p:ph idx="1"/>
          </p:nvPr>
        </p:nvSpPr>
        <p:spPr/>
        <p:txBody>
          <a:bodyPr/>
          <a:lstStyle/>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graph which uses lines and points to present the change in time . Line graphs can be based on the number of animals left on earth, the increasing population of the world day by day, or the increasing or decreasing the number of bitcoins day by day, etc. The line graphs tell us about the changes occurring across the world over time. In a  line graph, we can tell about two or more types of changes occurring around the world.</a:t>
            </a:r>
          </a:p>
          <a:p>
            <a:endParaRPr lang="en-US" dirty="0"/>
          </a:p>
        </p:txBody>
      </p:sp>
      <p:pic>
        <p:nvPicPr>
          <p:cNvPr id="4" name="Picture 3">
            <a:extLst>
              <a:ext uri="{FF2B5EF4-FFF2-40B4-BE49-F238E27FC236}">
                <a16:creationId xmlns:a16="http://schemas.microsoft.com/office/drawing/2014/main" id="{1DBCF713-4ECB-AC50-8219-85B487035434}"/>
              </a:ext>
            </a:extLst>
          </p:cNvPr>
          <p:cNvPicPr>
            <a:picLocks noChangeAspect="1"/>
          </p:cNvPicPr>
          <p:nvPr/>
        </p:nvPicPr>
        <p:blipFill>
          <a:blip r:embed="rId2">
            <a:extLst>
              <a:ext uri="{28A0092B-C50C-407E-A947-70E740481C1C}">
                <a14:useLocalDpi xmlns:a14="http://schemas.microsoft.com/office/drawing/2010/main" val="0"/>
              </a:ext>
            </a:extLst>
          </a:blip>
          <a:srcRect t="48117"/>
          <a:stretch/>
        </p:blipFill>
        <p:spPr bwMode="auto">
          <a:xfrm>
            <a:off x="4299639" y="3526971"/>
            <a:ext cx="5791419" cy="3338137"/>
          </a:xfrm>
          <a:prstGeom prst="rect">
            <a:avLst/>
          </a:prstGeom>
          <a:noFill/>
          <a:ln>
            <a:noFill/>
          </a:ln>
        </p:spPr>
      </p:pic>
      <p:sp>
        <p:nvSpPr>
          <p:cNvPr id="5" name="Content Placeholder 2">
            <a:extLst>
              <a:ext uri="{FF2B5EF4-FFF2-40B4-BE49-F238E27FC236}">
                <a16:creationId xmlns:a16="http://schemas.microsoft.com/office/drawing/2014/main" id="{E539260C-5A28-C8B6-04FF-2277ED2DEEC6}"/>
              </a:ext>
            </a:extLst>
          </p:cNvPr>
          <p:cNvSpPr txBox="1">
            <a:spLocks/>
          </p:cNvSpPr>
          <p:nvPr/>
        </p:nvSpPr>
        <p:spPr>
          <a:xfrm>
            <a:off x="138793" y="3817709"/>
            <a:ext cx="3997778" cy="30402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Line Chart is used to represent a relationship between two data X and Y on a different axis. It is plotted using the plot() function. Let’s see the below example. </a:t>
            </a:r>
          </a:p>
        </p:txBody>
      </p:sp>
    </p:spTree>
    <p:extLst>
      <p:ext uri="{BB962C8B-B14F-4D97-AF65-F5344CB8AC3E}">
        <p14:creationId xmlns:p14="http://schemas.microsoft.com/office/powerpoint/2010/main" val="2031353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B98C98-B82F-3C79-CB9C-4DA07AB53F19}"/>
              </a:ext>
            </a:extLst>
          </p:cNvPr>
          <p:cNvPicPr>
            <a:picLocks noChangeAspect="1"/>
          </p:cNvPicPr>
          <p:nvPr/>
        </p:nvPicPr>
        <p:blipFill>
          <a:blip r:embed="rId2"/>
          <a:stretch>
            <a:fillRect/>
          </a:stretch>
        </p:blipFill>
        <p:spPr>
          <a:xfrm>
            <a:off x="0" y="979905"/>
            <a:ext cx="8918868" cy="5293895"/>
          </a:xfrm>
          <a:prstGeom prst="rect">
            <a:avLst/>
          </a:prstGeom>
        </p:spPr>
      </p:pic>
    </p:spTree>
    <p:extLst>
      <p:ext uri="{BB962C8B-B14F-4D97-AF65-F5344CB8AC3E}">
        <p14:creationId xmlns:p14="http://schemas.microsoft.com/office/powerpoint/2010/main" val="22564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16DC-4598-D94A-3307-0D2548C4BB2D}"/>
              </a:ext>
            </a:extLst>
          </p:cNvPr>
          <p:cNvSpPr>
            <a:spLocks noGrp="1"/>
          </p:cNvSpPr>
          <p:nvPr>
            <p:ph type="title"/>
          </p:nvPr>
        </p:nvSpPr>
        <p:spPr/>
        <p:txBody>
          <a:bodyPr/>
          <a:lstStyle/>
          <a:p>
            <a:r>
              <a:rPr lang="en-US" dirty="0"/>
              <a:t>Type 2</a:t>
            </a:r>
          </a:p>
        </p:txBody>
      </p:sp>
      <p:pic>
        <p:nvPicPr>
          <p:cNvPr id="5" name="Picture 4">
            <a:extLst>
              <a:ext uri="{FF2B5EF4-FFF2-40B4-BE49-F238E27FC236}">
                <a16:creationId xmlns:a16="http://schemas.microsoft.com/office/drawing/2014/main" id="{2E9A3037-C52B-69A8-55AF-8909BAD0644A}"/>
              </a:ext>
            </a:extLst>
          </p:cNvPr>
          <p:cNvPicPr>
            <a:picLocks noChangeAspect="1"/>
          </p:cNvPicPr>
          <p:nvPr/>
        </p:nvPicPr>
        <p:blipFill>
          <a:blip r:embed="rId2"/>
          <a:stretch>
            <a:fillRect/>
          </a:stretch>
        </p:blipFill>
        <p:spPr>
          <a:xfrm>
            <a:off x="0" y="1360366"/>
            <a:ext cx="8978303" cy="4859960"/>
          </a:xfrm>
          <a:prstGeom prst="rect">
            <a:avLst/>
          </a:prstGeom>
        </p:spPr>
      </p:pic>
    </p:spTree>
    <p:extLst>
      <p:ext uri="{BB962C8B-B14F-4D97-AF65-F5344CB8AC3E}">
        <p14:creationId xmlns:p14="http://schemas.microsoft.com/office/powerpoint/2010/main" val="206325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10AFD-2D7E-47D2-82A9-9AD534D7BF9C}"/>
              </a:ext>
            </a:extLst>
          </p:cNvPr>
          <p:cNvSpPr>
            <a:spLocks noGrp="1"/>
          </p:cNvSpPr>
          <p:nvPr>
            <p:ph type="title"/>
          </p:nvPr>
        </p:nvSpPr>
        <p:spPr/>
        <p:txBody>
          <a:bodyPr/>
          <a:lstStyle/>
          <a:p>
            <a:r>
              <a:rPr lang="en-US" dirty="0"/>
              <a:t>Scatter Plot</a:t>
            </a:r>
            <a:br>
              <a:rPr lang="en-US" dirty="0"/>
            </a:br>
            <a:endParaRPr lang="en-US" dirty="0"/>
          </a:p>
        </p:txBody>
      </p:sp>
      <p:sp>
        <p:nvSpPr>
          <p:cNvPr id="3" name="Content Placeholder 2">
            <a:extLst>
              <a:ext uri="{FF2B5EF4-FFF2-40B4-BE49-F238E27FC236}">
                <a16:creationId xmlns:a16="http://schemas.microsoft.com/office/drawing/2014/main" id="{EFE306F7-B42B-7192-450E-4E3A736EF99F}"/>
              </a:ext>
            </a:extLst>
          </p:cNvPr>
          <p:cNvSpPr>
            <a:spLocks noGrp="1"/>
          </p:cNvSpPr>
          <p:nvPr>
            <p:ph idx="1"/>
          </p:nvPr>
        </p:nvSpPr>
        <p:spPr>
          <a:xfrm>
            <a:off x="372979" y="986589"/>
            <a:ext cx="8142371" cy="5190374"/>
          </a:xfrm>
        </p:spPr>
        <p:txBody>
          <a:bodyPr>
            <a:normAutofit/>
          </a:bodyPr>
          <a:lstStyle/>
          <a:p>
            <a:r>
              <a:rPr lang="en-US" dirty="0"/>
              <a:t>Scatter plots are used to observe relationships between variables and uses dots to represent the relationship between them. The scatter() method in the matplotlib library is used to draw a scatter plot.</a:t>
            </a:r>
          </a:p>
          <a:p>
            <a:r>
              <a:rPr lang="en-US" dirty="0"/>
              <a:t>Example</a:t>
            </a:r>
          </a:p>
        </p:txBody>
      </p:sp>
      <p:pic>
        <p:nvPicPr>
          <p:cNvPr id="6" name="Picture 5">
            <a:extLst>
              <a:ext uri="{FF2B5EF4-FFF2-40B4-BE49-F238E27FC236}">
                <a16:creationId xmlns:a16="http://schemas.microsoft.com/office/drawing/2014/main" id="{4228B613-203E-3012-49E1-C8ACF91FD3AC}"/>
              </a:ext>
            </a:extLst>
          </p:cNvPr>
          <p:cNvPicPr>
            <a:picLocks noChangeAspect="1"/>
          </p:cNvPicPr>
          <p:nvPr/>
        </p:nvPicPr>
        <p:blipFill>
          <a:blip r:embed="rId3"/>
          <a:stretch>
            <a:fillRect/>
          </a:stretch>
        </p:blipFill>
        <p:spPr>
          <a:xfrm>
            <a:off x="2027482" y="3092117"/>
            <a:ext cx="7116518" cy="3765884"/>
          </a:xfrm>
          <a:prstGeom prst="rect">
            <a:avLst/>
          </a:prstGeom>
        </p:spPr>
      </p:pic>
    </p:spTree>
    <p:extLst>
      <p:ext uri="{BB962C8B-B14F-4D97-AF65-F5344CB8AC3E}">
        <p14:creationId xmlns:p14="http://schemas.microsoft.com/office/powerpoint/2010/main" val="1309151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9FC5BC2-E055-E6E6-1EF0-A5898513CD00}"/>
              </a:ext>
            </a:extLst>
          </p:cNvPr>
          <p:cNvPicPr>
            <a:picLocks noChangeAspect="1"/>
          </p:cNvPicPr>
          <p:nvPr/>
        </p:nvPicPr>
        <p:blipFill>
          <a:blip r:embed="rId3"/>
          <a:stretch>
            <a:fillRect/>
          </a:stretch>
        </p:blipFill>
        <p:spPr>
          <a:xfrm>
            <a:off x="0" y="617359"/>
            <a:ext cx="7217229" cy="6240641"/>
          </a:xfrm>
          <a:prstGeom prst="rect">
            <a:avLst/>
          </a:prstGeom>
        </p:spPr>
      </p:pic>
      <p:sp>
        <p:nvSpPr>
          <p:cNvPr id="10" name="TextBox 9">
            <a:extLst>
              <a:ext uri="{FF2B5EF4-FFF2-40B4-BE49-F238E27FC236}">
                <a16:creationId xmlns:a16="http://schemas.microsoft.com/office/drawing/2014/main" id="{0DE89972-70C4-03E6-0495-0561DE12EAAE}"/>
              </a:ext>
            </a:extLst>
          </p:cNvPr>
          <p:cNvSpPr txBox="1"/>
          <p:nvPr/>
        </p:nvSpPr>
        <p:spPr>
          <a:xfrm>
            <a:off x="664029" y="130629"/>
            <a:ext cx="6411685" cy="369332"/>
          </a:xfrm>
          <a:prstGeom prst="rect">
            <a:avLst/>
          </a:prstGeom>
          <a:noFill/>
        </p:spPr>
        <p:txBody>
          <a:bodyPr wrap="square" rtlCol="0">
            <a:spAutoFit/>
          </a:bodyPr>
          <a:lstStyle/>
          <a:p>
            <a:r>
              <a:rPr lang="en-US" dirty="0"/>
              <a:t>Adding color to the plot</a:t>
            </a:r>
          </a:p>
        </p:txBody>
      </p:sp>
    </p:spTree>
    <p:extLst>
      <p:ext uri="{BB962C8B-B14F-4D97-AF65-F5344CB8AC3E}">
        <p14:creationId xmlns:p14="http://schemas.microsoft.com/office/powerpoint/2010/main" val="144393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56C1-4222-180A-3733-34F49CFD9F4E}"/>
              </a:ext>
            </a:extLst>
          </p:cNvPr>
          <p:cNvSpPr>
            <a:spLocks noGrp="1"/>
          </p:cNvSpPr>
          <p:nvPr>
            <p:ph type="title"/>
          </p:nvPr>
        </p:nvSpPr>
        <p:spPr/>
        <p:txBody>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Pie Chart</a:t>
            </a:r>
            <a:endParaRPr lang="en-US" dirty="0"/>
          </a:p>
        </p:txBody>
      </p:sp>
      <p:sp>
        <p:nvSpPr>
          <p:cNvPr id="3" name="Content Placeholder 2">
            <a:extLst>
              <a:ext uri="{FF2B5EF4-FFF2-40B4-BE49-F238E27FC236}">
                <a16:creationId xmlns:a16="http://schemas.microsoft.com/office/drawing/2014/main" id="{B4DE5928-CD08-F41B-5871-9DFC6B6EC25F}"/>
              </a:ext>
            </a:extLst>
          </p:cNvPr>
          <p:cNvSpPr>
            <a:spLocks noGrp="1"/>
          </p:cNvSpPr>
          <p:nvPr>
            <p:ph idx="1"/>
          </p:nvPr>
        </p:nvSpPr>
        <p:spPr/>
        <p:txBody>
          <a:bodyPr/>
          <a:lstStyle/>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Pie chart is a type of graph that involves a structural graphic representation of numerical proportion. It can be replaced in most cases by other plots like a bar chart, box plot, dot plot, etc. As per the research, it is shown that it is difficult to compare the different sections of a given pie chart, or if it is to compare data across different pie charts.</a:t>
            </a:r>
          </a:p>
          <a:p>
            <a:endParaRPr lang="en-US" dirty="0"/>
          </a:p>
        </p:txBody>
      </p:sp>
      <p:pic>
        <p:nvPicPr>
          <p:cNvPr id="4" name="Picture 3">
            <a:extLst>
              <a:ext uri="{FF2B5EF4-FFF2-40B4-BE49-F238E27FC236}">
                <a16:creationId xmlns:a16="http://schemas.microsoft.com/office/drawing/2014/main" id="{6804446D-3A80-A215-64B5-E2F65C01DFD7}"/>
              </a:ext>
            </a:extLst>
          </p:cNvPr>
          <p:cNvPicPr>
            <a:picLocks noChangeAspect="1"/>
          </p:cNvPicPr>
          <p:nvPr/>
        </p:nvPicPr>
        <p:blipFill>
          <a:blip r:embed="rId2">
            <a:extLst>
              <a:ext uri="{28A0092B-C50C-407E-A947-70E740481C1C}">
                <a14:useLocalDpi xmlns:a14="http://schemas.microsoft.com/office/drawing/2010/main" val="0"/>
              </a:ext>
            </a:extLst>
          </a:blip>
          <a:srcRect t="46841"/>
          <a:stretch/>
        </p:blipFill>
        <p:spPr bwMode="auto">
          <a:xfrm>
            <a:off x="3352800" y="3055096"/>
            <a:ext cx="5576837" cy="3802903"/>
          </a:xfrm>
          <a:prstGeom prst="rect">
            <a:avLst/>
          </a:prstGeom>
          <a:noFill/>
          <a:ln>
            <a:noFill/>
          </a:ln>
        </p:spPr>
      </p:pic>
    </p:spTree>
    <p:extLst>
      <p:ext uri="{BB962C8B-B14F-4D97-AF65-F5344CB8AC3E}">
        <p14:creationId xmlns:p14="http://schemas.microsoft.com/office/powerpoint/2010/main" val="118047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19AC-3572-A6FA-F1BC-59991986D69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Data Representation</a:t>
            </a:r>
            <a:endParaRPr lang="en-US" dirty="0"/>
          </a:p>
        </p:txBody>
      </p:sp>
      <p:sp>
        <p:nvSpPr>
          <p:cNvPr id="3" name="Content Placeholder 2">
            <a:extLst>
              <a:ext uri="{FF2B5EF4-FFF2-40B4-BE49-F238E27FC236}">
                <a16:creationId xmlns:a16="http://schemas.microsoft.com/office/drawing/2014/main" id="{461CA079-F7D6-2A5D-DED7-BE08B30B391F}"/>
              </a:ext>
            </a:extLst>
          </p:cNvPr>
          <p:cNvSpPr>
            <a:spLocks noGrp="1"/>
          </p:cNvSpPr>
          <p:nvPr>
            <p:ph idx="1"/>
          </p:nvPr>
        </p:nvSpPr>
        <p:spPr/>
        <p:txBody>
          <a:bodyPr>
            <a:normAutofit fontScale="70000" lnSpcReduction="20000"/>
          </a:bodyPr>
          <a:lstStyle/>
          <a:p>
            <a:pPr marL="0">
              <a:lnSpc>
                <a:spcPct val="107000"/>
              </a:lnSpc>
              <a:spcAft>
                <a:spcPts val="600"/>
              </a:spcAft>
            </a:pPr>
            <a:r>
              <a:rPr lang="en-US" dirty="0"/>
              <a:t>In today’s world, a lot of data is being generated on a daily basis. And sometimes to analyze this data for certain trends, patterns may become difficult if the data is in its raw format. To overcome this data visualization comes into play. Data visualization provides a good, organized pictorial representation of the data which makes it easier to understand, observe, analyze. </a:t>
            </a:r>
          </a:p>
          <a:p>
            <a:pPr marL="0">
              <a:lnSpc>
                <a:spcPct val="107000"/>
              </a:lnSpc>
              <a:spcAft>
                <a:spcPts val="600"/>
              </a:spcAft>
            </a:pPr>
            <a:r>
              <a:rPr lang="en-US" dirty="0">
                <a:latin typeface="Calibri" panose="020F0502020204030204" pitchFamily="34" charset="0"/>
                <a:ea typeface="Calibri" panose="020F0502020204030204" pitchFamily="34" charset="0"/>
                <a:cs typeface="Times New Roman" panose="02020603050405020304" pitchFamily="18" charset="0"/>
              </a:rPr>
              <a:t>The word data refers to constituting people, things, events, ideas. It can be a title, an integer, or anycast.  After collecting </a:t>
            </a:r>
            <a:r>
              <a:rPr lang="en-US" b="1" dirty="0">
                <a:latin typeface="Calibri" panose="020F0502020204030204" pitchFamily="34" charset="0"/>
                <a:ea typeface="Calibri" panose="020F0502020204030204" pitchFamily="34" charset="0"/>
                <a:cs typeface="Times New Roman" panose="02020603050405020304" pitchFamily="18" charset="0"/>
              </a:rPr>
              <a:t>data</a:t>
            </a:r>
            <a:r>
              <a:rPr lang="en-US" dirty="0">
                <a:latin typeface="Calibri" panose="020F0502020204030204" pitchFamily="34" charset="0"/>
                <a:ea typeface="Calibri" panose="020F0502020204030204" pitchFamily="34" charset="0"/>
                <a:cs typeface="Times New Roman" panose="02020603050405020304" pitchFamily="18" charset="0"/>
              </a:rPr>
              <a:t> the investigator has to condense it into a tabular form to study their salient features. Such an arrangement is known as the </a:t>
            </a:r>
            <a:r>
              <a:rPr lang="en-US" b="1" dirty="0">
                <a:latin typeface="Calibri" panose="020F0502020204030204" pitchFamily="34" charset="0"/>
                <a:ea typeface="Calibri" panose="020F0502020204030204" pitchFamily="34" charset="0"/>
                <a:cs typeface="Times New Roman" panose="02020603050405020304" pitchFamily="18" charset="0"/>
              </a:rPr>
              <a:t>presentation of data</a:t>
            </a:r>
            <a:r>
              <a:rPr lang="en-US" dirty="0">
                <a:latin typeface="Calibri" panose="020F0502020204030204" pitchFamily="34" charset="0"/>
                <a:ea typeface="Calibri" panose="020F0502020204030204" pitchFamily="34" charset="0"/>
                <a:cs typeface="Times New Roman" panose="02020603050405020304" pitchFamily="18" charset="0"/>
              </a:rPr>
              <a:t>.</a:t>
            </a:r>
          </a:p>
          <a:p>
            <a:pPr marL="0">
              <a:lnSpc>
                <a:spcPct val="107000"/>
              </a:lnSpc>
              <a:spcAft>
                <a:spcPts val="600"/>
              </a:spcAft>
            </a:pPr>
            <a:r>
              <a:rPr lang="en-US" dirty="0">
                <a:latin typeface="Calibri" panose="020F0502020204030204" pitchFamily="34" charset="0"/>
                <a:ea typeface="Calibri" panose="020F0502020204030204" pitchFamily="34" charset="0"/>
                <a:cs typeface="Times New Roman" panose="02020603050405020304" pitchFamily="18" charset="0"/>
              </a:rPr>
              <a:t>It refers to the process of condensing the collected data into a </a:t>
            </a:r>
            <a:r>
              <a:rPr lang="en-US" u="sng" dirty="0">
                <a:latin typeface="Calibri" panose="020F0502020204030204" pitchFamily="34" charset="0"/>
                <a:ea typeface="Calibri" panose="020F0502020204030204" pitchFamily="34" charset="0"/>
                <a:cs typeface="Times New Roman" panose="02020603050405020304" pitchFamily="18" charset="0"/>
              </a:rPr>
              <a:t>tabular</a:t>
            </a:r>
            <a:r>
              <a:rPr lang="en-US" dirty="0">
                <a:latin typeface="Calibri" panose="020F0502020204030204" pitchFamily="34" charset="0"/>
                <a:ea typeface="Calibri" panose="020F0502020204030204" pitchFamily="34" charset="0"/>
                <a:cs typeface="Times New Roman" panose="02020603050405020304" pitchFamily="18" charset="0"/>
              </a:rPr>
              <a:t> form or </a:t>
            </a:r>
            <a:r>
              <a:rPr lang="en-US" u="sng" dirty="0">
                <a:latin typeface="Calibri" panose="020F0502020204030204" pitchFamily="34" charset="0"/>
                <a:ea typeface="Calibri" panose="020F0502020204030204" pitchFamily="34" charset="0"/>
                <a:cs typeface="Times New Roman" panose="02020603050405020304" pitchFamily="18" charset="0"/>
              </a:rPr>
              <a:t>graphically</a:t>
            </a:r>
            <a:r>
              <a:rPr lang="en-US" dirty="0">
                <a:latin typeface="Calibri" panose="020F0502020204030204" pitchFamily="34" charset="0"/>
                <a:ea typeface="Calibri" panose="020F0502020204030204" pitchFamily="34" charset="0"/>
                <a:cs typeface="Times New Roman" panose="02020603050405020304" pitchFamily="18" charset="0"/>
              </a:rPr>
              <a:t>. This arrangement of data is known as </a:t>
            </a:r>
            <a:r>
              <a:rPr lang="en-US" b="1" dirty="0">
                <a:latin typeface="Calibri" panose="020F0502020204030204" pitchFamily="34" charset="0"/>
                <a:ea typeface="Calibri" panose="020F0502020204030204" pitchFamily="34" charset="0"/>
                <a:cs typeface="Times New Roman" panose="02020603050405020304" pitchFamily="18" charset="0"/>
              </a:rPr>
              <a:t>Data Representation</a:t>
            </a:r>
            <a:r>
              <a:rPr lang="en-US"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26867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A241-464C-9CDD-E275-FFCD4EA36794}"/>
              </a:ext>
            </a:extLst>
          </p:cNvPr>
          <p:cNvSpPr>
            <a:spLocks noGrp="1"/>
          </p:cNvSpPr>
          <p:nvPr>
            <p:ph type="title"/>
          </p:nvPr>
        </p:nvSpPr>
        <p:spPr>
          <a:xfrm>
            <a:off x="3270250" y="3070226"/>
            <a:ext cx="1479550" cy="1325563"/>
          </a:xfrm>
        </p:spPr>
        <p:txBody>
          <a:bodyPr/>
          <a:lstStyle/>
          <a:p>
            <a:r>
              <a:rPr lang="en-US" dirty="0"/>
              <a:t>Q&amp;A</a:t>
            </a:r>
          </a:p>
        </p:txBody>
      </p:sp>
    </p:spTree>
    <p:extLst>
      <p:ext uri="{BB962C8B-B14F-4D97-AF65-F5344CB8AC3E}">
        <p14:creationId xmlns:p14="http://schemas.microsoft.com/office/powerpoint/2010/main" val="2119520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556C-635B-77E3-C7BC-6856C6C941DB}"/>
              </a:ext>
            </a:extLst>
          </p:cNvPr>
          <p:cNvSpPr>
            <a:spLocks noGrp="1"/>
          </p:cNvSpPr>
          <p:nvPr>
            <p:ph type="title"/>
          </p:nvPr>
        </p:nvSpPr>
        <p:spPr/>
        <p:txBody>
          <a:bodyPr/>
          <a:lstStyle/>
          <a:p>
            <a:r>
              <a:rPr lang="en-US" dirty="0"/>
              <a:t>Data Visualization with Python</a:t>
            </a:r>
          </a:p>
        </p:txBody>
      </p:sp>
      <p:sp>
        <p:nvSpPr>
          <p:cNvPr id="3" name="Content Placeholder 2">
            <a:extLst>
              <a:ext uri="{FF2B5EF4-FFF2-40B4-BE49-F238E27FC236}">
                <a16:creationId xmlns:a16="http://schemas.microsoft.com/office/drawing/2014/main" id="{E8CDB7FD-7B2E-96F2-4E6E-FAE4B77888D6}"/>
              </a:ext>
            </a:extLst>
          </p:cNvPr>
          <p:cNvSpPr>
            <a:spLocks noGrp="1"/>
          </p:cNvSpPr>
          <p:nvPr>
            <p:ph idx="1"/>
          </p:nvPr>
        </p:nvSpPr>
        <p:spPr/>
        <p:txBody>
          <a:bodyPr>
            <a:normAutofit/>
          </a:bodyPr>
          <a:lstStyle/>
          <a:p>
            <a:r>
              <a:rPr lang="en-US" dirty="0"/>
              <a:t>Python provides various libraries that come with different features for visualizing data. All these libraries come with different features and can support various types of graphs. In this tutorial, we will be discussing two such libraries.</a:t>
            </a:r>
          </a:p>
          <a:p>
            <a:pPr lvl="1"/>
            <a:r>
              <a:rPr lang="en-US" dirty="0"/>
              <a:t>Matplotlib</a:t>
            </a:r>
          </a:p>
          <a:p>
            <a:pPr lvl="1"/>
            <a:r>
              <a:rPr lang="en-US" dirty="0"/>
              <a:t>Seaborn</a:t>
            </a:r>
          </a:p>
        </p:txBody>
      </p:sp>
    </p:spTree>
    <p:extLst>
      <p:ext uri="{BB962C8B-B14F-4D97-AF65-F5344CB8AC3E}">
        <p14:creationId xmlns:p14="http://schemas.microsoft.com/office/powerpoint/2010/main" val="37998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F197-93E3-D58E-DF9F-33BE88FA9EAA}"/>
              </a:ext>
            </a:extLst>
          </p:cNvPr>
          <p:cNvSpPr>
            <a:spLocks noGrp="1"/>
          </p:cNvSpPr>
          <p:nvPr>
            <p:ph type="title"/>
          </p:nvPr>
        </p:nvSpPr>
        <p:spPr>
          <a:xfrm>
            <a:off x="628650" y="365126"/>
            <a:ext cx="8134350" cy="1325563"/>
          </a:xfrm>
        </p:spPr>
        <p:txBody>
          <a:bodyPr/>
          <a:lstStyle/>
          <a:p>
            <a:r>
              <a:rPr lang="en-US" dirty="0"/>
              <a:t>Viewing the dataset – using pandas</a:t>
            </a:r>
          </a:p>
        </p:txBody>
      </p:sp>
      <p:pic>
        <p:nvPicPr>
          <p:cNvPr id="6" name="Picture 5">
            <a:extLst>
              <a:ext uri="{FF2B5EF4-FFF2-40B4-BE49-F238E27FC236}">
                <a16:creationId xmlns:a16="http://schemas.microsoft.com/office/drawing/2014/main" id="{B7D3BC11-13D8-3017-4010-138403524870}"/>
              </a:ext>
            </a:extLst>
          </p:cNvPr>
          <p:cNvPicPr>
            <a:picLocks noChangeAspect="1"/>
          </p:cNvPicPr>
          <p:nvPr/>
        </p:nvPicPr>
        <p:blipFill>
          <a:blip r:embed="rId2"/>
          <a:stretch>
            <a:fillRect/>
          </a:stretch>
        </p:blipFill>
        <p:spPr>
          <a:xfrm>
            <a:off x="0" y="1690689"/>
            <a:ext cx="10422032" cy="4221280"/>
          </a:xfrm>
          <a:prstGeom prst="rect">
            <a:avLst/>
          </a:prstGeom>
        </p:spPr>
      </p:pic>
    </p:spTree>
    <p:extLst>
      <p:ext uri="{BB962C8B-B14F-4D97-AF65-F5344CB8AC3E}">
        <p14:creationId xmlns:p14="http://schemas.microsoft.com/office/powerpoint/2010/main" val="37010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DEEB-0940-2A89-F1F6-B614FF6E0356}"/>
              </a:ext>
            </a:extLst>
          </p:cNvPr>
          <p:cNvSpPr>
            <a:spLocks noGrp="1"/>
          </p:cNvSpPr>
          <p:nvPr>
            <p:ph type="title"/>
          </p:nvPr>
        </p:nvSpPr>
        <p:spPr/>
        <p:txBody>
          <a:bodyPr/>
          <a:lstStyle/>
          <a:p>
            <a:r>
              <a:rPr lang="en-US" dirty="0"/>
              <a:t>Matplotlib</a:t>
            </a:r>
          </a:p>
        </p:txBody>
      </p:sp>
      <p:sp>
        <p:nvSpPr>
          <p:cNvPr id="3" name="Content Placeholder 2">
            <a:extLst>
              <a:ext uri="{FF2B5EF4-FFF2-40B4-BE49-F238E27FC236}">
                <a16:creationId xmlns:a16="http://schemas.microsoft.com/office/drawing/2014/main" id="{E0B95AEB-D4AD-C41A-8E02-BD7432E978F6}"/>
              </a:ext>
            </a:extLst>
          </p:cNvPr>
          <p:cNvSpPr>
            <a:spLocks noGrp="1"/>
          </p:cNvSpPr>
          <p:nvPr>
            <p:ph idx="1"/>
          </p:nvPr>
        </p:nvSpPr>
        <p:spPr/>
        <p:txBody>
          <a:bodyPr/>
          <a:lstStyle/>
          <a:p>
            <a:r>
              <a:rPr lang="en-US" dirty="0"/>
              <a:t>Matplotlib is an easy-to-use, low-level data visualization library that is built on NumPy arrays. It consists of various plots like scatter plot, line plot, histogram, etc. Matplotlib provides a lot of flexibility. </a:t>
            </a:r>
          </a:p>
          <a:p>
            <a:endParaRPr lang="en-US" dirty="0"/>
          </a:p>
          <a:p>
            <a:r>
              <a:rPr lang="en-US" dirty="0"/>
              <a:t>To install this type the below command in the terminal.</a:t>
            </a:r>
          </a:p>
          <a:p>
            <a:pPr lvl="1"/>
            <a:r>
              <a:rPr lang="en-US" dirty="0"/>
              <a:t>pip install matplotlib</a:t>
            </a:r>
          </a:p>
        </p:txBody>
      </p:sp>
    </p:spTree>
    <p:extLst>
      <p:ext uri="{BB962C8B-B14F-4D97-AF65-F5344CB8AC3E}">
        <p14:creationId xmlns:p14="http://schemas.microsoft.com/office/powerpoint/2010/main" val="988065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B8F1-8050-7623-A17B-D565A874AA32}"/>
              </a:ext>
            </a:extLst>
          </p:cNvPr>
          <p:cNvSpPr>
            <a:spLocks noGrp="1"/>
          </p:cNvSpPr>
          <p:nvPr>
            <p:ph type="title"/>
          </p:nvPr>
        </p:nvSpPr>
        <p:spPr/>
        <p:txBody>
          <a:bodyPr/>
          <a:lstStyle/>
          <a:p>
            <a:r>
              <a:rPr lang="en-US" dirty="0"/>
              <a:t>Seaborn</a:t>
            </a:r>
          </a:p>
        </p:txBody>
      </p:sp>
      <p:sp>
        <p:nvSpPr>
          <p:cNvPr id="3" name="Content Placeholder 2">
            <a:extLst>
              <a:ext uri="{FF2B5EF4-FFF2-40B4-BE49-F238E27FC236}">
                <a16:creationId xmlns:a16="http://schemas.microsoft.com/office/drawing/2014/main" id="{72E2D80F-0A2C-0156-E9D6-B7528AD5A7F9}"/>
              </a:ext>
            </a:extLst>
          </p:cNvPr>
          <p:cNvSpPr>
            <a:spLocks noGrp="1"/>
          </p:cNvSpPr>
          <p:nvPr>
            <p:ph idx="1"/>
          </p:nvPr>
        </p:nvSpPr>
        <p:spPr/>
        <p:txBody>
          <a:bodyPr>
            <a:normAutofit fontScale="85000" lnSpcReduction="20000"/>
          </a:bodyPr>
          <a:lstStyle/>
          <a:p>
            <a:r>
              <a:rPr lang="en-US" dirty="0"/>
              <a:t>Seaborn is a high-level interface built on top of the Matplotlib. It provides beautiful design styles and color palettes to make more attractive graphs.</a:t>
            </a:r>
          </a:p>
          <a:p>
            <a:r>
              <a:rPr lang="en-US" dirty="0"/>
              <a:t>To install seaborn type the below command in the terminal.</a:t>
            </a:r>
          </a:p>
          <a:p>
            <a:pPr lvl="1"/>
            <a:r>
              <a:rPr lang="en-US" dirty="0"/>
              <a:t>pip install seaborn</a:t>
            </a:r>
          </a:p>
          <a:p>
            <a:r>
              <a:rPr lang="en-US" dirty="0"/>
              <a:t>Seaborn is built on the top of Matplotlib, therefore it can be used with the Matplotlib as well. Using both Matplotlib and Seaborn together is a very simple process. We just have to invoke the Seaborn Plotting function as normal, and then we can use Matplotlib’s customization function.</a:t>
            </a:r>
          </a:p>
          <a:p>
            <a:pPr marL="457200" lvl="1" indent="0">
              <a:buNone/>
            </a:pPr>
            <a:endParaRPr lang="en-US" dirty="0"/>
          </a:p>
          <a:p>
            <a:pPr marL="457200" lvl="1" indent="0">
              <a:buNone/>
            </a:pPr>
            <a:r>
              <a:rPr lang="en-US" dirty="0"/>
              <a:t>Note: Seaborn comes loaded with dataset such as tips, iris, etc. but for the sake of this tutorial we will use Pandas for loading these datasets.</a:t>
            </a:r>
          </a:p>
        </p:txBody>
      </p:sp>
    </p:spTree>
    <p:extLst>
      <p:ext uri="{BB962C8B-B14F-4D97-AF65-F5344CB8AC3E}">
        <p14:creationId xmlns:p14="http://schemas.microsoft.com/office/powerpoint/2010/main" val="282161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75C0ED-2C35-C350-5235-D590C345FE20}"/>
              </a:ext>
            </a:extLst>
          </p:cNvPr>
          <p:cNvPicPr>
            <a:picLocks noChangeAspect="1"/>
          </p:cNvPicPr>
          <p:nvPr/>
        </p:nvPicPr>
        <p:blipFill>
          <a:blip r:embed="rId2"/>
          <a:stretch>
            <a:fillRect/>
          </a:stretch>
        </p:blipFill>
        <p:spPr>
          <a:xfrm>
            <a:off x="-1" y="0"/>
            <a:ext cx="9402369" cy="6858000"/>
          </a:xfrm>
          <a:prstGeom prst="rect">
            <a:avLst/>
          </a:prstGeom>
        </p:spPr>
      </p:pic>
    </p:spTree>
    <p:extLst>
      <p:ext uri="{BB962C8B-B14F-4D97-AF65-F5344CB8AC3E}">
        <p14:creationId xmlns:p14="http://schemas.microsoft.com/office/powerpoint/2010/main" val="74394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7F45-9492-24D6-10E6-B393322E6641}"/>
              </a:ext>
            </a:extLst>
          </p:cNvPr>
          <p:cNvSpPr>
            <a:spLocks noGrp="1"/>
          </p:cNvSpPr>
          <p:nvPr>
            <p:ph type="title"/>
          </p:nvPr>
        </p:nvSpPr>
        <p:spPr>
          <a:xfrm>
            <a:off x="628650" y="365126"/>
            <a:ext cx="8515350" cy="1325563"/>
          </a:xfrm>
        </p:spPr>
        <p:txBody>
          <a:bodyPr>
            <a:normAutofit/>
          </a:bodyPr>
          <a:lstStyle/>
          <a:p>
            <a:r>
              <a:rPr lang="en-US" sz="4400" b="1" dirty="0">
                <a:effectLst/>
                <a:latin typeface="Calibri" panose="020F0502020204030204" pitchFamily="34" charset="0"/>
                <a:ea typeface="Calibri" panose="020F0502020204030204" pitchFamily="34" charset="0"/>
                <a:cs typeface="Times New Roman" panose="02020603050405020304" pitchFamily="18" charset="0"/>
              </a:rPr>
              <a:t>Types of Graphical Data Representation</a:t>
            </a:r>
            <a:endParaRPr lang="en-US" dirty="0"/>
          </a:p>
        </p:txBody>
      </p:sp>
      <p:sp>
        <p:nvSpPr>
          <p:cNvPr id="3" name="Content Placeholder 2">
            <a:extLst>
              <a:ext uri="{FF2B5EF4-FFF2-40B4-BE49-F238E27FC236}">
                <a16:creationId xmlns:a16="http://schemas.microsoft.com/office/drawing/2014/main" id="{0633BF60-2515-34A3-FD80-A40BF9AAC2C5}"/>
              </a:ext>
            </a:extLst>
          </p:cNvPr>
          <p:cNvSpPr>
            <a:spLocks noGrp="1"/>
          </p:cNvSpPr>
          <p:nvPr>
            <p:ph idx="1"/>
          </p:nvPr>
        </p:nvSpPr>
        <p:spPr/>
        <p:txBody>
          <a:bodyPr/>
          <a:lstStyle/>
          <a:p>
            <a:pPr marL="0" marR="0">
              <a:lnSpc>
                <a:spcPct val="107000"/>
              </a:lnSpc>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Bar Chart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Bar chart helps us to represent the collected data visually. The collected data can be visualized horizontally or vertically in a bar chart like amounts and frequency. It can be grouped or single. It helps us in comparing different items. By looking at all the bars, it is easy to say which types in a group of data influence the other.</a:t>
            </a:r>
          </a:p>
          <a:p>
            <a:endParaRPr lang="en-US" dirty="0"/>
          </a:p>
        </p:txBody>
      </p:sp>
      <p:pic>
        <p:nvPicPr>
          <p:cNvPr id="4" name="Picture 3">
            <a:extLst>
              <a:ext uri="{FF2B5EF4-FFF2-40B4-BE49-F238E27FC236}">
                <a16:creationId xmlns:a16="http://schemas.microsoft.com/office/drawing/2014/main" id="{8F80D003-6EF5-3B5A-741A-01C896811F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3061" y="3863974"/>
            <a:ext cx="4389120" cy="2628900"/>
          </a:xfrm>
          <a:prstGeom prst="rect">
            <a:avLst/>
          </a:prstGeom>
          <a:noFill/>
          <a:ln>
            <a:noFill/>
          </a:ln>
        </p:spPr>
      </p:pic>
    </p:spTree>
    <p:extLst>
      <p:ext uri="{BB962C8B-B14F-4D97-AF65-F5344CB8AC3E}">
        <p14:creationId xmlns:p14="http://schemas.microsoft.com/office/powerpoint/2010/main" val="4197827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1BF166-F8A9-3996-121B-6823FB98A885}"/>
              </a:ext>
            </a:extLst>
          </p:cNvPr>
          <p:cNvPicPr>
            <a:picLocks noGrp="1" noChangeAspect="1"/>
          </p:cNvPicPr>
          <p:nvPr>
            <p:ph idx="1"/>
          </p:nvPr>
        </p:nvPicPr>
        <p:blipFill>
          <a:blip r:embed="rId2"/>
          <a:stretch>
            <a:fillRect/>
          </a:stretch>
        </p:blipFill>
        <p:spPr>
          <a:xfrm>
            <a:off x="0" y="0"/>
            <a:ext cx="7212724" cy="6858000"/>
          </a:xfrm>
        </p:spPr>
      </p:pic>
    </p:spTree>
    <p:extLst>
      <p:ext uri="{BB962C8B-B14F-4D97-AF65-F5344CB8AC3E}">
        <p14:creationId xmlns:p14="http://schemas.microsoft.com/office/powerpoint/2010/main" val="13074704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3138</TotalTime>
  <Words>921</Words>
  <Application>Microsoft Office PowerPoint</Application>
  <PresentationFormat>On-screen Show (4:3)</PresentationFormat>
  <Paragraphs>50</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Google Sans</vt:lpstr>
      <vt:lpstr>Nunito</vt:lpstr>
      <vt:lpstr>Office Theme</vt:lpstr>
      <vt:lpstr>Data Representation in Machine Learning</vt:lpstr>
      <vt:lpstr>Data Representation</vt:lpstr>
      <vt:lpstr>Data Visualization with Python</vt:lpstr>
      <vt:lpstr>Viewing the dataset – using pandas</vt:lpstr>
      <vt:lpstr>Matplotlib</vt:lpstr>
      <vt:lpstr>Seaborn</vt:lpstr>
      <vt:lpstr>PowerPoint Presentation</vt:lpstr>
      <vt:lpstr>Types of Graphical Data Representation</vt:lpstr>
      <vt:lpstr>PowerPoint Presentation</vt:lpstr>
      <vt:lpstr>Using seaborn </vt:lpstr>
      <vt:lpstr>Histogram</vt:lpstr>
      <vt:lpstr>PowerPoint Presentation</vt:lpstr>
      <vt:lpstr>Using seaborn</vt:lpstr>
      <vt:lpstr>Line Graph</vt:lpstr>
      <vt:lpstr>PowerPoint Presentation</vt:lpstr>
      <vt:lpstr>Type 2</vt:lpstr>
      <vt:lpstr>Scatter Plot </vt:lpstr>
      <vt:lpstr>PowerPoint Presentation</vt:lpstr>
      <vt:lpstr>Pie Chart</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Tonnie kisomose</dc:creator>
  <cp:lastModifiedBy>Tonnie kisomose</cp:lastModifiedBy>
  <cp:revision>2</cp:revision>
  <dcterms:created xsi:type="dcterms:W3CDTF">2025-01-29T08:58:57Z</dcterms:created>
  <dcterms:modified xsi:type="dcterms:W3CDTF">2025-02-05T10:12:49Z</dcterms:modified>
</cp:coreProperties>
</file>