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3" r:id="rId2"/>
    <p:sldId id="382" r:id="rId3"/>
    <p:sldId id="288" r:id="rId4"/>
    <p:sldId id="380" r:id="rId5"/>
    <p:sldId id="381" r:id="rId6"/>
    <p:sldId id="375" r:id="rId7"/>
    <p:sldId id="376" r:id="rId8"/>
    <p:sldId id="377" r:id="rId9"/>
    <p:sldId id="378" r:id="rId10"/>
    <p:sldId id="379" r:id="rId11"/>
    <p:sldId id="359" r:id="rId12"/>
    <p:sldId id="369" r:id="rId13"/>
    <p:sldId id="360" r:id="rId14"/>
    <p:sldId id="361" r:id="rId15"/>
    <p:sldId id="362" r:id="rId16"/>
    <p:sldId id="363" r:id="rId17"/>
    <p:sldId id="358" r:id="rId18"/>
    <p:sldId id="339" r:id="rId19"/>
    <p:sldId id="329" r:id="rId20"/>
    <p:sldId id="343" r:id="rId21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3" autoAdjust="0"/>
    <p:restoredTop sz="95588" autoAdjust="0"/>
  </p:normalViewPr>
  <p:slideViewPr>
    <p:cSldViewPr>
      <p:cViewPr varScale="1">
        <p:scale>
          <a:sx n="105" d="100"/>
          <a:sy n="105" d="100"/>
        </p:scale>
        <p:origin x="118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d664d32-179e-445e-ae69-a5fe8ec1d7a5" providerId="ADAL" clId="{BF9E6FDE-C45C-45C5-BBDA-9C237AD891EC}"/>
    <pc:docChg chg="undo custSel addSld delSld modSld">
      <pc:chgData name=" " userId="4d664d32-179e-445e-ae69-a5fe8ec1d7a5" providerId="ADAL" clId="{BF9E6FDE-C45C-45C5-BBDA-9C237AD891EC}" dt="2019-09-09T08:19:12.467" v="26" actId="2696"/>
      <pc:docMkLst>
        <pc:docMk/>
      </pc:docMkLst>
      <pc:sldChg chg="modSp">
        <pc:chgData name=" " userId="4d664d32-179e-445e-ae69-a5fe8ec1d7a5" providerId="ADAL" clId="{BF9E6FDE-C45C-45C5-BBDA-9C237AD891EC}" dt="2019-09-09T07:46:26.886" v="10" actId="20577"/>
        <pc:sldMkLst>
          <pc:docMk/>
          <pc:sldMk cId="0" sldId="329"/>
        </pc:sldMkLst>
        <pc:spChg chg="mod">
          <ac:chgData name=" " userId="4d664d32-179e-445e-ae69-a5fe8ec1d7a5" providerId="ADAL" clId="{BF9E6FDE-C45C-45C5-BBDA-9C237AD891EC}" dt="2019-09-09T07:46:26.886" v="10" actId="20577"/>
          <ac:spMkLst>
            <pc:docMk/>
            <pc:sldMk cId="0" sldId="329"/>
            <ac:spMk id="9219" creationId="{00000000-0000-0000-0000-000000000000}"/>
          </ac:spMkLst>
        </pc:spChg>
      </pc:sldChg>
      <pc:sldChg chg="add">
        <pc:chgData name=" " userId="4d664d32-179e-445e-ae69-a5fe8ec1d7a5" providerId="ADAL" clId="{BF9E6FDE-C45C-45C5-BBDA-9C237AD891EC}" dt="2019-09-09T08:19:10.858" v="25"/>
        <pc:sldMkLst>
          <pc:docMk/>
          <pc:sldMk cId="0" sldId="353"/>
        </pc:sldMkLst>
      </pc:sldChg>
    </pc:docChg>
  </pc:docChgLst>
  <pc:docChgLst>
    <pc:chgData name=" " userId="4d664d32-179e-445e-ae69-a5fe8ec1d7a5" providerId="ADAL" clId="{29D1F9E2-DA59-4F6C-BD2C-48B66232C2C8}"/>
    <pc:docChg chg="custSel delSld modSld">
      <pc:chgData name=" " userId="4d664d32-179e-445e-ae69-a5fe8ec1d7a5" providerId="ADAL" clId="{29D1F9E2-DA59-4F6C-BD2C-48B66232C2C8}" dt="2019-09-15T22:43:54.023" v="177" actId="2696"/>
      <pc:docMkLst>
        <pc:docMk/>
      </pc:docMkLst>
      <pc:sldChg chg="modSp">
        <pc:chgData name=" " userId="4d664d32-179e-445e-ae69-a5fe8ec1d7a5" providerId="ADAL" clId="{29D1F9E2-DA59-4F6C-BD2C-48B66232C2C8}" dt="2019-09-09T08:23:56.858" v="63" actId="113"/>
        <pc:sldMkLst>
          <pc:docMk/>
          <pc:sldMk cId="246746332" sldId="382"/>
        </pc:sldMkLst>
        <pc:spChg chg="mod">
          <ac:chgData name=" " userId="4d664d32-179e-445e-ae69-a5fe8ec1d7a5" providerId="ADAL" clId="{29D1F9E2-DA59-4F6C-BD2C-48B66232C2C8}" dt="2019-09-09T08:23:56.858" v="63" actId="113"/>
          <ac:spMkLst>
            <pc:docMk/>
            <pc:sldMk cId="246746332" sldId="382"/>
            <ac:spMk id="9219" creationId="{00000000-0000-0000-0000-000000000000}"/>
          </ac:spMkLst>
        </pc:spChg>
      </pc:sldChg>
      <pc:sldChg chg="modSp del">
        <pc:chgData name=" " userId="4d664d32-179e-445e-ae69-a5fe8ec1d7a5" providerId="ADAL" clId="{29D1F9E2-DA59-4F6C-BD2C-48B66232C2C8}" dt="2019-09-15T22:43:54.016" v="175" actId="2696"/>
        <pc:sldMkLst>
          <pc:docMk/>
          <pc:sldMk cId="3103663675" sldId="386"/>
        </pc:sldMkLst>
        <pc:spChg chg="mod">
          <ac:chgData name=" " userId="4d664d32-179e-445e-ae69-a5fe8ec1d7a5" providerId="ADAL" clId="{29D1F9E2-DA59-4F6C-BD2C-48B66232C2C8}" dt="2019-09-15T22:41:59.883" v="165" actId="5793"/>
          <ac:spMkLst>
            <pc:docMk/>
            <pc:sldMk cId="3103663675" sldId="386"/>
            <ac:spMk id="3" creationId="{00000000-0000-0000-0000-000000000000}"/>
          </ac:spMkLst>
        </pc:spChg>
      </pc:sldChg>
      <pc:sldChg chg="delSp modSp del">
        <pc:chgData name=" " userId="4d664d32-179e-445e-ae69-a5fe8ec1d7a5" providerId="ADAL" clId="{29D1F9E2-DA59-4F6C-BD2C-48B66232C2C8}" dt="2019-09-15T22:43:54.017" v="176" actId="2696"/>
        <pc:sldMkLst>
          <pc:docMk/>
          <pc:sldMk cId="1622032531" sldId="387"/>
        </pc:sldMkLst>
        <pc:spChg chg="del mod">
          <ac:chgData name=" " userId="4d664d32-179e-445e-ae69-a5fe8ec1d7a5" providerId="ADAL" clId="{29D1F9E2-DA59-4F6C-BD2C-48B66232C2C8}" dt="2019-09-15T22:41:45.428" v="161" actId="478"/>
          <ac:spMkLst>
            <pc:docMk/>
            <pc:sldMk cId="1622032531" sldId="387"/>
            <ac:spMk id="3" creationId="{00000000-0000-0000-0000-000000000000}"/>
          </ac:spMkLst>
        </pc:spChg>
      </pc:sldChg>
      <pc:sldChg chg="addSp modSp del">
        <pc:chgData name=" " userId="4d664d32-179e-445e-ae69-a5fe8ec1d7a5" providerId="ADAL" clId="{29D1F9E2-DA59-4F6C-BD2C-48B66232C2C8}" dt="2019-09-15T22:43:54.023" v="177" actId="2696"/>
        <pc:sldMkLst>
          <pc:docMk/>
          <pc:sldMk cId="268635457" sldId="388"/>
        </pc:sldMkLst>
        <pc:spChg chg="mod">
          <ac:chgData name=" " userId="4d664d32-179e-445e-ae69-a5fe8ec1d7a5" providerId="ADAL" clId="{29D1F9E2-DA59-4F6C-BD2C-48B66232C2C8}" dt="2019-09-15T22:36:36.668" v="150" actId="20577"/>
          <ac:spMkLst>
            <pc:docMk/>
            <pc:sldMk cId="268635457" sldId="388"/>
            <ac:spMk id="3" creationId="{00000000-0000-0000-0000-000000000000}"/>
          </ac:spMkLst>
        </pc:spChg>
        <pc:spChg chg="add mod">
          <ac:chgData name=" " userId="4d664d32-179e-445e-ae69-a5fe8ec1d7a5" providerId="ADAL" clId="{29D1F9E2-DA59-4F6C-BD2C-48B66232C2C8}" dt="2019-09-15T22:42:23.461" v="170" actId="1038"/>
          <ac:spMkLst>
            <pc:docMk/>
            <pc:sldMk cId="268635457" sldId="388"/>
            <ac:spMk id="6" creationId="{CF25451E-5CF8-401F-9B66-8B8F7FBFF7B9}"/>
          </ac:spMkLst>
        </pc:spChg>
        <pc:picChg chg="add mod">
          <ac:chgData name=" " userId="4d664d32-179e-445e-ae69-a5fe8ec1d7a5" providerId="ADAL" clId="{29D1F9E2-DA59-4F6C-BD2C-48B66232C2C8}" dt="2019-09-15T22:42:23.461" v="170" actId="1038"/>
          <ac:picMkLst>
            <pc:docMk/>
            <pc:sldMk cId="268635457" sldId="388"/>
            <ac:picMk id="7" creationId="{E10CF9D8-B8C3-4B17-87A1-161204BD39C2}"/>
          </ac:picMkLst>
        </pc:picChg>
      </pc:sldChg>
      <pc:sldChg chg="del">
        <pc:chgData name=" " userId="4d664d32-179e-445e-ae69-a5fe8ec1d7a5" providerId="ADAL" clId="{29D1F9E2-DA59-4F6C-BD2C-48B66232C2C8}" dt="2019-09-15T22:42:31.782" v="171" actId="2696"/>
        <pc:sldMkLst>
          <pc:docMk/>
          <pc:sldMk cId="1451905430" sldId="389"/>
        </pc:sldMkLst>
      </pc:sldChg>
      <pc:sldChg chg="addSp modSp del">
        <pc:chgData name=" " userId="4d664d32-179e-445e-ae69-a5fe8ec1d7a5" providerId="ADAL" clId="{29D1F9E2-DA59-4F6C-BD2C-48B66232C2C8}" dt="2019-09-15T22:43:54.013" v="174" actId="2696"/>
        <pc:sldMkLst>
          <pc:docMk/>
          <pc:sldMk cId="3184228605" sldId="390"/>
        </pc:sldMkLst>
        <pc:spChg chg="add mod">
          <ac:chgData name=" " userId="4d664d32-179e-445e-ae69-a5fe8ec1d7a5" providerId="ADAL" clId="{29D1F9E2-DA59-4F6C-BD2C-48B66232C2C8}" dt="2019-09-09T08:22:42.586" v="58" actId="1036"/>
          <ac:spMkLst>
            <pc:docMk/>
            <pc:sldMk cId="3184228605" sldId="390"/>
            <ac:spMk id="3" creationId="{16E3A3F2-480D-4ABC-83F3-AAE35565D358}"/>
          </ac:spMkLst>
        </pc:spChg>
        <pc:spChg chg="mod">
          <ac:chgData name=" " userId="4d664d32-179e-445e-ae69-a5fe8ec1d7a5" providerId="ADAL" clId="{29D1F9E2-DA59-4F6C-BD2C-48B66232C2C8}" dt="2019-09-09T08:22:07.102" v="9"/>
          <ac:spMkLst>
            <pc:docMk/>
            <pc:sldMk cId="3184228605" sldId="390"/>
            <ac:spMk id="9219" creationId="{00000000-0000-0000-0000-000000000000}"/>
          </ac:spMkLst>
        </pc:spChg>
        <pc:spChg chg="mod">
          <ac:chgData name=" " userId="4d664d32-179e-445e-ae69-a5fe8ec1d7a5" providerId="ADAL" clId="{29D1F9E2-DA59-4F6C-BD2C-48B66232C2C8}" dt="2019-09-15T22:42:45.398" v="173"/>
          <ac:spMkLst>
            <pc:docMk/>
            <pc:sldMk cId="3184228605" sldId="390"/>
            <ac:spMk id="2457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3FE6E9A-5645-4E97-9A51-60D68F7A30F1}" type="datetimeFigureOut">
              <a:rPr lang="ko-KR" altLang="en-US"/>
              <a:pPr>
                <a:defRPr/>
              </a:pPr>
              <a:t>2019. 9. 16.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B6838A5B-C0BC-4AF8-83DA-5355381667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71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164EC-A3F6-4029-8961-95DA9D680600}" type="datetimeFigureOut">
              <a:rPr lang="ko-KR" altLang="en-US"/>
              <a:pPr>
                <a:defRPr/>
              </a:pPr>
              <a:t>2019. 9. 16.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C3A559F-3554-4B6E-AFCF-9A036F049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75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73449B7-FFC0-44E5-84A4-CF465A0AD37A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4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73449B7-FFC0-44E5-84A4-CF465A0AD37A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2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0B715F1-F36C-42BB-8965-2BF79514BD0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62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EE66679-9DCE-4370-9CFB-26996DB0CF0C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19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A559F-3554-4B6E-AFCF-9A036F04927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6D5E18F-1614-435C-9A56-F69347BBDC3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34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DA9296-ABDA-47C4-9803-904396968AA3}" type="slidenum">
              <a:rPr lang="ko-KR" altLang="en-US" sz="1300" smtClean="0"/>
              <a:pPr>
                <a:spcBef>
                  <a:spcPct val="0"/>
                </a:spcBef>
              </a:pPr>
              <a:t>18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64860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A559F-3554-4B6E-AFCF-9A036F04927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B41E-7F69-412E-97DD-EFC1983D225C}" type="datetime1">
              <a:rPr lang="ko-KR" altLang="en-US"/>
              <a:pPr>
                <a:defRPr/>
              </a:pPr>
              <a:t>2019. 9. 16.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8BC73-1C99-4EC8-B912-FD9AF21D67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E6CC6-0A45-454F-B895-1A259A3B1F4E}" type="datetime1">
              <a:rPr lang="ko-KR" altLang="en-US"/>
              <a:pPr>
                <a:defRPr/>
              </a:pPr>
              <a:t>2019. 9. 16.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7061F-E84D-4B57-BE21-1BC73C9E4B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88734B-1876-4D6E-998C-87AA1A9EB0B5}" type="datetime1">
              <a:rPr lang="ko-KR" altLang="en-US"/>
              <a:pPr>
                <a:defRPr/>
              </a:pPr>
              <a:t>2019. 9. 16.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F80892-C711-4FE1-876E-D318A18DF0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/>
              <a:t>Course Information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BEE225-7A0C-4324-94BD-8970717D3EA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6" name="Picture 6" descr="LED Parallel Circui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419600"/>
            <a:ext cx="43529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8" descr="LED Parallel Circuit Bread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4348163"/>
            <a:ext cx="41433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" descr="LED Series Circuit Schema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265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4" descr="LEDSeries Circuit Breadboar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5725"/>
            <a:ext cx="3382963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0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F4CEC-2F32-4B1E-BFBD-B8D4D6BD005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126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pic>
        <p:nvPicPr>
          <p:cNvPr id="1126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17272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 bwMode="auto">
          <a:xfrm rot="5400000">
            <a:off x="3801269" y="3712369"/>
            <a:ext cx="12684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 rot="5400000">
            <a:off x="4175125" y="3654425"/>
            <a:ext cx="496888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pSp>
        <p:nvGrpSpPr>
          <p:cNvPr id="11272" name="Group 15"/>
          <p:cNvGrpSpPr>
            <a:grpSpLocks/>
          </p:cNvGrpSpPr>
          <p:nvPr/>
        </p:nvGrpSpPr>
        <p:grpSpPr bwMode="auto">
          <a:xfrm rot="5400000">
            <a:off x="4092575" y="3654425"/>
            <a:ext cx="661988" cy="115888"/>
            <a:chOff x="2845852" y="3897016"/>
            <a:chExt cx="430004" cy="72032"/>
          </a:xfrm>
        </p:grpSpPr>
        <p:sp>
          <p:nvSpPr>
            <p:cNvPr id="21" name="Oval 20"/>
            <p:cNvSpPr/>
            <p:nvPr/>
          </p:nvSpPr>
          <p:spPr>
            <a:xfrm>
              <a:off x="2845852" y="3897016"/>
              <a:ext cx="71152" cy="72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04704" y="3897016"/>
              <a:ext cx="71152" cy="72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cxnSp>
        <p:nvCxnSpPr>
          <p:cNvPr id="20" name="Straight Connector 19"/>
          <p:cNvCxnSpPr>
            <a:stCxn id="21" idx="6"/>
          </p:cNvCxnSpPr>
          <p:nvPr/>
        </p:nvCxnSpPr>
        <p:spPr bwMode="auto">
          <a:xfrm rot="5400000" flipV="1">
            <a:off x="4405313" y="3521075"/>
            <a:ext cx="412750" cy="35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4"/>
          <p:cNvSpPr txBox="1">
            <a:spLocks noChangeArrowheads="1"/>
          </p:cNvSpPr>
          <p:nvPr/>
        </p:nvSpPr>
        <p:spPr bwMode="auto">
          <a:xfrm>
            <a:off x="395288" y="39592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5" name="TextBox 23"/>
          <p:cNvSpPr txBox="1">
            <a:spLocks noChangeArrowheads="1"/>
          </p:cNvSpPr>
          <p:nvPr/>
        </p:nvSpPr>
        <p:spPr bwMode="auto">
          <a:xfrm>
            <a:off x="939800" y="4335463"/>
            <a:ext cx="43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6" name="TextBox 24"/>
          <p:cNvSpPr txBox="1">
            <a:spLocks noChangeArrowheads="1"/>
          </p:cNvSpPr>
          <p:nvPr/>
        </p:nvSpPr>
        <p:spPr bwMode="auto">
          <a:xfrm>
            <a:off x="1830388" y="4114800"/>
            <a:ext cx="4365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7" name="TextBox 25"/>
          <p:cNvSpPr txBox="1">
            <a:spLocks noChangeArrowheads="1"/>
          </p:cNvSpPr>
          <p:nvPr/>
        </p:nvSpPr>
        <p:spPr bwMode="auto">
          <a:xfrm>
            <a:off x="2049463" y="30194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8" name="TextBox 26"/>
          <p:cNvSpPr txBox="1">
            <a:spLocks noChangeArrowheads="1"/>
          </p:cNvSpPr>
          <p:nvPr/>
        </p:nvSpPr>
        <p:spPr bwMode="auto">
          <a:xfrm>
            <a:off x="3184525" y="2603500"/>
            <a:ext cx="43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9" name="TextBox 27"/>
          <p:cNvSpPr txBox="1">
            <a:spLocks noChangeArrowheads="1"/>
          </p:cNvSpPr>
          <p:nvPr/>
        </p:nvSpPr>
        <p:spPr bwMode="auto">
          <a:xfrm>
            <a:off x="3198813" y="44164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0" name="TextBox 28"/>
          <p:cNvSpPr txBox="1">
            <a:spLocks noChangeArrowheads="1"/>
          </p:cNvSpPr>
          <p:nvPr/>
        </p:nvSpPr>
        <p:spPr bwMode="auto">
          <a:xfrm>
            <a:off x="5183188" y="44164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1" name="TextBox 29"/>
          <p:cNvSpPr txBox="1">
            <a:spLocks noChangeArrowheads="1"/>
          </p:cNvSpPr>
          <p:nvPr/>
        </p:nvSpPr>
        <p:spPr bwMode="auto">
          <a:xfrm>
            <a:off x="5183188" y="26130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2" name="TextBox 9"/>
          <p:cNvSpPr txBox="1">
            <a:spLocks noChangeArrowheads="1"/>
          </p:cNvSpPr>
          <p:nvPr/>
        </p:nvSpPr>
        <p:spPr bwMode="auto">
          <a:xfrm>
            <a:off x="3492500" y="553878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Circuit Diagram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83" name="TextBox 9"/>
          <p:cNvSpPr txBox="1">
            <a:spLocks noChangeArrowheads="1"/>
          </p:cNvSpPr>
          <p:nvPr/>
        </p:nvSpPr>
        <p:spPr bwMode="auto">
          <a:xfrm>
            <a:off x="471488" y="553878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Tactile Switch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84" name="TextBox 9"/>
          <p:cNvSpPr txBox="1">
            <a:spLocks noChangeArrowheads="1"/>
          </p:cNvSpPr>
          <p:nvPr/>
        </p:nvSpPr>
        <p:spPr bwMode="auto">
          <a:xfrm>
            <a:off x="6372225" y="55435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Usage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285" name="Picture 25" descr="C:\Users\Rubis\Desktop\tactwirea_engadget_how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209800"/>
            <a:ext cx="1789113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19"/>
          <p:cNvCxnSpPr/>
          <p:nvPr/>
        </p:nvCxnSpPr>
        <p:spPr bwMode="auto">
          <a:xfrm flipV="1">
            <a:off x="3492500" y="3062288"/>
            <a:ext cx="187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/>
          <p:cNvCxnSpPr/>
          <p:nvPr/>
        </p:nvCxnSpPr>
        <p:spPr bwMode="auto">
          <a:xfrm flipV="1">
            <a:off x="3492500" y="4357688"/>
            <a:ext cx="187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Tactile switches</a:t>
            </a:r>
            <a:br>
              <a:rPr kumimoji="0" lang="en-US" altLang="ko-KR" sz="2000" b="1" dirty="0">
                <a:latin typeface="+mn-lt"/>
                <a:cs typeface="Arial" panose="020B0604020202020204" pitchFamily="34" charset="0"/>
              </a:rPr>
            </a:br>
            <a:br>
              <a:rPr kumimoji="0" lang="en-US" altLang="ko-KR" sz="2000" b="1">
                <a:latin typeface="+mn-lt"/>
                <a:cs typeface="Arial" panose="020B0604020202020204" pitchFamily="34" charset="0"/>
              </a:rPr>
            </a:b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229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9B352-F4D8-4D15-B63A-B317D15A6BD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229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27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LEDs</a:t>
            </a:r>
            <a:br>
              <a:rPr kumimoji="0" lang="en-US" altLang="ko-KR" sz="2000" b="1" dirty="0">
                <a:latin typeface="+mn-lt"/>
                <a:cs typeface="Arial" panose="020B0604020202020204" pitchFamily="34" charset="0"/>
              </a:rPr>
            </a:br>
            <a:br>
              <a:rPr kumimoji="0" lang="en-US" altLang="ko-KR" sz="2000" b="1">
                <a:latin typeface="+mn-lt"/>
                <a:cs typeface="Arial" panose="020B0604020202020204" pitchFamily="34" charset="0"/>
              </a:rPr>
            </a:b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294" name="Picture 2" descr="http://www.electronics.dit.ie/staff/tscarff/DT089_Physical_Computing_1/LEDS/LED_Characteristic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4"/>
          <a:stretch>
            <a:fillRect/>
          </a:stretch>
        </p:blipFill>
        <p:spPr bwMode="auto">
          <a:xfrm>
            <a:off x="471488" y="2924175"/>
            <a:ext cx="32226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내용 개체 틀 4"/>
          <p:cNvSpPr txBox="1">
            <a:spLocks/>
          </p:cNvSpPr>
          <p:nvPr/>
        </p:nvSpPr>
        <p:spPr bwMode="auto">
          <a:xfrm>
            <a:off x="4211638" y="1844675"/>
            <a:ext cx="4752975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000">
                <a:latin typeface="+mn-lt"/>
                <a:cs typeface="Arial" panose="020B0604020202020204" pitchFamily="34" charset="0"/>
              </a:rPr>
              <a:t>LEDs emit colored light when passed through by forward current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kumimoji="0" lang="en-US" altLang="ko-KR" sz="2000">
              <a:latin typeface="+mn-lt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000">
                <a:latin typeface="+mn-lt"/>
                <a:cs typeface="Arial" panose="020B0604020202020204" pitchFamily="34" charset="0"/>
              </a:rPr>
              <a:t>To protect LED from excessive current flow, </a:t>
            </a:r>
            <a:r>
              <a:rPr kumimoji="0" lang="en-US" altLang="ko-KR" sz="200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using an appropriate resistor(around </a:t>
            </a:r>
            <a:r>
              <a:rPr kumimoji="0" lang="en-US" altLang="ko-KR" sz="2000">
                <a:solidFill>
                  <a:srgbClr val="FF0000"/>
                </a:solidFill>
                <a:cs typeface="Arial" panose="020B0604020202020204" pitchFamily="34" charset="0"/>
              </a:rPr>
              <a:t>3~400</a:t>
            </a:r>
            <a:r>
              <a:rPr kumimoji="0" lang="el-GR" altLang="ko-KR" sz="2000">
                <a:solidFill>
                  <a:srgbClr val="FF0000"/>
                </a:solidFill>
                <a:cs typeface="Arial" panose="020B0604020202020204" pitchFamily="34" charset="0"/>
              </a:rPr>
              <a:t>Ω</a:t>
            </a:r>
            <a:r>
              <a:rPr kumimoji="0" lang="en-US" altLang="ko-KR" sz="2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r>
              <a:rPr kumimoji="0" lang="en-US" altLang="ko-KR" sz="200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ko-KR" sz="2000">
                <a:latin typeface="+mn-lt"/>
                <a:cs typeface="Arial" panose="020B0604020202020204" pitchFamily="34" charset="0"/>
              </a:rPr>
              <a:t>is necessary</a:t>
            </a:r>
            <a:br>
              <a:rPr kumimoji="0" lang="en-US" altLang="ko-KR" sz="2000">
                <a:latin typeface="+mn-lt"/>
                <a:cs typeface="Arial" panose="020B0604020202020204" pitchFamily="34" charset="0"/>
              </a:rPr>
            </a:b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296" name="Picture 6" descr="led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5"/>
          <a:stretch>
            <a:fillRect/>
          </a:stretch>
        </p:blipFill>
        <p:spPr bwMode="auto">
          <a:xfrm>
            <a:off x="1843088" y="1557338"/>
            <a:ext cx="7207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8" descr="http://www.electronics.dit.ie/staff/tscarff/DT089_Physical_Computing_1/LEDS/LED_Resisto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67200"/>
            <a:ext cx="16573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5940425" y="3860800"/>
            <a:ext cx="503238" cy="863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435600" y="4581525"/>
            <a:ext cx="504825" cy="792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433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B70D0-0193-400A-BA2A-19E6B38F4AE4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2060575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2060575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1479550" y="59626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691188" y="5962650"/>
            <a:ext cx="208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344" name="Picture 2" descr="C:\Users\Rubis\Desktop\풀업저항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420938"/>
            <a:ext cx="35702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3" descr="C:\Users\Rubis\Desktop\풀다운저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20938"/>
            <a:ext cx="35972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2682875" y="2713038"/>
            <a:ext cx="220663" cy="3683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347" name="그룹 8"/>
          <p:cNvGrpSpPr>
            <a:grpSpLocks/>
          </p:cNvGrpSpPr>
          <p:nvPr/>
        </p:nvGrpSpPr>
        <p:grpSpPr bwMode="auto">
          <a:xfrm>
            <a:off x="971550" y="2808288"/>
            <a:ext cx="2719388" cy="1323975"/>
            <a:chOff x="971600" y="2592431"/>
            <a:chExt cx="2719124" cy="1324055"/>
          </a:xfrm>
        </p:grpSpPr>
        <p:grpSp>
          <p:nvGrpSpPr>
            <p:cNvPr id="14360" name="그룹 6"/>
            <p:cNvGrpSpPr>
              <a:grpSpLocks/>
            </p:cNvGrpSpPr>
            <p:nvPr/>
          </p:nvGrpSpPr>
          <p:grpSpPr bwMode="auto">
            <a:xfrm>
              <a:off x="971600" y="2592431"/>
              <a:ext cx="2719124" cy="1103269"/>
              <a:chOff x="971600" y="2592431"/>
              <a:chExt cx="2719124" cy="11032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55741" y="2592431"/>
                <a:ext cx="406361" cy="588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85945" y="2614657"/>
                <a:ext cx="406361" cy="588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971600" y="3440207"/>
                <a:ext cx="1079395" cy="2444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411323" y="3429094"/>
                <a:ext cx="1279401" cy="2667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Pull-up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16049" y="3673583"/>
              <a:ext cx="2349272" cy="242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1&gt; L switch &amp; Pull-up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48" name="그룹 23"/>
          <p:cNvGrpSpPr>
            <a:grpSpLocks/>
          </p:cNvGrpSpPr>
          <p:nvPr/>
        </p:nvGrpSpPr>
        <p:grpSpPr bwMode="auto">
          <a:xfrm>
            <a:off x="5183188" y="2852738"/>
            <a:ext cx="2835275" cy="1317625"/>
            <a:chOff x="887847" y="2599291"/>
            <a:chExt cx="2834566" cy="1317195"/>
          </a:xfrm>
        </p:grpSpPr>
        <p:grpSp>
          <p:nvGrpSpPr>
            <p:cNvPr id="14354" name="그룹 24"/>
            <p:cNvGrpSpPr>
              <a:grpSpLocks/>
            </p:cNvGrpSpPr>
            <p:nvPr/>
          </p:nvGrpSpPr>
          <p:grpSpPr bwMode="auto">
            <a:xfrm>
              <a:off x="887847" y="2599291"/>
              <a:ext cx="2834566" cy="1070604"/>
              <a:chOff x="887847" y="2599291"/>
              <a:chExt cx="2834566" cy="107060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08417" y="2611987"/>
                <a:ext cx="406298" cy="588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138359" y="2599291"/>
                <a:ext cx="406298" cy="588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87847" y="3434043"/>
                <a:ext cx="1260160" cy="22376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57516" y="3403890"/>
                <a:ext cx="1464897" cy="2666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Pull-down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13228" y="3673677"/>
              <a:ext cx="2575869" cy="242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2&gt; H switch &amp; Pull-down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550" y="4335463"/>
            <a:ext cx="708025" cy="157162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2075" y="4373563"/>
            <a:ext cx="708025" cy="157162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992938" y="3186113"/>
            <a:ext cx="220662" cy="3127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35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124200" y="6223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536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23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735FC-430E-4762-8A0E-E5E9D391F72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1998663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1998663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5366" name="TextBox 9"/>
          <p:cNvSpPr txBox="1">
            <a:spLocks noChangeArrowheads="1"/>
          </p:cNvSpPr>
          <p:nvPr/>
        </p:nvSpPr>
        <p:spPr bwMode="auto">
          <a:xfrm>
            <a:off x="1479550" y="590073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5691188" y="5900738"/>
            <a:ext cx="208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5368" name="Picture 2" descr="C:\Users\Rubis\Desktop\풀업저항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359025"/>
            <a:ext cx="35702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3" descr="C:\Users\Rubis\Desktop\풀다운저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59025"/>
            <a:ext cx="35972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그룹 8"/>
          <p:cNvGrpSpPr>
            <a:grpSpLocks/>
          </p:cNvGrpSpPr>
          <p:nvPr/>
        </p:nvGrpSpPr>
        <p:grpSpPr bwMode="auto">
          <a:xfrm>
            <a:off x="971550" y="2746375"/>
            <a:ext cx="2719388" cy="1323975"/>
            <a:chOff x="971600" y="2592431"/>
            <a:chExt cx="2719124" cy="1324055"/>
          </a:xfrm>
        </p:grpSpPr>
        <p:grpSp>
          <p:nvGrpSpPr>
            <p:cNvPr id="15389" name="그룹 6"/>
            <p:cNvGrpSpPr>
              <a:grpSpLocks/>
            </p:cNvGrpSpPr>
            <p:nvPr/>
          </p:nvGrpSpPr>
          <p:grpSpPr bwMode="auto">
            <a:xfrm>
              <a:off x="971600" y="2592431"/>
              <a:ext cx="2719124" cy="1103269"/>
              <a:chOff x="971600" y="2592431"/>
              <a:chExt cx="2719124" cy="11032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55741" y="2592431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85945" y="2614657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971600" y="3440207"/>
                <a:ext cx="1079395" cy="2444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411323" y="3429095"/>
                <a:ext cx="1279401" cy="2667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Pull-up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16049" y="3673584"/>
              <a:ext cx="2349272" cy="242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1&gt; L switch &amp; Pull-up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71" name="그룹 23"/>
          <p:cNvGrpSpPr>
            <a:grpSpLocks/>
          </p:cNvGrpSpPr>
          <p:nvPr/>
        </p:nvGrpSpPr>
        <p:grpSpPr bwMode="auto">
          <a:xfrm>
            <a:off x="5183188" y="2790825"/>
            <a:ext cx="2835275" cy="1317625"/>
            <a:chOff x="887847" y="2599291"/>
            <a:chExt cx="2834566" cy="1317195"/>
          </a:xfrm>
        </p:grpSpPr>
        <p:grpSp>
          <p:nvGrpSpPr>
            <p:cNvPr id="15383" name="그룹 24"/>
            <p:cNvGrpSpPr>
              <a:grpSpLocks/>
            </p:cNvGrpSpPr>
            <p:nvPr/>
          </p:nvGrpSpPr>
          <p:grpSpPr bwMode="auto">
            <a:xfrm>
              <a:off x="887847" y="2599291"/>
              <a:ext cx="2834566" cy="1070604"/>
              <a:chOff x="887847" y="2599291"/>
              <a:chExt cx="2834566" cy="107060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08417" y="2611987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138359" y="2599291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87847" y="3434043"/>
                <a:ext cx="1260160" cy="2237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57516" y="3403891"/>
                <a:ext cx="1464897" cy="2666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Pull-down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13228" y="3673678"/>
              <a:ext cx="2575869" cy="242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2&gt; H switch &amp; Pull-down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550" y="4273550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2075" y="4311650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굽은 화살표 30"/>
          <p:cNvSpPr/>
          <p:nvPr/>
        </p:nvSpPr>
        <p:spPr>
          <a:xfrm rot="16200000" flipH="1">
            <a:off x="2847975" y="3070225"/>
            <a:ext cx="415925" cy="441325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2592388" y="2503488"/>
            <a:ext cx="107950" cy="99536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굽은 화살표 34"/>
          <p:cNvSpPr/>
          <p:nvPr/>
        </p:nvSpPr>
        <p:spPr>
          <a:xfrm rot="10800000" flipH="1">
            <a:off x="7178675" y="2646363"/>
            <a:ext cx="417513" cy="439737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6888" y="6421438"/>
            <a:ext cx="288925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78" name="TextBox 9"/>
          <p:cNvSpPr txBox="1">
            <a:spLocks noChangeArrowheads="1"/>
          </p:cNvSpPr>
          <p:nvPr/>
        </p:nvSpPr>
        <p:spPr bwMode="auto">
          <a:xfrm>
            <a:off x="785813" y="6391275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on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63713" y="6421438"/>
            <a:ext cx="287337" cy="215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80" name="TextBox 9"/>
          <p:cNvSpPr txBox="1">
            <a:spLocks noChangeArrowheads="1"/>
          </p:cNvSpPr>
          <p:nvPr/>
        </p:nvSpPr>
        <p:spPr bwMode="auto">
          <a:xfrm>
            <a:off x="2124075" y="6391275"/>
            <a:ext cx="9350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off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81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39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124200" y="651986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741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98090-83BC-4685-B2C8-FC01A022FB1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2008188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2008188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1479550" y="5910263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5691188" y="5910263"/>
            <a:ext cx="208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7416" name="Picture 2" descr="C:\Users\Rubis\Desktop\풀업저항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368550"/>
            <a:ext cx="35702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" descr="C:\Users\Rubis\Desktop\풀다운저항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68550"/>
            <a:ext cx="35972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8" name="그룹 8"/>
          <p:cNvGrpSpPr>
            <a:grpSpLocks/>
          </p:cNvGrpSpPr>
          <p:nvPr/>
        </p:nvGrpSpPr>
        <p:grpSpPr bwMode="auto">
          <a:xfrm>
            <a:off x="971550" y="2755900"/>
            <a:ext cx="2719388" cy="1323975"/>
            <a:chOff x="971600" y="2592431"/>
            <a:chExt cx="2719124" cy="1324055"/>
          </a:xfrm>
        </p:grpSpPr>
        <p:grpSp>
          <p:nvGrpSpPr>
            <p:cNvPr id="17438" name="그룹 6"/>
            <p:cNvGrpSpPr>
              <a:grpSpLocks/>
            </p:cNvGrpSpPr>
            <p:nvPr/>
          </p:nvGrpSpPr>
          <p:grpSpPr bwMode="auto">
            <a:xfrm>
              <a:off x="971600" y="2592431"/>
              <a:ext cx="2719124" cy="1103269"/>
              <a:chOff x="971600" y="2592431"/>
              <a:chExt cx="2719124" cy="11032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55741" y="2592431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85945" y="2614657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971600" y="3440207"/>
                <a:ext cx="1079395" cy="2444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411323" y="3429095"/>
                <a:ext cx="1279401" cy="2667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Pull-up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16049" y="3673584"/>
              <a:ext cx="2349272" cy="242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1&gt; L switch &amp; Pull-up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19" name="그룹 23"/>
          <p:cNvGrpSpPr>
            <a:grpSpLocks/>
          </p:cNvGrpSpPr>
          <p:nvPr/>
        </p:nvGrpSpPr>
        <p:grpSpPr bwMode="auto">
          <a:xfrm>
            <a:off x="5183188" y="2800350"/>
            <a:ext cx="2835275" cy="1317625"/>
            <a:chOff x="887847" y="2599291"/>
            <a:chExt cx="2834566" cy="1317195"/>
          </a:xfrm>
        </p:grpSpPr>
        <p:grpSp>
          <p:nvGrpSpPr>
            <p:cNvPr id="17432" name="그룹 24"/>
            <p:cNvGrpSpPr>
              <a:grpSpLocks/>
            </p:cNvGrpSpPr>
            <p:nvPr/>
          </p:nvGrpSpPr>
          <p:grpSpPr bwMode="auto">
            <a:xfrm>
              <a:off x="887847" y="2599291"/>
              <a:ext cx="2834566" cy="1070604"/>
              <a:chOff x="887847" y="2599291"/>
              <a:chExt cx="2834566" cy="107060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08417" y="2611987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138359" y="2599291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87847" y="3434043"/>
                <a:ext cx="1260160" cy="2237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57516" y="3403891"/>
                <a:ext cx="1464897" cy="2666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Pull-down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13228" y="3673678"/>
              <a:ext cx="2575869" cy="242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2&gt; H switch &amp; Pull-down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550" y="4283075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2075" y="4321175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굽은 화살표 30"/>
          <p:cNvSpPr/>
          <p:nvPr/>
        </p:nvSpPr>
        <p:spPr>
          <a:xfrm rot="10800000" flipH="1">
            <a:off x="2859088" y="2647950"/>
            <a:ext cx="417512" cy="439738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굽은 화살표 33"/>
          <p:cNvSpPr/>
          <p:nvPr/>
        </p:nvSpPr>
        <p:spPr>
          <a:xfrm rot="16200000" flipH="1">
            <a:off x="7175500" y="3163888"/>
            <a:ext cx="417513" cy="439737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6888" y="6430963"/>
            <a:ext cx="288925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25" name="TextBox 9"/>
          <p:cNvSpPr txBox="1">
            <a:spLocks noChangeArrowheads="1"/>
          </p:cNvSpPr>
          <p:nvPr/>
        </p:nvSpPr>
        <p:spPr bwMode="auto">
          <a:xfrm>
            <a:off x="785813" y="6400800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on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3713" y="6430963"/>
            <a:ext cx="287337" cy="215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27" name="TextBox 9"/>
          <p:cNvSpPr txBox="1">
            <a:spLocks noChangeArrowheads="1"/>
          </p:cNvSpPr>
          <p:nvPr/>
        </p:nvSpPr>
        <p:spPr bwMode="auto">
          <a:xfrm>
            <a:off x="2124075" y="6400800"/>
            <a:ext cx="9350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off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42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38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043238" y="4852988"/>
            <a:ext cx="749300" cy="4032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53300" y="4876800"/>
            <a:ext cx="749300" cy="4032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2789238"/>
            <a:ext cx="37258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01938"/>
            <a:ext cx="3724275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843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DF347-9182-4256-A964-19820929DB2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2644775"/>
            <a:ext cx="4032250" cy="3167063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2644775"/>
            <a:ext cx="4032250" cy="3167063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1479550" y="597058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5691188" y="5970588"/>
            <a:ext cx="208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29200" y="4346575"/>
            <a:ext cx="431800" cy="7207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46113" y="3175000"/>
            <a:ext cx="431800" cy="7191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5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16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 dirty="0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945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71EE1-5E1A-451B-8931-8F9FCD1F547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9460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825657"/>
            <a:ext cx="3529756" cy="2281048"/>
          </a:xfrm>
        </p:spPr>
      </p:pic>
      <p:sp>
        <p:nvSpPr>
          <p:cNvPr id="19461" name="내용 개체 틀 2"/>
          <p:cNvSpPr txBox="1">
            <a:spLocks/>
          </p:cNvSpPr>
          <p:nvPr/>
        </p:nvSpPr>
        <p:spPr bwMode="auto">
          <a:xfrm>
            <a:off x="457200" y="1268413"/>
            <a:ext cx="82296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/>
              <a:t>Practice: Half-adder implementation</a:t>
            </a: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76185"/>
            <a:ext cx="3760217" cy="197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827088" y="1916113"/>
            <a:ext cx="5297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Let’s implement half-adder on breadboard.</a:t>
            </a:r>
            <a:endParaRPr lang="ko-KR" altLang="en-US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46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31B52C-838A-41BD-BE47-0FF78C0CC8B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741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cs typeface="Arial" panose="020B0604020202020204" pitchFamily="34" charset="0"/>
              </a:rPr>
              <a:t>1.   Draw a circuit schematic for the below formula using ONLY NOR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cs typeface="Arial" panose="020B0604020202020204" pitchFamily="34" charset="0"/>
              </a:rPr>
              <a:t>     gates and NOT gates. You can draw it by hand or using any of 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cs typeface="Arial" panose="020B0604020202020204" pitchFamily="34" charset="0"/>
              </a:rPr>
              <a:t>     computer program.</a:t>
            </a:r>
          </a:p>
          <a:p>
            <a:pPr marL="400050" lvl="2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cs typeface="Arial" panose="020B0604020202020204" pitchFamily="34" charset="0"/>
              </a:rPr>
              <a:t> -	Y = A(B+CD)</a:t>
            </a:r>
          </a:p>
          <a:p>
            <a:pPr marL="400050" lvl="2" indent="0">
              <a:buFont typeface="Arial" panose="020B0604020202020204" pitchFamily="34" charset="0"/>
              <a:buNone/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cs typeface="Arial" panose="020B0604020202020204" pitchFamily="34" charset="0"/>
              </a:rPr>
              <a:t>2.   Y = AB + ABC + A’B + AB’C</a:t>
            </a:r>
          </a:p>
          <a:p>
            <a:pPr marL="857250" lvl="1" indent="-457200">
              <a:buFont typeface="Arial" panose="020B0604020202020204" pitchFamily="34" charset="0"/>
              <a:buAutoNum type="arabicParenBoth"/>
              <a:defRPr/>
            </a:pPr>
            <a:r>
              <a:rPr lang="en-US" altLang="ko-KR" dirty="0">
                <a:cs typeface="Arial" panose="020B0604020202020204" pitchFamily="34" charset="0"/>
              </a:rPr>
              <a:t>Make a truth table</a:t>
            </a:r>
          </a:p>
          <a:p>
            <a:pPr marL="857250" lvl="1" indent="-457200">
              <a:buFont typeface="Arial" panose="020B0604020202020204" pitchFamily="34" charset="0"/>
              <a:buAutoNum type="arabicParenBoth"/>
              <a:defRPr/>
            </a:pPr>
            <a:r>
              <a:rPr lang="en-US" altLang="ko-KR" dirty="0">
                <a:cs typeface="Arial" panose="020B0604020202020204" pitchFamily="34" charset="0"/>
              </a:rPr>
              <a:t>Minimize # of gates</a:t>
            </a:r>
          </a:p>
          <a:p>
            <a:pPr marL="857250" lvl="1" indent="-457200">
              <a:buFont typeface="Arial" panose="020B0604020202020204" pitchFamily="34" charset="0"/>
              <a:buAutoNum type="arabicParenBoth"/>
              <a:defRPr/>
            </a:pPr>
            <a:r>
              <a:rPr lang="en-US" altLang="ko-KR" dirty="0">
                <a:cs typeface="Arial" panose="020B0604020202020204" pitchFamily="34" charset="0"/>
              </a:rPr>
              <a:t>Draw a circuit schematic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/>
              <a:t>3.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/>
              <a:t>     Implement simple combinational logic circuits </a:t>
            </a:r>
            <a:r>
              <a:rPr lang="en-US" altLang="ko-KR" sz="2000" b="1" dirty="0"/>
              <a:t>1-1</a:t>
            </a:r>
            <a:r>
              <a:rPr lang="en-US" altLang="ko-KR" sz="2000" dirty="0"/>
              <a:t> and </a:t>
            </a:r>
            <a:r>
              <a:rPr lang="en-US" altLang="ko-KR" sz="2000" b="1" dirty="0"/>
              <a:t>1-2</a:t>
            </a:r>
            <a:r>
              <a:rPr lang="en-US" altLang="ko-KR" sz="2000" dirty="0"/>
              <a:t> using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/>
              <a:t>     breadboard. (Take pictures to prove it’s working)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sz="2000" b="1" dirty="0"/>
              <a:t>3-1</a:t>
            </a:r>
            <a:r>
              <a:rPr lang="en-US" altLang="ko-KR" sz="2000" dirty="0"/>
              <a:t>. Implement a full adder using 2-input NAND gates only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sz="2000" b="1" dirty="0"/>
              <a:t>3-2</a:t>
            </a:r>
            <a:r>
              <a:rPr lang="en-US" altLang="ko-KR" sz="2000" dirty="0"/>
              <a:t>. Implement LM1 &amp; RM1 using NOR gates only</a:t>
            </a:r>
          </a:p>
          <a:p>
            <a:pPr lvl="1">
              <a:defRPr/>
            </a:pPr>
            <a:r>
              <a:rPr lang="en-US" altLang="ko-KR" sz="1800" dirty="0"/>
              <a:t>4-bit input, 2-bit LM1 output, 2-bit RM1 output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ko-KR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1800" dirty="0"/>
              <a:t>LM1 (RM1) outputs position of leftmost (rightmost) 1 in input</a:t>
            </a:r>
          </a:p>
          <a:p>
            <a:pPr lvl="1">
              <a:defRPr/>
            </a:pPr>
            <a:r>
              <a:rPr lang="en-US" altLang="ko-KR" sz="1800" dirty="0"/>
              <a:t>E.g. LM1(1010) = 00, RM1(1010) = 10</a:t>
            </a:r>
          </a:p>
          <a:p>
            <a:pPr marL="863600" lvl="2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 LM1(0100) = 01, RM1(0100) = 01</a:t>
            </a:r>
          </a:p>
          <a:p>
            <a:pPr marL="863600" lvl="2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 LM1(0000) = XX, RM1(0000) = XX (don’t care)</a:t>
            </a:r>
          </a:p>
          <a:p>
            <a:pPr>
              <a:buFontTx/>
              <a:buChar char="-"/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40BAE-CD59-433D-8DF5-4AD21F4739B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3182938" y="4005064"/>
            <a:ext cx="2778125" cy="541338"/>
            <a:chOff x="1812120" y="4304127"/>
            <a:chExt cx="2778347" cy="541500"/>
          </a:xfrm>
        </p:grpSpPr>
        <p:sp>
          <p:nvSpPr>
            <p:cNvPr id="2" name="Rectangle 1"/>
            <p:cNvSpPr/>
            <p:nvPr/>
          </p:nvSpPr>
          <p:spPr>
            <a:xfrm>
              <a:off x="3220345" y="4580435"/>
              <a:ext cx="250845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4386" y="4580435"/>
              <a:ext cx="252432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0014" y="4580435"/>
              <a:ext cx="250845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84055" y="4580435"/>
              <a:ext cx="252433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587" name="TextBox 2"/>
            <p:cNvSpPr txBox="1">
              <a:spLocks noChangeArrowheads="1"/>
            </p:cNvSpPr>
            <p:nvPr/>
          </p:nvSpPr>
          <p:spPr bwMode="auto">
            <a:xfrm>
              <a:off x="3165318" y="4304129"/>
              <a:ext cx="360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00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88" name="TextBox 10"/>
            <p:cNvSpPr txBox="1">
              <a:spLocks noChangeArrowheads="1"/>
            </p:cNvSpPr>
            <p:nvPr/>
          </p:nvSpPr>
          <p:spPr bwMode="auto">
            <a:xfrm>
              <a:off x="3520035" y="4304129"/>
              <a:ext cx="360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01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89" name="TextBox 11"/>
            <p:cNvSpPr txBox="1">
              <a:spLocks noChangeArrowheads="1"/>
            </p:cNvSpPr>
            <p:nvPr/>
          </p:nvSpPr>
          <p:spPr bwMode="auto">
            <a:xfrm>
              <a:off x="3874752" y="4304128"/>
              <a:ext cx="360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90" name="TextBox 12"/>
            <p:cNvSpPr txBox="1">
              <a:spLocks noChangeArrowheads="1"/>
            </p:cNvSpPr>
            <p:nvPr/>
          </p:nvSpPr>
          <p:spPr bwMode="auto">
            <a:xfrm>
              <a:off x="4229470" y="4304129"/>
              <a:ext cx="360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11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1812120" y="4304127"/>
              <a:ext cx="1391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Position (2-bit) :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92" name="TextBox 14"/>
            <p:cNvSpPr txBox="1">
              <a:spLocks noChangeArrowheads="1"/>
            </p:cNvSpPr>
            <p:nvPr/>
          </p:nvSpPr>
          <p:spPr bwMode="auto">
            <a:xfrm>
              <a:off x="2026923" y="4568628"/>
              <a:ext cx="1176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Input (4-bit) :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Notification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975" cy="4806950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For the report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 sample form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Put today’s results and homework altogether and make it as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file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Submit your report on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b="1" dirty="0"/>
              <a:t>Lab computer account</a:t>
            </a:r>
            <a:br>
              <a:rPr lang="en-US" altLang="ko-KR" sz="2000" dirty="0"/>
            </a:br>
            <a:r>
              <a:rPr lang="en-US" altLang="ko-KR" sz="2000" dirty="0"/>
              <a:t> Use designated lab account on lab class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b="1" dirty="0"/>
              <a:t>Contact</a:t>
            </a:r>
          </a:p>
          <a:p>
            <a:pPr marL="457200" lvl="1" indent="0">
              <a:buNone/>
              <a:defRPr/>
            </a:pPr>
            <a:r>
              <a:rPr lang="en-US" altLang="ko-KR" sz="1600" dirty="0"/>
              <a:t>Check your e-mail address on </a:t>
            </a:r>
            <a:r>
              <a:rPr lang="en-US" altLang="ko-KR" sz="1600" dirty="0" err="1"/>
              <a:t>eTL</a:t>
            </a:r>
            <a:endParaRPr lang="en-US" altLang="ko-KR" sz="1600" dirty="0"/>
          </a:p>
          <a:p>
            <a:pPr marL="457200" lvl="1" indent="0">
              <a:buNone/>
              <a:defRPr/>
            </a:pPr>
            <a:r>
              <a:rPr lang="en-US" altLang="ko-KR" sz="1600" dirty="0"/>
              <a:t>Feel free to contact TA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	About lectures, labs, schedule, etc.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922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4592A-46B0-4C96-B5D9-CBCDD3E32A6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323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 a report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Either in Korean or in English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Must include the result and discussion of the practice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of pages doesn’t matter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23 Sep., 7:00 pm</a:t>
            </a:r>
            <a:r>
              <a:rPr lang="en-US" altLang="ko-KR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(Before class, on </a:t>
            </a:r>
            <a:r>
              <a:rPr lang="en-US" altLang="ko-K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364B0-1964-4CA9-9C82-273FEBEC5F0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3E68D-BB77-46C7-895A-EFB5B3378F0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24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10245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Combinational logic practice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Lab 1 review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Tactile switches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Pull-up &amp; pull-down resistors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Practice: Half-adder implementation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en-US" altLang="ko-KR" dirty="0"/>
          </a:p>
        </p:txBody>
      </p:sp>
      <p:sp>
        <p:nvSpPr>
          <p:cNvPr id="2048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63564-8394-4E9A-A5DC-031321CED07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8674" name="Picture 2" descr="http://i.imgur.com/M59IOZ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" y="1285875"/>
            <a:ext cx="8578897" cy="40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2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pic>
        <p:nvPicPr>
          <p:cNvPr id="20483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461930"/>
            <a:ext cx="4324350" cy="4787900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en-US" altLang="ko-KR" dirty="0"/>
          </a:p>
        </p:txBody>
      </p:sp>
      <p:sp>
        <p:nvSpPr>
          <p:cNvPr id="2048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63564-8394-4E9A-A5DC-031321CED07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50" y="1557338"/>
            <a:ext cx="37916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>
                <a:latin typeface="+mn-lt"/>
              </a:rPr>
              <a:t>Logic Gates on IC chip</a:t>
            </a:r>
            <a:endParaRPr lang="ko-KR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7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55966-6317-464F-9F58-A6F20B93278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4339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14340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Computer Simulation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331913" y="1877690"/>
            <a:ext cx="164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 dirty="0">
                <a:latin typeface="+mn-lt"/>
                <a:ea typeface="굴림" panose="020B0600000101010101" pitchFamily="50" charset="-127"/>
                <a:cs typeface="Arial" panose="020B0604020202020204" pitchFamily="34" charset="0"/>
              </a:rPr>
              <a:t>Schematic Design</a:t>
            </a:r>
            <a:endParaRPr lang="ko-KR" altLang="en-US" sz="1200" b="1" dirty="0">
              <a:latin typeface="+mn-lt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5016500" y="1877690"/>
            <a:ext cx="265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 dirty="0">
                <a:latin typeface="+mn-lt"/>
                <a:ea typeface="굴림" panose="020B0600000101010101" pitchFamily="50" charset="-127"/>
                <a:cs typeface="Arial" panose="020B0604020202020204" pitchFamily="34" charset="0"/>
              </a:rPr>
              <a:t>Hardware Description Language</a:t>
            </a:r>
            <a:endParaRPr lang="ko-KR" altLang="en-US" sz="1200" b="1" dirty="0">
              <a:latin typeface="+mn-lt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5400000">
            <a:off x="4240213" y="3834185"/>
            <a:ext cx="287337" cy="19843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4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149080"/>
            <a:ext cx="65722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/>
          <a:stretch>
            <a:fillRect/>
          </a:stretch>
        </p:blipFill>
        <p:spPr bwMode="auto">
          <a:xfrm>
            <a:off x="5067300" y="2252340"/>
            <a:ext cx="2652713" cy="1536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60278"/>
            <a:ext cx="2259013" cy="152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 bwMode="auto">
          <a:xfrm>
            <a:off x="457200" y="5949280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 dirty="0">
                <a:latin typeface="+mn-lt"/>
                <a:cs typeface="Arial" panose="020B0604020202020204" pitchFamily="34" charset="0"/>
              </a:rPr>
              <a:t>Prototyping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8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945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1BB31-46DA-408D-9CB4-A5CD7F66473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946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/>
              <a:t>Lab 1 review</a:t>
            </a:r>
            <a:endParaRPr lang="ko-KR" altLang="en-US" dirty="0"/>
          </a:p>
        </p:txBody>
      </p:sp>
      <p:pic>
        <p:nvPicPr>
          <p:cNvPr id="1946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133600"/>
            <a:ext cx="34194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 dirty="0">
                <a:latin typeface="+mj-lt"/>
                <a:cs typeface="Arial" panose="020B0604020202020204" pitchFamily="34" charset="0"/>
              </a:rPr>
              <a:t>Prototyping</a:t>
            </a:r>
          </a:p>
        </p:txBody>
      </p:sp>
      <p:sp>
        <p:nvSpPr>
          <p:cNvPr id="19463" name="TextBox 4"/>
          <p:cNvSpPr txBox="1">
            <a:spLocks noChangeArrowheads="1"/>
          </p:cNvSpPr>
          <p:nvPr/>
        </p:nvSpPr>
        <p:spPr bwMode="auto">
          <a:xfrm>
            <a:off x="1612900" y="5895975"/>
            <a:ext cx="2381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Evaluation Circuit Board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3800" y="2492375"/>
            <a:ext cx="381635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You can build your own board of your logic design with logic gates and electronic parts.</a:t>
            </a:r>
          </a:p>
          <a:p>
            <a:pPr>
              <a:defRPr/>
            </a:pPr>
            <a:endParaRPr lang="en-US" altLang="ko-KR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This is SNU’s logic design evaluation circuit board.</a:t>
            </a:r>
          </a:p>
          <a:p>
            <a:pPr>
              <a:defRPr/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You will make a computer with this for the term project.</a:t>
            </a:r>
          </a:p>
        </p:txBody>
      </p:sp>
    </p:spTree>
    <p:extLst>
      <p:ext uri="{BB962C8B-B14F-4D97-AF65-F5344CB8AC3E}">
        <p14:creationId xmlns:p14="http://schemas.microsoft.com/office/powerpoint/2010/main" val="410766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5937C-B5BB-4134-BCEB-11B776DBC53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55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/>
              <a:t>Lab 1 review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>
            <a:off x="617538" y="3357563"/>
            <a:ext cx="4383087" cy="2063750"/>
            <a:chOff x="617501" y="3357562"/>
            <a:chExt cx="4383127" cy="2064412"/>
          </a:xfrm>
        </p:grpSpPr>
        <p:pic>
          <p:nvPicPr>
            <p:cNvPr id="235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01" y="3357562"/>
              <a:ext cx="4383127" cy="17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내용 개체 틀 4"/>
            <p:cNvSpPr txBox="1">
              <a:spLocks/>
            </p:cNvSpPr>
            <p:nvPr/>
          </p:nvSpPr>
          <p:spPr bwMode="auto">
            <a:xfrm>
              <a:off x="788981" y="5136222"/>
              <a:ext cx="3543296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Char char="ü"/>
              </a:pPr>
              <a:r>
                <a:rPr kumimoji="0"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Internal wiring of Bread board</a:t>
              </a:r>
            </a:p>
          </p:txBody>
        </p:sp>
      </p:grpSp>
      <p:grpSp>
        <p:nvGrpSpPr>
          <p:cNvPr id="23558" name="그룹 12"/>
          <p:cNvGrpSpPr>
            <a:grpSpLocks/>
          </p:cNvGrpSpPr>
          <p:nvPr/>
        </p:nvGrpSpPr>
        <p:grpSpPr bwMode="auto">
          <a:xfrm>
            <a:off x="642938" y="1500188"/>
            <a:ext cx="4357687" cy="1928812"/>
            <a:chOff x="642910" y="1500174"/>
            <a:chExt cx="4357718" cy="1928826"/>
          </a:xfrm>
        </p:grpSpPr>
        <p:pic>
          <p:nvPicPr>
            <p:cNvPr id="2356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10" y="1500174"/>
              <a:ext cx="4357718" cy="1619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내용 개체 틀 4"/>
            <p:cNvSpPr txBox="1">
              <a:spLocks/>
            </p:cNvSpPr>
            <p:nvPr/>
          </p:nvSpPr>
          <p:spPr bwMode="auto">
            <a:xfrm>
              <a:off x="788981" y="3143248"/>
              <a:ext cx="3543296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Char char="ü"/>
              </a:pPr>
              <a:r>
                <a:rPr kumimoji="0"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Bread board</a:t>
              </a:r>
            </a:p>
          </p:txBody>
        </p:sp>
      </p:grpSp>
      <p:sp>
        <p:nvSpPr>
          <p:cNvPr id="23559" name="내용 개체 틀 4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64293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You can construct testing the circuit using the bread board, before soldering or wrapping.</a:t>
            </a:r>
          </a:p>
        </p:txBody>
      </p:sp>
      <p:pic>
        <p:nvPicPr>
          <p:cNvPr id="23560" name="Picture 2" descr="http://cdn.instructables.com/FYV/YJ75/FW4JU34R/FYVYJ75FW4JU34R.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98625"/>
            <a:ext cx="2932112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0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34776-358E-41D2-9170-18226483A14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4582" name="Picture 6" descr="LED Parallel Circui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419600"/>
            <a:ext cx="43529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LED Series Circuit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265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18147</TotalTime>
  <Words>671</Words>
  <Application>Microsoft Macintosh PowerPoint</Application>
  <PresentationFormat>화면 슬라이드 쇼(4:3)</PresentationFormat>
  <Paragraphs>210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Arial</vt:lpstr>
      <vt:lpstr>Century Gothic</vt:lpstr>
      <vt:lpstr>Wingdings</vt:lpstr>
      <vt:lpstr>Office 테마</vt:lpstr>
      <vt:lpstr>Course Information</vt:lpstr>
      <vt:lpstr>Notification</vt:lpstr>
      <vt:lpstr>Contents</vt:lpstr>
      <vt:lpstr>Lab 1 review</vt:lpstr>
      <vt:lpstr>Lab 1 review</vt:lpstr>
      <vt:lpstr>Lab 1 review</vt:lpstr>
      <vt:lpstr>Lab 1 review</vt:lpstr>
      <vt:lpstr>Lab 1 review</vt:lpstr>
      <vt:lpstr>Lab 1 review</vt:lpstr>
      <vt:lpstr>Lab 1 review</vt:lpstr>
      <vt:lpstr>Combinational Logic Practice</vt:lpstr>
      <vt:lpstr>Combinational Logic Practice</vt:lpstr>
      <vt:lpstr>Combinational Logic Practice</vt:lpstr>
      <vt:lpstr>Combinational Logic Practice</vt:lpstr>
      <vt:lpstr>Combinational Logic Practice</vt:lpstr>
      <vt:lpstr>Combinational Logic Practice</vt:lpstr>
      <vt:lpstr>Combinational Logic Practice</vt:lpstr>
      <vt:lpstr>Homework</vt:lpstr>
      <vt:lpstr>Homework</vt:lpstr>
      <vt:lpstr>Homework</vt:lpstr>
    </vt:vector>
  </TitlesOfParts>
  <Company>mmlab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Microsoft Office User</cp:lastModifiedBy>
  <cp:revision>589</cp:revision>
  <dcterms:created xsi:type="dcterms:W3CDTF">2008-07-30T02:31:41Z</dcterms:created>
  <dcterms:modified xsi:type="dcterms:W3CDTF">2019-09-16T08:36:28Z</dcterms:modified>
</cp:coreProperties>
</file>