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52" r:id="rId2"/>
    <p:sldId id="288" r:id="rId3"/>
    <p:sldId id="375" r:id="rId4"/>
    <p:sldId id="376" r:id="rId5"/>
    <p:sldId id="440" r:id="rId6"/>
    <p:sldId id="377" r:id="rId7"/>
    <p:sldId id="439" r:id="rId8"/>
    <p:sldId id="378" r:id="rId9"/>
    <p:sldId id="441" r:id="rId10"/>
    <p:sldId id="380" r:id="rId11"/>
    <p:sldId id="381" r:id="rId12"/>
    <p:sldId id="442" r:id="rId13"/>
    <p:sldId id="382" r:id="rId14"/>
    <p:sldId id="383" r:id="rId15"/>
    <p:sldId id="443" r:id="rId16"/>
    <p:sldId id="384" r:id="rId17"/>
    <p:sldId id="385" r:id="rId18"/>
    <p:sldId id="390" r:id="rId19"/>
    <p:sldId id="386" r:id="rId20"/>
    <p:sldId id="433" r:id="rId21"/>
    <p:sldId id="434" r:id="rId22"/>
    <p:sldId id="389" r:id="rId23"/>
    <p:sldId id="388" r:id="rId24"/>
    <p:sldId id="373" r:id="rId25"/>
    <p:sldId id="368" r:id="rId26"/>
    <p:sldId id="413" r:id="rId27"/>
    <p:sldId id="414" r:id="rId28"/>
    <p:sldId id="416" r:id="rId29"/>
    <p:sldId id="451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18" r:id="rId44"/>
    <p:sldId id="374" r:id="rId45"/>
    <p:sldId id="412" r:id="rId46"/>
    <p:sldId id="436" r:id="rId47"/>
    <p:sldId id="353" r:id="rId48"/>
    <p:sldId id="446" r:id="rId49"/>
    <p:sldId id="445" r:id="rId50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81551" autoAdjust="0"/>
  </p:normalViewPr>
  <p:slideViewPr>
    <p:cSldViewPr>
      <p:cViewPr varScale="1">
        <p:scale>
          <a:sx n="67" d="100"/>
          <a:sy n="67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BB0C6D-DDA1-4F5D-BF09-3411CF22B27D}" type="datetimeFigureOut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4926CDF9-FA9D-44CF-814C-5A7B26EC8D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4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610C77C-6E03-43F1-9662-B2328F1A9282}" type="datetimeFigureOut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1AD05AC-1F83-4A62-AE3B-6CE3D89E3F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4375" indent="-2746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8550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8288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78025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352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924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6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068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42B0F3F-1171-4E73-8C90-817EA008AAB1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98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4375" indent="-27463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98550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38288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78025" indent="-219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352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924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6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06825" indent="-219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9FE58D-8780-4A8E-B949-486CC2D2985F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0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330" tIns="45357" rIns="92330" bIns="45357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6036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2746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98550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38288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978025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142878-0254-4BDF-A08F-EF1A87CA534F}" type="slidenum">
              <a:rPr kumimoji="1" lang="en-US" altLang="ko-KR" sz="13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kumimoji="1" lang="en-US" altLang="ko-KR" sz="13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0588" y="708025"/>
            <a:ext cx="4724400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188" y="4489450"/>
            <a:ext cx="4767262" cy="425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244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2746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98550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38288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978025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67182EF-63DB-437B-A2B9-9CC4CD2DEF25}" type="slidenum">
              <a:rPr kumimoji="1" lang="en-US" altLang="ko-KR" sz="13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20</a:t>
            </a:fld>
            <a:endParaRPr kumimoji="1" lang="en-US" altLang="ko-KR" sz="13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0588" y="708025"/>
            <a:ext cx="4724400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188" y="4489450"/>
            <a:ext cx="4767262" cy="425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514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2746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98550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38288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978025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E946E02-6C3D-422E-A4C9-7D56D7C7EE75}" type="slidenum">
              <a:rPr kumimoji="1" lang="en-US" altLang="ko-KR" sz="13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21</a:t>
            </a:fld>
            <a:endParaRPr kumimoji="1" lang="en-US" altLang="ko-KR" sz="13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0588" y="708025"/>
            <a:ext cx="4724400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188" y="4489450"/>
            <a:ext cx="4767262" cy="425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6774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2746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98550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38288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978025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D5E3B5-7A3E-4D7D-96C5-32264B504DC6}" type="slidenum">
              <a:rPr kumimoji="1" lang="en-US" altLang="ko-KR" sz="13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22</a:t>
            </a:fld>
            <a:endParaRPr kumimoji="1" lang="en-US" altLang="ko-KR" sz="13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0588" y="708025"/>
            <a:ext cx="4724400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188" y="4489450"/>
            <a:ext cx="4767262" cy="425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4587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2746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98550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38288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978025" indent="-2190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FAEAA0E-28A2-49A2-A5C9-072789630173}" type="slidenum">
              <a:rPr kumimoji="1" lang="en-US" altLang="ko-KR" sz="13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23</a:t>
            </a:fld>
            <a:endParaRPr kumimoji="1" lang="en-US" altLang="ko-KR" sz="13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0588" y="708025"/>
            <a:ext cx="4724400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188" y="4489450"/>
            <a:ext cx="4767262" cy="4252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439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5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3019B-E951-413E-9017-AA4AF350E0F4}" type="datetime1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A432D-D77E-4EE1-B7C2-24EE564648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8B16B-A642-4D0A-8605-44606313E9F6}" type="datetime1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112F-45B7-4C30-9468-9B6D1BB1FF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6B84-193B-4548-985C-F06F292BE871}" type="datetime1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F739-6D1D-41A9-B5E3-E8F43B2483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A2CC56-1D46-48D8-9377-CA5726DD00C1}" type="datetime1">
              <a:rPr lang="ko-KR" altLang="en-US"/>
              <a:pPr>
                <a:defRPr/>
              </a:pPr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05EF2FA-69A1-4AB0-98EF-354BED9495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Lab. 04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78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Notations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7772400" cy="43291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Verilog is: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/>
              <a:t>Case sensitive(event-driven)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/>
              <a:t>Based on the programming language C</a:t>
            </a:r>
          </a:p>
          <a:p>
            <a:pPr>
              <a:lnSpc>
                <a:spcPct val="90000"/>
              </a:lnSpc>
              <a:defRPr/>
            </a:pPr>
            <a:endParaRPr lang="en-US" altLang="ko-KR" sz="1662" dirty="0"/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Comments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/>
              <a:t>Single Line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/>
              <a:t> //			[end of line]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/>
              <a:t>Multiple Line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sz="1600" dirty="0"/>
              <a:t>/*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/>
              <a:t>			…………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/>
              <a:t>			…………	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/>
              <a:t>						*/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List element separator:   </a:t>
            </a:r>
            <a:r>
              <a:rPr lang="en-US" altLang="ko-KR" dirty="0">
                <a:latin typeface="Arial Black" panose="020B0A04020102020204" pitchFamily="34" charset="0"/>
              </a:rPr>
              <a:t>,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Statement terminator:    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846" b="1" dirty="0"/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108" b="1" dirty="0">
              <a:latin typeface="Courier" pitchFamily="49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048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032E4-D14B-4AE3-AB2A-A3AC2F3125C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Notations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31175" cy="43608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Binary Values for Constants and Variables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>
                <a:latin typeface="Courier" pitchFamily="49" charset="0"/>
              </a:rPr>
              <a:t>0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>
                <a:latin typeface="Courier" pitchFamily="49" charset="0"/>
              </a:rPr>
              <a:t>1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 err="1">
                <a:latin typeface="Courier" pitchFamily="49" charset="0"/>
              </a:rPr>
              <a:t>X,x</a:t>
            </a:r>
            <a:r>
              <a:rPr lang="en-US" altLang="ko-KR" sz="1400" dirty="0"/>
              <a:t> - Unknown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 err="1">
                <a:latin typeface="Courier" pitchFamily="49" charset="0"/>
              </a:rPr>
              <a:t>Z,z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Times New Roman" panose="02020603050405020304" pitchFamily="18" charset="0"/>
              </a:rPr>
              <a:t>–</a:t>
            </a:r>
            <a:r>
              <a:rPr lang="en-US" altLang="ko-KR" sz="1400" dirty="0"/>
              <a:t> High impedance state (open circuit)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/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Constants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 err="1"/>
              <a:t>n</a:t>
            </a:r>
            <a:r>
              <a:rPr lang="en-US" altLang="ko-KR" sz="1400" dirty="0" err="1">
                <a:latin typeface="Times New Roman" panose="02020603050405020304" pitchFamily="18" charset="0"/>
              </a:rPr>
              <a:t>’</a:t>
            </a:r>
            <a:r>
              <a:rPr lang="en-US" altLang="ko-KR" sz="1400" dirty="0" err="1"/>
              <a:t>b</a:t>
            </a:r>
            <a:r>
              <a:rPr lang="en-US" altLang="ko-KR" sz="1400" dirty="0"/>
              <a:t>[integer]: </a:t>
            </a:r>
            <a:r>
              <a:rPr lang="en-US" altLang="ko-KR" sz="1400" dirty="0">
                <a:latin typeface="Courier" pitchFamily="49" charset="0"/>
              </a:rPr>
              <a:t>1’b1 = 1, 8’b1 = 000000001, 4’b0101 = 0101, 			8’bxxxx = 0000xxxx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 err="1"/>
              <a:t>n</a:t>
            </a:r>
            <a:r>
              <a:rPr lang="en-US" altLang="ko-KR" sz="1400" dirty="0" err="1">
                <a:latin typeface="Times New Roman" panose="02020603050405020304" pitchFamily="18" charset="0"/>
              </a:rPr>
              <a:t>’</a:t>
            </a:r>
            <a:r>
              <a:rPr lang="en-US" altLang="ko-KR" sz="1400" dirty="0" err="1"/>
              <a:t>h</a:t>
            </a:r>
            <a:r>
              <a:rPr lang="en-US" altLang="ko-KR" sz="1400" dirty="0"/>
              <a:t>[integer]: </a:t>
            </a:r>
            <a:r>
              <a:rPr lang="en-US" altLang="ko-KR" sz="1400" dirty="0">
                <a:latin typeface="Courier" pitchFamily="49" charset="0"/>
              </a:rPr>
              <a:t>8’hA9 = 10101001, 16’hf1= 0000000011110001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877" dirty="0"/>
              <a:t>	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Identifier Examples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Scalar:  </a:t>
            </a:r>
            <a:r>
              <a:rPr lang="en-US" altLang="ko-KR" sz="1400" dirty="0" err="1">
                <a:latin typeface="Courier" pitchFamily="49" charset="0"/>
              </a:rPr>
              <a:t>A,C,RUN,stop,m,n</a:t>
            </a:r>
            <a:endParaRPr lang="en-US" altLang="ko-KR" sz="1400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Vector: </a:t>
            </a:r>
            <a:r>
              <a:rPr lang="en-US" altLang="ko-KR" sz="1400" dirty="0" err="1">
                <a:latin typeface="Courier" pitchFamily="49" charset="0"/>
              </a:rPr>
              <a:t>sel</a:t>
            </a:r>
            <a:r>
              <a:rPr lang="en-US" altLang="ko-KR" sz="1400" dirty="0">
                <a:latin typeface="Courier" pitchFamily="49" charset="0"/>
              </a:rPr>
              <a:t>[0:2], f[0:5], ACC[31:0], SUM[15:0],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Courier" pitchFamily="49" charset="0"/>
              </a:rPr>
              <a:t>        sum[15:0]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150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99C46-C199-4156-9FD6-D4C10982DFD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8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24825" cy="43608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Bitwise Operators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~	 </a:t>
            </a:r>
            <a:r>
              <a:rPr lang="en-US" altLang="ko-KR" sz="1500" dirty="0"/>
              <a:t>NOT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&amp; </a:t>
            </a:r>
            <a:r>
              <a:rPr lang="en-US" altLang="ko-KR" sz="1500" dirty="0"/>
              <a:t>AND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| </a:t>
            </a:r>
            <a:r>
              <a:rPr lang="en-US" altLang="ko-KR" sz="1500" dirty="0"/>
              <a:t>OR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^ </a:t>
            </a:r>
            <a:r>
              <a:rPr lang="en-US" altLang="ko-KR" sz="1500" dirty="0"/>
              <a:t>XOR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^~ or ~^ </a:t>
            </a:r>
            <a:r>
              <a:rPr lang="en-US" altLang="ko-KR" sz="1500" dirty="0"/>
              <a:t>XNOR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500" b="1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charset="0"/>
              <a:buChar char="–"/>
              <a:defRPr/>
            </a:pPr>
            <a:r>
              <a:rPr lang="en-US" altLang="ko-KR" b="1" dirty="0"/>
              <a:t>Example</a:t>
            </a:r>
            <a:r>
              <a:rPr lang="en-US" altLang="ko-KR" sz="1400" b="1" dirty="0"/>
              <a:t>: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292" dirty="0">
                <a:solidFill>
                  <a:srgbClr val="CC0000"/>
                </a:solidFill>
                <a:latin typeface="Courier" pitchFamily="49" charset="0"/>
              </a:rPr>
              <a:t>	</a:t>
            </a:r>
            <a:r>
              <a:rPr lang="en-US" altLang="ko-KR" sz="1500" dirty="0">
                <a:solidFill>
                  <a:srgbClr val="CC0000"/>
                </a:solidFill>
                <a:latin typeface="Courier" pitchFamily="49" charset="0"/>
              </a:rPr>
              <a:t>input</a:t>
            </a:r>
            <a:r>
              <a:rPr lang="en-US" altLang="ko-KR" sz="1500" dirty="0">
                <a:latin typeface="Courier" pitchFamily="49" charset="0"/>
              </a:rPr>
              <a:t>[3:0] A, B;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	</a:t>
            </a:r>
            <a:r>
              <a:rPr lang="en-US" altLang="ko-KR" sz="1500" dirty="0">
                <a:solidFill>
                  <a:srgbClr val="CC0000"/>
                </a:solidFill>
                <a:latin typeface="Courier" pitchFamily="49" charset="0"/>
              </a:rPr>
              <a:t>output</a:t>
            </a:r>
            <a:r>
              <a:rPr lang="en-US" altLang="ko-KR" sz="1500" dirty="0">
                <a:latin typeface="Courier" pitchFamily="49" charset="0"/>
              </a:rPr>
              <a:t>[3:0] Z 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ko-KR" sz="1500" dirty="0">
                <a:latin typeface="Courier" pitchFamily="49" charset="0"/>
              </a:rPr>
              <a:t>	</a:t>
            </a:r>
            <a:r>
              <a:rPr lang="en-US" altLang="ko-KR" sz="1500" dirty="0">
                <a:solidFill>
                  <a:srgbClr val="CC0000"/>
                </a:solidFill>
                <a:latin typeface="Courier" pitchFamily="49" charset="0"/>
              </a:rPr>
              <a:t>assign</a:t>
            </a:r>
            <a:r>
              <a:rPr lang="en-US" altLang="ko-KR" sz="1500" dirty="0">
                <a:latin typeface="Courier" pitchFamily="49" charset="0"/>
              </a:rPr>
              <a:t> Z = A | ~B;  // Z = A + B’</a:t>
            </a:r>
          </a:p>
        </p:txBody>
      </p:sp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Operators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253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F1F38-D251-4C41-B51F-55F3661D5A8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24825" cy="43608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Logical &amp; Relational Operators</a:t>
            </a:r>
          </a:p>
          <a:p>
            <a:pPr>
              <a:buClr>
                <a:schemeClr val="tx1"/>
              </a:buClr>
              <a:buFontTx/>
              <a:buNone/>
              <a:defRPr/>
            </a:pPr>
            <a:r>
              <a:rPr lang="en-US" altLang="ko-KR" sz="1662" dirty="0"/>
              <a:t>	</a:t>
            </a:r>
            <a:r>
              <a:rPr lang="en-US" altLang="ko-KR" sz="1800" dirty="0"/>
              <a:t> !, &amp;&amp;, | |, = =, !=, &gt;=, &lt;=, &gt;, &lt;, etc.</a:t>
            </a:r>
          </a:p>
          <a:p>
            <a:pPr>
              <a:buClr>
                <a:schemeClr val="tx1"/>
              </a:buClr>
              <a:buFontTx/>
              <a:buNone/>
              <a:defRPr/>
            </a:pPr>
            <a:endParaRPr lang="en-US" altLang="ko-KR" sz="1662" dirty="0"/>
          </a:p>
          <a:p>
            <a:pPr>
              <a:defRPr/>
            </a:pPr>
            <a:r>
              <a:rPr lang="en-US" altLang="ko-KR" dirty="0"/>
              <a:t>Arithmetic Operators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Courier" pitchFamily="49" charset="0"/>
              </a:rPr>
              <a:t>+, -, </a:t>
            </a:r>
            <a:r>
              <a:rPr lang="en-US" altLang="ko-KR" sz="1800" dirty="0"/>
              <a:t>etc.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477" b="1" dirty="0"/>
              <a:t>	</a:t>
            </a:r>
          </a:p>
          <a:p>
            <a:pPr>
              <a:defRPr/>
            </a:pPr>
            <a:r>
              <a:rPr lang="en-US" altLang="ko-KR" dirty="0"/>
              <a:t>Concatenation &amp; Replication Operators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{identifier_1, identifier_2, </a:t>
            </a:r>
            <a:r>
              <a:rPr lang="en-US" altLang="ko-KR" sz="1800" dirty="0">
                <a:latin typeface="Times New Roman" panose="02020603050405020304" pitchFamily="18" charset="0"/>
              </a:rPr>
              <a:t>…</a:t>
            </a:r>
            <a:r>
              <a:rPr lang="en-US" altLang="ko-KR" sz="1800" dirty="0"/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{n{identifier}}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sz="1600" dirty="0"/>
              <a:t>Examples: </a:t>
            </a:r>
            <a:r>
              <a:rPr lang="en-US" altLang="ko-KR" sz="1600" dirty="0">
                <a:latin typeface="Courier" pitchFamily="49" charset="0"/>
              </a:rPr>
              <a:t>{REG_IN[6:0],</a:t>
            </a:r>
            <a:r>
              <a:rPr lang="en-US" altLang="ko-KR" sz="1600" dirty="0" err="1">
                <a:latin typeface="Courier" pitchFamily="49" charset="0"/>
              </a:rPr>
              <a:t>Serial_in</a:t>
            </a:r>
            <a:r>
              <a:rPr lang="en-US" altLang="ko-KR" sz="1600" dirty="0">
                <a:latin typeface="Courier" pitchFamily="49" charset="0"/>
              </a:rPr>
              <a:t>}, {8 {1’b0}}</a:t>
            </a: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Operators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355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2B229-4D5F-4FD6-891E-AEAEE370621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6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131175" cy="5140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0066FF"/>
                </a:solidFill>
                <a:latin typeface="Courier"/>
              </a:rPr>
              <a:t>module</a:t>
            </a:r>
            <a:r>
              <a:rPr lang="en-US" altLang="ko-KR" dirty="0"/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fundamental building block for Verilog designs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Used to construct </a:t>
            </a:r>
            <a:r>
              <a:rPr lang="en-US" altLang="ko-KR" sz="1400" u="sng" dirty="0"/>
              <a:t>design hierarchy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Cannot be </a:t>
            </a:r>
            <a:r>
              <a:rPr lang="en-US" altLang="ko-KR" sz="1400" u="sng" dirty="0"/>
              <a:t>nested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b="1" u="sng" dirty="0"/>
          </a:p>
          <a:p>
            <a:pPr>
              <a:lnSpc>
                <a:spcPct val="90000"/>
              </a:lnSpc>
              <a:defRPr/>
            </a:pPr>
            <a:r>
              <a:rPr lang="en-US" altLang="ko-KR" dirty="0" err="1">
                <a:solidFill>
                  <a:srgbClr val="0066FF"/>
                </a:solidFill>
                <a:latin typeface="Courier"/>
              </a:rPr>
              <a:t>endmodule</a:t>
            </a:r>
            <a:r>
              <a:rPr lang="en-US" altLang="ko-KR" dirty="0"/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ends a module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not a statement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1400" dirty="0"/>
              <a:t>     	=&gt; no </a:t>
            </a:r>
            <a:r>
              <a:rPr lang="en-US" altLang="ko-KR" sz="1400" dirty="0">
                <a:latin typeface="Times New Roman" panose="02020603050405020304" pitchFamily="18" charset="0"/>
              </a:rPr>
              <a:t>“</a:t>
            </a:r>
            <a:r>
              <a:rPr lang="en-US" altLang="ko-KR" sz="1400" dirty="0">
                <a:latin typeface="Courier" pitchFamily="49" charset="0"/>
              </a:rPr>
              <a:t>;</a:t>
            </a:r>
            <a:r>
              <a:rPr lang="en-US" altLang="ko-KR" sz="1400" dirty="0">
                <a:latin typeface="Times New Roman" panose="02020603050405020304" pitchFamily="18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dirty="0"/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ko-KR" dirty="0"/>
              <a:t>Module Declaration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>
                <a:solidFill>
                  <a:srgbClr val="0066FF"/>
                </a:solidFill>
                <a:latin typeface="Courier" pitchFamily="49" charset="0"/>
              </a:rPr>
              <a:t>module</a:t>
            </a:r>
            <a:r>
              <a:rPr lang="en-US" altLang="ko-KR" dirty="0"/>
              <a:t> </a:t>
            </a:r>
            <a:r>
              <a:rPr lang="en-US" altLang="ko-KR" i="1" dirty="0" err="1"/>
              <a:t>module_name</a:t>
            </a:r>
            <a:r>
              <a:rPr lang="en-US" altLang="ko-KR" dirty="0"/>
              <a:t> </a:t>
            </a:r>
            <a:r>
              <a:rPr lang="en-US" altLang="ko-KR" dirty="0">
                <a:latin typeface="Courier" pitchFamily="49" charset="0"/>
              </a:rPr>
              <a:t>(</a:t>
            </a:r>
            <a:r>
              <a:rPr lang="en-US" altLang="ko-KR" i="1" dirty="0" err="1"/>
              <a:t>module_port</a:t>
            </a:r>
            <a:r>
              <a:rPr lang="en-US" altLang="ko-KR" dirty="0"/>
              <a:t>,</a:t>
            </a:r>
            <a:r>
              <a:rPr lang="en-US" altLang="ko-KR" i="1" dirty="0"/>
              <a:t> </a:t>
            </a:r>
            <a:r>
              <a:rPr lang="en-US" altLang="ko-KR" i="1" dirty="0" err="1"/>
              <a:t>module_port</a:t>
            </a:r>
            <a:r>
              <a:rPr lang="en-US" altLang="ko-KR" dirty="0"/>
              <a:t>, </a:t>
            </a:r>
            <a:r>
              <a:rPr lang="en-US" altLang="ko-KR" i="1" dirty="0">
                <a:latin typeface="Times New Roman" panose="02020603050405020304" pitchFamily="18" charset="0"/>
              </a:rPr>
              <a:t>…</a:t>
            </a:r>
            <a:r>
              <a:rPr lang="en-US" altLang="ko-KR" dirty="0">
                <a:latin typeface="Courier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Example: 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module</a:t>
            </a:r>
            <a:r>
              <a:rPr lang="en-US" altLang="ko-KR" sz="1400" dirty="0">
                <a:latin typeface="Courier" pitchFamily="49" charset="0"/>
              </a:rPr>
              <a:t> </a:t>
            </a:r>
            <a:r>
              <a:rPr lang="en-US" altLang="ko-KR" sz="1400" dirty="0" err="1">
                <a:latin typeface="Courier" pitchFamily="49" charset="0"/>
              </a:rPr>
              <a:t>full_adder</a:t>
            </a:r>
            <a:r>
              <a:rPr lang="en-US" altLang="ko-KR" sz="1400" dirty="0">
                <a:latin typeface="Courier" pitchFamily="49" charset="0"/>
              </a:rPr>
              <a:t> (A, B, </a:t>
            </a:r>
            <a:r>
              <a:rPr lang="en-US" altLang="ko-KR" sz="1400" dirty="0" err="1">
                <a:latin typeface="Courier" pitchFamily="49" charset="0"/>
              </a:rPr>
              <a:t>c_in</a:t>
            </a:r>
            <a:r>
              <a:rPr lang="en-US" altLang="ko-KR" sz="1400" dirty="0">
                <a:latin typeface="Courier" pitchFamily="49" charset="0"/>
              </a:rPr>
              <a:t>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Courier" pitchFamily="49" charset="0"/>
              </a:rPr>
              <a:t>         	</a:t>
            </a:r>
            <a:r>
              <a:rPr lang="en-US" altLang="ko-KR" sz="1400" dirty="0" err="1">
                <a:latin typeface="Courier" pitchFamily="49" charset="0"/>
              </a:rPr>
              <a:t>c_out</a:t>
            </a:r>
            <a:r>
              <a:rPr lang="en-US" altLang="ko-KR" sz="1400" dirty="0">
                <a:latin typeface="Courier" pitchFamily="49" charset="0"/>
              </a:rPr>
              <a:t>, S);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Courier" pitchFamily="49" charset="0"/>
              </a:rPr>
              <a:t>			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			</a:t>
            </a:r>
            <a:r>
              <a:rPr lang="en-US" altLang="ko-KR" sz="1400" dirty="0" err="1">
                <a:solidFill>
                  <a:srgbClr val="0066FF"/>
                </a:solidFill>
                <a:latin typeface="Courier" pitchFamily="49" charset="0"/>
              </a:rPr>
              <a:t>endmodule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	</a:t>
            </a:r>
          </a:p>
        </p:txBody>
      </p:sp>
      <p:sp>
        <p:nvSpPr>
          <p:cNvPr id="24579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3500"/>
              <a:t>Verilog Keywords &amp; Constructs</a:t>
            </a:r>
            <a:endParaRPr kumimoji="0" lang="en-US" altLang="ko-KR" sz="350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458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FD254-AE40-4090-B549-C8216BDC846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124825" cy="47180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Input Declaration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77" dirty="0"/>
              <a:t>Scalar 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dirty="0">
                <a:solidFill>
                  <a:srgbClr val="0066FF"/>
                </a:solidFill>
              </a:rPr>
              <a:t>input</a:t>
            </a:r>
            <a:r>
              <a:rPr lang="en-US" altLang="ko-KR" sz="1400" dirty="0"/>
              <a:t> </a:t>
            </a:r>
            <a:r>
              <a:rPr lang="en-US" altLang="ko-KR" sz="1400" i="1" dirty="0"/>
              <a:t>list of input identifiers</a:t>
            </a:r>
            <a:r>
              <a:rPr lang="en-US" altLang="ko-KR" sz="1400" dirty="0">
                <a:latin typeface="Courier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dirty="0"/>
              <a:t>Example: </a:t>
            </a:r>
            <a:r>
              <a:rPr lang="en-US" altLang="ko-KR" sz="1400" dirty="0">
                <a:latin typeface="Courier" pitchFamily="49" charset="0"/>
              </a:rPr>
              <a:t>input A, B, </a:t>
            </a:r>
            <a:r>
              <a:rPr lang="en-US" altLang="ko-KR" sz="1400" dirty="0" err="1">
                <a:latin typeface="Courier" pitchFamily="49" charset="0"/>
              </a:rPr>
              <a:t>c_in</a:t>
            </a:r>
            <a:r>
              <a:rPr lang="en-US" altLang="ko-KR" sz="1400" dirty="0">
                <a:latin typeface="Courier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77" dirty="0"/>
              <a:t>Vector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dirty="0">
                <a:solidFill>
                  <a:srgbClr val="0066FF"/>
                </a:solidFill>
              </a:rPr>
              <a:t>input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[</a:t>
            </a:r>
            <a:r>
              <a:rPr lang="en-US" altLang="ko-KR" sz="1400" i="1" dirty="0">
                <a:solidFill>
                  <a:srgbClr val="0066FF"/>
                </a:solidFill>
              </a:rPr>
              <a:t>range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]</a:t>
            </a:r>
            <a:r>
              <a:rPr lang="en-US" altLang="ko-KR" sz="1400" dirty="0"/>
              <a:t> </a:t>
            </a:r>
            <a:r>
              <a:rPr lang="en-US" altLang="ko-KR" sz="1400" i="1" dirty="0"/>
              <a:t>list of input identifiers</a:t>
            </a:r>
            <a:r>
              <a:rPr lang="en-US" altLang="ko-KR" sz="1400" dirty="0">
                <a:latin typeface="Courier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dirty="0"/>
              <a:t>Example:</a:t>
            </a:r>
            <a:r>
              <a:rPr lang="en-US" altLang="ko-KR" sz="1400" dirty="0">
                <a:latin typeface="Courier" pitchFamily="49" charset="0"/>
              </a:rPr>
              <a:t> input[15:0] A, B, data;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endParaRPr lang="en-US" altLang="ko-KR" b="1" dirty="0">
              <a:latin typeface="Courier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Output Declaration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Scalar Example: </a:t>
            </a:r>
            <a:r>
              <a:rPr lang="en-US" altLang="ko-KR" sz="1400" dirty="0">
                <a:solidFill>
                  <a:srgbClr val="0066FF"/>
                </a:solidFill>
              </a:rPr>
              <a:t>output</a:t>
            </a:r>
            <a:r>
              <a:rPr lang="en-US" altLang="ko-KR" sz="1400" dirty="0">
                <a:latin typeface="Courier" pitchFamily="49" charset="0"/>
              </a:rPr>
              <a:t> </a:t>
            </a:r>
            <a:r>
              <a:rPr lang="en-US" altLang="ko-KR" sz="1400" dirty="0" err="1">
                <a:latin typeface="Courier" pitchFamily="49" charset="0"/>
              </a:rPr>
              <a:t>c_out</a:t>
            </a:r>
            <a:r>
              <a:rPr lang="en-US" altLang="ko-KR" sz="1400" dirty="0">
                <a:latin typeface="Courier" pitchFamily="49" charset="0"/>
              </a:rPr>
              <a:t>, OV, MINUS;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Vector Example: </a:t>
            </a:r>
            <a:r>
              <a:rPr lang="en-US" altLang="ko-KR" sz="1400" dirty="0">
                <a:solidFill>
                  <a:srgbClr val="0066FF"/>
                </a:solidFill>
              </a:rPr>
              <a:t>output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[7:0] </a:t>
            </a:r>
            <a:r>
              <a:rPr lang="en-US" altLang="ko-KR" sz="1400" dirty="0">
                <a:latin typeface="Courier" pitchFamily="49" charset="0"/>
              </a:rPr>
              <a:t>ACC, REG_IN, </a:t>
            </a:r>
            <a:r>
              <a:rPr lang="en-US" altLang="ko-KR" sz="1400" dirty="0" err="1">
                <a:latin typeface="Courier" pitchFamily="49" charset="0"/>
              </a:rPr>
              <a:t>data_out</a:t>
            </a:r>
            <a:r>
              <a:rPr lang="en-US" altLang="ko-KR" sz="1400" dirty="0">
                <a:latin typeface="Courier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/>
              <a:t>Wire Declaration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Scalar Example: </a:t>
            </a:r>
            <a:r>
              <a:rPr lang="en-US" altLang="ko-KR" sz="1400" dirty="0">
                <a:solidFill>
                  <a:srgbClr val="0066FF"/>
                </a:solidFill>
              </a:rPr>
              <a:t>wire</a:t>
            </a:r>
            <a:r>
              <a:rPr lang="en-US" altLang="ko-KR" sz="1400" dirty="0">
                <a:latin typeface="Courier" pitchFamily="49" charset="0"/>
              </a:rPr>
              <a:t> t1, t2;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400" dirty="0"/>
              <a:t>Vector Example: </a:t>
            </a:r>
            <a:r>
              <a:rPr lang="en-US" altLang="ko-KR" sz="1400" dirty="0">
                <a:solidFill>
                  <a:srgbClr val="0066FF"/>
                </a:solidFill>
              </a:rPr>
              <a:t>wire</a:t>
            </a:r>
            <a:r>
              <a:rPr lang="en-US" altLang="ko-KR" sz="1400" dirty="0">
                <a:solidFill>
                  <a:srgbClr val="0066FF"/>
                </a:solidFill>
                <a:latin typeface="Courier" pitchFamily="49" charset="0"/>
              </a:rPr>
              <a:t>[7:0] </a:t>
            </a:r>
            <a:r>
              <a:rPr lang="en-US" altLang="ko-KR" sz="1400" dirty="0">
                <a:latin typeface="Courier" pitchFamily="49" charset="0"/>
              </a:rPr>
              <a:t>t1, t2; </a:t>
            </a:r>
          </a:p>
          <a:p>
            <a:pPr>
              <a:lnSpc>
                <a:spcPct val="90000"/>
              </a:lnSpc>
              <a:defRPr/>
            </a:pPr>
            <a:endParaRPr lang="en-US" altLang="ko-KR" sz="1877" dirty="0">
              <a:latin typeface="Courier" pitchFamily="49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877" dirty="0">
              <a:latin typeface="Courier" pitchFamily="49" charset="0"/>
            </a:endParaRP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3500"/>
              <a:t>Verilog Keywords &amp; Constructs</a:t>
            </a:r>
            <a:endParaRPr kumimoji="0" lang="en-US" altLang="ko-KR" sz="350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560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6F193E-A9C6-47E2-BF67-C4193E7E009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01050" cy="4587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solidFill>
                  <a:srgbClr val="0066FF"/>
                </a:solidFill>
                <a:latin typeface="Courier" pitchFamily="49" charset="0"/>
              </a:rPr>
              <a:t>wire</a:t>
            </a:r>
            <a:r>
              <a:rPr lang="en-US" altLang="ko-KR" sz="2000" dirty="0">
                <a:solidFill>
                  <a:srgbClr val="0066FF"/>
                </a:solidFill>
              </a:rPr>
              <a:t> </a:t>
            </a:r>
            <a:r>
              <a:rPr lang="en-US" altLang="ko-KR" sz="2215" dirty="0"/>
              <a:t>and </a:t>
            </a:r>
            <a:r>
              <a:rPr lang="en-US" altLang="ko-KR" sz="2000" dirty="0" err="1">
                <a:solidFill>
                  <a:srgbClr val="0066FF"/>
                </a:solidFill>
                <a:latin typeface="Courier" pitchFamily="49" charset="0"/>
              </a:rPr>
              <a:t>reg</a:t>
            </a:r>
            <a:endParaRPr lang="en-US" altLang="ko-KR" sz="2000" dirty="0">
              <a:solidFill>
                <a:srgbClr val="0066FF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/>
          </a:p>
          <a:p>
            <a:pPr>
              <a:lnSpc>
                <a:spcPct val="90000"/>
              </a:lnSpc>
              <a:defRPr/>
            </a:pPr>
            <a:r>
              <a:rPr lang="en-US" altLang="ko-KR" sz="2215" dirty="0"/>
              <a:t>Values must be retained over time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600" dirty="0"/>
              <a:t>Register type:</a:t>
            </a:r>
            <a:r>
              <a:rPr lang="en-US" altLang="ko-KR" sz="1600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600" dirty="0" err="1">
                <a:solidFill>
                  <a:srgbClr val="0066FF"/>
                </a:solidFill>
                <a:latin typeface="Courier" pitchFamily="49" charset="0"/>
              </a:rPr>
              <a:t>reg</a:t>
            </a:r>
            <a:r>
              <a:rPr lang="en-US" altLang="ko-KR" sz="1600" dirty="0">
                <a:solidFill>
                  <a:srgbClr val="0066FF"/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600" dirty="0"/>
              <a:t>The</a:t>
            </a:r>
            <a:r>
              <a:rPr lang="en-US" altLang="ko-KR" sz="1600" dirty="0">
                <a:solidFill>
                  <a:schemeClr val="hlink"/>
                </a:solidFill>
              </a:rPr>
              <a:t> </a:t>
            </a:r>
            <a:r>
              <a:rPr lang="en-US" altLang="ko-KR" sz="1600" dirty="0" err="1">
                <a:solidFill>
                  <a:srgbClr val="0066FF"/>
                </a:solidFill>
                <a:latin typeface="Courier" pitchFamily="49" charset="0"/>
              </a:rPr>
              <a:t>reg</a:t>
            </a:r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en-US" altLang="ko-KR" sz="1600" dirty="0"/>
              <a:t>in contrast to </a:t>
            </a:r>
            <a:r>
              <a:rPr lang="en-US" altLang="ko-KR" sz="1600" dirty="0">
                <a:solidFill>
                  <a:srgbClr val="0066FF"/>
                </a:solidFill>
                <a:latin typeface="Courier" pitchFamily="49" charset="0"/>
              </a:rPr>
              <a:t>wire</a:t>
            </a:r>
            <a:r>
              <a:rPr lang="en-US" altLang="ko-KR" sz="1600" dirty="0">
                <a:solidFill>
                  <a:srgbClr val="0066FF"/>
                </a:solidFill>
              </a:rPr>
              <a:t> </a:t>
            </a:r>
            <a:r>
              <a:rPr lang="en-US" altLang="ko-KR" sz="1600" dirty="0"/>
              <a:t>stores values between executions of the process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ko-KR" sz="16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/>
          </a:p>
          <a:p>
            <a:pPr>
              <a:lnSpc>
                <a:spcPct val="90000"/>
              </a:lnSpc>
              <a:defRPr/>
            </a:pPr>
            <a:r>
              <a:rPr lang="en-US" altLang="ko-KR" sz="2000" dirty="0"/>
              <a:t>We can set values on </a:t>
            </a:r>
            <a:r>
              <a:rPr lang="en-US" altLang="ko-KR" sz="2000" dirty="0" err="1">
                <a:solidFill>
                  <a:srgbClr val="0066FF"/>
                </a:solidFill>
                <a:latin typeface="Courier" pitchFamily="49" charset="0"/>
              </a:rPr>
              <a:t>reg</a:t>
            </a:r>
            <a:r>
              <a:rPr lang="en-US" altLang="ko-KR" sz="2000" dirty="0"/>
              <a:t>, but cannot on</a:t>
            </a:r>
            <a:r>
              <a:rPr lang="en-US" altLang="ko-KR" sz="2000" dirty="0">
                <a:solidFill>
                  <a:srgbClr val="0066FF"/>
                </a:solidFill>
                <a:latin typeface="Courier" pitchFamily="49" charset="0"/>
              </a:rPr>
              <a:t> wire</a:t>
            </a:r>
            <a:r>
              <a:rPr lang="en-US" altLang="ko-KR" sz="2000" dirty="0">
                <a:solidFill>
                  <a:srgbClr val="0066FF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16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srgbClr val="0066FF"/>
                </a:solidFill>
                <a:latin typeface="Courier" pitchFamily="49" charset="0"/>
              </a:rPr>
              <a:t> </a:t>
            </a:r>
            <a:endParaRPr lang="en-US" altLang="ko-KR" sz="2215" dirty="0"/>
          </a:p>
          <a:p>
            <a:pPr>
              <a:lnSpc>
                <a:spcPct val="90000"/>
              </a:lnSpc>
              <a:defRPr/>
            </a:pPr>
            <a:endParaRPr lang="en-US" altLang="ko-KR" sz="2215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ko-KR" sz="16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ko-KR" sz="1600" dirty="0"/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sz="2215" dirty="0"/>
          </a:p>
          <a:p>
            <a:pPr>
              <a:buFont typeface="Arial" charset="0"/>
              <a:buChar char="–"/>
              <a:defRPr/>
            </a:pPr>
            <a:endParaRPr lang="en-US" altLang="ko-KR" sz="2062" dirty="0"/>
          </a:p>
        </p:txBody>
      </p:sp>
      <p:sp>
        <p:nvSpPr>
          <p:cNvPr id="3584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584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7173-2C83-4DA9-9BBB-1573D47EB4E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45488" cy="43608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Primitive Gates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rgbClr val="0066FF"/>
                </a:solidFill>
                <a:latin typeface="Courier" pitchFamily="49" charset="0"/>
              </a:rPr>
              <a:t>buf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>
                <a:solidFill>
                  <a:srgbClr val="0066FF"/>
                </a:solidFill>
                <a:latin typeface="Courier" pitchFamily="49" charset="0"/>
              </a:rPr>
              <a:t>not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>
                <a:solidFill>
                  <a:srgbClr val="0066FF"/>
                </a:solidFill>
                <a:latin typeface="Courier" pitchFamily="49" charset="0"/>
              </a:rPr>
              <a:t>and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>
                <a:solidFill>
                  <a:srgbClr val="0066FF"/>
                </a:solidFill>
                <a:latin typeface="Courier" pitchFamily="49" charset="0"/>
              </a:rPr>
              <a:t>or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 err="1">
                <a:solidFill>
                  <a:srgbClr val="CC0000"/>
                </a:solidFill>
                <a:latin typeface="Courier" pitchFamily="49" charset="0"/>
              </a:rPr>
              <a:t>nand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>
                <a:solidFill>
                  <a:schemeClr val="accent1"/>
                </a:solidFill>
                <a:latin typeface="Courier" pitchFamily="49" charset="0"/>
              </a:rPr>
              <a:t>nor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 err="1">
                <a:solidFill>
                  <a:srgbClr val="CC0000"/>
                </a:solidFill>
                <a:latin typeface="Courier" pitchFamily="49" charset="0"/>
              </a:rPr>
              <a:t>xor</a:t>
            </a:r>
            <a:r>
              <a:rPr lang="en-US" altLang="ko-KR" sz="1500" b="1" dirty="0">
                <a:latin typeface="Courier" pitchFamily="49" charset="0"/>
              </a:rPr>
              <a:t>, </a:t>
            </a:r>
            <a:r>
              <a:rPr lang="en-US" altLang="ko-KR" sz="1500" b="1" dirty="0" err="1">
                <a:solidFill>
                  <a:schemeClr val="accent1"/>
                </a:solidFill>
                <a:latin typeface="Courier" pitchFamily="49" charset="0"/>
              </a:rPr>
              <a:t>xnor</a:t>
            </a:r>
            <a:r>
              <a:rPr lang="en-US" altLang="ko-KR" sz="1500" b="1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sz="1500" b="1" dirty="0"/>
              <a:t> Syntax: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ko-KR" b="1" i="1" dirty="0"/>
              <a:t>	</a:t>
            </a:r>
            <a:r>
              <a:rPr lang="en-US" altLang="ko-KR" sz="1400" i="1" dirty="0" err="1"/>
              <a:t>gate_operator</a:t>
            </a:r>
            <a:r>
              <a:rPr lang="en-US" altLang="ko-KR" sz="1400" i="1" dirty="0"/>
              <a:t> </a:t>
            </a:r>
            <a:r>
              <a:rPr lang="en-US" altLang="ko-KR" sz="1400" i="1" dirty="0" err="1"/>
              <a:t>instance_identifier</a:t>
            </a:r>
            <a:r>
              <a:rPr lang="en-US" altLang="ko-KR" sz="1400" dirty="0"/>
              <a:t> (</a:t>
            </a:r>
            <a:r>
              <a:rPr lang="en-US" altLang="ko-KR" sz="1400" i="1" dirty="0"/>
              <a:t>output, input_1, input_2, </a:t>
            </a:r>
            <a:r>
              <a:rPr lang="en-US" altLang="ko-KR" sz="1400" i="1" dirty="0">
                <a:latin typeface="Times New Roman" panose="02020603050405020304" pitchFamily="18" charset="0"/>
              </a:rPr>
              <a:t>…</a:t>
            </a:r>
            <a:r>
              <a:rPr lang="en-US" altLang="ko-KR" sz="1400" dirty="0"/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2215" b="1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sz="1400" b="1" dirty="0"/>
              <a:t>Example: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0066FF"/>
                </a:solidFill>
                <a:latin typeface="Courier" pitchFamily="49" charset="0"/>
              </a:rPr>
              <a:t>or</a:t>
            </a:r>
            <a:r>
              <a:rPr lang="en-US" altLang="ko-KR" dirty="0">
                <a:latin typeface="Courier" pitchFamily="49" charset="0"/>
              </a:rPr>
              <a:t> O1 (t1, A, B)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>
                <a:latin typeface="Courier" pitchFamily="49" charset="0"/>
              </a:rPr>
              <a:t>	 O2 (t2, B, C, D);   	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>
                <a:latin typeface="Courier" pitchFamily="49" charset="0"/>
              </a:rPr>
              <a:t>// t1=A+B, t2=B+C+D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0066FF"/>
                </a:solidFill>
                <a:latin typeface="Courier" pitchFamily="49" charset="0"/>
              </a:rPr>
              <a:t>and</a:t>
            </a:r>
            <a:r>
              <a:rPr lang="en-US" altLang="ko-KR" dirty="0">
                <a:latin typeface="Courier" pitchFamily="49" charset="0"/>
              </a:rPr>
              <a:t> A1 (OUT, t1, t2); 	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ko-KR" dirty="0">
                <a:latin typeface="Courier" pitchFamily="49" charset="0"/>
              </a:rPr>
              <a:t>// OUT = t1</a:t>
            </a:r>
            <a:r>
              <a:rPr lang="en-US" altLang="ko-KR" dirty="0"/>
              <a:t>•</a:t>
            </a:r>
            <a:r>
              <a:rPr lang="en-US" altLang="ko-KR" dirty="0">
                <a:latin typeface="Courier" pitchFamily="49" charset="0"/>
              </a:rPr>
              <a:t>t2  (OUT = (A+B)•(B+C+D))</a:t>
            </a:r>
            <a:r>
              <a:rPr lang="en-US" altLang="ko-KR" dirty="0"/>
              <a:t> </a:t>
            </a:r>
            <a:endParaRPr lang="en-US" altLang="ko-KR" dirty="0">
              <a:latin typeface="Courier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endParaRPr lang="en-US" altLang="ko-KR" b="1" dirty="0">
              <a:latin typeface="Courier" pitchFamily="49" charset="0"/>
            </a:endParaRPr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662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8506FF-0EA9-440D-8AD3-45301B91517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8D815-DAF9-451A-ADC1-58E8FC8299A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8197" name="내용 개체 틀 4"/>
          <p:cNvSpPr txBox="1">
            <a:spLocks/>
          </p:cNvSpPr>
          <p:nvPr/>
        </p:nvSpPr>
        <p:spPr bwMode="auto">
          <a:xfrm>
            <a:off x="457200" y="1484313"/>
            <a:ext cx="82296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cs typeface="Arial" panose="020B0604020202020204" pitchFamily="34" charset="0"/>
              </a:rPr>
              <a:t>Verilog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cs typeface="Arial" panose="020B0604020202020204" pitchFamily="34" charset="0"/>
              </a:rPr>
              <a:t>Lab</a:t>
            </a:r>
            <a:endParaRPr kumimoji="0" lang="en-US" altLang="ko-KR" sz="20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cs typeface="Arial" panose="020B0604020202020204" pitchFamily="34" charset="0"/>
              </a:rPr>
              <a:t>Implement a Decoder in Verilog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cs typeface="Arial" panose="020B0604020202020204" pitchFamily="34" charset="0"/>
              </a:rPr>
              <a:t>Implement a 3-to-8 Decoder using a 2-to-4 Decoder</a:t>
            </a:r>
            <a:endParaRPr kumimoji="0" lang="en-US" altLang="ko-KR" sz="2400" dirty="0"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cs typeface="Arial" panose="020B0604020202020204" pitchFamily="34" charset="0"/>
              </a:rPr>
              <a:t>Homework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45488" cy="43608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Process</a:t>
            </a:r>
            <a:endParaRPr lang="en-US" altLang="ko-KR" dirty="0">
              <a:solidFill>
                <a:srgbClr val="0066FF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500" dirty="0"/>
              <a:t>The body of a process consists of procedural statement to make desired outputs </a:t>
            </a:r>
            <a:br>
              <a:rPr lang="en-US" altLang="ko-KR" sz="1500" dirty="0"/>
            </a:br>
            <a:r>
              <a:rPr lang="en-US" altLang="ko-KR" sz="1500" dirty="0"/>
              <a:t>from inputs as like a common programming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500" dirty="0"/>
              <a:t>Processes are running in parallel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endParaRPr lang="en-US" altLang="ko-KR" sz="1500" dirty="0">
              <a:solidFill>
                <a:srgbClr val="0066FF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500" dirty="0">
                <a:solidFill>
                  <a:srgbClr val="0066FF"/>
                </a:solidFill>
                <a:latin typeface="Courier" pitchFamily="49" charset="0"/>
              </a:rPr>
              <a:t>initial</a:t>
            </a:r>
            <a:r>
              <a:rPr lang="en-US" altLang="ko-KR" sz="1500" dirty="0">
                <a:solidFill>
                  <a:srgbClr val="0066FF"/>
                </a:solidFill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</a:rPr>
              <a:t>–</a:t>
            </a:r>
            <a:r>
              <a:rPr lang="en-US" altLang="ko-KR" sz="1500" dirty="0"/>
              <a:t> executes </a:t>
            </a:r>
            <a:r>
              <a:rPr lang="en-US" altLang="ko-KR" sz="1500" u="sng" dirty="0"/>
              <a:t>only once</a:t>
            </a:r>
            <a:r>
              <a:rPr lang="en-US" altLang="ko-KR" sz="1500" dirty="0"/>
              <a:t> beginning at t = 0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500" b="1" dirty="0">
                <a:solidFill>
                  <a:srgbClr val="FF0000"/>
                </a:solidFill>
              </a:rPr>
              <a:t>Only works on simulation – cannot be synthesized!</a:t>
            </a:r>
          </a:p>
          <a:p>
            <a:pPr lvl="2">
              <a:lnSpc>
                <a:spcPct val="90000"/>
              </a:lnSpc>
              <a:buFontTx/>
              <a:buChar char="•"/>
              <a:defRPr/>
            </a:pPr>
            <a:r>
              <a:rPr lang="en-US" altLang="ko-KR" sz="1100" b="1" dirty="0"/>
              <a:t>Syntax</a:t>
            </a:r>
            <a:r>
              <a:rPr lang="en-US" altLang="ko-KR" sz="1100" dirty="0"/>
              <a:t>:</a:t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66FF"/>
                </a:solidFill>
              </a:rPr>
              <a:t>initial</a:t>
            </a:r>
            <a:r>
              <a:rPr lang="en-US" altLang="ko-KR" sz="1100" dirty="0"/>
              <a:t> </a:t>
            </a:r>
            <a:r>
              <a:rPr lang="en-US" altLang="ko-KR" sz="1100" i="1" dirty="0"/>
              <a:t>Statement;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>
                <a:solidFill>
                  <a:srgbClr val="0066FF"/>
                </a:solidFill>
              </a:rPr>
              <a:t>initial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0066FF"/>
                </a:solidFill>
              </a:rPr>
              <a:t>begin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en-US" altLang="ko-KR" sz="1100" i="1" dirty="0"/>
              <a:t>Statement;</a:t>
            </a:r>
            <a:br>
              <a:rPr lang="en-US" altLang="ko-KR" sz="1100" i="1" dirty="0"/>
            </a:br>
            <a:r>
              <a:rPr lang="en-US" altLang="ko-KR" sz="1100" i="1" dirty="0"/>
              <a:t>  Statement;</a:t>
            </a:r>
            <a:br>
              <a:rPr lang="en-US" altLang="ko-KR" sz="1100" i="1" dirty="0"/>
            </a:br>
            <a:r>
              <a:rPr lang="en-US" altLang="ko-KR" sz="1100" i="1" dirty="0"/>
              <a:t>   …</a:t>
            </a:r>
            <a:br>
              <a:rPr lang="en-US" altLang="ko-KR" sz="1100" i="1" dirty="0"/>
            </a:br>
            <a:r>
              <a:rPr lang="en-US" altLang="ko-KR" sz="1100" dirty="0">
                <a:solidFill>
                  <a:srgbClr val="0066FF"/>
                </a:solidFill>
              </a:rPr>
              <a:t>end</a:t>
            </a:r>
            <a:endParaRPr lang="en-US" altLang="ko-KR" sz="900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endParaRPr lang="en-US" altLang="ko-KR" sz="1500" dirty="0">
              <a:solidFill>
                <a:srgbClr val="0066FF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500" dirty="0">
                <a:solidFill>
                  <a:srgbClr val="0066FF"/>
                </a:solidFill>
                <a:latin typeface="Courier" pitchFamily="49" charset="0"/>
              </a:rPr>
              <a:t>always</a:t>
            </a:r>
            <a:r>
              <a:rPr lang="en-US" altLang="ko-KR" sz="1500" dirty="0">
                <a:solidFill>
                  <a:srgbClr val="0066FF"/>
                </a:solidFill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</a:rPr>
              <a:t>–</a:t>
            </a:r>
            <a:r>
              <a:rPr lang="en-US" altLang="ko-KR" sz="1500" dirty="0"/>
              <a:t> executes at t = 0 and </a:t>
            </a:r>
            <a:r>
              <a:rPr lang="en-US" altLang="ko-KR" sz="1500" u="sng" dirty="0"/>
              <a:t>repeatedly</a:t>
            </a:r>
            <a:r>
              <a:rPr lang="en-US" altLang="ko-KR" sz="1500" dirty="0"/>
              <a:t> thereafter following repeat conditions.</a:t>
            </a:r>
          </a:p>
          <a:p>
            <a:pPr lvl="2">
              <a:defRPr/>
            </a:pPr>
            <a:r>
              <a:rPr lang="en-US" altLang="ko-KR" sz="1100" b="1" dirty="0"/>
              <a:t>Syntax</a:t>
            </a:r>
            <a:r>
              <a:rPr lang="en-US" altLang="ko-KR" sz="1100" dirty="0"/>
              <a:t>:</a:t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66FF"/>
                </a:solidFill>
              </a:rPr>
              <a:t>always</a:t>
            </a:r>
            <a:r>
              <a:rPr lang="en-US" altLang="ko-KR" sz="1100" dirty="0"/>
              <a:t> </a:t>
            </a:r>
            <a:r>
              <a:rPr lang="en-US" altLang="ko-KR" sz="1100" i="1" dirty="0"/>
              <a:t>Repeat condition </a:t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en-US" altLang="ko-KR" sz="1100" i="1" dirty="0"/>
              <a:t>Statement;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>
                <a:solidFill>
                  <a:srgbClr val="0066FF"/>
                </a:solidFill>
              </a:rPr>
              <a:t>always</a:t>
            </a:r>
            <a:r>
              <a:rPr lang="en-US" altLang="ko-KR" sz="1100" dirty="0"/>
              <a:t> </a:t>
            </a:r>
            <a:r>
              <a:rPr lang="en-US" altLang="ko-KR" sz="1100" i="1" dirty="0"/>
              <a:t>Repeat condition </a:t>
            </a:r>
            <a:r>
              <a:rPr lang="en-US" altLang="ko-KR" sz="1100" dirty="0">
                <a:solidFill>
                  <a:srgbClr val="0066FF"/>
                </a:solidFill>
              </a:rPr>
              <a:t>begin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en-US" altLang="ko-KR" sz="1100" i="1" dirty="0"/>
              <a:t>Statement;</a:t>
            </a:r>
            <a:br>
              <a:rPr lang="en-US" altLang="ko-KR" sz="1100" i="1" dirty="0"/>
            </a:br>
            <a:r>
              <a:rPr lang="en-US" altLang="ko-KR" sz="1100" i="1" dirty="0"/>
              <a:t>  Statement;</a:t>
            </a:r>
            <a:br>
              <a:rPr lang="en-US" altLang="ko-KR" sz="1100" i="1" dirty="0"/>
            </a:br>
            <a:r>
              <a:rPr lang="en-US" altLang="ko-KR" sz="1100" i="1" dirty="0"/>
              <a:t>   …</a:t>
            </a:r>
            <a:br>
              <a:rPr lang="en-US" altLang="ko-KR" sz="1100" i="1" dirty="0"/>
            </a:br>
            <a:r>
              <a:rPr lang="en-US" altLang="ko-KR" sz="1100" dirty="0">
                <a:solidFill>
                  <a:srgbClr val="0066FF"/>
                </a:solidFill>
              </a:rPr>
              <a:t>end</a:t>
            </a:r>
            <a:endParaRPr lang="en-US" altLang="ko-KR" sz="900" dirty="0">
              <a:solidFill>
                <a:srgbClr val="0066FF"/>
              </a:solidFill>
            </a:endParaRPr>
          </a:p>
          <a:p>
            <a:pPr lvl="2">
              <a:buFont typeface="Arial" charset="0"/>
              <a:buChar char="•"/>
              <a:defRPr/>
            </a:pPr>
            <a:endParaRPr lang="en-US" altLang="ko-KR" sz="11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1500" dirty="0"/>
          </a:p>
        </p:txBody>
      </p:sp>
      <p:sp>
        <p:nvSpPr>
          <p:cNvPr id="2765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765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0941D-9083-4CE8-A1D7-F44AEBBB7E5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45488" cy="43608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ko-KR"/>
              <a:t>Timing Control Statement (for repeat conditions)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altLang="ko-KR" b="1"/>
          </a:p>
          <a:p>
            <a:pPr lvl="2">
              <a:lnSpc>
                <a:spcPct val="90000"/>
              </a:lnSpc>
              <a:buFontTx/>
              <a:buChar char="•"/>
            </a:pPr>
            <a:endParaRPr lang="en-US" altLang="ko-KR" b="1"/>
          </a:p>
          <a:p>
            <a:pPr lvl="2">
              <a:lnSpc>
                <a:spcPct val="90000"/>
              </a:lnSpc>
              <a:buFontTx/>
              <a:buChar char="•"/>
            </a:pPr>
            <a:endParaRPr lang="en-US" altLang="ko-KR" b="1"/>
          </a:p>
          <a:p>
            <a:pPr lvl="2">
              <a:lnSpc>
                <a:spcPct val="90000"/>
              </a:lnSpc>
              <a:buFontTx/>
              <a:buChar char="•"/>
            </a:pPr>
            <a:endParaRPr lang="en-US" altLang="ko-KR" b="1"/>
          </a:p>
          <a:p>
            <a:pPr lvl="2"/>
            <a:endParaRPr lang="en-US" altLang="ko-KR" sz="1100"/>
          </a:p>
          <a:p>
            <a:pPr lvl="2"/>
            <a:endParaRPr lang="en-US" altLang="ko-KR" sz="1100"/>
          </a:p>
          <a:p>
            <a:pPr lvl="2"/>
            <a:endParaRPr lang="en-US" altLang="ko-KR" sz="1100"/>
          </a:p>
          <a:p>
            <a:pPr lvl="2"/>
            <a:endParaRPr lang="en-US" altLang="ko-KR" sz="1100"/>
          </a:p>
          <a:p>
            <a:pPr lvl="2"/>
            <a:endParaRPr lang="en-US" altLang="ko-KR" sz="1100"/>
          </a:p>
          <a:p>
            <a:pPr lvl="1"/>
            <a:r>
              <a:rPr lang="en-US" altLang="ko-KR" sz="1400"/>
              <a:t>The body of the process consists of procedural assignments</a:t>
            </a:r>
          </a:p>
          <a:p>
            <a:pPr lvl="2"/>
            <a:r>
              <a:rPr lang="en-US" altLang="ko-KR" sz="1400"/>
              <a:t>Blocking assignments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/>
              <a:t>Example: C</a:t>
            </a:r>
            <a:r>
              <a:rPr lang="en-US" altLang="ko-KR" sz="1400">
                <a:solidFill>
                  <a:srgbClr val="0066FF"/>
                </a:solidFill>
              </a:rPr>
              <a:t> = </a:t>
            </a:r>
            <a:r>
              <a:rPr lang="en-US" altLang="ko-KR" sz="1400"/>
              <a:t>A + B;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/>
              <a:t>Execute sequentially as in a programming language</a:t>
            </a:r>
          </a:p>
          <a:p>
            <a:pPr lvl="2"/>
            <a:r>
              <a:rPr lang="en-US" altLang="ko-KR" sz="1400"/>
              <a:t>Non-blocking assignments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/>
              <a:t>Example: C </a:t>
            </a:r>
            <a:r>
              <a:rPr lang="en-US" altLang="ko-KR" sz="1400">
                <a:solidFill>
                  <a:srgbClr val="0066FF"/>
                </a:solidFill>
              </a:rPr>
              <a:t>&lt;=</a:t>
            </a:r>
            <a:r>
              <a:rPr lang="en-US" altLang="ko-KR" sz="1400"/>
              <a:t> A + B;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/>
              <a:t>Evaluate right-hand sides, but do not make any assignment until all right-hand sides evaluated. Execute concurrently unless delays are specified.</a:t>
            </a:r>
          </a:p>
        </p:txBody>
      </p:sp>
      <p:sp>
        <p:nvSpPr>
          <p:cNvPr id="2969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970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D94F61-8ECC-4837-8A2B-9B8596280FB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258888" y="2060575"/>
          <a:ext cx="6337300" cy="194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Syntax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Delay Control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#10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Delay</a:t>
                      </a:r>
                      <a:r>
                        <a:rPr lang="en-US" altLang="ko-KR" sz="1200" baseline="0" dirty="0"/>
                        <a:t> 10 unit time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Event Control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@(a)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 until signal ‘a’ is changed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@(</a:t>
                      </a:r>
                      <a:r>
                        <a:rPr lang="en-US" altLang="ko-KR" sz="1200" dirty="0" err="1"/>
                        <a:t>posedge</a:t>
                      </a:r>
                      <a:r>
                        <a:rPr lang="en-US" altLang="ko-KR" sz="1200" dirty="0"/>
                        <a:t> a) </a:t>
                      </a:r>
                    </a:p>
                    <a:p>
                      <a:pPr latinLnBrk="1"/>
                      <a:r>
                        <a:rPr lang="en-US" altLang="ko-KR" sz="1200" dirty="0"/>
                        <a:t>@(</a:t>
                      </a:r>
                      <a:r>
                        <a:rPr lang="en-US" altLang="ko-KR" sz="1200" dirty="0" err="1"/>
                        <a:t>negedge</a:t>
                      </a:r>
                      <a:r>
                        <a:rPr lang="en-US" altLang="ko-KR" sz="1200" baseline="0" dirty="0"/>
                        <a:t> a)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 until signal</a:t>
                      </a:r>
                      <a:r>
                        <a:rPr lang="en-US" altLang="ko-KR" sz="1200" baseline="0" dirty="0"/>
                        <a:t> ‘a’ is changed to ‘1’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Wait until signal</a:t>
                      </a:r>
                      <a:r>
                        <a:rPr lang="en-US" altLang="ko-KR" sz="1200" baseline="0" dirty="0"/>
                        <a:t> ‘a’ is changed to ‘0’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</a:t>
                      </a:r>
                      <a:r>
                        <a:rPr lang="en-US" altLang="ko-KR" sz="1200" baseline="0" dirty="0"/>
                        <a:t> Control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 (a==0)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 until</a:t>
                      </a:r>
                      <a:r>
                        <a:rPr lang="en-US" altLang="ko-KR" sz="1200" baseline="0" dirty="0"/>
                        <a:t> signal ‘a’ is equal to ‘0’</a:t>
                      </a:r>
                      <a:endParaRPr lang="ko-KR" altLang="en-US" sz="1200" dirty="0"/>
                    </a:p>
                  </a:txBody>
                  <a:tcPr marL="91449" marR="91449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546225"/>
            <a:ext cx="8345488" cy="4360863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sz="1600" b="1" dirty="0"/>
              <a:t>Examples: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Always @(*)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	begin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     B  = A;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     C  = B;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   end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Suppose initially A = 0, B = 1, and C = 2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    After execution, B = 0 and C = 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Always @(*)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	begin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		   B &lt;= A;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		   C &lt;= B;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77" b="1" dirty="0">
                <a:latin typeface="Courier" pitchFamily="49" charset="0"/>
              </a:rPr>
              <a:t>	end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1477" b="1" dirty="0">
              <a:latin typeface="Courier" pitchFamily="49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Suppose initially A = 0, B = 1, and C = 2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    After execution, B = 0 and C = 1</a:t>
            </a:r>
          </a:p>
        </p:txBody>
      </p:sp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3174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75CB5-BDFF-41B1-B404-4CE3A615EBD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704975"/>
            <a:ext cx="8343900" cy="436245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altLang="ko-KR" dirty="0"/>
              <a:t>Conditional constructs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ko-KR" sz="1477" dirty="0"/>
              <a:t>The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if-else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If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latin typeface="Courier" pitchFamily="49" charset="0"/>
              </a:rPr>
              <a:t>(</a:t>
            </a:r>
            <a:r>
              <a:rPr lang="en-US" altLang="ko-KR" sz="1477" i="1" dirty="0">
                <a:latin typeface="Courier" pitchFamily="49" charset="0"/>
              </a:rPr>
              <a:t>condition</a:t>
            </a:r>
            <a:r>
              <a:rPr lang="en-US" altLang="ko-KR" sz="1477" dirty="0">
                <a:latin typeface="Courier" pitchFamily="49" charset="0"/>
              </a:rPr>
              <a:t>)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	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begin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i="1" dirty="0">
                <a:latin typeface="Courier" pitchFamily="49" charset="0"/>
              </a:rPr>
              <a:t>procedural statements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end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latin typeface="Courier" pitchFamily="49" charset="0"/>
              </a:rPr>
              <a:t>{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else</a:t>
            </a:r>
            <a:r>
              <a:rPr lang="en-US" altLang="ko-KR" sz="1477" dirty="0">
                <a:solidFill>
                  <a:srgbClr val="62C202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if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latin typeface="Courier" pitchFamily="49" charset="0"/>
              </a:rPr>
              <a:t>(</a:t>
            </a:r>
            <a:r>
              <a:rPr lang="en-US" altLang="ko-KR" sz="1477" i="1" dirty="0">
                <a:latin typeface="Courier" pitchFamily="49" charset="0"/>
              </a:rPr>
              <a:t>condition</a:t>
            </a:r>
            <a:r>
              <a:rPr lang="en-US" altLang="ko-KR" sz="1477" dirty="0">
                <a:latin typeface="Courier" pitchFamily="49" charset="0"/>
              </a:rPr>
              <a:t>)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	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begin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i="1" dirty="0">
                <a:latin typeface="Courier" pitchFamily="49" charset="0"/>
              </a:rPr>
              <a:t>procedural statements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end</a:t>
            </a:r>
            <a:r>
              <a:rPr lang="en-US" altLang="ko-KR" sz="1477" dirty="0">
                <a:latin typeface="Courier" pitchFamily="49" charset="0"/>
              </a:rPr>
              <a:t>}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else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rgbClr val="62C202"/>
                </a:solidFill>
                <a:latin typeface="Courier" pitchFamily="49" charset="0"/>
              </a:rPr>
              <a:t>	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begin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latin typeface="Courier" pitchFamily="49" charset="0"/>
              </a:rPr>
              <a:t>procedural statements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end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altLang="ko-KR" sz="1477" dirty="0"/>
              <a:t>The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case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case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latin typeface="Courier" pitchFamily="49" charset="0"/>
              </a:rPr>
              <a:t>expression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	</a:t>
            </a:r>
            <a:r>
              <a:rPr lang="en-US" altLang="ko-KR" sz="1477" dirty="0">
                <a:latin typeface="Courier" pitchFamily="49" charset="0"/>
              </a:rPr>
              <a:t>{</a:t>
            </a:r>
            <a:r>
              <a:rPr lang="en-US" altLang="ko-KR" sz="1477" dirty="0">
                <a:solidFill>
                  <a:srgbClr val="0066FF"/>
                </a:solidFill>
                <a:latin typeface="Courier" pitchFamily="49" charset="0"/>
              </a:rPr>
              <a:t>case</a:t>
            </a:r>
            <a:r>
              <a:rPr lang="en-US" altLang="ko-KR" sz="1477" dirty="0">
                <a:solidFill>
                  <a:schemeClr val="hlink"/>
                </a:solidFill>
                <a:latin typeface="Courier" pitchFamily="49" charset="0"/>
              </a:rPr>
              <a:t> </a:t>
            </a:r>
            <a:r>
              <a:rPr lang="en-US" altLang="ko-KR" sz="1477" dirty="0">
                <a:latin typeface="Courier" pitchFamily="49" charset="0"/>
              </a:rPr>
              <a:t>expression : statements}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ko-KR" sz="1477" dirty="0" err="1">
                <a:solidFill>
                  <a:srgbClr val="0066FF"/>
                </a:solidFill>
                <a:latin typeface="Courier" pitchFamily="49" charset="0"/>
              </a:rPr>
              <a:t>endcase</a:t>
            </a:r>
            <a:r>
              <a:rPr lang="en-US" altLang="ko-KR" sz="1477" dirty="0">
                <a:latin typeface="Courier" pitchFamily="49" charset="0"/>
              </a:rPr>
              <a:t>;</a:t>
            </a:r>
          </a:p>
        </p:txBody>
      </p:sp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Verilog Keywords &amp; Constructs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379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1F57B-3367-45CA-8C97-A697048CBD8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Lab</a:t>
            </a:r>
            <a:endParaRPr lang="ko-KR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979AE-DD30-4A05-AA68-AD43E923BE8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891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A6D25-CC09-4C25-8774-AC05607EC54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8916" name="제목 3"/>
          <p:cNvSpPr>
            <a:spLocks noGrp="1"/>
          </p:cNvSpPr>
          <p:nvPr>
            <p:ph type="title"/>
          </p:nvPr>
        </p:nvSpPr>
        <p:spPr>
          <a:xfrm>
            <a:off x="411163" y="260350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ko-KR"/>
              <a:t>Today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750" y="1557338"/>
            <a:ext cx="84967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000" b="1" dirty="0">
                <a:latin typeface="+mn-lt"/>
                <a:cs typeface="Arial" charset="0"/>
              </a:rPr>
              <a:t>Design a 74x139(dual 2-to-4 decoder) in Verilog</a:t>
            </a:r>
            <a:endParaRPr lang="en-US" altLang="ko-KR" dirty="0">
              <a:latin typeface="+mn-lt"/>
            </a:endParaRPr>
          </a:p>
          <a:p>
            <a:pPr marL="800100" lvl="1" indent="-342900">
              <a:buFont typeface="+mj-lt"/>
              <a:buAutoNum type="arabicParenR"/>
              <a:defRPr/>
            </a:pPr>
            <a:endParaRPr lang="en-US" altLang="ko-KR" dirty="0">
              <a:latin typeface="+mn-lt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en-US" altLang="ko-KR" dirty="0">
                <a:latin typeface="+mn-lt"/>
              </a:rPr>
              <a:t>Practice all designing methods for half 74x139 each and simulate them</a:t>
            </a:r>
          </a:p>
          <a:p>
            <a:pPr marL="1257300" lvl="2" indent="-342900">
              <a:buFont typeface="+mj-lt"/>
              <a:buAutoNum type="arabicParenR"/>
              <a:defRPr/>
            </a:pPr>
            <a:r>
              <a:rPr lang="en-US" altLang="ko-KR" dirty="0">
                <a:latin typeface="+mn-lt"/>
              </a:rPr>
              <a:t>Gate-level</a:t>
            </a:r>
          </a:p>
          <a:p>
            <a:pPr marL="1257300" lvl="2" indent="-342900">
              <a:buFont typeface="+mj-lt"/>
              <a:buAutoNum type="arabicParenR"/>
              <a:defRPr/>
            </a:pPr>
            <a:r>
              <a:rPr lang="en-US" altLang="ko-KR" dirty="0">
                <a:latin typeface="+mn-lt"/>
              </a:rPr>
              <a:t>Behavioral / RTL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en-US" altLang="ko-KR" dirty="0">
              <a:latin typeface="+mn-lt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en-US" altLang="ko-KR" dirty="0">
                <a:latin typeface="+mn-lt"/>
              </a:rPr>
              <a:t>Implement a 74x139 and simulate 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latin typeface="+mn-lt"/>
                <a:cs typeface="Arial" charset="0"/>
              </a:rPr>
              <a:t>Prepare simulations for all possible input combinations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2000" dirty="0">
              <a:latin typeface="+mn-lt"/>
              <a:cs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2000" b="1" dirty="0">
              <a:latin typeface="맑은 고딕" panose="020B0503020000020004" pitchFamily="50" charset="-127"/>
              <a:cs typeface="Arial" charset="0"/>
            </a:endParaRPr>
          </a:p>
          <a:p>
            <a:pPr>
              <a:defRPr/>
            </a:pPr>
            <a:endParaRPr lang="en-US" altLang="ko-KR" sz="2000" b="1" dirty="0">
              <a:latin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1"/>
          <p:cNvGrpSpPr>
            <a:grpSpLocks/>
          </p:cNvGrpSpPr>
          <p:nvPr/>
        </p:nvGrpSpPr>
        <p:grpSpPr bwMode="auto">
          <a:xfrm>
            <a:off x="1042988" y="1628775"/>
            <a:ext cx="6926262" cy="5011738"/>
            <a:chOff x="1143000" y="1525044"/>
            <a:chExt cx="6925328" cy="5011977"/>
          </a:xfrm>
        </p:grpSpPr>
        <p:pic>
          <p:nvPicPr>
            <p:cNvPr id="3994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525044"/>
              <a:ext cx="6925328" cy="501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3047743" y="2058469"/>
              <a:ext cx="458725" cy="274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184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2438225" y="3384096"/>
              <a:ext cx="609518" cy="2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986">
                  <a:latin typeface="Times New Roman" panose="02020603050405020304" pitchFamily="18" charset="0"/>
                </a:rPr>
                <a:t>A_L</a:t>
              </a:r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438225" y="3793690"/>
              <a:ext cx="609518" cy="2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986">
                  <a:latin typeface="Times New Roman" panose="02020603050405020304" pitchFamily="18" charset="0"/>
                </a:rPr>
                <a:t>B_L</a:t>
              </a:r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3428692" y="3184061"/>
              <a:ext cx="609518" cy="2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986">
                  <a:latin typeface="Times New Roman" panose="02020603050405020304" pitchFamily="18" charset="0"/>
                </a:rPr>
                <a:t>A_i</a:t>
              </a: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3428692" y="3793690"/>
              <a:ext cx="609518" cy="2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986">
                  <a:latin typeface="Times New Roman" panose="02020603050405020304" pitchFamily="18" charset="0"/>
                </a:rPr>
                <a:t>B_i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2209656" y="2331532"/>
              <a:ext cx="533328" cy="336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U1</a:t>
              </a: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2133466" y="3885770"/>
              <a:ext cx="533328" cy="334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U2</a:t>
              </a: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2209656" y="3428548"/>
              <a:ext cx="533328" cy="336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U3</a:t>
              </a:r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3200123" y="3885770"/>
              <a:ext cx="534915" cy="334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U4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3200123" y="3428548"/>
              <a:ext cx="534915" cy="336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U5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4571538" y="2028306"/>
              <a:ext cx="534915" cy="334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U6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4571538" y="2636347"/>
              <a:ext cx="534915" cy="334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U7</a:t>
              </a:r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4571538" y="3169772"/>
              <a:ext cx="534915" cy="336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 dirty="0">
                  <a:latin typeface="Times New Roman" panose="02020603050405020304" pitchFamily="18" charset="0"/>
                </a:rPr>
                <a:t>U8</a:t>
              </a:r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4571538" y="3777814"/>
              <a:ext cx="534915" cy="336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96" tIns="45698" rIns="91396" bIns="45698">
              <a:spAutoFit/>
            </a:bodyPr>
            <a:lstStyle>
              <a:lvl1pPr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71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71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71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71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ko-KR" sz="1578">
                  <a:latin typeface="Times New Roman" panose="02020603050405020304" pitchFamily="18" charset="0"/>
                </a:rPr>
                <a:t>U9</a:t>
              </a:r>
            </a:p>
          </p:txBody>
        </p:sp>
      </p:grpSp>
      <p:sp>
        <p:nvSpPr>
          <p:cNvPr id="39939" name="직사각형 3"/>
          <p:cNvSpPr>
            <a:spLocks noChangeArrowheads="1"/>
          </p:cNvSpPr>
          <p:nvPr/>
        </p:nvSpPr>
        <p:spPr bwMode="auto">
          <a:xfrm>
            <a:off x="461963" y="1471613"/>
            <a:ext cx="4902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ea typeface="굴림" panose="020B0600000101010101" pitchFamily="50" charset="-127"/>
                <a:cs typeface="Arial" panose="020B0604020202020204" pitchFamily="34" charset="0"/>
              </a:rPr>
              <a:t>Schematic design of a 74x139</a:t>
            </a:r>
          </a:p>
        </p:txBody>
      </p:sp>
      <p:sp>
        <p:nvSpPr>
          <p:cNvPr id="3994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Designing 74x139(Dual 2-to-4 decoder)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994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A6710-F820-43C2-B7D9-B35D91D7C69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0425" y="4816475"/>
            <a:ext cx="1944688" cy="1349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직사각형 3"/>
          <p:cNvSpPr>
            <a:spLocks noChangeArrowheads="1"/>
          </p:cNvSpPr>
          <p:nvPr/>
        </p:nvSpPr>
        <p:spPr bwMode="auto">
          <a:xfrm>
            <a:off x="461963" y="1471613"/>
            <a:ext cx="5622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ea typeface="굴림" panose="020B0600000101010101" pitchFamily="50" charset="-127"/>
                <a:cs typeface="Arial" panose="020B0604020202020204" pitchFamily="34" charset="0"/>
              </a:rPr>
              <a:t>Gate level design (Half 74x139)</a:t>
            </a:r>
          </a:p>
          <a:p>
            <a:pPr lvl="1" latinLnBrk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Circuit function can be described with gate primitives</a:t>
            </a:r>
            <a:endParaRPr lang="en-US" altLang="ko-KR" sz="1400" b="1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0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Designing 74x139(Dual 2-to-4 decoder)</a:t>
            </a:r>
          </a:p>
        </p:txBody>
      </p:sp>
      <p:pic>
        <p:nvPicPr>
          <p:cNvPr id="4301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17725"/>
            <a:ext cx="42767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301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45F41C-E62C-4BB7-A1F4-637AEE44B0B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직사각형 3"/>
          <p:cNvSpPr>
            <a:spLocks noChangeArrowheads="1"/>
          </p:cNvSpPr>
          <p:nvPr/>
        </p:nvSpPr>
        <p:spPr bwMode="auto">
          <a:xfrm>
            <a:off x="461963" y="1471613"/>
            <a:ext cx="691834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ea typeface="굴림" panose="020B0600000101010101" pitchFamily="50" charset="-127"/>
                <a:cs typeface="Arial" panose="020B0604020202020204" pitchFamily="34" charset="0"/>
              </a:rPr>
              <a:t>RTL design (Half 74x139)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Circuit function can be described by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assign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(assign/always) statements and the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conditional operator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 with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binary combinations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 as in a truth table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10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Designing 74x139(Dual 2-to-4 decoder)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710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BBB00-404B-4C36-BDE2-59BD70883A4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71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4760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95525"/>
            <a:ext cx="51689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Designing 74x139(Dual 2-to-4 decoder)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9158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1B845-CDF5-4859-817A-E11D4873C52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461963" y="1471613"/>
            <a:ext cx="691834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ea typeface="굴림" panose="020B0600000101010101" pitchFamily="50" charset="-127"/>
                <a:cs typeface="Arial" panose="020B0604020202020204" pitchFamily="34" charset="0"/>
              </a:rPr>
              <a:t>Behavioral design (Half 74x139)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Circuit function can be described by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assign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(assign/always) statements and the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conditional operator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 with </a:t>
            </a:r>
            <a:r>
              <a:rPr lang="en-US" altLang="ko-KR" sz="1400" u="sng" dirty="0">
                <a:ea typeface="굴림" panose="020B0600000101010101" pitchFamily="50" charset="-127"/>
                <a:cs typeface="Arial" panose="020B0604020202020204" pitchFamily="34" charset="0"/>
              </a:rPr>
              <a:t>binary combinations</a:t>
            </a:r>
            <a:r>
              <a:rPr lang="en-US" altLang="ko-KR" sz="1400" dirty="0">
                <a:ea typeface="굴림" panose="020B0600000101010101" pitchFamily="50" charset="-127"/>
                <a:cs typeface="Arial" panose="020B0604020202020204" pitchFamily="34" charset="0"/>
              </a:rPr>
              <a:t> as in a truth table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1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Verilog</a:t>
            </a:r>
            <a:endParaRPr lang="ko-KR" alt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8F5DF-50C4-4504-B8F2-757BD34D5C0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Create a new Verilog project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32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1A3DF5-14C8-4300-AB17-3B225092FD6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50" b="40121"/>
          <a:stretch>
            <a:fillRect/>
          </a:stretch>
        </p:blipFill>
        <p:spPr bwMode="auto">
          <a:xfrm>
            <a:off x="485775" y="1557338"/>
            <a:ext cx="1960563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1"/>
          <a:stretch>
            <a:fillRect/>
          </a:stretch>
        </p:blipFill>
        <p:spPr bwMode="auto">
          <a:xfrm>
            <a:off x="465138" y="1390650"/>
            <a:ext cx="5554662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427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89D95-2CF6-4AF7-A305-6D58368D6DE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427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Set the project name, location, type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150" y="2852738"/>
            <a:ext cx="2232025" cy="7207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088" y="5373688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529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463FB-51D4-4C77-98A4-FC1F72AF77A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530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Set the project name, location, type</a:t>
            </a:r>
          </a:p>
        </p:txBody>
      </p:sp>
      <p:pic>
        <p:nvPicPr>
          <p:cNvPr id="55301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82725"/>
            <a:ext cx="52228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411413" y="4437063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Create a new Verilog source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632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F485A-8A23-4D39-92EE-65D4E6F3ACA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21812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876425"/>
            <a:ext cx="44577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995738" y="3141663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99163" y="3821113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0113" y="3141663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Create a new Verilog source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73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6E7DC-DFBD-4B1E-8A45-6D7E2610D51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734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875"/>
            <a:ext cx="36830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1387475"/>
            <a:ext cx="3687762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Box 4"/>
          <p:cNvSpPr txBox="1">
            <a:spLocks noChangeArrowheads="1"/>
          </p:cNvSpPr>
          <p:nvPr/>
        </p:nvSpPr>
        <p:spPr bwMode="auto">
          <a:xfrm>
            <a:off x="4371975" y="2865438"/>
            <a:ext cx="400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Write your own Verilog codes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837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BE107-00E3-4EEC-8343-2563B50A59F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8373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42767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2879725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Compile and check errors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939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B3E8F-C1A5-4BCD-BA8B-90FE5717731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79500" y="2060575"/>
            <a:ext cx="1439863" cy="2873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9500" y="4868863"/>
            <a:ext cx="1439863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Create a Verilog test bench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04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2358D-4A3A-4216-974A-B393F952A7D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042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436688"/>
            <a:ext cx="5516562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827088" y="3700463"/>
            <a:ext cx="1439862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11513" y="3844925"/>
            <a:ext cx="1439862" cy="2873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Write a Verilog test bench codes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14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17E2D-86B5-4999-8E2F-D2F68588613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144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60500"/>
            <a:ext cx="31369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988"/>
            <a:ext cx="35433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Simulate it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246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C1223-1EE7-445D-A05D-785E465AFC8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76375" y="1560513"/>
            <a:ext cx="1439863" cy="215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88" y="2276475"/>
            <a:ext cx="1978025" cy="3603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5538" y="5013325"/>
            <a:ext cx="2078037" cy="5032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Simulation result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34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C672D-596F-4040-9F37-058B37ED4D3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3493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4788"/>
            <a:ext cx="8229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530350"/>
            <a:ext cx="270668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666875"/>
            <a:ext cx="49530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Create a new Verilog source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451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BD6F4-99C8-4F08-9793-579FEB4BCE6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38588" y="3554413"/>
            <a:ext cx="863600" cy="2873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3300" y="3819525"/>
            <a:ext cx="863600" cy="2873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813" y="2492375"/>
            <a:ext cx="863600" cy="2873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Re-write a Verilog test bench codes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55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D89E9-7212-4BD1-B2C1-0D8C83487A74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554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412875"/>
            <a:ext cx="3732213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188" y="3068638"/>
            <a:ext cx="1368425" cy="10080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750" y="2420938"/>
            <a:ext cx="1800225" cy="3540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직사각형 3"/>
          <p:cNvSpPr>
            <a:spLocks noChangeArrowheads="1"/>
          </p:cNvSpPr>
          <p:nvPr/>
        </p:nvSpPr>
        <p:spPr bwMode="auto">
          <a:xfrm>
            <a:off x="461963" y="1471613"/>
            <a:ext cx="62706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ea typeface="굴림" panose="020B0600000101010101" pitchFamily="50" charset="-127"/>
                <a:cs typeface="Arial" panose="020B0604020202020204" pitchFamily="34" charset="0"/>
              </a:rPr>
              <a:t>Hierarchical Design (2 </a:t>
            </a:r>
            <a:r>
              <a:rPr lang="en-US" altLang="ko-KR" sz="2000" b="1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ko-KR" sz="2000" b="1">
                <a:ea typeface="굴림" panose="020B0600000101010101" pitchFamily="50" charset="-127"/>
                <a:cs typeface="Arial" panose="020B0604020202020204" pitchFamily="34" charset="0"/>
              </a:rPr>
              <a:t>½ 74x139)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</a:pPr>
            <a:r>
              <a:rPr lang="en-US" altLang="ko-KR" sz="1400">
                <a:ea typeface="굴림" panose="020B0600000101010101" pitchFamily="50" charset="-127"/>
                <a:cs typeface="Arial" panose="020B0604020202020204" pitchFamily="34" charset="0"/>
              </a:rPr>
              <a:t>You make higher level module with the modules you already made</a:t>
            </a:r>
          </a:p>
          <a:p>
            <a:pPr lvl="2"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2000" b="1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20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Designing 74x139(Dual 2-to-4 decoder)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05" name="슬라이드 번호 개체 틀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99C66-01E6-4B1C-AD4C-D0C471774DE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120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46300"/>
            <a:ext cx="6553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24683" y="5534166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53023" y="54859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Y_L2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7C3A3-02F8-4B38-8702-6E423A97C3D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75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4708A-EC62-4F08-B590-F53A6945AED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750" y="1557338"/>
            <a:ext cx="828072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Implement 3-to-8 decoder and simulate 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You have to re-use your 2-to-4 decoder implemented in lab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2000" dirty="0">
              <a:latin typeface="맑은 고딕" panose="020B0503020000020004" pitchFamily="50" charset="-127"/>
              <a:cs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Implement 4-to-1 MUX and simulate 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Implement in gate and </a:t>
            </a:r>
            <a:r>
              <a:rPr lang="en-US" altLang="ko-KR" sz="2000" dirty="0" err="1">
                <a:latin typeface="맑은 고딕" panose="020B0503020000020004" pitchFamily="50" charset="-127"/>
                <a:cs typeface="Arial" charset="0"/>
              </a:rPr>
              <a:t>rtl</a:t>
            </a: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/behavior level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Discuss two methods(Pros &amp; Cons, etc.)</a:t>
            </a:r>
          </a:p>
          <a:p>
            <a:pPr lvl="1">
              <a:defRPr/>
            </a:pPr>
            <a:endParaRPr lang="en-US" altLang="ko-KR" sz="2000" dirty="0">
              <a:latin typeface="맑은 고딕" panose="020B0503020000020004" pitchFamily="50" charset="-127"/>
              <a:cs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Implement 16-to-1 MUX and simulate 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You have to re-use your 4-to-1 MUX implemented above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2000" dirty="0">
              <a:latin typeface="맑은 고딕" panose="020B0503020000020004" pitchFamily="50" charset="-127"/>
              <a:cs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Given a four-input Boolean function</a:t>
            </a:r>
          </a:p>
          <a:p>
            <a:pPr algn="ctr"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F(A,B,C,D) = Σ m(0,2,4,5,8,10,12,13,14,15),</a:t>
            </a:r>
          </a:p>
          <a:p>
            <a:pPr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      implement the function using a 16-to-1 MUX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 panose="020B0503020000020004" pitchFamily="50" charset="-127"/>
                <a:cs typeface="Arial" charset="0"/>
              </a:rPr>
              <a:t>You have to re-use YOUR 16-to-1 MUX implemented above</a:t>
            </a:r>
          </a:p>
        </p:txBody>
      </p:sp>
      <p:sp>
        <p:nvSpPr>
          <p:cNvPr id="6758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861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B28E9-81A2-47D9-92B0-EF28146769A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750" y="1557338"/>
            <a:ext cx="7777163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맑은 고딕" panose="020B0503020000020004" pitchFamily="50" charset="-127"/>
                <a:cs typeface="Arial" charset="0"/>
              </a:rPr>
              <a:t>5.   Design a 2x2-bit multiplier.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맑은 고딕" panose="020B0503020000020004" pitchFamily="50" charset="-127"/>
                <a:cs typeface="Arial" charset="0"/>
              </a:rPr>
              <a:t>Implement in Verilog and simulate it</a:t>
            </a:r>
            <a:endParaRPr lang="en-US" altLang="ko-KR" sz="1600" b="1" dirty="0">
              <a:latin typeface="맑은 고딕" panose="020B0503020000020004" pitchFamily="50" charset="-127"/>
              <a:cs typeface="Arial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endParaRPr lang="en-US" altLang="ko-KR" sz="1600" dirty="0">
              <a:latin typeface="맑은 고딕" panose="020B0503020000020004" pitchFamily="50" charset="-127"/>
              <a:cs typeface="Arial" charset="0"/>
            </a:endParaRP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cs typeface="Arial" charset="0"/>
              </a:rPr>
              <a:t>(TIP) This is a 2x2-bit multiplier that generates 4 bit output (whose MSB is   </a:t>
            </a: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cs typeface="Arial" charset="0"/>
              </a:rPr>
              <a:t>       P8 and LSB is P1). Note that A2 and B2 are MSBs.</a:t>
            </a:r>
          </a:p>
        </p:txBody>
      </p:sp>
      <p:sp>
        <p:nvSpPr>
          <p:cNvPr id="686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Homework(Cont’d) </a:t>
            </a:r>
            <a:endParaRPr lang="ko-KR" altLang="en-US"/>
          </a:p>
        </p:txBody>
      </p:sp>
      <p:pic>
        <p:nvPicPr>
          <p:cNvPr id="6861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204864"/>
            <a:ext cx="244792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Report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696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2A547-0DDB-478A-A1B3-8AD081E6857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9637" name="내용 개체 틀 2"/>
          <p:cNvSpPr txBox="1">
            <a:spLocks/>
          </p:cNvSpPr>
          <p:nvPr/>
        </p:nvSpPr>
        <p:spPr bwMode="auto">
          <a:xfrm>
            <a:off x="457200" y="1533525"/>
            <a:ext cx="8229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0" lang="en-US" altLang="ko-KR" sz="2400" dirty="0">
                <a:cs typeface="Arial" panose="020B0604020202020204" pitchFamily="34" charset="0"/>
              </a:rPr>
              <a:t>Write a report </a:t>
            </a:r>
          </a:p>
          <a:p>
            <a:pPr lvl="1"/>
            <a:r>
              <a:rPr kumimoji="0" lang="en-US" altLang="ko-KR" sz="2000" dirty="0"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kumimoji="0" lang="en-US" altLang="ko-KR" sz="2000" dirty="0">
                <a:cs typeface="Arial" panose="020B0604020202020204" pitchFamily="34" charset="0"/>
              </a:rPr>
              <a:t>Include </a:t>
            </a:r>
            <a:r>
              <a:rPr kumimoji="0" lang="en-US" altLang="ko-KR" sz="2000" b="1" dirty="0">
                <a:cs typeface="Arial" panose="020B0604020202020204" pitchFamily="34" charset="0"/>
              </a:rPr>
              <a:t>codes</a:t>
            </a:r>
            <a:r>
              <a:rPr kumimoji="0" lang="en-US" altLang="ko-KR" sz="2000" dirty="0">
                <a:cs typeface="Arial" panose="020B0604020202020204" pitchFamily="34" charset="0"/>
              </a:rPr>
              <a:t> and </a:t>
            </a:r>
            <a:r>
              <a:rPr kumimoji="0" lang="en-US" altLang="ko-KR" sz="2000" b="1" dirty="0">
                <a:cs typeface="Arial" panose="020B0604020202020204" pitchFamily="34" charset="0"/>
              </a:rPr>
              <a:t>simulation result</a:t>
            </a:r>
          </a:p>
          <a:p>
            <a:pPr lvl="1"/>
            <a:r>
              <a:rPr kumimoji="0" lang="en-US" altLang="ko-KR" sz="2000" dirty="0">
                <a:cs typeface="Arial" panose="020B0604020202020204" pitchFamily="34" charset="0"/>
              </a:rPr>
              <a:t>The file size should not exceed </a:t>
            </a:r>
            <a:r>
              <a:rPr kumimoji="0" lang="en-US" altLang="ko-KR" sz="2000" dirty="0">
                <a:solidFill>
                  <a:srgbClr val="FF0000"/>
                </a:solidFill>
                <a:cs typeface="Arial" panose="020B0604020202020204" pitchFamily="34" charset="0"/>
              </a:rPr>
              <a:t>15MB</a:t>
            </a:r>
            <a:endParaRPr kumimoji="0" lang="en-US" altLang="ko-KR" sz="2000" dirty="0">
              <a:cs typeface="Arial" panose="020B0604020202020204" pitchFamily="34" charset="0"/>
            </a:endParaRPr>
          </a:p>
          <a:p>
            <a:pPr lvl="1"/>
            <a:r>
              <a:rPr kumimoji="0" lang="en-US" altLang="ko-KR" sz="2000" b="1" dirty="0">
                <a:solidFill>
                  <a:srgbClr val="FF0000"/>
                </a:solidFill>
                <a:cs typeface="Arial" panose="020B0604020202020204" pitchFamily="34" charset="0"/>
              </a:rPr>
              <a:t>Due : </a:t>
            </a:r>
            <a:r>
              <a:rPr kumimoji="0"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7</a:t>
            </a:r>
            <a:r>
              <a:rPr kumimoji="0" lang="en-US" altLang="ko-KR" sz="2000" b="1" dirty="0">
                <a:solidFill>
                  <a:srgbClr val="FF0000"/>
                </a:solidFill>
                <a:cs typeface="Arial" panose="020B0604020202020204" pitchFamily="34" charset="0"/>
              </a:rPr>
              <a:t> Oct.</a:t>
            </a:r>
            <a:r>
              <a:rPr kumimoji="0" lang="en-US" altLang="ko-KR" sz="20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cs typeface="Arial" panose="020B0604020202020204" pitchFamily="34" charset="0"/>
              </a:rPr>
              <a:t>(Before class begin at 7:00pm)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7C3A3-02F8-4B38-8702-6E423A97C3D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7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ig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6" y="1798859"/>
            <a:ext cx="6733309" cy="412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pc="-113" dirty="0"/>
              <a:t>An Example: Port Connection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3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5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31838" indent="-280988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27125" indent="-225425"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77975" indent="-225425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28825" indent="-225425" defTabSz="91281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860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432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004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576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508A57-E54D-45C5-85AD-79BA2472C56C}" type="slidenum">
              <a:rPr lang="en-US" altLang="en-US" sz="11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1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Hardware description languages (HDLs)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57338"/>
            <a:ext cx="8178800" cy="3678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Different kinds of HDLs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>
                <a:ea typeface="굴림" panose="020B0600000101010101" pitchFamily="50" charset="-127"/>
              </a:rPr>
              <a:t>Abel (circa 1983) - developed by Data-I/O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dirty="0">
                <a:ea typeface="굴림" panose="020B0600000101010101" pitchFamily="50" charset="-127"/>
              </a:rPr>
              <a:t>ISP (circa 1977) - research project at CMU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Verilog</a:t>
            </a:r>
            <a:r>
              <a:rPr lang="en-US" altLang="ko-KR" dirty="0">
                <a:ea typeface="굴림" panose="020B0600000101010101" pitchFamily="50" charset="-127"/>
              </a:rPr>
              <a:t> (circa 1985) - developed by Gateway (absorbed by Cadence)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VHDL</a:t>
            </a:r>
            <a:r>
              <a:rPr lang="en-US" altLang="ko-KR" dirty="0">
                <a:ea typeface="굴림" panose="020B0600000101010101" pitchFamily="50" charset="-127"/>
              </a:rPr>
              <a:t> (circa 1987) - DoD sponsored standard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dirty="0"/>
              <a:t>Advantages of HDLs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IEEE standard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Common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Flexible – Delay modeling, Matrices …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>
                <a:solidFill>
                  <a:srgbClr val="FF0000"/>
                </a:solidFill>
              </a:rPr>
              <a:t>Describe hardware at varying levels of abstraction</a:t>
            </a:r>
            <a:r>
              <a:rPr lang="en-US" altLang="ko-KR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	( = Describe hardware to other people briefly 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31838" indent="-280988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27125" indent="-225425"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577975" indent="-225425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28825" indent="-225425" defTabSz="91281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860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432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004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57625" indent="-225425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67255-365B-470D-B517-ED5934C4047A}" type="slidenum">
              <a:rPr lang="en-US" altLang="en-US" sz="11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1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229600" cy="45275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Describe hardware at varying levels of abstraction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Textual replacement for schematic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Hierarchical composition of logic gates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Register-transfer level design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Specify dataflow between hardware registers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b="1" dirty="0">
                <a:ea typeface="굴림" panose="020B0600000101010101" pitchFamily="50" charset="-127"/>
                <a:cs typeface="Arial" panose="020B0604020202020204" pitchFamily="34" charset="0"/>
              </a:rPr>
              <a:t>(Synthesizable)</a:t>
            </a: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 Behavioral design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Describe what module does, not how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Synthesis generates circuit for module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Hardware description languages (HDLs)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Types of programming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Gate-level design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Behavioral design / Register-transfer level design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Basics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ea typeface="굴림" panose="020B0600000101010101" pitchFamily="50" charset="-127"/>
                <a:cs typeface="Arial" panose="020B0604020202020204" pitchFamily="34" charset="0"/>
              </a:rPr>
              <a:t>Verilog Notations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Operators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Verilog Keywords &amp; Constructs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4354-58E1-4FF9-BD88-29A436F3D8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18489</TotalTime>
  <Words>1359</Words>
  <Application>Microsoft Office PowerPoint</Application>
  <PresentationFormat>화면 슬라이드 쇼(4:3)</PresentationFormat>
  <Paragraphs>487</Paragraphs>
  <Slides>49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Courier</vt:lpstr>
      <vt:lpstr>굴림</vt:lpstr>
      <vt:lpstr>맑은 고딕</vt:lpstr>
      <vt:lpstr>Arial</vt:lpstr>
      <vt:lpstr>Arial Black</vt:lpstr>
      <vt:lpstr>Century Gothic</vt:lpstr>
      <vt:lpstr>Garamond</vt:lpstr>
      <vt:lpstr>Times New Roman</vt:lpstr>
      <vt:lpstr>Wingdings</vt:lpstr>
      <vt:lpstr>Office 테마</vt:lpstr>
      <vt:lpstr>Lab. 04</vt:lpstr>
      <vt:lpstr>Contents</vt:lpstr>
      <vt:lpstr>Verilog</vt:lpstr>
      <vt:lpstr>Overview</vt:lpstr>
      <vt:lpstr>Overview</vt:lpstr>
      <vt:lpstr>Hardware description languages (HDLs)</vt:lpstr>
      <vt:lpstr>Overview</vt:lpstr>
      <vt:lpstr>Types of programming</vt:lpstr>
      <vt:lpstr>Overview</vt:lpstr>
      <vt:lpstr>Verilog Notations</vt:lpstr>
      <vt:lpstr>Verilog Notations</vt:lpstr>
      <vt:lpstr>Overview</vt:lpstr>
      <vt:lpstr>Verilog Operators</vt:lpstr>
      <vt:lpstr>Verilog Operators</vt:lpstr>
      <vt:lpstr>Overview</vt:lpstr>
      <vt:lpstr>PowerPoint 프레젠테이션</vt:lpstr>
      <vt:lpstr>PowerPoint 프레젠테이션</vt:lpstr>
      <vt:lpstr>Verilog Keywords &amp; Constructs</vt:lpstr>
      <vt:lpstr>Verilog Keywords &amp; Constructs</vt:lpstr>
      <vt:lpstr>Verilog Keywords &amp; Constructs</vt:lpstr>
      <vt:lpstr>Verilog Keywords &amp; Constructs</vt:lpstr>
      <vt:lpstr>Verilog Keywords &amp; Constructs</vt:lpstr>
      <vt:lpstr>Verilog Keywords &amp; Constructs</vt:lpstr>
      <vt:lpstr>Lab</vt:lpstr>
      <vt:lpstr>Today</vt:lpstr>
      <vt:lpstr>Designing 74x139(Dual 2-to-4 decoder)</vt:lpstr>
      <vt:lpstr>Designing 74x139(Dual 2-to-4 decoder)</vt:lpstr>
      <vt:lpstr>Designing 74x139(Dual 2-to-4 decoder)</vt:lpstr>
      <vt:lpstr>Designing 74x139(Dual 2-to-4 decoder)</vt:lpstr>
      <vt:lpstr>Create a new Verilog project</vt:lpstr>
      <vt:lpstr>Set the project name, location, type</vt:lpstr>
      <vt:lpstr>Set the project name, location, type</vt:lpstr>
      <vt:lpstr>Create a new Verilog source</vt:lpstr>
      <vt:lpstr>Create a new Verilog source </vt:lpstr>
      <vt:lpstr>Write your own Verilog codes</vt:lpstr>
      <vt:lpstr>Compile and check errors</vt:lpstr>
      <vt:lpstr>Create a Verilog test bench</vt:lpstr>
      <vt:lpstr>Write a Verilog test bench codes</vt:lpstr>
      <vt:lpstr>Simulate it</vt:lpstr>
      <vt:lpstr>Simulation result</vt:lpstr>
      <vt:lpstr>Create a new Verilog source</vt:lpstr>
      <vt:lpstr>Re-write a Verilog test bench codes</vt:lpstr>
      <vt:lpstr>Designing 74x139(Dual 2-to-4 decoder)</vt:lpstr>
      <vt:lpstr>Homework</vt:lpstr>
      <vt:lpstr>Homework </vt:lpstr>
      <vt:lpstr>Homework(Cont’d) </vt:lpstr>
      <vt:lpstr>Report</vt:lpstr>
      <vt:lpstr>Appendix</vt:lpstr>
      <vt:lpstr>An Example: Port Connection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현영 정</cp:lastModifiedBy>
  <cp:revision>689</cp:revision>
  <cp:lastPrinted>2016-03-29T05:00:02Z</cp:lastPrinted>
  <dcterms:created xsi:type="dcterms:W3CDTF">2008-07-30T02:31:41Z</dcterms:created>
  <dcterms:modified xsi:type="dcterms:W3CDTF">2019-09-29T08:05:23Z</dcterms:modified>
</cp:coreProperties>
</file>