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9" r:id="rId2"/>
    <p:sldId id="288" r:id="rId3"/>
    <p:sldId id="394" r:id="rId4"/>
    <p:sldId id="386" r:id="rId5"/>
    <p:sldId id="387" r:id="rId6"/>
    <p:sldId id="388" r:id="rId7"/>
    <p:sldId id="405" r:id="rId8"/>
    <p:sldId id="382" r:id="rId9"/>
    <p:sldId id="400" r:id="rId10"/>
    <p:sldId id="401" r:id="rId11"/>
    <p:sldId id="402" r:id="rId12"/>
    <p:sldId id="404" r:id="rId13"/>
    <p:sldId id="389" r:id="rId14"/>
    <p:sldId id="390" r:id="rId15"/>
    <p:sldId id="391" r:id="rId16"/>
    <p:sldId id="341" r:id="rId17"/>
    <p:sldId id="392" r:id="rId18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164" autoAdjust="0"/>
  </p:normalViewPr>
  <p:slideViewPr>
    <p:cSldViewPr>
      <p:cViewPr varScale="1">
        <p:scale>
          <a:sx n="99" d="100"/>
          <a:sy n="99" d="100"/>
        </p:scale>
        <p:origin x="187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DCF86CD-8D6D-482D-A8D0-F109ABAD44FD}" type="datetimeFigureOut">
              <a:rPr lang="ko-KR" altLang="en-US"/>
              <a:pPr>
                <a:defRPr/>
              </a:pPr>
              <a:t>2019-10-05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CF9F93A6-EC7C-45F2-BB72-9DBFD6CF7C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79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D591068-AE90-45E4-9CA0-D1B2B6B6A950}" type="datetimeFigureOut">
              <a:rPr lang="ko-KR" altLang="en-US"/>
              <a:pPr>
                <a:defRPr/>
              </a:pPr>
              <a:t>2019-10-05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E49B069-09E2-43CE-9DBB-A0180917DE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9F2C701-A07B-42E3-8E1D-28DDE8901F1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36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08FCB48-D65C-4762-9333-B7FBCFF60BAA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49FDF71-3A67-4521-903C-0AD3F77A663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41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2D02A-B7A0-448C-9E80-361DF5A30F55}" type="datetime1">
              <a:rPr lang="ko-KR" altLang="en-US"/>
              <a:pPr>
                <a:defRPr/>
              </a:pPr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587A-14F9-47F5-A168-12FB2F8322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2AB8AD-EB76-47BA-AF97-BB4C9AB7046D}" type="datetime1">
              <a:rPr lang="ko-KR" altLang="en-US"/>
              <a:pPr>
                <a:defRPr/>
              </a:pPr>
              <a:t>2019-10-05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DAEBA-F37C-444B-AD28-DBD263D88F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9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425002" y="4221088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90"/>
            <a:ext cx="8229600" cy="2304256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A4EEB2-059E-4D2E-9A9D-C91EA7766FB7}" type="datetime1">
              <a:rPr lang="ko-KR" altLang="en-US"/>
              <a:pPr>
                <a:defRPr/>
              </a:pPr>
              <a:t>2019-10-05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AB690-8AA0-4C57-8E7C-8C0787C718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0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D6D00F-8586-49D7-98C0-0740313B738F}" type="datetime1">
              <a:rPr lang="ko-KR" altLang="en-US"/>
              <a:pPr>
                <a:defRPr/>
              </a:pPr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1D31AFD-479C-4E25-82E5-05BC05D99F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12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DF9EA-B89A-4588-9D1E-0531E754AFD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4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b="1" dirty="0"/>
              <a:t>Lab. 05</a:t>
            </a:r>
            <a:endParaRPr lang="ko-KR" altLang="en-US" sz="40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Fall 2019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Prof. </a:t>
            </a:r>
            <a:r>
              <a:rPr lang="en-US" altLang="ko-KR" dirty="0" err="1">
                <a:solidFill>
                  <a:schemeClr val="tx1"/>
                </a:solidFill>
              </a:rPr>
              <a:t>Sungjoo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Yoo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yeonbin@snu.ac.kr</a:t>
            </a:r>
            <a:r>
              <a:rPr lang="en-US" altLang="ko-KR" dirty="0"/>
              <a:t>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Hyunsu</a:t>
            </a:r>
            <a:r>
              <a:rPr lang="en-US" altLang="ko-KR" dirty="0">
                <a:solidFill>
                  <a:schemeClr val="tx1"/>
                </a:solidFill>
              </a:rPr>
              <a:t> Kim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gustnxodjs@gmail.com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Hyunyoung</a:t>
            </a:r>
            <a:r>
              <a:rPr lang="en-US" altLang="ko-KR" dirty="0">
                <a:solidFill>
                  <a:schemeClr val="tx1"/>
                </a:solidFill>
              </a:rPr>
              <a:t> Jung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gusdud1500@gmail.com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185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SNU Logic Design Board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1ADFD-D446-4FAE-AF31-D2C862E108A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1" t="17079" r="31770" b="24854"/>
          <a:stretch>
            <a:fillRect/>
          </a:stretch>
        </p:blipFill>
        <p:spPr bwMode="auto">
          <a:xfrm>
            <a:off x="1508125" y="1955800"/>
            <a:ext cx="504031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1" t="79150" r="56657" b="5666"/>
          <a:stretch>
            <a:fillRect/>
          </a:stretch>
        </p:blipFill>
        <p:spPr bwMode="auto">
          <a:xfrm>
            <a:off x="6584950" y="2251075"/>
            <a:ext cx="234473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1" t="79150" r="44887" b="5666"/>
          <a:stretch>
            <a:fillRect/>
          </a:stretch>
        </p:blipFill>
        <p:spPr bwMode="auto">
          <a:xfrm>
            <a:off x="6700838" y="3960813"/>
            <a:ext cx="216217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2" t="79150" r="31770" b="9949"/>
          <a:stretch>
            <a:fillRect/>
          </a:stretch>
        </p:blipFill>
        <p:spPr bwMode="auto">
          <a:xfrm>
            <a:off x="6672263" y="5229225"/>
            <a:ext cx="2363787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Box 1"/>
          <p:cNvSpPr txBox="1">
            <a:spLocks noChangeArrowheads="1"/>
          </p:cNvSpPr>
          <p:nvPr/>
        </p:nvSpPr>
        <p:spPr bwMode="auto">
          <a:xfrm>
            <a:off x="539750" y="1439863"/>
            <a:ext cx="4310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r>
              <a:rPr lang="en-US" altLang="ko-KR" sz="2200" b="1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FPGA(Spartan-3AN TQG144)</a:t>
            </a:r>
          </a:p>
        </p:txBody>
      </p:sp>
      <p:pic>
        <p:nvPicPr>
          <p:cNvPr id="102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4" t="38289" r="56989" b="52312"/>
          <a:stretch>
            <a:fillRect/>
          </a:stretch>
        </p:blipFill>
        <p:spPr bwMode="auto">
          <a:xfrm>
            <a:off x="555625" y="2133600"/>
            <a:ext cx="12334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8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SNU Logic Design Board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39750" y="1439863"/>
            <a:ext cx="25193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r>
              <a:rPr lang="en-US" altLang="ko-KR" sz="2200" b="1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I/O Connectors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19333" r="42847" b="42232"/>
          <a:stretch>
            <a:fillRect/>
          </a:stretch>
        </p:blipFill>
        <p:spPr bwMode="auto">
          <a:xfrm>
            <a:off x="792163" y="2060575"/>
            <a:ext cx="360045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2" t="63734" r="50694" b="14719"/>
          <a:stretch>
            <a:fillRect/>
          </a:stretch>
        </p:blipFill>
        <p:spPr bwMode="auto">
          <a:xfrm>
            <a:off x="4537075" y="4097338"/>
            <a:ext cx="180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57745" r="62587" b="22221"/>
          <a:stretch>
            <a:fillRect/>
          </a:stretch>
        </p:blipFill>
        <p:spPr bwMode="auto">
          <a:xfrm>
            <a:off x="4513263" y="2079625"/>
            <a:ext cx="64293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2" t="27444" r="53918" b="36729"/>
          <a:stretch>
            <a:fillRect/>
          </a:stretch>
        </p:blipFill>
        <p:spPr bwMode="auto">
          <a:xfrm>
            <a:off x="6372225" y="2393950"/>
            <a:ext cx="18002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3" t="57745" r="50488" b="22221"/>
          <a:stretch>
            <a:fillRect/>
          </a:stretch>
        </p:blipFill>
        <p:spPr bwMode="auto">
          <a:xfrm>
            <a:off x="5232400" y="2079625"/>
            <a:ext cx="63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1010D-14F1-4D18-AE9E-D86DA5E68B88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8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SNU Logic Design Board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TextBox 10"/>
          <p:cNvSpPr txBox="1">
            <a:spLocks noChangeArrowheads="1"/>
          </p:cNvSpPr>
          <p:nvPr/>
        </p:nvSpPr>
        <p:spPr bwMode="auto">
          <a:xfrm>
            <a:off x="539750" y="1439863"/>
            <a:ext cx="67532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r>
              <a:rPr lang="en-US" altLang="ko-KR" sz="2200" b="1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Connect to PC with Xilinx Platform Cable USB</a:t>
            </a:r>
          </a:p>
          <a:p>
            <a:pPr lvl="1" latinLnBrk="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ko-KR" sz="18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Connect each tag to the matching pin</a:t>
            </a:r>
          </a:p>
          <a:p>
            <a:pPr lvl="1" latinLnBrk="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ko-KR" sz="18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Connect the USB cable to PC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3" t="22000" r="22153" b="29778"/>
          <a:stretch>
            <a:fillRect/>
          </a:stretch>
        </p:blipFill>
        <p:spPr bwMode="auto">
          <a:xfrm>
            <a:off x="985838" y="2528888"/>
            <a:ext cx="7199312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210BB-2AC9-466A-B240-FD74F9BEB29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6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EADC35-DDD7-453A-8B20-40215D9A1563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CC4BD-3C04-429A-9CA9-8C700BB57103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31748" name="내용 개체 틀 2"/>
          <p:cNvSpPr txBox="1">
            <a:spLocks/>
          </p:cNvSpPr>
          <p:nvPr/>
        </p:nvSpPr>
        <p:spPr bwMode="auto">
          <a:xfrm>
            <a:off x="539750" y="1844675"/>
            <a:ext cx="82296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342900" indent="-342900">
              <a:buFontTx/>
              <a:buChar char="-"/>
              <a:defRPr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 BCD to 7-segment Decoder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on Xilinx ISE in </a:t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gate level description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    2) </a:t>
            </a: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RTL or behavioral</a:t>
            </a:r>
            <a:r>
              <a:rPr lang="ko-KR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    and then simulate each of them.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Implement ‘Klingon number system’ decoder for 7-segment in 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gate level description</a:t>
            </a:r>
          </a:p>
          <a:p>
            <a:pPr marL="457200" indent="-457200">
              <a:buFont typeface="Wingdings" pitchFamily="2" charset="2"/>
              <a:buAutoNum type="arabicParenR"/>
            </a:pP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RTL or behavioral description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And simulate each of them</a:t>
            </a:r>
          </a:p>
          <a:p>
            <a:pPr marL="0" indent="0">
              <a:buFont typeface="Wingdings" pitchFamily="2" charset="2"/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638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7C70D-02DC-4AF0-A666-5F25F2D6D51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6390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861048"/>
            <a:ext cx="28194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1688" y="5491410"/>
            <a:ext cx="24606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Pic. Klingon number system</a:t>
            </a:r>
            <a:endParaRPr lang="ko-KR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F8EF88-A013-4625-8C5C-A058E9B9CF3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슬라이드 번호 개체 틀 4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C28C820-F2F2-42C4-A6C2-A0F20AA942DE}" type="slidenum">
              <a:rPr kumimoji="0"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kumimoji="0" lang="ko-KR" altLang="en-US" sz="1200">
              <a:solidFill>
                <a:srgbClr val="898989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457200" y="1389063"/>
            <a:ext cx="82296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>
              <a:buNone/>
              <a:defRPr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kumimoji="0"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Implement 1-bit Arithmetic Logic Unit (ALU) in Verilog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kumimoji="0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Follow the specification (a)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kumimoji="0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Implement ALU module in Verilog and simulate it with Verilog test bench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kumimoji="0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You should verify your implementation by testing all inputs in the truth table (b) with test bench</a:t>
            </a:r>
          </a:p>
          <a:p>
            <a:pPr lvl="1">
              <a:buFontTx/>
              <a:buChar char="-"/>
              <a:defRPr/>
            </a:pPr>
            <a:endParaRPr kumimoji="0"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  <a:defRPr/>
            </a:pP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kumimoji="0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0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defRPr/>
            </a:pP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3" y="3146704"/>
            <a:ext cx="4948237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5" name="그룹 6"/>
          <p:cNvGrpSpPr>
            <a:grpSpLocks/>
          </p:cNvGrpSpPr>
          <p:nvPr/>
        </p:nvGrpSpPr>
        <p:grpSpPr bwMode="auto">
          <a:xfrm>
            <a:off x="5824538" y="2997200"/>
            <a:ext cx="2438400" cy="3157538"/>
            <a:chOff x="5687746" y="2995728"/>
            <a:chExt cx="2630773" cy="3461210"/>
          </a:xfrm>
        </p:grpSpPr>
        <p:pic>
          <p:nvPicPr>
            <p:cNvPr id="32779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331" y="3205162"/>
              <a:ext cx="2084113" cy="325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5687746" y="2995728"/>
              <a:ext cx="1067038" cy="23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800" b="1" dirty="0">
                  <a:solidFill>
                    <a:srgbClr val="00B0F0"/>
                  </a:solidFill>
                  <a:latin typeface="+mn-lt"/>
                  <a:ea typeface="Arial Unicode MS" pitchFamily="50" charset="-127"/>
                  <a:cs typeface="Arial Unicode MS" pitchFamily="50" charset="-127"/>
                </a:rPr>
                <a:t>3 Control inputs</a:t>
              </a:r>
              <a:endParaRPr lang="ko-KR" altLang="en-US" sz="800" b="1" dirty="0">
                <a:solidFill>
                  <a:srgbClr val="00B0F0"/>
                </a:solidFill>
                <a:latin typeface="+mn-lt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6" name="TextBox 10"/>
            <p:cNvSpPr txBox="1">
              <a:spLocks noChangeArrowheads="1"/>
            </p:cNvSpPr>
            <p:nvPr/>
          </p:nvSpPr>
          <p:spPr bwMode="auto">
            <a:xfrm>
              <a:off x="6544117" y="2999208"/>
              <a:ext cx="919742" cy="23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800" b="1">
                  <a:solidFill>
                    <a:srgbClr val="00B0F0"/>
                  </a:solidFill>
                  <a:latin typeface="+mn-lt"/>
                  <a:ea typeface="Arial Unicode MS" pitchFamily="50" charset="-127"/>
                  <a:cs typeface="Arial Unicode MS" pitchFamily="50" charset="-127"/>
                </a:rPr>
                <a:t>3 Data inputs</a:t>
              </a:r>
              <a:endParaRPr lang="ko-KR" altLang="en-US" sz="800" b="1">
                <a:solidFill>
                  <a:srgbClr val="00B0F0"/>
                </a:solidFill>
                <a:latin typeface="+mn-lt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>
              <a:off x="7316564" y="2997469"/>
              <a:ext cx="1001955" cy="23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800" b="1">
                  <a:solidFill>
                    <a:srgbClr val="00B0F0"/>
                  </a:solidFill>
                  <a:latin typeface="+mn-lt"/>
                  <a:ea typeface="Arial Unicode MS" pitchFamily="50" charset="-127"/>
                  <a:cs typeface="Arial Unicode MS" pitchFamily="50" charset="-127"/>
                </a:rPr>
                <a:t>2 Data outputs</a:t>
              </a:r>
              <a:endParaRPr lang="ko-KR" altLang="en-US" sz="800" b="1">
                <a:solidFill>
                  <a:srgbClr val="00B0F0"/>
                </a:solidFill>
                <a:latin typeface="+mn-lt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2139950" y="6154738"/>
            <a:ext cx="1647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>
                <a:latin typeface="+mn-lt"/>
                <a:ea typeface="Arial Unicode MS" pitchFamily="50" charset="-127"/>
                <a:cs typeface="Arial Unicode MS" pitchFamily="50" charset="-127"/>
              </a:rPr>
              <a:t>(a) specification</a:t>
            </a:r>
            <a:endParaRPr lang="ko-KR" altLang="en-US" sz="1600">
              <a:latin typeface="+mn-lt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6273800" y="6115050"/>
            <a:ext cx="1490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600">
                <a:latin typeface="+mn-lt"/>
                <a:ea typeface="Arial Unicode MS" pitchFamily="50" charset="-127"/>
                <a:cs typeface="Arial Unicode MS" pitchFamily="50" charset="-127"/>
              </a:rPr>
              <a:t>(b) truth table</a:t>
            </a:r>
            <a:endParaRPr lang="ko-KR" altLang="en-US" sz="1600">
              <a:latin typeface="+mn-lt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741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1FB263-DABA-42D0-8B05-400525056568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741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Write a report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of pages doesn’t matter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codes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file size should be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15MB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: 14 Oct.</a:t>
            </a:r>
            <a:r>
              <a:rPr lang="en-US" altLang="ko-KR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(Before class begin at 7:00pm)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819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0D3733-55AF-4B88-B977-C6E327E33EA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19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BCD to 7-segment Decoder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Introduction to SNU Logic Design Board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BCD to 7-segment Decoder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C6BA1-5E51-4150-BFCB-4A7647416F1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DC056A-F41D-47E9-BCC6-47958C4FEAD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024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7-segment Display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1625" y="1409700"/>
            <a:ext cx="5572125" cy="3890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46" name="Picture 9" descr="D:\경수\class\2010-1\논리설계실험\7-seg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136775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7" name="그룹 38"/>
          <p:cNvGrpSpPr>
            <a:grpSpLocks/>
          </p:cNvGrpSpPr>
          <p:nvPr/>
        </p:nvGrpSpPr>
        <p:grpSpPr bwMode="auto">
          <a:xfrm>
            <a:off x="1692275" y="1620838"/>
            <a:ext cx="2451100" cy="3536950"/>
            <a:chOff x="1907704" y="1979054"/>
            <a:chExt cx="2451513" cy="3538178"/>
          </a:xfrm>
        </p:grpSpPr>
        <p:pic>
          <p:nvPicPr>
            <p:cNvPr id="102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555118"/>
              <a:ext cx="2076450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내용 개체 틀 4"/>
            <p:cNvSpPr txBox="1">
              <a:spLocks/>
            </p:cNvSpPr>
            <p:nvPr/>
          </p:nvSpPr>
          <p:spPr bwMode="auto">
            <a:xfrm>
              <a:off x="1907704" y="4955997"/>
              <a:ext cx="72008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PIN</a:t>
              </a:r>
            </a:p>
          </p:txBody>
        </p:sp>
        <p:sp>
          <p:nvSpPr>
            <p:cNvPr id="10252" name="내용 개체 틀 4"/>
            <p:cNvSpPr txBox="1">
              <a:spLocks/>
            </p:cNvSpPr>
            <p:nvPr/>
          </p:nvSpPr>
          <p:spPr bwMode="auto">
            <a:xfrm>
              <a:off x="2441873" y="5037493"/>
              <a:ext cx="36004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E  </a:t>
              </a:r>
            </a:p>
          </p:txBody>
        </p:sp>
        <p:sp>
          <p:nvSpPr>
            <p:cNvPr id="10253" name="내용 개체 틀 4"/>
            <p:cNvSpPr txBox="1">
              <a:spLocks/>
            </p:cNvSpPr>
            <p:nvPr/>
          </p:nvSpPr>
          <p:spPr bwMode="auto">
            <a:xfrm>
              <a:off x="2686441" y="5037493"/>
              <a:ext cx="36004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D  </a:t>
              </a:r>
            </a:p>
          </p:txBody>
        </p:sp>
        <p:sp>
          <p:nvSpPr>
            <p:cNvPr id="10254" name="내용 개체 틀 4"/>
            <p:cNvSpPr txBox="1">
              <a:spLocks/>
            </p:cNvSpPr>
            <p:nvPr/>
          </p:nvSpPr>
          <p:spPr bwMode="auto">
            <a:xfrm>
              <a:off x="3161953" y="5037493"/>
              <a:ext cx="36004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C  </a:t>
              </a:r>
            </a:p>
          </p:txBody>
        </p:sp>
        <p:sp>
          <p:nvSpPr>
            <p:cNvPr id="10255" name="내용 개체 틀 4"/>
            <p:cNvSpPr txBox="1">
              <a:spLocks/>
            </p:cNvSpPr>
            <p:nvPr/>
          </p:nvSpPr>
          <p:spPr bwMode="auto">
            <a:xfrm>
              <a:off x="3463292" y="5037493"/>
              <a:ext cx="532643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DP</a:t>
              </a:r>
            </a:p>
          </p:txBody>
        </p:sp>
        <p:sp>
          <p:nvSpPr>
            <p:cNvPr id="10256" name="내용 개체 틀 4"/>
            <p:cNvSpPr txBox="1">
              <a:spLocks/>
            </p:cNvSpPr>
            <p:nvPr/>
          </p:nvSpPr>
          <p:spPr bwMode="auto">
            <a:xfrm>
              <a:off x="2483768" y="2132856"/>
              <a:ext cx="36004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G  </a:t>
              </a:r>
            </a:p>
          </p:txBody>
        </p:sp>
        <p:sp>
          <p:nvSpPr>
            <p:cNvPr id="10257" name="내용 개체 틀 4"/>
            <p:cNvSpPr txBox="1">
              <a:spLocks/>
            </p:cNvSpPr>
            <p:nvPr/>
          </p:nvSpPr>
          <p:spPr bwMode="auto">
            <a:xfrm>
              <a:off x="2728336" y="2132856"/>
              <a:ext cx="36004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F  </a:t>
              </a:r>
            </a:p>
          </p:txBody>
        </p:sp>
        <p:sp>
          <p:nvSpPr>
            <p:cNvPr id="10258" name="내용 개체 틀 4"/>
            <p:cNvSpPr txBox="1">
              <a:spLocks/>
            </p:cNvSpPr>
            <p:nvPr/>
          </p:nvSpPr>
          <p:spPr bwMode="auto">
            <a:xfrm>
              <a:off x="3203848" y="2132856"/>
              <a:ext cx="360040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A  </a:t>
              </a:r>
            </a:p>
          </p:txBody>
        </p:sp>
        <p:sp>
          <p:nvSpPr>
            <p:cNvPr id="10259" name="내용 개체 틀 4"/>
            <p:cNvSpPr txBox="1">
              <a:spLocks/>
            </p:cNvSpPr>
            <p:nvPr/>
          </p:nvSpPr>
          <p:spPr bwMode="auto">
            <a:xfrm>
              <a:off x="3505187" y="2132856"/>
              <a:ext cx="532643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628550" y="2482466"/>
              <a:ext cx="0" cy="29537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81006" y="2482466"/>
              <a:ext cx="0" cy="29537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133461" y="2482466"/>
              <a:ext cx="0" cy="29537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385916" y="2482466"/>
              <a:ext cx="0" cy="29537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38371" y="2495170"/>
              <a:ext cx="0" cy="29537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3130285" y="1988582"/>
              <a:ext cx="1588" cy="5018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3130285" y="5013819"/>
              <a:ext cx="1588" cy="50341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30285" y="1982230"/>
              <a:ext cx="1227345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 flipV="1">
              <a:off x="3130285" y="5498175"/>
              <a:ext cx="1216230" cy="9528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4359217" y="1979054"/>
              <a:ext cx="0" cy="138319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4357630" y="4227734"/>
              <a:ext cx="0" cy="1270441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248" name="내용 개체 틀 4"/>
          <p:cNvSpPr txBox="1">
            <a:spLocks/>
          </p:cNvSpPr>
          <p:nvPr/>
        </p:nvSpPr>
        <p:spPr bwMode="auto">
          <a:xfrm>
            <a:off x="3348038" y="3003550"/>
            <a:ext cx="16557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VCC </a:t>
            </a:r>
            <a:br>
              <a:rPr kumimoji="0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br>
              <a:rPr kumimoji="0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</a:p>
        </p:txBody>
      </p:sp>
      <p:sp>
        <p:nvSpPr>
          <p:cNvPr id="10249" name="내용 개체 틀 4"/>
          <p:cNvSpPr>
            <a:spLocks noGrp="1"/>
          </p:cNvSpPr>
          <p:nvPr>
            <p:ph idx="1"/>
          </p:nvPr>
        </p:nvSpPr>
        <p:spPr>
          <a:xfrm>
            <a:off x="433388" y="5381625"/>
            <a:ext cx="8229600" cy="71437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form of electronic display device for displaying decimal numerals that is an alternative to the more complex dot-matrix displays.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Widely used in digital clocks, electronic meters, and other electronic devices for displaying numerical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B3CF8A-3677-4280-8230-9594710DBFE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126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BCD to 7-segment Decoder</a:t>
            </a:r>
            <a:endParaRPr lang="en-US" altLang="ko-K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2316163" y="5237163"/>
            <a:ext cx="4511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We need a decoder like above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So we will make it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51275" y="1984375"/>
            <a:ext cx="1296988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dirty="0"/>
              <a:t>?</a:t>
            </a:r>
            <a:endParaRPr lang="ko-KR" altLang="en-US" sz="44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419475" y="244951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419475" y="280035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419475" y="3151188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19475" y="3500438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48263" y="2306638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148263" y="266065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148263" y="301466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148263" y="3368675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48263" y="3722688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148263" y="407670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148263" y="4430713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오른쪽 중괄호 5"/>
          <p:cNvSpPr/>
          <p:nvPr/>
        </p:nvSpPr>
        <p:spPr>
          <a:xfrm>
            <a:off x="5992813" y="2168525"/>
            <a:ext cx="431800" cy="23764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80063" y="2120900"/>
            <a:ext cx="3460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A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063" y="2476500"/>
            <a:ext cx="3460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B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063" y="2832100"/>
            <a:ext cx="3460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C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063" y="3187700"/>
            <a:ext cx="3460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D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0063" y="3544888"/>
            <a:ext cx="3460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063" y="3900488"/>
            <a:ext cx="3460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0063" y="4256088"/>
            <a:ext cx="3460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3176588"/>
            <a:ext cx="136048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7-segment</a:t>
            </a:r>
          </a:p>
          <a:p>
            <a:pPr>
              <a:defRPr/>
            </a:pP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Outputs</a:t>
            </a:r>
            <a:endParaRPr lang="ko-KR" altLang="en-US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왼쪽 중괄호 8"/>
          <p:cNvSpPr/>
          <p:nvPr/>
        </p:nvSpPr>
        <p:spPr>
          <a:xfrm>
            <a:off x="2411413" y="2205038"/>
            <a:ext cx="504825" cy="144145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73388" y="2241550"/>
            <a:ext cx="403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i0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3388" y="2590800"/>
            <a:ext cx="4175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i1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73388" y="2940050"/>
            <a:ext cx="4460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i2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3388" y="3289300"/>
            <a:ext cx="4460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i3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6375" y="2433638"/>
            <a:ext cx="87716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BCD</a:t>
            </a:r>
          </a:p>
          <a:p>
            <a:pPr>
              <a:defRPr/>
            </a:pP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</a:t>
            </a:r>
            <a:b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Signal</a:t>
            </a:r>
            <a:endParaRPr lang="ko-KR" altLang="en-US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331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1BD308-00A2-4FCD-ADA2-EC6BB1EFC1C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331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BCD to 7-segment Decoder (cont’d)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188" y="1700213"/>
            <a:ext cx="8075612" cy="36625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  <a:p>
            <a:pPr>
              <a:defRPr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Make a truth table with BCD and 7-segment outputs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Which covers 0~9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Make Boolean expressions using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K-map</a:t>
            </a:r>
          </a:p>
          <a:p>
            <a:pPr marL="457200" indent="-457200">
              <a:buFontTx/>
              <a:buAutoNum type="arabicPeriod"/>
              <a:defRPr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Minimize them</a:t>
            </a:r>
          </a:p>
          <a:p>
            <a:pPr marL="457200" indent="-457200">
              <a:buFontTx/>
              <a:buAutoNum type="arabicPeriod"/>
              <a:defRPr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Implement a decoder according to the expressions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FPGA and SNU LD Board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C6BA1-5E51-4150-BFCB-4A7647416F1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3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What is FPGA?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39750" y="1439863"/>
            <a:ext cx="7920038" cy="50403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dirty="0"/>
              <a:t>FPGAs(Field Programmable Gate Arrays) are semiconductor devices that can be programmed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/>
              <a:t>2-D array of logic blocks and flip-flops with electrically programmable interconnections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/>
              <a:t>Programmable Logic Device(PLD) with high density and capable of implementing different functions faster.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dirty="0"/>
              <a:t>Functionalities of an FPGA can be (re)programmed by downloading a configuration into the device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ko-KR" dirty="0"/>
          </a:p>
        </p:txBody>
      </p:sp>
      <p:sp>
        <p:nvSpPr>
          <p:cNvPr id="819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B2AF4-91E7-48F5-8530-E172EB0C6B1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8197" name="Picture 7" descr="http://www.ni.com/cms/images/devzone/tut/swvvifhq558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006200"/>
            <a:ext cx="5188421" cy="264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525" y="5356225"/>
            <a:ext cx="1728788" cy="1385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Users configure</a:t>
            </a:r>
          </a:p>
          <a:p>
            <a:pPr>
              <a:defRPr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intersection between logic blocks</a:t>
            </a:r>
          </a:p>
          <a:p>
            <a:pPr>
              <a:defRPr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and function of each block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666875" y="5254625"/>
            <a:ext cx="381000" cy="60642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616075" y="5808663"/>
            <a:ext cx="647700" cy="48101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73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SNU Logic Design Board</a:t>
            </a:r>
          </a:p>
        </p:txBody>
      </p:sp>
      <p:sp>
        <p:nvSpPr>
          <p:cNvPr id="921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397BC-E9A4-48B2-A739-DC3192B9439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6" t="59167" r="49037" b="9167"/>
          <a:stretch>
            <a:fillRect/>
          </a:stretch>
        </p:blipFill>
        <p:spPr bwMode="auto">
          <a:xfrm>
            <a:off x="5291138" y="2022475"/>
            <a:ext cx="374491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8" t="18001" r="45000" b="43832"/>
          <a:stretch>
            <a:fillRect/>
          </a:stretch>
        </p:blipFill>
        <p:spPr bwMode="auto">
          <a:xfrm>
            <a:off x="1257300" y="2090738"/>
            <a:ext cx="411321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3000" r="64999" b="64438"/>
          <a:stretch>
            <a:fillRect/>
          </a:stretch>
        </p:blipFill>
        <p:spPr bwMode="auto">
          <a:xfrm>
            <a:off x="107950" y="1628775"/>
            <a:ext cx="1439863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900113" y="2714625"/>
            <a:ext cx="357187" cy="58420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CMALAB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03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8625</TotalTime>
  <Words>485</Words>
  <Application>Microsoft Office PowerPoint</Application>
  <PresentationFormat>화면 슬라이드 쇼(4:3)</PresentationFormat>
  <Paragraphs>150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Arial</vt:lpstr>
      <vt:lpstr>Century Gothic</vt:lpstr>
      <vt:lpstr>Wingdings</vt:lpstr>
      <vt:lpstr>Office 테마</vt:lpstr>
      <vt:lpstr>Lab. 05</vt:lpstr>
      <vt:lpstr>Contents</vt:lpstr>
      <vt:lpstr>BCD to 7-segment Decoder</vt:lpstr>
      <vt:lpstr>7-segment Display</vt:lpstr>
      <vt:lpstr>BCD to 7-segment Decoder</vt:lpstr>
      <vt:lpstr>BCD to 7-segment Decoder (cont’d)</vt:lpstr>
      <vt:lpstr>FPGA and SNU LD Board</vt:lpstr>
      <vt:lpstr>What is FPGA?</vt:lpstr>
      <vt:lpstr>SNU Logic Design Board</vt:lpstr>
      <vt:lpstr>SNU Logic Design Board</vt:lpstr>
      <vt:lpstr>SNU Logic Design Board</vt:lpstr>
      <vt:lpstr>SNU Logic Design Board</vt:lpstr>
      <vt:lpstr>Lab</vt:lpstr>
      <vt:lpstr>Today</vt:lpstr>
      <vt:lpstr>Homework</vt:lpstr>
      <vt:lpstr>Homework</vt:lpstr>
      <vt:lpstr>Report</vt:lpstr>
    </vt:vector>
  </TitlesOfParts>
  <Company>mmlab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Soobeom Kim</dc:creator>
  <cp:lastModifiedBy>현영 정</cp:lastModifiedBy>
  <cp:revision>641</cp:revision>
  <dcterms:created xsi:type="dcterms:W3CDTF">2008-07-30T02:31:41Z</dcterms:created>
  <dcterms:modified xsi:type="dcterms:W3CDTF">2019-10-04T16:56:49Z</dcterms:modified>
</cp:coreProperties>
</file>