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4" r:id="rId2"/>
    <p:sldId id="288" r:id="rId3"/>
    <p:sldId id="372" r:id="rId4"/>
    <p:sldId id="399" r:id="rId5"/>
    <p:sldId id="398" r:id="rId6"/>
    <p:sldId id="369" r:id="rId7"/>
    <p:sldId id="390" r:id="rId8"/>
    <p:sldId id="420" r:id="rId9"/>
    <p:sldId id="424" r:id="rId10"/>
    <p:sldId id="425" r:id="rId11"/>
    <p:sldId id="374" r:id="rId12"/>
    <p:sldId id="385" r:id="rId13"/>
    <p:sldId id="386" r:id="rId14"/>
    <p:sldId id="391" r:id="rId15"/>
    <p:sldId id="379" r:id="rId16"/>
    <p:sldId id="387" r:id="rId17"/>
    <p:sldId id="392" r:id="rId18"/>
    <p:sldId id="388" r:id="rId19"/>
    <p:sldId id="389" r:id="rId20"/>
    <p:sldId id="394" r:id="rId21"/>
    <p:sldId id="393" r:id="rId22"/>
    <p:sldId id="376" r:id="rId23"/>
    <p:sldId id="378" r:id="rId24"/>
    <p:sldId id="362" r:id="rId25"/>
    <p:sldId id="361" r:id="rId26"/>
    <p:sldId id="397" r:id="rId27"/>
    <p:sldId id="396" r:id="rId28"/>
    <p:sldId id="418" r:id="rId29"/>
    <p:sldId id="366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9" r:id="rId40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4572" autoAdjust="0"/>
  </p:normalViewPr>
  <p:slideViewPr>
    <p:cSldViewPr>
      <p:cViewPr varScale="1">
        <p:scale>
          <a:sx n="68" d="100"/>
          <a:sy n="68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422369C-9431-4315-92C9-6667F3DBA421}" type="datetimeFigureOut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59FD0EB6-A4E3-4C98-962B-9055963831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AE5EE16-A120-4E5A-BB54-61C74A80C070}" type="datetimeFigureOut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C1C7C90-4D04-4F43-8992-4A95033508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0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7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CC4D2C-B279-41BD-9FA5-C6DF1CCEA8D1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12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81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2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1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2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6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2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EDB3D70-041B-4692-8445-00912B346D2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27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7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EF062CF-E189-4046-A755-838A7799AB69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97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3726A8-493E-4D8C-8611-2B33869C783E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5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6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C7C90-4D04-4F43-8992-4A95033508BE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2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D3B67-A897-49E9-83C3-FF25D4BA3CDA}" type="datetime1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BF161-E476-4D1A-9189-9893ABB9A5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116A7-A12E-4DB0-9955-8E7B8A27FA22}" type="datetime1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A1C5-1BD0-40DA-A5D5-4CF3F0FC54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F715-4DEB-4C2C-8474-4FC10A92748B}" type="datetime1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70DC-A511-41E1-A427-26EEBE158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730C4B-AA9E-4FB8-88C6-E3DB40DC6336}" type="datetime1">
              <a:rPr lang="ko-KR" altLang="en-US"/>
              <a:pPr>
                <a:defRPr/>
              </a:pPr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0A7A18B-B386-43FF-A95E-A007E3986E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Lab. </a:t>
            </a:r>
            <a:r>
              <a:rPr lang="en-US" altLang="ko-KR" sz="4000" b="1" dirty="0" smtClean="0"/>
              <a:t>06</a:t>
            </a:r>
            <a:endParaRPr lang="ko-KR" altLang="en-US" sz="40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8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xmlns="" id="{7D0715D8-2FEB-485D-BF44-F0BE2DB1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xmlns="" id="{4797B9FD-D850-4117-9A32-8931D031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E448A2B-8570-4BBA-946B-50EDDA35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0245" name="슬라이드 번호 개체 틀 4">
            <a:extLst>
              <a:ext uri="{FF2B5EF4-FFF2-40B4-BE49-F238E27FC236}">
                <a16:creationId xmlns:a16="http://schemas.microsoft.com/office/drawing/2014/main" xmlns="" id="{B58FCCEB-93B3-400B-9E0A-68A20B97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C5339D8-B32D-4749-948E-C9BBC939AEEF}" type="slidenum">
              <a:rPr kumimoji="0" lang="ko-KR" altLang="en-US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6" name="Picture 2" descr="http://image.slidesharecdn.com/seqckts-141211001445-conversion-gate02/95/sequential-circuits-in-digital-logic-design-13-638.jpg?cb=1418256930">
            <a:extLst>
              <a:ext uri="{FF2B5EF4-FFF2-40B4-BE49-F238E27FC236}">
                <a16:creationId xmlns:a16="http://schemas.microsoft.com/office/drawing/2014/main" xmlns="" id="{80993EDF-136E-4891-9B18-BC4B1449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53988"/>
            <a:ext cx="8931275" cy="670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7CBD62-1293-437E-B790-D418ADAFBBAF}"/>
              </a:ext>
            </a:extLst>
          </p:cNvPr>
          <p:cNvSpPr/>
          <p:nvPr/>
        </p:nvSpPr>
        <p:spPr>
          <a:xfrm>
            <a:off x="899592" y="4365104"/>
            <a:ext cx="7632848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RS Latch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61E43-420F-49EE-8256-89828E4898A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RS Latch analysis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094F5-7367-4F1C-A137-6954A97014B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14340" name="Group 57"/>
          <p:cNvGrpSpPr>
            <a:grpSpLocks/>
          </p:cNvGrpSpPr>
          <p:nvPr/>
        </p:nvGrpSpPr>
        <p:grpSpPr bwMode="auto">
          <a:xfrm>
            <a:off x="1098550" y="1931988"/>
            <a:ext cx="2540000" cy="1643062"/>
            <a:chOff x="5024" y="1392"/>
            <a:chExt cx="1600" cy="1035"/>
          </a:xfrm>
        </p:grpSpPr>
        <p:pic>
          <p:nvPicPr>
            <p:cNvPr id="14372" name="Picture 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3" name="Rectangle 59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4374" name="Rectangle 60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4375" name="Rectangle 61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14376" name="Rectangle 62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Q'</a:t>
              </a:r>
            </a:p>
          </p:txBody>
        </p:sp>
      </p:grpSp>
      <p:grpSp>
        <p:nvGrpSpPr>
          <p:cNvPr id="14341" name="Group 40"/>
          <p:cNvGrpSpPr>
            <a:grpSpLocks/>
          </p:cNvGrpSpPr>
          <p:nvPr/>
        </p:nvGrpSpPr>
        <p:grpSpPr bwMode="auto">
          <a:xfrm>
            <a:off x="1184275" y="3746500"/>
            <a:ext cx="4006850" cy="2527300"/>
            <a:chOff x="324" y="2184"/>
            <a:chExt cx="2524" cy="1592"/>
          </a:xfrm>
        </p:grpSpPr>
        <p:sp>
          <p:nvSpPr>
            <p:cNvPr id="14362" name="Rectangle 30"/>
            <p:cNvSpPr>
              <a:spLocks noChangeArrowheads="1"/>
            </p:cNvSpPr>
            <p:nvPr/>
          </p:nvSpPr>
          <p:spPr bwMode="auto">
            <a:xfrm>
              <a:off x="376" y="2184"/>
              <a:ext cx="200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8288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8288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8288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ts val="60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	R	Q(t)	Q(t+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  <a:sym typeface="Symbol" panose="05050102010706020507" pitchFamily="18" charset="2"/>
                </a:rPr>
                <a:t>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)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	1	1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	0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	0	1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	1	1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1	0	X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1	1	X</a:t>
              </a:r>
            </a:p>
          </p:txBody>
        </p:sp>
        <p:sp>
          <p:nvSpPr>
            <p:cNvPr id="14363" name="Line 31"/>
            <p:cNvSpPr>
              <a:spLocks noChangeShapeType="1"/>
            </p:cNvSpPr>
            <p:nvPr/>
          </p:nvSpPr>
          <p:spPr bwMode="auto">
            <a:xfrm>
              <a:off x="324" y="2368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Line 32"/>
            <p:cNvSpPr>
              <a:spLocks noChangeShapeType="1"/>
            </p:cNvSpPr>
            <p:nvPr/>
          </p:nvSpPr>
          <p:spPr bwMode="auto">
            <a:xfrm>
              <a:off x="1392" y="221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Line 33"/>
            <p:cNvSpPr>
              <a:spLocks noChangeShapeType="1"/>
            </p:cNvSpPr>
            <p:nvPr/>
          </p:nvSpPr>
          <p:spPr bwMode="auto">
            <a:xfrm>
              <a:off x="372" y="2704"/>
              <a:ext cx="1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>
              <a:off x="356" y="3040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7" name="Line 35"/>
            <p:cNvSpPr>
              <a:spLocks noChangeShapeType="1"/>
            </p:cNvSpPr>
            <p:nvPr/>
          </p:nvSpPr>
          <p:spPr bwMode="auto">
            <a:xfrm>
              <a:off x="372" y="3376"/>
              <a:ext cx="1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8" name="Rectangle 36"/>
            <p:cNvSpPr>
              <a:spLocks noChangeArrowheads="1"/>
            </p:cNvSpPr>
            <p:nvPr/>
          </p:nvSpPr>
          <p:spPr bwMode="auto">
            <a:xfrm>
              <a:off x="1792" y="2432"/>
              <a:ext cx="56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hold</a:t>
              </a:r>
            </a:p>
          </p:txBody>
        </p:sp>
        <p:sp>
          <p:nvSpPr>
            <p:cNvPr id="14369" name="Rectangle 37"/>
            <p:cNvSpPr>
              <a:spLocks noChangeArrowheads="1"/>
            </p:cNvSpPr>
            <p:nvPr/>
          </p:nvSpPr>
          <p:spPr bwMode="auto">
            <a:xfrm>
              <a:off x="1776" y="2752"/>
              <a:ext cx="6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14370" name="Rectangle 38"/>
            <p:cNvSpPr>
              <a:spLocks noChangeArrowheads="1"/>
            </p:cNvSpPr>
            <p:nvPr/>
          </p:nvSpPr>
          <p:spPr bwMode="auto">
            <a:xfrm>
              <a:off x="1776" y="3088"/>
              <a:ext cx="4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set</a:t>
              </a:r>
            </a:p>
          </p:txBody>
        </p:sp>
        <p:sp>
          <p:nvSpPr>
            <p:cNvPr id="14371" name="Rectangle 39"/>
            <p:cNvSpPr>
              <a:spLocks noChangeArrowheads="1"/>
            </p:cNvSpPr>
            <p:nvPr/>
          </p:nvSpPr>
          <p:spPr bwMode="auto">
            <a:xfrm>
              <a:off x="1792" y="3408"/>
              <a:ext cx="10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not allowed</a:t>
              </a:r>
            </a:p>
          </p:txBody>
        </p:sp>
      </p:grpSp>
      <p:grpSp>
        <p:nvGrpSpPr>
          <p:cNvPr id="14342" name="Group 89"/>
          <p:cNvGrpSpPr>
            <a:grpSpLocks/>
          </p:cNvGrpSpPr>
          <p:nvPr/>
        </p:nvGrpSpPr>
        <p:grpSpPr bwMode="auto">
          <a:xfrm>
            <a:off x="4968875" y="3992563"/>
            <a:ext cx="2384425" cy="1457325"/>
            <a:chOff x="4992" y="2768"/>
            <a:chExt cx="1502" cy="918"/>
          </a:xfrm>
        </p:grpSpPr>
        <p:sp>
          <p:nvSpPr>
            <p:cNvPr id="14348" name="Rectangle 75"/>
            <p:cNvSpPr>
              <a:spLocks noChangeArrowheads="1"/>
            </p:cNvSpPr>
            <p:nvPr/>
          </p:nvSpPr>
          <p:spPr bwMode="auto">
            <a:xfrm>
              <a:off x="5388" y="296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</a:t>
              </a:r>
            </a:p>
          </p:txBody>
        </p:sp>
        <p:sp>
          <p:nvSpPr>
            <p:cNvPr id="14349" name="Rectangle 76"/>
            <p:cNvSpPr>
              <a:spLocks noChangeArrowheads="1"/>
            </p:cNvSpPr>
            <p:nvPr/>
          </p:nvSpPr>
          <p:spPr bwMode="auto">
            <a:xfrm>
              <a:off x="5974" y="296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X	1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X	1</a:t>
              </a:r>
            </a:p>
          </p:txBody>
        </p:sp>
        <p:sp>
          <p:nvSpPr>
            <p:cNvPr id="14350" name="Rectangle 77"/>
            <p:cNvSpPr>
              <a:spLocks noChangeArrowheads="1"/>
            </p:cNvSpPr>
            <p:nvPr/>
          </p:nvSpPr>
          <p:spPr bwMode="auto">
            <a:xfrm>
              <a:off x="5864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51" name="Line 78"/>
            <p:cNvSpPr>
              <a:spLocks noChangeShapeType="1"/>
            </p:cNvSpPr>
            <p:nvPr/>
          </p:nvSpPr>
          <p:spPr bwMode="auto">
            <a:xfrm>
              <a:off x="6146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Line 79"/>
            <p:cNvSpPr>
              <a:spLocks noChangeShapeType="1"/>
            </p:cNvSpPr>
            <p:nvPr/>
          </p:nvSpPr>
          <p:spPr bwMode="auto">
            <a:xfrm flipH="1">
              <a:off x="5858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3" name="Line 80"/>
            <p:cNvSpPr>
              <a:spLocks noChangeShapeType="1"/>
            </p:cNvSpPr>
            <p:nvPr/>
          </p:nvSpPr>
          <p:spPr bwMode="auto">
            <a:xfrm>
              <a:off x="5864" y="29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Line 81"/>
            <p:cNvSpPr>
              <a:spLocks noChangeShapeType="1"/>
            </p:cNvSpPr>
            <p:nvPr/>
          </p:nvSpPr>
          <p:spPr bwMode="auto">
            <a:xfrm>
              <a:off x="5570" y="34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Line 82"/>
            <p:cNvSpPr>
              <a:spLocks noChangeShapeType="1"/>
            </p:cNvSpPr>
            <p:nvPr/>
          </p:nvSpPr>
          <p:spPr bwMode="auto">
            <a:xfrm flipH="1">
              <a:off x="5288" y="32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Rectangle 83"/>
            <p:cNvSpPr>
              <a:spLocks noChangeArrowheads="1"/>
            </p:cNvSpPr>
            <p:nvPr/>
          </p:nvSpPr>
          <p:spPr bwMode="auto">
            <a:xfrm>
              <a:off x="4992" y="326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Q(t)</a:t>
              </a:r>
            </a:p>
          </p:txBody>
        </p:sp>
        <p:sp>
          <p:nvSpPr>
            <p:cNvPr id="14357" name="Rectangle 84"/>
            <p:cNvSpPr>
              <a:spLocks noChangeArrowheads="1"/>
            </p:cNvSpPr>
            <p:nvPr/>
          </p:nvSpPr>
          <p:spPr bwMode="auto">
            <a:xfrm>
              <a:off x="5826" y="34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4358" name="Rectangle 85"/>
            <p:cNvSpPr>
              <a:spLocks noChangeArrowheads="1"/>
            </p:cNvSpPr>
            <p:nvPr/>
          </p:nvSpPr>
          <p:spPr bwMode="auto">
            <a:xfrm>
              <a:off x="6120" y="276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4359" name="Rectangle 86"/>
            <p:cNvSpPr>
              <a:spLocks noChangeArrowheads="1"/>
            </p:cNvSpPr>
            <p:nvPr/>
          </p:nvSpPr>
          <p:spPr bwMode="auto">
            <a:xfrm>
              <a:off x="5288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60" name="Line 87"/>
            <p:cNvSpPr>
              <a:spLocks noChangeShapeType="1"/>
            </p:cNvSpPr>
            <p:nvPr/>
          </p:nvSpPr>
          <p:spPr bwMode="auto">
            <a:xfrm>
              <a:off x="5570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Line 88"/>
            <p:cNvSpPr>
              <a:spLocks noChangeShapeType="1"/>
            </p:cNvSpPr>
            <p:nvPr/>
          </p:nvSpPr>
          <p:spPr bwMode="auto">
            <a:xfrm flipH="1">
              <a:off x="5282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4343" name="Picture 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884363"/>
            <a:ext cx="3729038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24"/>
          <p:cNvSpPr>
            <a:spLocks noChangeArrowheads="1"/>
          </p:cNvSpPr>
          <p:nvPr/>
        </p:nvSpPr>
        <p:spPr bwMode="auto">
          <a:xfrm>
            <a:off x="8058150" y="2722563"/>
            <a:ext cx="1092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4345" name="Rectangle 25"/>
          <p:cNvSpPr>
            <a:spLocks noChangeArrowheads="1"/>
          </p:cNvSpPr>
          <p:nvPr/>
        </p:nvSpPr>
        <p:spPr bwMode="auto">
          <a:xfrm>
            <a:off x="3930650" y="3090863"/>
            <a:ext cx="558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14346" name="Rectangle 26"/>
          <p:cNvSpPr>
            <a:spLocks noChangeArrowheads="1"/>
          </p:cNvSpPr>
          <p:nvPr/>
        </p:nvSpPr>
        <p:spPr bwMode="auto">
          <a:xfrm>
            <a:off x="3930650" y="2786063"/>
            <a:ext cx="558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41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Timing Behavior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1841B-563D-4A4C-ACD6-F6F0DE440DD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457200" y="3789363"/>
            <a:ext cx="7518400" cy="210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389" name="Rectangle 9" descr="20%"/>
          <p:cNvSpPr>
            <a:spLocks noChangeArrowheads="1"/>
          </p:cNvSpPr>
          <p:nvPr/>
        </p:nvSpPr>
        <p:spPr bwMode="auto">
          <a:xfrm>
            <a:off x="3759200" y="4335463"/>
            <a:ext cx="647700" cy="1536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390" name="Rectangle 10" descr="20%"/>
          <p:cNvSpPr>
            <a:spLocks noChangeArrowheads="1"/>
          </p:cNvSpPr>
          <p:nvPr/>
        </p:nvSpPr>
        <p:spPr bwMode="auto">
          <a:xfrm>
            <a:off x="6146800" y="4348163"/>
            <a:ext cx="1193800" cy="1511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6391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/>
          <a:stretch>
            <a:fillRect/>
          </a:stretch>
        </p:blipFill>
        <p:spPr bwMode="auto">
          <a:xfrm>
            <a:off x="860425" y="3789363"/>
            <a:ext cx="71024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1333500" y="3675063"/>
            <a:ext cx="838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Reset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2438400" y="3662363"/>
            <a:ext cx="647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Hold</a:t>
            </a:r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1682750" y="3998913"/>
            <a:ext cx="3683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Arc 15"/>
          <p:cNvSpPr>
            <a:spLocks/>
          </p:cNvSpPr>
          <p:nvPr/>
        </p:nvSpPr>
        <p:spPr bwMode="auto">
          <a:xfrm>
            <a:off x="1901825" y="4276725"/>
            <a:ext cx="157163" cy="174625"/>
          </a:xfrm>
          <a:custGeom>
            <a:avLst/>
            <a:gdLst>
              <a:gd name="T0" fmla="*/ 0 w 17862"/>
              <a:gd name="T1" fmla="*/ 2147483646 h 19731"/>
              <a:gd name="T2" fmla="*/ 2147483646 w 17862"/>
              <a:gd name="T3" fmla="*/ 0 h 19731"/>
              <a:gd name="T4" fmla="*/ 2147483646 w 17862"/>
              <a:gd name="T5" fmla="*/ 2147483646 h 19731"/>
              <a:gd name="T6" fmla="*/ 0 60000 65536"/>
              <a:gd name="T7" fmla="*/ 0 60000 65536"/>
              <a:gd name="T8" fmla="*/ 0 60000 65536"/>
              <a:gd name="T9" fmla="*/ 0 w 17862"/>
              <a:gd name="T10" fmla="*/ 0 h 19731"/>
              <a:gd name="T11" fmla="*/ 17862 w 17862"/>
              <a:gd name="T12" fmla="*/ 19731 h 197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62" h="19731" fill="none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</a:path>
              <a:path w="17862" h="19731" stroke="0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  <a:lnTo>
                  <a:pt x="17862" y="19731"/>
                </a:lnTo>
                <a:lnTo>
                  <a:pt x="0" y="75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1644650" y="3998913"/>
            <a:ext cx="152400" cy="96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Arc 17"/>
          <p:cNvSpPr>
            <a:spLocks/>
          </p:cNvSpPr>
          <p:nvPr/>
        </p:nvSpPr>
        <p:spPr bwMode="auto">
          <a:xfrm>
            <a:off x="1731963" y="4781550"/>
            <a:ext cx="103187" cy="190500"/>
          </a:xfrm>
          <a:custGeom>
            <a:avLst/>
            <a:gdLst>
              <a:gd name="T0" fmla="*/ 0 w 11665"/>
              <a:gd name="T1" fmla="*/ 2147483646 h 21600"/>
              <a:gd name="T2" fmla="*/ 2147483646 w 11665"/>
              <a:gd name="T3" fmla="*/ 2147483646 h 21600"/>
              <a:gd name="T4" fmla="*/ 2147483646 w 11665"/>
              <a:gd name="T5" fmla="*/ 2147483646 h 21600"/>
              <a:gd name="T6" fmla="*/ 0 60000 65536"/>
              <a:gd name="T7" fmla="*/ 0 60000 65536"/>
              <a:gd name="T8" fmla="*/ 0 60000 65536"/>
              <a:gd name="T9" fmla="*/ 0 w 11665"/>
              <a:gd name="T10" fmla="*/ 0 h 21600"/>
              <a:gd name="T11" fmla="*/ 11665 w 11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65" h="21600" fill="none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</a:path>
              <a:path w="11665" h="21600" stroke="0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  <a:lnTo>
                  <a:pt x="9516" y="21600"/>
                </a:lnTo>
                <a:lnTo>
                  <a:pt x="0" y="22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>
            <a:off x="2711450" y="3998913"/>
            <a:ext cx="1778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9" name="Arc 19"/>
          <p:cNvSpPr>
            <a:spLocks/>
          </p:cNvSpPr>
          <p:nvPr/>
        </p:nvSpPr>
        <p:spPr bwMode="auto">
          <a:xfrm>
            <a:off x="2800350" y="4375150"/>
            <a:ext cx="109538" cy="190500"/>
          </a:xfrm>
          <a:custGeom>
            <a:avLst/>
            <a:gdLst>
              <a:gd name="T0" fmla="*/ 0 w 12351"/>
              <a:gd name="T1" fmla="*/ 2147483646 h 21563"/>
              <a:gd name="T2" fmla="*/ 2147483646 w 12351"/>
              <a:gd name="T3" fmla="*/ 0 h 21563"/>
              <a:gd name="T4" fmla="*/ 2147483646 w 12351"/>
              <a:gd name="T5" fmla="*/ 2147483646 h 21563"/>
              <a:gd name="T6" fmla="*/ 0 60000 65536"/>
              <a:gd name="T7" fmla="*/ 0 60000 65536"/>
              <a:gd name="T8" fmla="*/ 0 60000 65536"/>
              <a:gd name="T9" fmla="*/ 0 w 12351"/>
              <a:gd name="T10" fmla="*/ 0 h 21563"/>
              <a:gd name="T11" fmla="*/ 12351 w 12351"/>
              <a:gd name="T12" fmla="*/ 21563 h 21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51" h="21563" fill="none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</a:path>
              <a:path w="12351" h="21563" stroke="0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  <a:lnTo>
                  <a:pt x="12351" y="21563"/>
                </a:lnTo>
                <a:lnTo>
                  <a:pt x="0" y="3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2711450" y="4024313"/>
            <a:ext cx="76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1" name="Arc 21"/>
          <p:cNvSpPr>
            <a:spLocks/>
          </p:cNvSpPr>
          <p:nvPr/>
        </p:nvSpPr>
        <p:spPr bwMode="auto">
          <a:xfrm>
            <a:off x="2736850" y="4756150"/>
            <a:ext cx="103188" cy="190500"/>
          </a:xfrm>
          <a:custGeom>
            <a:avLst/>
            <a:gdLst>
              <a:gd name="T0" fmla="*/ 0 w 11633"/>
              <a:gd name="T1" fmla="*/ 2147483646 h 21600"/>
              <a:gd name="T2" fmla="*/ 2147483646 w 11633"/>
              <a:gd name="T3" fmla="*/ 2147483646 h 21600"/>
              <a:gd name="T4" fmla="*/ 2147483646 w 11633"/>
              <a:gd name="T5" fmla="*/ 2147483646 h 21600"/>
              <a:gd name="T6" fmla="*/ 0 60000 65536"/>
              <a:gd name="T7" fmla="*/ 0 60000 65536"/>
              <a:gd name="T8" fmla="*/ 0 60000 65536"/>
              <a:gd name="T9" fmla="*/ 0 w 11633"/>
              <a:gd name="T10" fmla="*/ 0 h 21600"/>
              <a:gd name="T11" fmla="*/ 11633 w 116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33" h="21600" fill="none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</a:path>
              <a:path w="11633" h="21600" stroke="0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  <a:lnTo>
                  <a:pt x="8053" y="21600"/>
                </a:lnTo>
                <a:lnTo>
                  <a:pt x="0" y="15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2" name="Line 22"/>
          <p:cNvSpPr>
            <a:spLocks noChangeShapeType="1"/>
          </p:cNvSpPr>
          <p:nvPr/>
        </p:nvSpPr>
        <p:spPr bwMode="auto">
          <a:xfrm>
            <a:off x="3587750" y="4024313"/>
            <a:ext cx="635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3" name="Arc 23"/>
          <p:cNvSpPr>
            <a:spLocks/>
          </p:cNvSpPr>
          <p:nvPr/>
        </p:nvSpPr>
        <p:spPr bwMode="auto">
          <a:xfrm>
            <a:off x="3602038" y="4667250"/>
            <a:ext cx="104775" cy="190500"/>
          </a:xfrm>
          <a:custGeom>
            <a:avLst/>
            <a:gdLst>
              <a:gd name="T0" fmla="*/ 0 w 11796"/>
              <a:gd name="T1" fmla="*/ 2147483646 h 21600"/>
              <a:gd name="T2" fmla="*/ 2147483646 w 11796"/>
              <a:gd name="T3" fmla="*/ 2147483646 h 21600"/>
              <a:gd name="T4" fmla="*/ 2147483646 w 11796"/>
              <a:gd name="T5" fmla="*/ 2147483646 h 21600"/>
              <a:gd name="T6" fmla="*/ 0 60000 65536"/>
              <a:gd name="T7" fmla="*/ 0 60000 65536"/>
              <a:gd name="T8" fmla="*/ 0 60000 65536"/>
              <a:gd name="T9" fmla="*/ 0 w 11796"/>
              <a:gd name="T10" fmla="*/ 0 h 21600"/>
              <a:gd name="T11" fmla="*/ 11796 w 117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96" h="21600" fill="none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</a:path>
              <a:path w="11796" h="21600" stroke="0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  <a:lnTo>
                  <a:pt x="7837" y="21600"/>
                </a:lnTo>
                <a:lnTo>
                  <a:pt x="-1" y="1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4" name="Line 24"/>
          <p:cNvSpPr>
            <a:spLocks noChangeShapeType="1"/>
          </p:cNvSpPr>
          <p:nvPr/>
        </p:nvSpPr>
        <p:spPr bwMode="auto">
          <a:xfrm flipH="1">
            <a:off x="3435350" y="4024313"/>
            <a:ext cx="1524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Arc 25"/>
          <p:cNvSpPr>
            <a:spLocks/>
          </p:cNvSpPr>
          <p:nvPr/>
        </p:nvSpPr>
        <p:spPr bwMode="auto">
          <a:xfrm>
            <a:off x="3402013" y="4381500"/>
            <a:ext cx="136525" cy="184150"/>
          </a:xfrm>
          <a:custGeom>
            <a:avLst/>
            <a:gdLst>
              <a:gd name="T0" fmla="*/ 2147483646 w 15452"/>
              <a:gd name="T1" fmla="*/ 0 h 20966"/>
              <a:gd name="T2" fmla="*/ 2147483646 w 15452"/>
              <a:gd name="T3" fmla="*/ 2147483646 h 20966"/>
              <a:gd name="T4" fmla="*/ 0 w 15452"/>
              <a:gd name="T5" fmla="*/ 2147483646 h 20966"/>
              <a:gd name="T6" fmla="*/ 0 60000 65536"/>
              <a:gd name="T7" fmla="*/ 0 60000 65536"/>
              <a:gd name="T8" fmla="*/ 0 60000 65536"/>
              <a:gd name="T9" fmla="*/ 0 w 15452"/>
              <a:gd name="T10" fmla="*/ 0 h 20966"/>
              <a:gd name="T11" fmla="*/ 15452 w 15452"/>
              <a:gd name="T12" fmla="*/ 20966 h 209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52" h="20966" fill="none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</a:path>
              <a:path w="15452" h="20966" stroke="0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  <a:lnTo>
                  <a:pt x="0" y="20966"/>
                </a:lnTo>
                <a:lnTo>
                  <a:pt x="5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6" name="Line 26"/>
          <p:cNvSpPr>
            <a:spLocks noChangeShapeType="1"/>
          </p:cNvSpPr>
          <p:nvPr/>
        </p:nvSpPr>
        <p:spPr bwMode="auto">
          <a:xfrm flipH="1">
            <a:off x="4565650" y="4037013"/>
            <a:ext cx="381000" cy="927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7" name="Arc 27"/>
          <p:cNvSpPr>
            <a:spLocks/>
          </p:cNvSpPr>
          <p:nvPr/>
        </p:nvSpPr>
        <p:spPr bwMode="auto">
          <a:xfrm>
            <a:off x="4584700" y="4783138"/>
            <a:ext cx="115888" cy="188912"/>
          </a:xfrm>
          <a:custGeom>
            <a:avLst/>
            <a:gdLst>
              <a:gd name="T0" fmla="*/ 2147483646 w 13161"/>
              <a:gd name="T1" fmla="*/ 0 h 21493"/>
              <a:gd name="T2" fmla="*/ 2147483646 w 13161"/>
              <a:gd name="T3" fmla="*/ 2147483646 h 21493"/>
              <a:gd name="T4" fmla="*/ 0 w 13161"/>
              <a:gd name="T5" fmla="*/ 2147483646 h 21493"/>
              <a:gd name="T6" fmla="*/ 0 60000 65536"/>
              <a:gd name="T7" fmla="*/ 0 60000 65536"/>
              <a:gd name="T8" fmla="*/ 0 60000 65536"/>
              <a:gd name="T9" fmla="*/ 0 w 13161"/>
              <a:gd name="T10" fmla="*/ 0 h 21493"/>
              <a:gd name="T11" fmla="*/ 13161 w 13161"/>
              <a:gd name="T12" fmla="*/ 21493 h 214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61" h="21493" fill="none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</a:path>
              <a:path w="13161" h="21493" stroke="0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  <a:lnTo>
                  <a:pt x="0" y="21493"/>
                </a:lnTo>
                <a:lnTo>
                  <a:pt x="21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8" name="Line 28"/>
          <p:cNvSpPr>
            <a:spLocks noChangeShapeType="1"/>
          </p:cNvSpPr>
          <p:nvPr/>
        </p:nvSpPr>
        <p:spPr bwMode="auto">
          <a:xfrm flipH="1">
            <a:off x="4552950" y="4024313"/>
            <a:ext cx="393700" cy="419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9" name="Arc 29"/>
          <p:cNvSpPr>
            <a:spLocks/>
          </p:cNvSpPr>
          <p:nvPr/>
        </p:nvSpPr>
        <p:spPr bwMode="auto">
          <a:xfrm>
            <a:off x="4572000" y="4278313"/>
            <a:ext cx="158750" cy="173037"/>
          </a:xfrm>
          <a:custGeom>
            <a:avLst/>
            <a:gdLst>
              <a:gd name="T0" fmla="*/ 2147483646 w 18028"/>
              <a:gd name="T1" fmla="*/ 0 h 19633"/>
              <a:gd name="T2" fmla="*/ 2147483646 w 18028"/>
              <a:gd name="T3" fmla="*/ 2147483646 h 19633"/>
              <a:gd name="T4" fmla="*/ 0 w 18028"/>
              <a:gd name="T5" fmla="*/ 2147483646 h 19633"/>
              <a:gd name="T6" fmla="*/ 0 60000 65536"/>
              <a:gd name="T7" fmla="*/ 0 60000 65536"/>
              <a:gd name="T8" fmla="*/ 0 60000 65536"/>
              <a:gd name="T9" fmla="*/ 0 w 18028"/>
              <a:gd name="T10" fmla="*/ 0 h 19633"/>
              <a:gd name="T11" fmla="*/ 18028 w 18028"/>
              <a:gd name="T12" fmla="*/ 19633 h 19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28" h="19633" fill="none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</a:path>
              <a:path w="18028" h="19633" stroke="0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  <a:lnTo>
                  <a:pt x="0" y="19633"/>
                </a:lnTo>
                <a:lnTo>
                  <a:pt x="90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5518150" y="4024313"/>
            <a:ext cx="3302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1" name="Arc 31"/>
          <p:cNvSpPr>
            <a:spLocks/>
          </p:cNvSpPr>
          <p:nvPr/>
        </p:nvSpPr>
        <p:spPr bwMode="auto">
          <a:xfrm>
            <a:off x="5715000" y="4383088"/>
            <a:ext cx="139700" cy="182562"/>
          </a:xfrm>
          <a:custGeom>
            <a:avLst/>
            <a:gdLst>
              <a:gd name="T0" fmla="*/ 0 w 16055"/>
              <a:gd name="T1" fmla="*/ 2147483646 h 20728"/>
              <a:gd name="T2" fmla="*/ 2147483646 w 16055"/>
              <a:gd name="T3" fmla="*/ 0 h 20728"/>
              <a:gd name="T4" fmla="*/ 2147483646 w 16055"/>
              <a:gd name="T5" fmla="*/ 2147483646 h 20728"/>
              <a:gd name="T6" fmla="*/ 0 60000 65536"/>
              <a:gd name="T7" fmla="*/ 0 60000 65536"/>
              <a:gd name="T8" fmla="*/ 0 60000 65536"/>
              <a:gd name="T9" fmla="*/ 0 w 16055"/>
              <a:gd name="T10" fmla="*/ 0 h 20728"/>
              <a:gd name="T11" fmla="*/ 16055 w 16055"/>
              <a:gd name="T12" fmla="*/ 20728 h 20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55" h="20728" fill="none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</a:path>
              <a:path w="16055" h="20728" stroke="0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  <a:lnTo>
                  <a:pt x="16055" y="20728"/>
                </a:lnTo>
                <a:lnTo>
                  <a:pt x="0" y="62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5492750" y="3998913"/>
            <a:ext cx="177800" cy="850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3" name="Arc 33"/>
          <p:cNvSpPr>
            <a:spLocks/>
          </p:cNvSpPr>
          <p:nvPr/>
        </p:nvSpPr>
        <p:spPr bwMode="auto">
          <a:xfrm>
            <a:off x="5597525" y="4667250"/>
            <a:ext cx="103188" cy="190500"/>
          </a:xfrm>
          <a:custGeom>
            <a:avLst/>
            <a:gdLst>
              <a:gd name="T0" fmla="*/ 0 w 11660"/>
              <a:gd name="T1" fmla="*/ 2147483646 h 21600"/>
              <a:gd name="T2" fmla="*/ 2147483646 w 11660"/>
              <a:gd name="T3" fmla="*/ 2147483646 h 21600"/>
              <a:gd name="T4" fmla="*/ 2147483646 w 11660"/>
              <a:gd name="T5" fmla="*/ 2147483646 h 21600"/>
              <a:gd name="T6" fmla="*/ 0 60000 65536"/>
              <a:gd name="T7" fmla="*/ 0 60000 65536"/>
              <a:gd name="T8" fmla="*/ 0 60000 65536"/>
              <a:gd name="T9" fmla="*/ 0 w 11660"/>
              <a:gd name="T10" fmla="*/ 0 h 21600"/>
              <a:gd name="T11" fmla="*/ 11660 w 116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60" h="21600" fill="none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</a:path>
              <a:path w="11660" h="21600" stroke="0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  <a:lnTo>
                  <a:pt x="10581" y="21600"/>
                </a:lnTo>
                <a:lnTo>
                  <a:pt x="0" y="2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 flipH="1">
            <a:off x="7486650" y="4024313"/>
            <a:ext cx="584200" cy="118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5" name="Arc 35"/>
          <p:cNvSpPr>
            <a:spLocks/>
          </p:cNvSpPr>
          <p:nvPr/>
        </p:nvSpPr>
        <p:spPr bwMode="auto">
          <a:xfrm>
            <a:off x="7505700" y="5026025"/>
            <a:ext cx="127000" cy="187325"/>
          </a:xfrm>
          <a:custGeom>
            <a:avLst/>
            <a:gdLst>
              <a:gd name="T0" fmla="*/ 2147483646 w 14350"/>
              <a:gd name="T1" fmla="*/ 0 h 21301"/>
              <a:gd name="T2" fmla="*/ 2147483646 w 14350"/>
              <a:gd name="T3" fmla="*/ 2147483646 h 21301"/>
              <a:gd name="T4" fmla="*/ 0 w 14350"/>
              <a:gd name="T5" fmla="*/ 2147483646 h 21301"/>
              <a:gd name="T6" fmla="*/ 0 60000 65536"/>
              <a:gd name="T7" fmla="*/ 0 60000 65536"/>
              <a:gd name="T8" fmla="*/ 0 60000 65536"/>
              <a:gd name="T9" fmla="*/ 0 w 14350"/>
              <a:gd name="T10" fmla="*/ 0 h 21301"/>
              <a:gd name="T11" fmla="*/ 14350 w 14350"/>
              <a:gd name="T12" fmla="*/ 21301 h 21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50" h="21301" fill="none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</a:path>
              <a:path w="14350" h="21301" stroke="0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  <a:lnTo>
                  <a:pt x="0" y="21301"/>
                </a:lnTo>
                <a:lnTo>
                  <a:pt x="3580" y="-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6" name="Line 36"/>
          <p:cNvSpPr>
            <a:spLocks noChangeShapeType="1"/>
          </p:cNvSpPr>
          <p:nvPr/>
        </p:nvSpPr>
        <p:spPr bwMode="auto">
          <a:xfrm flipH="1">
            <a:off x="7677150" y="4024313"/>
            <a:ext cx="39370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7" name="Arc 37"/>
          <p:cNvSpPr>
            <a:spLocks/>
          </p:cNvSpPr>
          <p:nvPr/>
        </p:nvSpPr>
        <p:spPr bwMode="auto">
          <a:xfrm>
            <a:off x="7696200" y="5434013"/>
            <a:ext cx="133350" cy="185737"/>
          </a:xfrm>
          <a:custGeom>
            <a:avLst/>
            <a:gdLst>
              <a:gd name="T0" fmla="*/ 2147483646 w 15183"/>
              <a:gd name="T1" fmla="*/ 0 h 21086"/>
              <a:gd name="T2" fmla="*/ 2147483646 w 15183"/>
              <a:gd name="T3" fmla="*/ 2147483646 h 21086"/>
              <a:gd name="T4" fmla="*/ 0 w 15183"/>
              <a:gd name="T5" fmla="*/ 2147483646 h 21086"/>
              <a:gd name="T6" fmla="*/ 0 60000 65536"/>
              <a:gd name="T7" fmla="*/ 0 60000 65536"/>
              <a:gd name="T8" fmla="*/ 0 60000 65536"/>
              <a:gd name="T9" fmla="*/ 0 w 15183"/>
              <a:gd name="T10" fmla="*/ 0 h 21086"/>
              <a:gd name="T11" fmla="*/ 15183 w 15183"/>
              <a:gd name="T12" fmla="*/ 21086 h 21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3" h="21086" fill="none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</a:path>
              <a:path w="15183" h="21086" stroke="0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  <a:lnTo>
                  <a:pt x="0" y="21086"/>
                </a:lnTo>
                <a:lnTo>
                  <a:pt x="46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8" name="Rectangle 76"/>
          <p:cNvSpPr>
            <a:spLocks noChangeArrowheads="1"/>
          </p:cNvSpPr>
          <p:nvPr/>
        </p:nvSpPr>
        <p:spPr bwMode="auto">
          <a:xfrm>
            <a:off x="3289300" y="3675063"/>
            <a:ext cx="647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Set</a:t>
            </a:r>
          </a:p>
        </p:txBody>
      </p:sp>
      <p:sp>
        <p:nvSpPr>
          <p:cNvPr id="16419" name="Rectangle 77"/>
          <p:cNvSpPr>
            <a:spLocks noChangeArrowheads="1"/>
          </p:cNvSpPr>
          <p:nvPr/>
        </p:nvSpPr>
        <p:spPr bwMode="auto">
          <a:xfrm>
            <a:off x="5219700" y="3675063"/>
            <a:ext cx="647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4400" algn="l"/>
                <a:tab pos="2006600" algn="l"/>
                <a:tab pos="28956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4400" algn="l"/>
                <a:tab pos="2006600" algn="l"/>
                <a:tab pos="2895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Set</a:t>
            </a:r>
          </a:p>
        </p:txBody>
      </p:sp>
      <p:sp>
        <p:nvSpPr>
          <p:cNvPr id="16420" name="Rectangle 78"/>
          <p:cNvSpPr>
            <a:spLocks noChangeArrowheads="1"/>
          </p:cNvSpPr>
          <p:nvPr/>
        </p:nvSpPr>
        <p:spPr bwMode="auto">
          <a:xfrm>
            <a:off x="4445000" y="3675063"/>
            <a:ext cx="838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Reset</a:t>
            </a:r>
          </a:p>
        </p:txBody>
      </p:sp>
      <p:sp>
        <p:nvSpPr>
          <p:cNvPr id="16421" name="Rectangle 79"/>
          <p:cNvSpPr>
            <a:spLocks noChangeArrowheads="1"/>
          </p:cNvSpPr>
          <p:nvPr/>
        </p:nvSpPr>
        <p:spPr bwMode="auto">
          <a:xfrm>
            <a:off x="7696200" y="3662363"/>
            <a:ext cx="838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Race</a:t>
            </a:r>
          </a:p>
        </p:txBody>
      </p:sp>
      <p:sp>
        <p:nvSpPr>
          <p:cNvPr id="16422" name="Rectangle 81"/>
          <p:cNvSpPr>
            <a:spLocks noChangeArrowheads="1"/>
          </p:cNvSpPr>
          <p:nvPr/>
        </p:nvSpPr>
        <p:spPr bwMode="auto">
          <a:xfrm>
            <a:off x="952500" y="4246563"/>
            <a:ext cx="571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</a:t>
            </a:r>
          </a:p>
          <a:p>
            <a:pPr latinLnBrk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</a:t>
            </a:r>
          </a:p>
          <a:p>
            <a:pPr latinLnBrk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Q</a:t>
            </a:r>
          </a:p>
          <a:p>
            <a:pPr latinLnBrk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\</a:t>
            </a: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16423" name="Rectangle 82"/>
          <p:cNvSpPr>
            <a:spLocks noChangeArrowheads="1"/>
          </p:cNvSpPr>
          <p:nvPr/>
        </p:nvSpPr>
        <p:spPr bwMode="auto">
          <a:xfrm>
            <a:off x="5905500" y="3738563"/>
            <a:ext cx="508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24" name="Rectangle 83"/>
          <p:cNvSpPr>
            <a:spLocks noChangeArrowheads="1"/>
          </p:cNvSpPr>
          <p:nvPr/>
        </p:nvSpPr>
        <p:spPr bwMode="auto">
          <a:xfrm>
            <a:off x="5727700" y="3738563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100</a:t>
            </a:r>
          </a:p>
        </p:txBody>
      </p:sp>
      <p:grpSp>
        <p:nvGrpSpPr>
          <p:cNvPr id="16425" name="Group 57"/>
          <p:cNvGrpSpPr>
            <a:grpSpLocks/>
          </p:cNvGrpSpPr>
          <p:nvPr/>
        </p:nvGrpSpPr>
        <p:grpSpPr bwMode="auto">
          <a:xfrm>
            <a:off x="1098550" y="1931988"/>
            <a:ext cx="2540000" cy="1643062"/>
            <a:chOff x="5024" y="1392"/>
            <a:chExt cx="1600" cy="1035"/>
          </a:xfrm>
        </p:grpSpPr>
        <p:pic>
          <p:nvPicPr>
            <p:cNvPr id="16427" name="Picture 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8" name="Rectangle 59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6429" name="Rectangle 60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6430" name="Rectangle 61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16431" name="Rectangle 62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Q'</a:t>
              </a:r>
            </a:p>
          </p:txBody>
        </p:sp>
      </p:grpSp>
      <p:sp>
        <p:nvSpPr>
          <p:cNvPr id="4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Verilog Implementation (RS Latch)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13" y="2019300"/>
            <a:ext cx="2933700" cy="1971675"/>
          </a:xfrm>
        </p:spPr>
      </p:pic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CB7CF-C8A8-40BB-A399-58809DF7757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3"/>
          <a:stretch>
            <a:fillRect/>
          </a:stretch>
        </p:blipFill>
        <p:spPr bwMode="auto">
          <a:xfrm>
            <a:off x="4346575" y="1700213"/>
            <a:ext cx="20891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172075"/>
            <a:ext cx="8420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2" t="53305" r="1752" b="-900"/>
          <a:stretch>
            <a:fillRect/>
          </a:stretch>
        </p:blipFill>
        <p:spPr bwMode="auto">
          <a:xfrm>
            <a:off x="6426200" y="1728788"/>
            <a:ext cx="223837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7500" y="1392238"/>
            <a:ext cx="1058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&lt;Module&gt;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0700" y="1392238"/>
            <a:ext cx="1905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&lt;Sample </a:t>
            </a:r>
            <a:r>
              <a:rPr lang="en-US" altLang="ko-KR" sz="1400" dirty="0" err="1">
                <a:latin typeface="+mn-lt"/>
              </a:rPr>
              <a:t>Testbench</a:t>
            </a:r>
            <a:r>
              <a:rPr lang="en-US" altLang="ko-KR" sz="1400" dirty="0">
                <a:latin typeface="+mn-lt"/>
              </a:rPr>
              <a:t>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6538" y="4724400"/>
            <a:ext cx="12985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&lt;Simulation&gt;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Gated RS Latch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A4E5B-50E0-4C8A-BA44-C4A9DEB0B5E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Gated RS Latch Analysis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EA923-E6D6-4523-9613-64DFBF632A9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19460" name="Group 114"/>
          <p:cNvGrpSpPr>
            <a:grpSpLocks/>
          </p:cNvGrpSpPr>
          <p:nvPr/>
        </p:nvGrpSpPr>
        <p:grpSpPr bwMode="auto">
          <a:xfrm>
            <a:off x="828675" y="3895725"/>
            <a:ext cx="5724525" cy="2598738"/>
            <a:chOff x="1136" y="2384"/>
            <a:chExt cx="3672" cy="1560"/>
          </a:xfrm>
        </p:grpSpPr>
        <p:pic>
          <p:nvPicPr>
            <p:cNvPr id="19472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" y="2560"/>
              <a:ext cx="349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Rectangle 10"/>
            <p:cNvSpPr>
              <a:spLocks noChangeArrowheads="1"/>
            </p:cNvSpPr>
            <p:nvPr/>
          </p:nvSpPr>
          <p:spPr bwMode="auto">
            <a:xfrm>
              <a:off x="2720" y="2400"/>
              <a:ext cx="3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Set</a:t>
              </a:r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 flipH="1">
              <a:off x="2732" y="2604"/>
              <a:ext cx="192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5" name="Arc 12"/>
            <p:cNvSpPr>
              <a:spLocks/>
            </p:cNvSpPr>
            <p:nvPr/>
          </p:nvSpPr>
          <p:spPr bwMode="auto">
            <a:xfrm>
              <a:off x="2744" y="2843"/>
              <a:ext cx="80" cy="118"/>
            </a:xfrm>
            <a:custGeom>
              <a:avLst/>
              <a:gdLst>
                <a:gd name="T0" fmla="*/ 0 w 14350"/>
                <a:gd name="T1" fmla="*/ 0 h 21301"/>
                <a:gd name="T2" fmla="*/ 0 w 14350"/>
                <a:gd name="T3" fmla="*/ 0 h 21301"/>
                <a:gd name="T4" fmla="*/ 0 w 14350"/>
                <a:gd name="T5" fmla="*/ 0 h 21301"/>
                <a:gd name="T6" fmla="*/ 0 60000 65536"/>
                <a:gd name="T7" fmla="*/ 0 60000 65536"/>
                <a:gd name="T8" fmla="*/ 0 60000 65536"/>
                <a:gd name="T9" fmla="*/ 0 w 14350"/>
                <a:gd name="T10" fmla="*/ 0 h 21301"/>
                <a:gd name="T11" fmla="*/ 14350 w 14350"/>
                <a:gd name="T12" fmla="*/ 21301 h 21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50" h="21301" fill="none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</a:path>
                <a:path w="14350" h="21301" stroke="0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  <a:lnTo>
                    <a:pt x="0" y="21301"/>
                  </a:lnTo>
                  <a:lnTo>
                    <a:pt x="3580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Line 13"/>
            <p:cNvSpPr>
              <a:spLocks noChangeShapeType="1"/>
            </p:cNvSpPr>
            <p:nvPr/>
          </p:nvSpPr>
          <p:spPr bwMode="auto">
            <a:xfrm flipH="1">
              <a:off x="2868" y="2596"/>
              <a:ext cx="56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7" name="Arc 14"/>
            <p:cNvSpPr>
              <a:spLocks/>
            </p:cNvSpPr>
            <p:nvPr/>
          </p:nvSpPr>
          <p:spPr bwMode="auto">
            <a:xfrm>
              <a:off x="2880" y="3273"/>
              <a:ext cx="68" cy="120"/>
            </a:xfrm>
            <a:custGeom>
              <a:avLst/>
              <a:gdLst>
                <a:gd name="T0" fmla="*/ 0 w 12229"/>
                <a:gd name="T1" fmla="*/ 0 h 21573"/>
                <a:gd name="T2" fmla="*/ 0 w 12229"/>
                <a:gd name="T3" fmla="*/ 0 h 21573"/>
                <a:gd name="T4" fmla="*/ 0 w 12229"/>
                <a:gd name="T5" fmla="*/ 0 h 21573"/>
                <a:gd name="T6" fmla="*/ 0 60000 65536"/>
                <a:gd name="T7" fmla="*/ 0 60000 65536"/>
                <a:gd name="T8" fmla="*/ 0 60000 65536"/>
                <a:gd name="T9" fmla="*/ 0 w 12229"/>
                <a:gd name="T10" fmla="*/ 0 h 21573"/>
                <a:gd name="T11" fmla="*/ 12229 w 12229"/>
                <a:gd name="T12" fmla="*/ 21573 h 21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29" h="21573" fill="none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</a:path>
                <a:path w="12229" h="21573" stroke="0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  <a:lnTo>
                    <a:pt x="0" y="21573"/>
                  </a:lnTo>
                  <a:lnTo>
                    <a:pt x="1079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8" name="Line 15"/>
            <p:cNvSpPr>
              <a:spLocks noChangeShapeType="1"/>
            </p:cNvSpPr>
            <p:nvPr/>
          </p:nvSpPr>
          <p:spPr bwMode="auto">
            <a:xfrm flipH="1">
              <a:off x="2764" y="2604"/>
              <a:ext cx="168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9" name="Arc 16"/>
            <p:cNvSpPr>
              <a:spLocks/>
            </p:cNvSpPr>
            <p:nvPr/>
          </p:nvSpPr>
          <p:spPr bwMode="auto">
            <a:xfrm>
              <a:off x="2776" y="3009"/>
              <a:ext cx="65" cy="120"/>
            </a:xfrm>
            <a:custGeom>
              <a:avLst/>
              <a:gdLst>
                <a:gd name="T0" fmla="*/ 0 w 11689"/>
                <a:gd name="T1" fmla="*/ 0 h 21597"/>
                <a:gd name="T2" fmla="*/ 0 w 11689"/>
                <a:gd name="T3" fmla="*/ 0 h 21597"/>
                <a:gd name="T4" fmla="*/ 0 w 11689"/>
                <a:gd name="T5" fmla="*/ 0 h 21597"/>
                <a:gd name="T6" fmla="*/ 0 60000 65536"/>
                <a:gd name="T7" fmla="*/ 0 60000 65536"/>
                <a:gd name="T8" fmla="*/ 0 60000 65536"/>
                <a:gd name="T9" fmla="*/ 0 w 11689"/>
                <a:gd name="T10" fmla="*/ 0 h 21597"/>
                <a:gd name="T11" fmla="*/ 11689 w 11689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89" h="21597" fill="none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</a:path>
                <a:path w="11689" h="21597" stroke="0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  <a:lnTo>
                    <a:pt x="0" y="21597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0" name="Rectangle 17"/>
            <p:cNvSpPr>
              <a:spLocks noChangeArrowheads="1"/>
            </p:cNvSpPr>
            <p:nvPr/>
          </p:nvSpPr>
          <p:spPr bwMode="auto">
            <a:xfrm>
              <a:off x="4280" y="2384"/>
              <a:ext cx="5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19481" name="Line 18"/>
            <p:cNvSpPr>
              <a:spLocks noChangeShapeType="1"/>
            </p:cNvSpPr>
            <p:nvPr/>
          </p:nvSpPr>
          <p:spPr bwMode="auto">
            <a:xfrm flipH="1">
              <a:off x="4196" y="2572"/>
              <a:ext cx="27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2" name="Arc 19"/>
            <p:cNvSpPr>
              <a:spLocks/>
            </p:cNvSpPr>
            <p:nvPr/>
          </p:nvSpPr>
          <p:spPr bwMode="auto">
            <a:xfrm>
              <a:off x="4208" y="2801"/>
              <a:ext cx="95" cy="112"/>
            </a:xfrm>
            <a:custGeom>
              <a:avLst/>
              <a:gdLst>
                <a:gd name="T0" fmla="*/ 0 w 17127"/>
                <a:gd name="T1" fmla="*/ 0 h 20188"/>
                <a:gd name="T2" fmla="*/ 0 w 17127"/>
                <a:gd name="T3" fmla="*/ 0 h 20188"/>
                <a:gd name="T4" fmla="*/ 0 w 17127"/>
                <a:gd name="T5" fmla="*/ 0 h 20188"/>
                <a:gd name="T6" fmla="*/ 0 60000 65536"/>
                <a:gd name="T7" fmla="*/ 0 60000 65536"/>
                <a:gd name="T8" fmla="*/ 0 60000 65536"/>
                <a:gd name="T9" fmla="*/ 0 w 17127"/>
                <a:gd name="T10" fmla="*/ 0 h 20188"/>
                <a:gd name="T11" fmla="*/ 17127 w 17127"/>
                <a:gd name="T12" fmla="*/ 20188 h 20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27" h="20188" fill="none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</a:path>
                <a:path w="17127" h="20188" stroke="0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  <a:lnTo>
                    <a:pt x="0" y="20188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3" name="Line 20"/>
            <p:cNvSpPr>
              <a:spLocks noChangeShapeType="1"/>
            </p:cNvSpPr>
            <p:nvPr/>
          </p:nvSpPr>
          <p:spPr bwMode="auto">
            <a:xfrm flipH="1">
              <a:off x="4188" y="2572"/>
              <a:ext cx="296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4" name="Arc 21"/>
            <p:cNvSpPr>
              <a:spLocks/>
            </p:cNvSpPr>
            <p:nvPr/>
          </p:nvSpPr>
          <p:spPr bwMode="auto">
            <a:xfrm>
              <a:off x="4200" y="3058"/>
              <a:ext cx="78" cy="119"/>
            </a:xfrm>
            <a:custGeom>
              <a:avLst/>
              <a:gdLst>
                <a:gd name="T0" fmla="*/ 0 w 14057"/>
                <a:gd name="T1" fmla="*/ 0 h 21357"/>
                <a:gd name="T2" fmla="*/ 0 w 14057"/>
                <a:gd name="T3" fmla="*/ 0 h 21357"/>
                <a:gd name="T4" fmla="*/ 0 w 14057"/>
                <a:gd name="T5" fmla="*/ 0 h 21357"/>
                <a:gd name="T6" fmla="*/ 0 60000 65536"/>
                <a:gd name="T7" fmla="*/ 0 60000 65536"/>
                <a:gd name="T8" fmla="*/ 0 60000 65536"/>
                <a:gd name="T9" fmla="*/ 0 w 14057"/>
                <a:gd name="T10" fmla="*/ 0 h 21357"/>
                <a:gd name="T11" fmla="*/ 14057 w 14057"/>
                <a:gd name="T12" fmla="*/ 21357 h 2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57" h="21357" fill="none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</a:path>
                <a:path w="14057" h="21357" stroke="0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  <a:lnTo>
                    <a:pt x="0" y="21357"/>
                  </a:lnTo>
                  <a:lnTo>
                    <a:pt x="3230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5" name="Line 22"/>
            <p:cNvSpPr>
              <a:spLocks noChangeShapeType="1"/>
            </p:cNvSpPr>
            <p:nvPr/>
          </p:nvSpPr>
          <p:spPr bwMode="auto">
            <a:xfrm flipH="1">
              <a:off x="4284" y="2556"/>
              <a:ext cx="20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6" name="Arc 23"/>
            <p:cNvSpPr>
              <a:spLocks/>
            </p:cNvSpPr>
            <p:nvPr/>
          </p:nvSpPr>
          <p:spPr bwMode="auto">
            <a:xfrm>
              <a:off x="4296" y="3292"/>
              <a:ext cx="84" cy="117"/>
            </a:xfrm>
            <a:custGeom>
              <a:avLst/>
              <a:gdLst>
                <a:gd name="T0" fmla="*/ 0 w 15183"/>
                <a:gd name="T1" fmla="*/ 0 h 21086"/>
                <a:gd name="T2" fmla="*/ 0 w 15183"/>
                <a:gd name="T3" fmla="*/ 0 h 21086"/>
                <a:gd name="T4" fmla="*/ 0 w 15183"/>
                <a:gd name="T5" fmla="*/ 0 h 21086"/>
                <a:gd name="T6" fmla="*/ 0 60000 65536"/>
                <a:gd name="T7" fmla="*/ 0 60000 65536"/>
                <a:gd name="T8" fmla="*/ 0 60000 65536"/>
                <a:gd name="T9" fmla="*/ 0 w 15183"/>
                <a:gd name="T10" fmla="*/ 0 h 21086"/>
                <a:gd name="T11" fmla="*/ 15183 w 15183"/>
                <a:gd name="T12" fmla="*/ 21086 h 2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83" h="21086" fill="none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</a:path>
                <a:path w="15183" h="21086" stroke="0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  <a:lnTo>
                    <a:pt x="0" y="21086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7" name="Rectangle 108"/>
            <p:cNvSpPr>
              <a:spLocks noChangeArrowheads="1"/>
            </p:cNvSpPr>
            <p:nvPr/>
          </p:nvSpPr>
          <p:spPr bwMode="auto">
            <a:xfrm>
              <a:off x="1136" y="2824"/>
              <a:ext cx="448" cy="1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9488" name="Rectangle 109"/>
            <p:cNvSpPr>
              <a:spLocks noChangeArrowheads="1"/>
            </p:cNvSpPr>
            <p:nvPr/>
          </p:nvSpPr>
          <p:spPr bwMode="auto">
            <a:xfrm>
              <a:off x="1144" y="2848"/>
              <a:ext cx="109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S'</a:t>
              </a:r>
            </a:p>
            <a:p>
              <a:pPr latinLnBrk="0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R'</a:t>
              </a:r>
            </a:p>
            <a:p>
              <a:pPr latinLnBrk="0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enable’</a:t>
              </a:r>
            </a:p>
            <a:p>
              <a:pPr latinLnBrk="0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  <a:p>
              <a:pPr latinLnBrk="0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Q'</a:t>
              </a:r>
            </a:p>
          </p:txBody>
        </p:sp>
        <p:sp>
          <p:nvSpPr>
            <p:cNvPr id="19489" name="Rectangle 110"/>
            <p:cNvSpPr>
              <a:spLocks noChangeArrowheads="1"/>
            </p:cNvSpPr>
            <p:nvPr/>
          </p:nvSpPr>
          <p:spPr bwMode="auto">
            <a:xfrm>
              <a:off x="3912" y="2512"/>
              <a:ext cx="416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9490" name="Rectangle 111"/>
            <p:cNvSpPr>
              <a:spLocks noChangeArrowheads="1"/>
            </p:cNvSpPr>
            <p:nvPr/>
          </p:nvSpPr>
          <p:spPr bwMode="auto">
            <a:xfrm>
              <a:off x="3960" y="2496"/>
              <a:ext cx="30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100</a:t>
              </a:r>
            </a:p>
          </p:txBody>
        </p:sp>
      </p:grpSp>
      <p:grpSp>
        <p:nvGrpSpPr>
          <p:cNvPr id="19461" name="Group 137"/>
          <p:cNvGrpSpPr>
            <a:grpSpLocks/>
          </p:cNvGrpSpPr>
          <p:nvPr/>
        </p:nvGrpSpPr>
        <p:grpSpPr bwMode="auto">
          <a:xfrm>
            <a:off x="250825" y="1716088"/>
            <a:ext cx="4257675" cy="1936750"/>
            <a:chOff x="2256" y="1248"/>
            <a:chExt cx="3432" cy="1344"/>
          </a:xfrm>
        </p:grpSpPr>
        <p:pic>
          <p:nvPicPr>
            <p:cNvPr id="19464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Rectangle 139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 dirty="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enable’</a:t>
              </a:r>
            </a:p>
          </p:txBody>
        </p:sp>
        <p:sp>
          <p:nvSpPr>
            <p:cNvPr id="19466" name="Rectangle 140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S’</a:t>
              </a:r>
            </a:p>
          </p:txBody>
        </p:sp>
        <p:sp>
          <p:nvSpPr>
            <p:cNvPr id="19467" name="Rectangle 141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19468" name="Rectangle 142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19469" name="Rectangle 143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R’</a:t>
              </a:r>
            </a:p>
          </p:txBody>
        </p:sp>
        <p:sp>
          <p:nvSpPr>
            <p:cNvPr id="19470" name="Rectangle 144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9471" name="Rectangle 145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200"/>
                </a:lnSpc>
                <a:spcBef>
                  <a:spcPct val="0"/>
                </a:spcBef>
                <a:spcAft>
                  <a:spcPts val="2000"/>
                </a:spcAft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</p:grpSp>
      <p:sp>
        <p:nvSpPr>
          <p:cNvPr id="3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Verilog Implementation (Gated RS Latch)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3D0FA-A722-4797-A3FD-03D6415C5B4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7500" y="1392238"/>
            <a:ext cx="1058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&lt;Module&gt;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700" y="1392238"/>
            <a:ext cx="1905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&lt;Sample </a:t>
            </a:r>
            <a:r>
              <a:rPr lang="en-US" altLang="ko-KR" sz="1400" dirty="0" err="1">
                <a:latin typeface="+mn-lt"/>
              </a:rPr>
              <a:t>Testbench</a:t>
            </a:r>
            <a:r>
              <a:rPr lang="en-US" altLang="ko-KR" sz="1400" dirty="0">
                <a:latin typeface="+mn-lt"/>
              </a:rPr>
              <a:t>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6538" y="4724400"/>
            <a:ext cx="12985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&lt;Simulation&gt;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2151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911350"/>
            <a:ext cx="45370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5"/>
          <a:stretch>
            <a:fillRect/>
          </a:stretch>
        </p:blipFill>
        <p:spPr bwMode="auto">
          <a:xfrm>
            <a:off x="4919663" y="1916113"/>
            <a:ext cx="202723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62538"/>
            <a:ext cx="85328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1"/>
          <a:stretch>
            <a:fillRect/>
          </a:stretch>
        </p:blipFill>
        <p:spPr bwMode="auto">
          <a:xfrm>
            <a:off x="6946900" y="1911350"/>
            <a:ext cx="20256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Master-Slave Latches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0A9D2-D8DA-4221-91A8-BC148C815AC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Master-Slave structure &amp; The 1s catching Problem </a:t>
            </a:r>
            <a:endParaRPr lang="ko-KR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38CD2-74F1-48F4-AAB1-BB7BF7240A2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3556" name="Group 268"/>
          <p:cNvGrpSpPr>
            <a:grpSpLocks/>
          </p:cNvGrpSpPr>
          <p:nvPr/>
        </p:nvGrpSpPr>
        <p:grpSpPr bwMode="auto">
          <a:xfrm>
            <a:off x="4013200" y="2981325"/>
            <a:ext cx="4318000" cy="2794000"/>
            <a:chOff x="187" y="2434"/>
            <a:chExt cx="2720" cy="1760"/>
          </a:xfrm>
        </p:grpSpPr>
        <p:pic>
          <p:nvPicPr>
            <p:cNvPr id="23648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26"/>
            <a:stretch>
              <a:fillRect/>
            </a:stretch>
          </p:blipFill>
          <p:spPr bwMode="auto">
            <a:xfrm>
              <a:off x="291" y="2626"/>
              <a:ext cx="1956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649" name="Group 12"/>
            <p:cNvGrpSpPr>
              <a:grpSpLocks/>
            </p:cNvGrpSpPr>
            <p:nvPr/>
          </p:nvGrpSpPr>
          <p:grpSpPr bwMode="auto">
            <a:xfrm>
              <a:off x="1055" y="3478"/>
              <a:ext cx="237" cy="357"/>
              <a:chOff x="1188" y="3204"/>
              <a:chExt cx="237" cy="357"/>
            </a:xfrm>
          </p:grpSpPr>
          <p:sp>
            <p:nvSpPr>
              <p:cNvPr id="23717" name="Freeform 10"/>
              <p:cNvSpPr>
                <a:spLocks/>
              </p:cNvSpPr>
              <p:nvPr/>
            </p:nvSpPr>
            <p:spPr bwMode="auto">
              <a:xfrm>
                <a:off x="1304" y="3408"/>
                <a:ext cx="121" cy="153"/>
              </a:xfrm>
              <a:custGeom>
                <a:avLst/>
                <a:gdLst>
                  <a:gd name="T0" fmla="*/ 120 w 121"/>
                  <a:gd name="T1" fmla="*/ 152 h 153"/>
                  <a:gd name="T2" fmla="*/ 0 w 121"/>
                  <a:gd name="T3" fmla="*/ 56 h 153"/>
                  <a:gd name="T4" fmla="*/ 72 w 121"/>
                  <a:gd name="T5" fmla="*/ 72 h 153"/>
                  <a:gd name="T6" fmla="*/ 80 w 121"/>
                  <a:gd name="T7" fmla="*/ 0 h 153"/>
                  <a:gd name="T8" fmla="*/ 120 w 121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53"/>
                  <a:gd name="T17" fmla="*/ 121 w 121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53">
                    <a:moveTo>
                      <a:pt x="120" y="152"/>
                    </a:moveTo>
                    <a:lnTo>
                      <a:pt x="0" y="56"/>
                    </a:lnTo>
                    <a:lnTo>
                      <a:pt x="72" y="72"/>
                    </a:lnTo>
                    <a:lnTo>
                      <a:pt x="80" y="0"/>
                    </a:lnTo>
                    <a:lnTo>
                      <a:pt x="120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8" name="Line 11"/>
              <p:cNvSpPr>
                <a:spLocks noChangeShapeType="1"/>
              </p:cNvSpPr>
              <p:nvPr/>
            </p:nvSpPr>
            <p:spPr bwMode="auto">
              <a:xfrm>
                <a:off x="1188" y="3204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0" name="Group 15"/>
            <p:cNvGrpSpPr>
              <a:grpSpLocks/>
            </p:cNvGrpSpPr>
            <p:nvPr/>
          </p:nvGrpSpPr>
          <p:grpSpPr bwMode="auto">
            <a:xfrm>
              <a:off x="1031" y="3710"/>
              <a:ext cx="245" cy="357"/>
              <a:chOff x="1164" y="3436"/>
              <a:chExt cx="245" cy="357"/>
            </a:xfrm>
          </p:grpSpPr>
          <p:sp>
            <p:nvSpPr>
              <p:cNvPr id="23715" name="Freeform 13"/>
              <p:cNvSpPr>
                <a:spLocks/>
              </p:cNvSpPr>
              <p:nvPr/>
            </p:nvSpPr>
            <p:spPr bwMode="auto">
              <a:xfrm>
                <a:off x="1288" y="3648"/>
                <a:ext cx="121" cy="145"/>
              </a:xfrm>
              <a:custGeom>
                <a:avLst/>
                <a:gdLst>
                  <a:gd name="T0" fmla="*/ 120 w 121"/>
                  <a:gd name="T1" fmla="*/ 144 h 145"/>
                  <a:gd name="T2" fmla="*/ 0 w 121"/>
                  <a:gd name="T3" fmla="*/ 56 h 145"/>
                  <a:gd name="T4" fmla="*/ 64 w 121"/>
                  <a:gd name="T5" fmla="*/ 64 h 145"/>
                  <a:gd name="T6" fmla="*/ 80 w 121"/>
                  <a:gd name="T7" fmla="*/ 0 h 145"/>
                  <a:gd name="T8" fmla="*/ 120 w 121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45"/>
                  <a:gd name="T17" fmla="*/ 121 w 121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45">
                    <a:moveTo>
                      <a:pt x="120" y="144"/>
                    </a:moveTo>
                    <a:lnTo>
                      <a:pt x="0" y="56"/>
                    </a:lnTo>
                    <a:lnTo>
                      <a:pt x="64" y="64"/>
                    </a:lnTo>
                    <a:lnTo>
                      <a:pt x="80" y="0"/>
                    </a:lnTo>
                    <a:lnTo>
                      <a:pt x="120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6" name="Line 14"/>
              <p:cNvSpPr>
                <a:spLocks noChangeShapeType="1"/>
              </p:cNvSpPr>
              <p:nvPr/>
            </p:nvSpPr>
            <p:spPr bwMode="auto">
              <a:xfrm>
                <a:off x="1164" y="3436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1" name="Group 18"/>
            <p:cNvGrpSpPr>
              <a:grpSpLocks/>
            </p:cNvGrpSpPr>
            <p:nvPr/>
          </p:nvGrpSpPr>
          <p:grpSpPr bwMode="auto">
            <a:xfrm>
              <a:off x="1575" y="3486"/>
              <a:ext cx="149" cy="349"/>
              <a:chOff x="1708" y="3212"/>
              <a:chExt cx="149" cy="349"/>
            </a:xfrm>
          </p:grpSpPr>
          <p:sp>
            <p:nvSpPr>
              <p:cNvPr id="23713" name="Freeform 16"/>
              <p:cNvSpPr>
                <a:spLocks/>
              </p:cNvSpPr>
              <p:nvPr/>
            </p:nvSpPr>
            <p:spPr bwMode="auto">
              <a:xfrm>
                <a:off x="1768" y="3408"/>
                <a:ext cx="89" cy="153"/>
              </a:xfrm>
              <a:custGeom>
                <a:avLst/>
                <a:gdLst>
                  <a:gd name="T0" fmla="*/ 88 w 89"/>
                  <a:gd name="T1" fmla="*/ 152 h 153"/>
                  <a:gd name="T2" fmla="*/ 0 w 89"/>
                  <a:gd name="T3" fmla="*/ 40 h 153"/>
                  <a:gd name="T4" fmla="*/ 56 w 89"/>
                  <a:gd name="T5" fmla="*/ 56 h 153"/>
                  <a:gd name="T6" fmla="*/ 80 w 89"/>
                  <a:gd name="T7" fmla="*/ 0 h 153"/>
                  <a:gd name="T8" fmla="*/ 88 w 89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53"/>
                  <a:gd name="T17" fmla="*/ 89 w 89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53">
                    <a:moveTo>
                      <a:pt x="88" y="152"/>
                    </a:moveTo>
                    <a:lnTo>
                      <a:pt x="0" y="40"/>
                    </a:lnTo>
                    <a:lnTo>
                      <a:pt x="56" y="56"/>
                    </a:lnTo>
                    <a:lnTo>
                      <a:pt x="80" y="0"/>
                    </a:lnTo>
                    <a:lnTo>
                      <a:pt x="88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4" name="Line 17"/>
              <p:cNvSpPr>
                <a:spLocks noChangeShapeType="1"/>
              </p:cNvSpPr>
              <p:nvPr/>
            </p:nvSpPr>
            <p:spPr bwMode="auto">
              <a:xfrm>
                <a:off x="1708" y="3212"/>
                <a:ext cx="112" cy="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2" name="Group 21"/>
            <p:cNvGrpSpPr>
              <a:grpSpLocks/>
            </p:cNvGrpSpPr>
            <p:nvPr/>
          </p:nvGrpSpPr>
          <p:grpSpPr bwMode="auto">
            <a:xfrm>
              <a:off x="1599" y="3710"/>
              <a:ext cx="149" cy="349"/>
              <a:chOff x="1732" y="3436"/>
              <a:chExt cx="149" cy="349"/>
            </a:xfrm>
          </p:grpSpPr>
          <p:sp>
            <p:nvSpPr>
              <p:cNvPr id="23711" name="Freeform 19"/>
              <p:cNvSpPr>
                <a:spLocks/>
              </p:cNvSpPr>
              <p:nvPr/>
            </p:nvSpPr>
            <p:spPr bwMode="auto">
              <a:xfrm>
                <a:off x="1776" y="3640"/>
                <a:ext cx="105" cy="145"/>
              </a:xfrm>
              <a:custGeom>
                <a:avLst/>
                <a:gdLst>
                  <a:gd name="T0" fmla="*/ 104 w 105"/>
                  <a:gd name="T1" fmla="*/ 144 h 145"/>
                  <a:gd name="T2" fmla="*/ 0 w 105"/>
                  <a:gd name="T3" fmla="*/ 32 h 145"/>
                  <a:gd name="T4" fmla="*/ 56 w 105"/>
                  <a:gd name="T5" fmla="*/ 56 h 145"/>
                  <a:gd name="T6" fmla="*/ 88 w 105"/>
                  <a:gd name="T7" fmla="*/ 0 h 145"/>
                  <a:gd name="T8" fmla="*/ 104 w 105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45"/>
                  <a:gd name="T17" fmla="*/ 105 w 105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45">
                    <a:moveTo>
                      <a:pt x="104" y="144"/>
                    </a:moveTo>
                    <a:lnTo>
                      <a:pt x="0" y="32"/>
                    </a:lnTo>
                    <a:lnTo>
                      <a:pt x="56" y="56"/>
                    </a:lnTo>
                    <a:lnTo>
                      <a:pt x="88" y="0"/>
                    </a:lnTo>
                    <a:lnTo>
                      <a:pt x="104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2" name="Line 20"/>
              <p:cNvSpPr>
                <a:spLocks noChangeShapeType="1"/>
              </p:cNvSpPr>
              <p:nvPr/>
            </p:nvSpPr>
            <p:spPr bwMode="auto">
              <a:xfrm>
                <a:off x="1732" y="3436"/>
                <a:ext cx="96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3" name="Rectangle 22"/>
            <p:cNvSpPr>
              <a:spLocks noChangeArrowheads="1"/>
            </p:cNvSpPr>
            <p:nvPr/>
          </p:nvSpPr>
          <p:spPr bwMode="auto">
            <a:xfrm>
              <a:off x="795" y="2586"/>
              <a:ext cx="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609600" algn="l"/>
                  <a:tab pos="20447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609600" algn="l"/>
                  <a:tab pos="20447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609600" algn="l"/>
                  <a:tab pos="20447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Set</a:t>
              </a:r>
            </a:p>
          </p:txBody>
        </p:sp>
        <p:sp>
          <p:nvSpPr>
            <p:cNvPr id="23654" name="Rectangle 23"/>
            <p:cNvSpPr>
              <a:spLocks noChangeArrowheads="1"/>
            </p:cNvSpPr>
            <p:nvPr/>
          </p:nvSpPr>
          <p:spPr bwMode="auto">
            <a:xfrm>
              <a:off x="1675" y="2434"/>
              <a:ext cx="4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1s 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catch</a:t>
              </a:r>
            </a:p>
          </p:txBody>
        </p:sp>
        <p:sp>
          <p:nvSpPr>
            <p:cNvPr id="23655" name="Line 24"/>
            <p:cNvSpPr>
              <a:spLocks noChangeShapeType="1"/>
            </p:cNvSpPr>
            <p:nvPr/>
          </p:nvSpPr>
          <p:spPr bwMode="auto">
            <a:xfrm flipV="1">
              <a:off x="979" y="279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56" name="Group 36"/>
            <p:cNvGrpSpPr>
              <a:grpSpLocks/>
            </p:cNvGrpSpPr>
            <p:nvPr/>
          </p:nvGrpSpPr>
          <p:grpSpPr bwMode="auto">
            <a:xfrm>
              <a:off x="979" y="2826"/>
              <a:ext cx="0" cy="456"/>
              <a:chOff x="1112" y="2552"/>
              <a:chExt cx="0" cy="456"/>
            </a:xfrm>
          </p:grpSpPr>
          <p:sp>
            <p:nvSpPr>
              <p:cNvPr id="23700" name="Line 25"/>
              <p:cNvSpPr>
                <a:spLocks noChangeShapeType="1"/>
              </p:cNvSpPr>
              <p:nvPr/>
            </p:nvSpPr>
            <p:spPr bwMode="auto">
              <a:xfrm>
                <a:off x="1112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1" name="Line 26"/>
              <p:cNvSpPr>
                <a:spLocks noChangeShapeType="1"/>
              </p:cNvSpPr>
              <p:nvPr/>
            </p:nvSpPr>
            <p:spPr bwMode="auto">
              <a:xfrm>
                <a:off x="1112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2" name="Line 27"/>
              <p:cNvSpPr>
                <a:spLocks noChangeShapeType="1"/>
              </p:cNvSpPr>
              <p:nvPr/>
            </p:nvSpPr>
            <p:spPr bwMode="auto">
              <a:xfrm>
                <a:off x="1112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3" name="Line 28"/>
              <p:cNvSpPr>
                <a:spLocks noChangeShapeType="1"/>
              </p:cNvSpPr>
              <p:nvPr/>
            </p:nvSpPr>
            <p:spPr bwMode="auto">
              <a:xfrm>
                <a:off x="1112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4" name="Line 29"/>
              <p:cNvSpPr>
                <a:spLocks noChangeShapeType="1"/>
              </p:cNvSpPr>
              <p:nvPr/>
            </p:nvSpPr>
            <p:spPr bwMode="auto">
              <a:xfrm>
                <a:off x="1112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5" name="Line 30"/>
              <p:cNvSpPr>
                <a:spLocks noChangeShapeType="1"/>
              </p:cNvSpPr>
              <p:nvPr/>
            </p:nvSpPr>
            <p:spPr bwMode="auto">
              <a:xfrm>
                <a:off x="1112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6" name="Line 31"/>
              <p:cNvSpPr>
                <a:spLocks noChangeShapeType="1"/>
              </p:cNvSpPr>
              <p:nvPr/>
            </p:nvSpPr>
            <p:spPr bwMode="auto">
              <a:xfrm>
                <a:off x="1112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7" name="Line 32"/>
              <p:cNvSpPr>
                <a:spLocks noChangeShapeType="1"/>
              </p:cNvSpPr>
              <p:nvPr/>
            </p:nvSpPr>
            <p:spPr bwMode="auto">
              <a:xfrm>
                <a:off x="1112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8" name="Line 33"/>
              <p:cNvSpPr>
                <a:spLocks noChangeShapeType="1"/>
              </p:cNvSpPr>
              <p:nvPr/>
            </p:nvSpPr>
            <p:spPr bwMode="auto">
              <a:xfrm>
                <a:off x="1112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9" name="Line 34"/>
              <p:cNvSpPr>
                <a:spLocks noChangeShapeType="1"/>
              </p:cNvSpPr>
              <p:nvPr/>
            </p:nvSpPr>
            <p:spPr bwMode="auto">
              <a:xfrm>
                <a:off x="1112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10" name="Line 35"/>
              <p:cNvSpPr>
                <a:spLocks noChangeShapeType="1"/>
              </p:cNvSpPr>
              <p:nvPr/>
            </p:nvSpPr>
            <p:spPr bwMode="auto">
              <a:xfrm>
                <a:off x="1112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7" name="Line 37"/>
            <p:cNvSpPr>
              <a:spLocks noChangeShapeType="1"/>
            </p:cNvSpPr>
            <p:nvPr/>
          </p:nvSpPr>
          <p:spPr bwMode="auto">
            <a:xfrm flipV="1">
              <a:off x="1435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58" name="Group 49"/>
            <p:cNvGrpSpPr>
              <a:grpSpLocks/>
            </p:cNvGrpSpPr>
            <p:nvPr/>
          </p:nvGrpSpPr>
          <p:grpSpPr bwMode="auto">
            <a:xfrm>
              <a:off x="1435" y="2826"/>
              <a:ext cx="0" cy="456"/>
              <a:chOff x="1568" y="2552"/>
              <a:chExt cx="0" cy="456"/>
            </a:xfrm>
          </p:grpSpPr>
          <p:sp>
            <p:nvSpPr>
              <p:cNvPr id="23689" name="Line 38"/>
              <p:cNvSpPr>
                <a:spLocks noChangeShapeType="1"/>
              </p:cNvSpPr>
              <p:nvPr/>
            </p:nvSpPr>
            <p:spPr bwMode="auto">
              <a:xfrm>
                <a:off x="1568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0" name="Line 39"/>
              <p:cNvSpPr>
                <a:spLocks noChangeShapeType="1"/>
              </p:cNvSpPr>
              <p:nvPr/>
            </p:nvSpPr>
            <p:spPr bwMode="auto">
              <a:xfrm>
                <a:off x="1568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1" name="Line 40"/>
              <p:cNvSpPr>
                <a:spLocks noChangeShapeType="1"/>
              </p:cNvSpPr>
              <p:nvPr/>
            </p:nvSpPr>
            <p:spPr bwMode="auto">
              <a:xfrm>
                <a:off x="1568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2" name="Line 41"/>
              <p:cNvSpPr>
                <a:spLocks noChangeShapeType="1"/>
              </p:cNvSpPr>
              <p:nvPr/>
            </p:nvSpPr>
            <p:spPr bwMode="auto">
              <a:xfrm>
                <a:off x="1568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3" name="Line 42"/>
              <p:cNvSpPr>
                <a:spLocks noChangeShapeType="1"/>
              </p:cNvSpPr>
              <p:nvPr/>
            </p:nvSpPr>
            <p:spPr bwMode="auto">
              <a:xfrm>
                <a:off x="1568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4" name="Line 43"/>
              <p:cNvSpPr>
                <a:spLocks noChangeShapeType="1"/>
              </p:cNvSpPr>
              <p:nvPr/>
            </p:nvSpPr>
            <p:spPr bwMode="auto">
              <a:xfrm>
                <a:off x="1568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5" name="Line 44"/>
              <p:cNvSpPr>
                <a:spLocks noChangeShapeType="1"/>
              </p:cNvSpPr>
              <p:nvPr/>
            </p:nvSpPr>
            <p:spPr bwMode="auto">
              <a:xfrm>
                <a:off x="1568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6" name="Line 45"/>
              <p:cNvSpPr>
                <a:spLocks noChangeShapeType="1"/>
              </p:cNvSpPr>
              <p:nvPr/>
            </p:nvSpPr>
            <p:spPr bwMode="auto">
              <a:xfrm>
                <a:off x="1568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7" name="Line 46"/>
              <p:cNvSpPr>
                <a:spLocks noChangeShapeType="1"/>
              </p:cNvSpPr>
              <p:nvPr/>
            </p:nvSpPr>
            <p:spPr bwMode="auto">
              <a:xfrm>
                <a:off x="1568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8" name="Line 47"/>
              <p:cNvSpPr>
                <a:spLocks noChangeShapeType="1"/>
              </p:cNvSpPr>
              <p:nvPr/>
            </p:nvSpPr>
            <p:spPr bwMode="auto">
              <a:xfrm>
                <a:off x="1568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9" name="Line 48"/>
              <p:cNvSpPr>
                <a:spLocks noChangeShapeType="1"/>
              </p:cNvSpPr>
              <p:nvPr/>
            </p:nvSpPr>
            <p:spPr bwMode="auto">
              <a:xfrm>
                <a:off x="1568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9" name="Line 50"/>
            <p:cNvSpPr>
              <a:spLocks noChangeShapeType="1"/>
            </p:cNvSpPr>
            <p:nvPr/>
          </p:nvSpPr>
          <p:spPr bwMode="auto">
            <a:xfrm flipV="1">
              <a:off x="1891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60" name="Group 62"/>
            <p:cNvGrpSpPr>
              <a:grpSpLocks/>
            </p:cNvGrpSpPr>
            <p:nvPr/>
          </p:nvGrpSpPr>
          <p:grpSpPr bwMode="auto">
            <a:xfrm>
              <a:off x="1891" y="2826"/>
              <a:ext cx="0" cy="456"/>
              <a:chOff x="2024" y="2552"/>
              <a:chExt cx="0" cy="456"/>
            </a:xfrm>
          </p:grpSpPr>
          <p:sp>
            <p:nvSpPr>
              <p:cNvPr id="23678" name="Line 51"/>
              <p:cNvSpPr>
                <a:spLocks noChangeShapeType="1"/>
              </p:cNvSpPr>
              <p:nvPr/>
            </p:nvSpPr>
            <p:spPr bwMode="auto">
              <a:xfrm>
                <a:off x="2024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9" name="Line 52"/>
              <p:cNvSpPr>
                <a:spLocks noChangeShapeType="1"/>
              </p:cNvSpPr>
              <p:nvPr/>
            </p:nvSpPr>
            <p:spPr bwMode="auto">
              <a:xfrm>
                <a:off x="2024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0" name="Line 53"/>
              <p:cNvSpPr>
                <a:spLocks noChangeShapeType="1"/>
              </p:cNvSpPr>
              <p:nvPr/>
            </p:nvSpPr>
            <p:spPr bwMode="auto">
              <a:xfrm>
                <a:off x="2024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1" name="Line 54"/>
              <p:cNvSpPr>
                <a:spLocks noChangeShapeType="1"/>
              </p:cNvSpPr>
              <p:nvPr/>
            </p:nvSpPr>
            <p:spPr bwMode="auto">
              <a:xfrm>
                <a:off x="2024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2" name="Line 55"/>
              <p:cNvSpPr>
                <a:spLocks noChangeShapeType="1"/>
              </p:cNvSpPr>
              <p:nvPr/>
            </p:nvSpPr>
            <p:spPr bwMode="auto">
              <a:xfrm>
                <a:off x="2024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3" name="Line 56"/>
              <p:cNvSpPr>
                <a:spLocks noChangeShapeType="1"/>
              </p:cNvSpPr>
              <p:nvPr/>
            </p:nvSpPr>
            <p:spPr bwMode="auto">
              <a:xfrm>
                <a:off x="2024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4" name="Line 57"/>
              <p:cNvSpPr>
                <a:spLocks noChangeShapeType="1"/>
              </p:cNvSpPr>
              <p:nvPr/>
            </p:nvSpPr>
            <p:spPr bwMode="auto">
              <a:xfrm>
                <a:off x="2024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5" name="Line 58"/>
              <p:cNvSpPr>
                <a:spLocks noChangeShapeType="1"/>
              </p:cNvSpPr>
              <p:nvPr/>
            </p:nvSpPr>
            <p:spPr bwMode="auto">
              <a:xfrm>
                <a:off x="2024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6" name="Line 59"/>
              <p:cNvSpPr>
                <a:spLocks noChangeShapeType="1"/>
              </p:cNvSpPr>
              <p:nvPr/>
            </p:nvSpPr>
            <p:spPr bwMode="auto">
              <a:xfrm>
                <a:off x="2024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7" name="Line 60"/>
              <p:cNvSpPr>
                <a:spLocks noChangeShapeType="1"/>
              </p:cNvSpPr>
              <p:nvPr/>
            </p:nvSpPr>
            <p:spPr bwMode="auto">
              <a:xfrm>
                <a:off x="2024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8" name="Line 61"/>
              <p:cNvSpPr>
                <a:spLocks noChangeShapeType="1"/>
              </p:cNvSpPr>
              <p:nvPr/>
            </p:nvSpPr>
            <p:spPr bwMode="auto">
              <a:xfrm>
                <a:off x="2024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61" name="Group 75"/>
            <p:cNvGrpSpPr>
              <a:grpSpLocks/>
            </p:cNvGrpSpPr>
            <p:nvPr/>
          </p:nvGrpSpPr>
          <p:grpSpPr bwMode="auto">
            <a:xfrm>
              <a:off x="2347" y="2842"/>
              <a:ext cx="0" cy="448"/>
              <a:chOff x="2480" y="2568"/>
              <a:chExt cx="0" cy="448"/>
            </a:xfrm>
          </p:grpSpPr>
          <p:sp>
            <p:nvSpPr>
              <p:cNvPr id="23667" name="Line 64"/>
              <p:cNvSpPr>
                <a:spLocks noChangeShapeType="1"/>
              </p:cNvSpPr>
              <p:nvPr/>
            </p:nvSpPr>
            <p:spPr bwMode="auto">
              <a:xfrm>
                <a:off x="2480" y="30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8" name="Line 65"/>
              <p:cNvSpPr>
                <a:spLocks noChangeShapeType="1"/>
              </p:cNvSpPr>
              <p:nvPr/>
            </p:nvSpPr>
            <p:spPr bwMode="auto">
              <a:xfrm>
                <a:off x="2480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9" name="Line 66"/>
              <p:cNvSpPr>
                <a:spLocks noChangeShapeType="1"/>
              </p:cNvSpPr>
              <p:nvPr/>
            </p:nvSpPr>
            <p:spPr bwMode="auto">
              <a:xfrm>
                <a:off x="2480" y="2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0" name="Line 67"/>
              <p:cNvSpPr>
                <a:spLocks noChangeShapeType="1"/>
              </p:cNvSpPr>
              <p:nvPr/>
            </p:nvSpPr>
            <p:spPr bwMode="auto">
              <a:xfrm>
                <a:off x="2480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1" name="Line 68"/>
              <p:cNvSpPr>
                <a:spLocks noChangeShapeType="1"/>
              </p:cNvSpPr>
              <p:nvPr/>
            </p:nvSpPr>
            <p:spPr bwMode="auto">
              <a:xfrm>
                <a:off x="2480" y="2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2" name="Line 69"/>
              <p:cNvSpPr>
                <a:spLocks noChangeShapeType="1"/>
              </p:cNvSpPr>
              <p:nvPr/>
            </p:nvSpPr>
            <p:spPr bwMode="auto">
              <a:xfrm>
                <a:off x="2480" y="2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3" name="Line 70"/>
              <p:cNvSpPr>
                <a:spLocks noChangeShapeType="1"/>
              </p:cNvSpPr>
              <p:nvPr/>
            </p:nvSpPr>
            <p:spPr bwMode="auto">
              <a:xfrm>
                <a:off x="2480" y="27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4" name="Line 71"/>
              <p:cNvSpPr>
                <a:spLocks noChangeShapeType="1"/>
              </p:cNvSpPr>
              <p:nvPr/>
            </p:nvSpPr>
            <p:spPr bwMode="auto">
              <a:xfrm>
                <a:off x="2480" y="27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5" name="Line 72"/>
              <p:cNvSpPr>
                <a:spLocks noChangeShapeType="1"/>
              </p:cNvSpPr>
              <p:nvPr/>
            </p:nvSpPr>
            <p:spPr bwMode="auto">
              <a:xfrm>
                <a:off x="2480" y="26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6" name="Line 73"/>
              <p:cNvSpPr>
                <a:spLocks noChangeShapeType="1"/>
              </p:cNvSpPr>
              <p:nvPr/>
            </p:nvSpPr>
            <p:spPr bwMode="auto">
              <a:xfrm>
                <a:off x="2480" y="26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7" name="Line 74"/>
              <p:cNvSpPr>
                <a:spLocks noChangeShapeType="1"/>
              </p:cNvSpPr>
              <p:nvPr/>
            </p:nvSpPr>
            <p:spPr bwMode="auto">
              <a:xfrm>
                <a:off x="2480" y="25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62" name="Rectangle 76"/>
            <p:cNvSpPr>
              <a:spLocks noChangeArrowheads="1"/>
            </p:cNvSpPr>
            <p:nvPr/>
          </p:nvSpPr>
          <p:spPr bwMode="auto">
            <a:xfrm>
              <a:off x="299" y="2866"/>
              <a:ext cx="384" cy="1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63" name="Rectangle 77"/>
            <p:cNvSpPr>
              <a:spLocks noChangeArrowheads="1"/>
            </p:cNvSpPr>
            <p:nvPr/>
          </p:nvSpPr>
          <p:spPr bwMode="auto">
            <a:xfrm>
              <a:off x="187" y="2826"/>
              <a:ext cx="408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CLK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P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P’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664" name="Rectangle 78"/>
            <p:cNvSpPr>
              <a:spLocks noChangeArrowheads="1"/>
            </p:cNvSpPr>
            <p:nvPr/>
          </p:nvSpPr>
          <p:spPr bwMode="auto">
            <a:xfrm>
              <a:off x="1235" y="2586"/>
              <a:ext cx="4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23665" name="Rectangle 80"/>
            <p:cNvSpPr>
              <a:spLocks noChangeArrowheads="1"/>
            </p:cNvSpPr>
            <p:nvPr/>
          </p:nvSpPr>
          <p:spPr bwMode="auto">
            <a:xfrm>
              <a:off x="2275" y="3418"/>
              <a:ext cx="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Master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Outputs</a:t>
              </a:r>
            </a:p>
          </p:txBody>
        </p:sp>
        <p:sp>
          <p:nvSpPr>
            <p:cNvPr id="23666" name="Rectangle 81"/>
            <p:cNvSpPr>
              <a:spLocks noChangeArrowheads="1"/>
            </p:cNvSpPr>
            <p:nvPr/>
          </p:nvSpPr>
          <p:spPr bwMode="auto">
            <a:xfrm>
              <a:off x="2299" y="3802"/>
              <a:ext cx="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Slave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Outputs</a:t>
              </a:r>
            </a:p>
          </p:txBody>
        </p:sp>
      </p:grpSp>
      <p:sp>
        <p:nvSpPr>
          <p:cNvPr id="23557" name="Rectangle 178"/>
          <p:cNvSpPr>
            <a:spLocks noChangeArrowheads="1"/>
          </p:cNvSpPr>
          <p:nvPr/>
        </p:nvSpPr>
        <p:spPr bwMode="auto">
          <a:xfrm>
            <a:off x="1447800" y="1558925"/>
            <a:ext cx="1273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master stage</a:t>
            </a:r>
          </a:p>
        </p:txBody>
      </p:sp>
      <p:sp>
        <p:nvSpPr>
          <p:cNvPr id="23558" name="Rectangle 179"/>
          <p:cNvSpPr>
            <a:spLocks noChangeArrowheads="1"/>
          </p:cNvSpPr>
          <p:nvPr/>
        </p:nvSpPr>
        <p:spPr bwMode="auto">
          <a:xfrm>
            <a:off x="3948113" y="1576388"/>
            <a:ext cx="1157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slave stage</a:t>
            </a:r>
          </a:p>
        </p:txBody>
      </p:sp>
      <p:grpSp>
        <p:nvGrpSpPr>
          <p:cNvPr id="23559" name="Group 180"/>
          <p:cNvGrpSpPr>
            <a:grpSpLocks/>
          </p:cNvGrpSpPr>
          <p:nvPr/>
        </p:nvGrpSpPr>
        <p:grpSpPr bwMode="auto">
          <a:xfrm>
            <a:off x="1708150" y="2736850"/>
            <a:ext cx="681038" cy="327025"/>
            <a:chOff x="1732" y="3524"/>
            <a:chExt cx="616" cy="296"/>
          </a:xfrm>
        </p:grpSpPr>
        <p:sp>
          <p:nvSpPr>
            <p:cNvPr id="23642" name="Line 181"/>
            <p:cNvSpPr>
              <a:spLocks noChangeShapeType="1"/>
            </p:cNvSpPr>
            <p:nvPr/>
          </p:nvSpPr>
          <p:spPr bwMode="auto">
            <a:xfrm>
              <a:off x="1892" y="3524"/>
              <a:ext cx="22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3" name="Line 182"/>
            <p:cNvSpPr>
              <a:spLocks noChangeShapeType="1"/>
            </p:cNvSpPr>
            <p:nvPr/>
          </p:nvSpPr>
          <p:spPr bwMode="auto">
            <a:xfrm flipV="1">
              <a:off x="1892" y="3660"/>
              <a:ext cx="224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4" name="Line 183"/>
            <p:cNvSpPr>
              <a:spLocks noChangeShapeType="1"/>
            </p:cNvSpPr>
            <p:nvPr/>
          </p:nvSpPr>
          <p:spPr bwMode="auto">
            <a:xfrm>
              <a:off x="1888" y="352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5" name="Oval 184"/>
            <p:cNvSpPr>
              <a:spLocks noChangeArrowheads="1"/>
            </p:cNvSpPr>
            <p:nvPr/>
          </p:nvSpPr>
          <p:spPr bwMode="auto">
            <a:xfrm>
              <a:off x="2124" y="3636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46" name="Line 185"/>
            <p:cNvSpPr>
              <a:spLocks noChangeShapeType="1"/>
            </p:cNvSpPr>
            <p:nvPr/>
          </p:nvSpPr>
          <p:spPr bwMode="auto">
            <a:xfrm>
              <a:off x="2204" y="366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7" name="Line 186"/>
            <p:cNvSpPr>
              <a:spLocks noChangeShapeType="1"/>
            </p:cNvSpPr>
            <p:nvPr/>
          </p:nvSpPr>
          <p:spPr bwMode="auto">
            <a:xfrm>
              <a:off x="1732" y="366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0" name="Rectangle 187"/>
          <p:cNvSpPr>
            <a:spLocks noChangeArrowheads="1"/>
          </p:cNvSpPr>
          <p:nvPr/>
        </p:nvSpPr>
        <p:spPr bwMode="auto">
          <a:xfrm>
            <a:off x="2994025" y="2495550"/>
            <a:ext cx="407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561" name="Rectangle 188"/>
          <p:cNvSpPr>
            <a:spLocks noChangeArrowheads="1"/>
          </p:cNvSpPr>
          <p:nvPr/>
        </p:nvSpPr>
        <p:spPr bwMode="auto">
          <a:xfrm>
            <a:off x="2994025" y="1876425"/>
            <a:ext cx="460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P’</a:t>
            </a:r>
          </a:p>
        </p:txBody>
      </p:sp>
      <p:sp>
        <p:nvSpPr>
          <p:cNvPr id="23562" name="Rectangle 189"/>
          <p:cNvSpPr>
            <a:spLocks noChangeArrowheads="1"/>
          </p:cNvSpPr>
          <p:nvPr/>
        </p:nvSpPr>
        <p:spPr bwMode="auto">
          <a:xfrm>
            <a:off x="25400" y="2576513"/>
            <a:ext cx="663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CLK</a:t>
            </a:r>
          </a:p>
        </p:txBody>
      </p:sp>
      <p:grpSp>
        <p:nvGrpSpPr>
          <p:cNvPr id="23563" name="Group 190"/>
          <p:cNvGrpSpPr>
            <a:grpSpLocks/>
          </p:cNvGrpSpPr>
          <p:nvPr/>
        </p:nvGrpSpPr>
        <p:grpSpPr bwMode="auto">
          <a:xfrm>
            <a:off x="1136650" y="1887538"/>
            <a:ext cx="1944688" cy="990600"/>
            <a:chOff x="1440" y="2736"/>
            <a:chExt cx="1760" cy="896"/>
          </a:xfrm>
        </p:grpSpPr>
        <p:sp>
          <p:nvSpPr>
            <p:cNvPr id="23607" name="Line 191"/>
            <p:cNvSpPr>
              <a:spLocks noChangeShapeType="1"/>
            </p:cNvSpPr>
            <p:nvPr/>
          </p:nvSpPr>
          <p:spPr bwMode="auto">
            <a:xfrm>
              <a:off x="1728" y="31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8" name="Line 192"/>
            <p:cNvSpPr>
              <a:spLocks noChangeShapeType="1"/>
            </p:cNvSpPr>
            <p:nvPr/>
          </p:nvSpPr>
          <p:spPr bwMode="auto">
            <a:xfrm>
              <a:off x="1728" y="343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9" name="Line 193"/>
            <p:cNvSpPr>
              <a:spLocks noChangeShapeType="1"/>
            </p:cNvSpPr>
            <p:nvPr/>
          </p:nvSpPr>
          <p:spPr bwMode="auto">
            <a:xfrm flipV="1">
              <a:off x="1724" y="313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0" name="Arc 194"/>
            <p:cNvSpPr>
              <a:spLocks/>
            </p:cNvSpPr>
            <p:nvPr/>
          </p:nvSpPr>
          <p:spPr bwMode="auto">
            <a:xfrm>
              <a:off x="2016" y="3149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1" name="Arc 195"/>
            <p:cNvSpPr>
              <a:spLocks/>
            </p:cNvSpPr>
            <p:nvPr/>
          </p:nvSpPr>
          <p:spPr bwMode="auto">
            <a:xfrm>
              <a:off x="2016" y="3145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2" name="Arc 196"/>
            <p:cNvSpPr>
              <a:spLocks/>
            </p:cNvSpPr>
            <p:nvPr/>
          </p:nvSpPr>
          <p:spPr bwMode="auto">
            <a:xfrm>
              <a:off x="2016" y="3284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3" name="Arc 197"/>
            <p:cNvSpPr>
              <a:spLocks/>
            </p:cNvSpPr>
            <p:nvPr/>
          </p:nvSpPr>
          <p:spPr bwMode="auto">
            <a:xfrm>
              <a:off x="2016" y="3284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4" name="Rectangle 198"/>
            <p:cNvSpPr>
              <a:spLocks noChangeArrowheads="1"/>
            </p:cNvSpPr>
            <p:nvPr/>
          </p:nvSpPr>
          <p:spPr bwMode="auto">
            <a:xfrm>
              <a:off x="2344" y="2736"/>
              <a:ext cx="744" cy="7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15" name="Rectangle 199"/>
            <p:cNvSpPr>
              <a:spLocks noChangeArrowheads="1"/>
            </p:cNvSpPr>
            <p:nvPr/>
          </p:nvSpPr>
          <p:spPr bwMode="auto">
            <a:xfrm>
              <a:off x="2408" y="2820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3616" name="Rectangle 200"/>
            <p:cNvSpPr>
              <a:spLocks noChangeArrowheads="1"/>
            </p:cNvSpPr>
            <p:nvPr/>
          </p:nvSpPr>
          <p:spPr bwMode="auto">
            <a:xfrm>
              <a:off x="2408" y="3188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3617" name="Rectangle 201"/>
            <p:cNvSpPr>
              <a:spLocks noChangeArrowheads="1"/>
            </p:cNvSpPr>
            <p:nvPr/>
          </p:nvSpPr>
          <p:spPr bwMode="auto">
            <a:xfrm>
              <a:off x="2836" y="3188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23618" name="Rectangle 202"/>
            <p:cNvSpPr>
              <a:spLocks noChangeArrowheads="1"/>
            </p:cNvSpPr>
            <p:nvPr/>
          </p:nvSpPr>
          <p:spPr bwMode="auto">
            <a:xfrm>
              <a:off x="2732" y="2820"/>
              <a:ext cx="3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619" name="Line 203"/>
            <p:cNvSpPr>
              <a:spLocks noChangeShapeType="1"/>
            </p:cNvSpPr>
            <p:nvPr/>
          </p:nvSpPr>
          <p:spPr bwMode="auto">
            <a:xfrm>
              <a:off x="1728" y="277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0" name="Line 204"/>
            <p:cNvSpPr>
              <a:spLocks noChangeShapeType="1"/>
            </p:cNvSpPr>
            <p:nvPr/>
          </p:nvSpPr>
          <p:spPr bwMode="auto">
            <a:xfrm>
              <a:off x="1728" y="306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1" name="Line 205"/>
            <p:cNvSpPr>
              <a:spLocks noChangeShapeType="1"/>
            </p:cNvSpPr>
            <p:nvPr/>
          </p:nvSpPr>
          <p:spPr bwMode="auto">
            <a:xfrm flipV="1">
              <a:off x="1724" y="276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2" name="Arc 206"/>
            <p:cNvSpPr>
              <a:spLocks/>
            </p:cNvSpPr>
            <p:nvPr/>
          </p:nvSpPr>
          <p:spPr bwMode="auto">
            <a:xfrm>
              <a:off x="2016" y="2781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3" name="Arc 207"/>
            <p:cNvSpPr>
              <a:spLocks/>
            </p:cNvSpPr>
            <p:nvPr/>
          </p:nvSpPr>
          <p:spPr bwMode="auto">
            <a:xfrm>
              <a:off x="2016" y="2777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4" name="Arc 208"/>
            <p:cNvSpPr>
              <a:spLocks/>
            </p:cNvSpPr>
            <p:nvPr/>
          </p:nvSpPr>
          <p:spPr bwMode="auto">
            <a:xfrm>
              <a:off x="2016" y="2916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5" name="Arc 209"/>
            <p:cNvSpPr>
              <a:spLocks/>
            </p:cNvSpPr>
            <p:nvPr/>
          </p:nvSpPr>
          <p:spPr bwMode="auto">
            <a:xfrm>
              <a:off x="2016" y="2916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6" name="Line 210"/>
            <p:cNvSpPr>
              <a:spLocks noChangeShapeType="1"/>
            </p:cNvSpPr>
            <p:nvPr/>
          </p:nvSpPr>
          <p:spPr bwMode="auto">
            <a:xfrm>
              <a:off x="1528" y="28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7" name="Line 211"/>
            <p:cNvSpPr>
              <a:spLocks noChangeShapeType="1"/>
            </p:cNvSpPr>
            <p:nvPr/>
          </p:nvSpPr>
          <p:spPr bwMode="auto">
            <a:xfrm>
              <a:off x="2224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8" name="Line 212"/>
            <p:cNvSpPr>
              <a:spLocks noChangeShapeType="1"/>
            </p:cNvSpPr>
            <p:nvPr/>
          </p:nvSpPr>
          <p:spPr bwMode="auto">
            <a:xfrm>
              <a:off x="2160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9" name="Line 213"/>
            <p:cNvSpPr>
              <a:spLocks noChangeShapeType="1"/>
            </p:cNvSpPr>
            <p:nvPr/>
          </p:nvSpPr>
          <p:spPr bwMode="auto">
            <a:xfrm>
              <a:off x="1528" y="33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0" name="Line 214"/>
            <p:cNvSpPr>
              <a:spLocks noChangeShapeType="1"/>
            </p:cNvSpPr>
            <p:nvPr/>
          </p:nvSpPr>
          <p:spPr bwMode="auto">
            <a:xfrm>
              <a:off x="1600" y="32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1" name="Line 215"/>
            <p:cNvSpPr>
              <a:spLocks noChangeShapeType="1"/>
            </p:cNvSpPr>
            <p:nvPr/>
          </p:nvSpPr>
          <p:spPr bwMode="auto">
            <a:xfrm>
              <a:off x="1600" y="29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2" name="Line 216"/>
            <p:cNvSpPr>
              <a:spLocks noChangeShapeType="1"/>
            </p:cNvSpPr>
            <p:nvPr/>
          </p:nvSpPr>
          <p:spPr bwMode="auto">
            <a:xfrm>
              <a:off x="2224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3" name="Line 217"/>
            <p:cNvSpPr>
              <a:spLocks noChangeShapeType="1"/>
            </p:cNvSpPr>
            <p:nvPr/>
          </p:nvSpPr>
          <p:spPr bwMode="auto">
            <a:xfrm>
              <a:off x="2160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4" name="Line 218"/>
            <p:cNvSpPr>
              <a:spLocks noChangeShapeType="1"/>
            </p:cNvSpPr>
            <p:nvPr/>
          </p:nvSpPr>
          <p:spPr bwMode="auto">
            <a:xfrm>
              <a:off x="3088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5" name="Line 219"/>
            <p:cNvSpPr>
              <a:spLocks noChangeShapeType="1"/>
            </p:cNvSpPr>
            <p:nvPr/>
          </p:nvSpPr>
          <p:spPr bwMode="auto">
            <a:xfrm>
              <a:off x="3088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6" name="Line 220"/>
            <p:cNvSpPr>
              <a:spLocks noChangeShapeType="1"/>
            </p:cNvSpPr>
            <p:nvPr/>
          </p:nvSpPr>
          <p:spPr bwMode="auto">
            <a:xfrm>
              <a:off x="1596" y="2984"/>
              <a:ext cx="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7" name="Oval 221"/>
            <p:cNvSpPr>
              <a:spLocks noChangeArrowheads="1"/>
            </p:cNvSpPr>
            <p:nvPr/>
          </p:nvSpPr>
          <p:spPr bwMode="auto">
            <a:xfrm>
              <a:off x="1584" y="3216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38" name="Line 222"/>
            <p:cNvSpPr>
              <a:spLocks noChangeShapeType="1"/>
            </p:cNvSpPr>
            <p:nvPr/>
          </p:nvSpPr>
          <p:spPr bwMode="auto">
            <a:xfrm>
              <a:off x="1440" y="32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9" name="Line 223"/>
            <p:cNvSpPr>
              <a:spLocks noChangeShapeType="1"/>
            </p:cNvSpPr>
            <p:nvPr/>
          </p:nvSpPr>
          <p:spPr bwMode="auto">
            <a:xfrm flipV="1">
              <a:off x="1440" y="291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0" name="Line 224"/>
            <p:cNvSpPr>
              <a:spLocks noChangeShapeType="1"/>
            </p:cNvSpPr>
            <p:nvPr/>
          </p:nvSpPr>
          <p:spPr bwMode="auto">
            <a:xfrm>
              <a:off x="1524" y="2850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1" name="Line 225"/>
            <p:cNvSpPr>
              <a:spLocks noChangeShapeType="1"/>
            </p:cNvSpPr>
            <p:nvPr/>
          </p:nvSpPr>
          <p:spPr bwMode="auto">
            <a:xfrm flipV="1">
              <a:off x="1521" y="3283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64" name="Group 226"/>
          <p:cNvGrpSpPr>
            <a:grpSpLocks/>
          </p:cNvGrpSpPr>
          <p:nvPr/>
        </p:nvGrpSpPr>
        <p:grpSpPr bwMode="auto">
          <a:xfrm>
            <a:off x="3522663" y="1887538"/>
            <a:ext cx="1944687" cy="990600"/>
            <a:chOff x="3600" y="2736"/>
            <a:chExt cx="1760" cy="896"/>
          </a:xfrm>
        </p:grpSpPr>
        <p:sp>
          <p:nvSpPr>
            <p:cNvPr id="23572" name="Line 227"/>
            <p:cNvSpPr>
              <a:spLocks noChangeShapeType="1"/>
            </p:cNvSpPr>
            <p:nvPr/>
          </p:nvSpPr>
          <p:spPr bwMode="auto">
            <a:xfrm>
              <a:off x="3888" y="31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3" name="Line 228"/>
            <p:cNvSpPr>
              <a:spLocks noChangeShapeType="1"/>
            </p:cNvSpPr>
            <p:nvPr/>
          </p:nvSpPr>
          <p:spPr bwMode="auto">
            <a:xfrm>
              <a:off x="3888" y="343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4" name="Line 229"/>
            <p:cNvSpPr>
              <a:spLocks noChangeShapeType="1"/>
            </p:cNvSpPr>
            <p:nvPr/>
          </p:nvSpPr>
          <p:spPr bwMode="auto">
            <a:xfrm flipV="1">
              <a:off x="3884" y="313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5" name="Arc 230"/>
            <p:cNvSpPr>
              <a:spLocks/>
            </p:cNvSpPr>
            <p:nvPr/>
          </p:nvSpPr>
          <p:spPr bwMode="auto">
            <a:xfrm>
              <a:off x="4176" y="3149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6" name="Arc 231"/>
            <p:cNvSpPr>
              <a:spLocks/>
            </p:cNvSpPr>
            <p:nvPr/>
          </p:nvSpPr>
          <p:spPr bwMode="auto">
            <a:xfrm>
              <a:off x="4176" y="3145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7" name="Arc 232"/>
            <p:cNvSpPr>
              <a:spLocks/>
            </p:cNvSpPr>
            <p:nvPr/>
          </p:nvSpPr>
          <p:spPr bwMode="auto">
            <a:xfrm>
              <a:off x="4176" y="3284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Arc 233"/>
            <p:cNvSpPr>
              <a:spLocks/>
            </p:cNvSpPr>
            <p:nvPr/>
          </p:nvSpPr>
          <p:spPr bwMode="auto">
            <a:xfrm>
              <a:off x="4176" y="3284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Rectangle 234"/>
            <p:cNvSpPr>
              <a:spLocks noChangeArrowheads="1"/>
            </p:cNvSpPr>
            <p:nvPr/>
          </p:nvSpPr>
          <p:spPr bwMode="auto">
            <a:xfrm>
              <a:off x="4504" y="2736"/>
              <a:ext cx="744" cy="7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580" name="Rectangle 235"/>
            <p:cNvSpPr>
              <a:spLocks noChangeArrowheads="1"/>
            </p:cNvSpPr>
            <p:nvPr/>
          </p:nvSpPr>
          <p:spPr bwMode="auto">
            <a:xfrm>
              <a:off x="4568" y="2820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3581" name="Rectangle 236"/>
            <p:cNvSpPr>
              <a:spLocks noChangeArrowheads="1"/>
            </p:cNvSpPr>
            <p:nvPr/>
          </p:nvSpPr>
          <p:spPr bwMode="auto">
            <a:xfrm>
              <a:off x="4568" y="3188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3582" name="Rectangle 237"/>
            <p:cNvSpPr>
              <a:spLocks noChangeArrowheads="1"/>
            </p:cNvSpPr>
            <p:nvPr/>
          </p:nvSpPr>
          <p:spPr bwMode="auto">
            <a:xfrm>
              <a:off x="4996" y="3188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23583" name="Rectangle 238"/>
            <p:cNvSpPr>
              <a:spLocks noChangeArrowheads="1"/>
            </p:cNvSpPr>
            <p:nvPr/>
          </p:nvSpPr>
          <p:spPr bwMode="auto">
            <a:xfrm>
              <a:off x="4892" y="2820"/>
              <a:ext cx="3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584" name="Line 239"/>
            <p:cNvSpPr>
              <a:spLocks noChangeShapeType="1"/>
            </p:cNvSpPr>
            <p:nvPr/>
          </p:nvSpPr>
          <p:spPr bwMode="auto">
            <a:xfrm>
              <a:off x="3888" y="277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5" name="Line 240"/>
            <p:cNvSpPr>
              <a:spLocks noChangeShapeType="1"/>
            </p:cNvSpPr>
            <p:nvPr/>
          </p:nvSpPr>
          <p:spPr bwMode="auto">
            <a:xfrm>
              <a:off x="3888" y="306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6" name="Line 241"/>
            <p:cNvSpPr>
              <a:spLocks noChangeShapeType="1"/>
            </p:cNvSpPr>
            <p:nvPr/>
          </p:nvSpPr>
          <p:spPr bwMode="auto">
            <a:xfrm flipV="1">
              <a:off x="3884" y="276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7" name="Arc 242"/>
            <p:cNvSpPr>
              <a:spLocks/>
            </p:cNvSpPr>
            <p:nvPr/>
          </p:nvSpPr>
          <p:spPr bwMode="auto">
            <a:xfrm>
              <a:off x="4176" y="2781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8" name="Arc 243"/>
            <p:cNvSpPr>
              <a:spLocks/>
            </p:cNvSpPr>
            <p:nvPr/>
          </p:nvSpPr>
          <p:spPr bwMode="auto">
            <a:xfrm>
              <a:off x="4176" y="2777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9" name="Arc 244"/>
            <p:cNvSpPr>
              <a:spLocks/>
            </p:cNvSpPr>
            <p:nvPr/>
          </p:nvSpPr>
          <p:spPr bwMode="auto">
            <a:xfrm>
              <a:off x="4176" y="2916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0" name="Arc 245"/>
            <p:cNvSpPr>
              <a:spLocks/>
            </p:cNvSpPr>
            <p:nvPr/>
          </p:nvSpPr>
          <p:spPr bwMode="auto">
            <a:xfrm>
              <a:off x="4176" y="2916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1" name="Line 246"/>
            <p:cNvSpPr>
              <a:spLocks noChangeShapeType="1"/>
            </p:cNvSpPr>
            <p:nvPr/>
          </p:nvSpPr>
          <p:spPr bwMode="auto">
            <a:xfrm>
              <a:off x="3688" y="28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2" name="Line 247"/>
            <p:cNvSpPr>
              <a:spLocks noChangeShapeType="1"/>
            </p:cNvSpPr>
            <p:nvPr/>
          </p:nvSpPr>
          <p:spPr bwMode="auto">
            <a:xfrm>
              <a:off x="4384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3" name="Line 248"/>
            <p:cNvSpPr>
              <a:spLocks noChangeShapeType="1"/>
            </p:cNvSpPr>
            <p:nvPr/>
          </p:nvSpPr>
          <p:spPr bwMode="auto">
            <a:xfrm>
              <a:off x="4320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4" name="Line 249"/>
            <p:cNvSpPr>
              <a:spLocks noChangeShapeType="1"/>
            </p:cNvSpPr>
            <p:nvPr/>
          </p:nvSpPr>
          <p:spPr bwMode="auto">
            <a:xfrm>
              <a:off x="3688" y="33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5" name="Line 250"/>
            <p:cNvSpPr>
              <a:spLocks noChangeShapeType="1"/>
            </p:cNvSpPr>
            <p:nvPr/>
          </p:nvSpPr>
          <p:spPr bwMode="auto">
            <a:xfrm>
              <a:off x="3760" y="32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6" name="Line 251"/>
            <p:cNvSpPr>
              <a:spLocks noChangeShapeType="1"/>
            </p:cNvSpPr>
            <p:nvPr/>
          </p:nvSpPr>
          <p:spPr bwMode="auto">
            <a:xfrm>
              <a:off x="3760" y="29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7" name="Line 252"/>
            <p:cNvSpPr>
              <a:spLocks noChangeShapeType="1"/>
            </p:cNvSpPr>
            <p:nvPr/>
          </p:nvSpPr>
          <p:spPr bwMode="auto">
            <a:xfrm>
              <a:off x="4384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8" name="Line 253"/>
            <p:cNvSpPr>
              <a:spLocks noChangeShapeType="1"/>
            </p:cNvSpPr>
            <p:nvPr/>
          </p:nvSpPr>
          <p:spPr bwMode="auto">
            <a:xfrm>
              <a:off x="4320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9" name="Line 254"/>
            <p:cNvSpPr>
              <a:spLocks noChangeShapeType="1"/>
            </p:cNvSpPr>
            <p:nvPr/>
          </p:nvSpPr>
          <p:spPr bwMode="auto">
            <a:xfrm>
              <a:off x="5248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0" name="Line 255"/>
            <p:cNvSpPr>
              <a:spLocks noChangeShapeType="1"/>
            </p:cNvSpPr>
            <p:nvPr/>
          </p:nvSpPr>
          <p:spPr bwMode="auto">
            <a:xfrm>
              <a:off x="5248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1" name="Line 256"/>
            <p:cNvSpPr>
              <a:spLocks noChangeShapeType="1"/>
            </p:cNvSpPr>
            <p:nvPr/>
          </p:nvSpPr>
          <p:spPr bwMode="auto">
            <a:xfrm>
              <a:off x="3756" y="2984"/>
              <a:ext cx="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2" name="Oval 257"/>
            <p:cNvSpPr>
              <a:spLocks noChangeArrowheads="1"/>
            </p:cNvSpPr>
            <p:nvPr/>
          </p:nvSpPr>
          <p:spPr bwMode="auto">
            <a:xfrm>
              <a:off x="3744" y="3216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03" name="Line 258"/>
            <p:cNvSpPr>
              <a:spLocks noChangeShapeType="1"/>
            </p:cNvSpPr>
            <p:nvPr/>
          </p:nvSpPr>
          <p:spPr bwMode="auto">
            <a:xfrm>
              <a:off x="3600" y="32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4" name="Line 259"/>
            <p:cNvSpPr>
              <a:spLocks noChangeShapeType="1"/>
            </p:cNvSpPr>
            <p:nvPr/>
          </p:nvSpPr>
          <p:spPr bwMode="auto">
            <a:xfrm>
              <a:off x="3600" y="2916"/>
              <a:ext cx="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5" name="Line 260"/>
            <p:cNvSpPr>
              <a:spLocks noChangeShapeType="1"/>
            </p:cNvSpPr>
            <p:nvPr/>
          </p:nvSpPr>
          <p:spPr bwMode="auto">
            <a:xfrm>
              <a:off x="3684" y="2856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6" name="Line 261"/>
            <p:cNvSpPr>
              <a:spLocks noChangeShapeType="1"/>
            </p:cNvSpPr>
            <p:nvPr/>
          </p:nvSpPr>
          <p:spPr bwMode="auto">
            <a:xfrm flipV="1">
              <a:off x="3681" y="3283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5" name="Line 262"/>
          <p:cNvSpPr>
            <a:spLocks noChangeShapeType="1"/>
          </p:cNvSpPr>
          <p:nvPr/>
        </p:nvSpPr>
        <p:spPr bwMode="auto">
          <a:xfrm flipH="1">
            <a:off x="650875" y="2882900"/>
            <a:ext cx="1217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Rectangle 263"/>
          <p:cNvSpPr>
            <a:spLocks noChangeArrowheads="1"/>
          </p:cNvSpPr>
          <p:nvPr/>
        </p:nvSpPr>
        <p:spPr bwMode="auto">
          <a:xfrm>
            <a:off x="920750" y="1963738"/>
            <a:ext cx="414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3567" name="Rectangle 264"/>
          <p:cNvSpPr>
            <a:spLocks noChangeArrowheads="1"/>
          </p:cNvSpPr>
          <p:nvPr/>
        </p:nvSpPr>
        <p:spPr bwMode="auto">
          <a:xfrm>
            <a:off x="928688" y="2378075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3568" name="Line 265"/>
          <p:cNvSpPr>
            <a:spLocks noChangeShapeType="1"/>
          </p:cNvSpPr>
          <p:nvPr/>
        </p:nvSpPr>
        <p:spPr bwMode="auto">
          <a:xfrm flipH="1">
            <a:off x="3187700" y="2087563"/>
            <a:ext cx="246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Line 266"/>
          <p:cNvSpPr>
            <a:spLocks noChangeShapeType="1"/>
          </p:cNvSpPr>
          <p:nvPr/>
        </p:nvSpPr>
        <p:spPr bwMode="auto">
          <a:xfrm flipH="1">
            <a:off x="3187700" y="2493963"/>
            <a:ext cx="246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Line 267"/>
          <p:cNvSpPr>
            <a:spLocks noChangeShapeType="1"/>
          </p:cNvSpPr>
          <p:nvPr/>
        </p:nvSpPr>
        <p:spPr bwMode="auto">
          <a:xfrm flipH="1" flipV="1">
            <a:off x="2241550" y="2887663"/>
            <a:ext cx="1452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279F6-EB12-48F1-93DF-1DE5D7E6BFD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Sequential Logic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Latch &amp; F/F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RS Latch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Gated RS Latch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Master-Slave Latches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Master-Slave structure &amp; The 1s catching Problem </a:t>
            </a:r>
            <a:endParaRPr lang="ko-KR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38CD2-74F1-48F4-AAB1-BB7BF7240A2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3556" name="Group 268"/>
          <p:cNvGrpSpPr>
            <a:grpSpLocks/>
          </p:cNvGrpSpPr>
          <p:nvPr/>
        </p:nvGrpSpPr>
        <p:grpSpPr bwMode="auto">
          <a:xfrm>
            <a:off x="4013200" y="2981325"/>
            <a:ext cx="4318000" cy="2794000"/>
            <a:chOff x="187" y="2434"/>
            <a:chExt cx="2720" cy="1760"/>
          </a:xfrm>
        </p:grpSpPr>
        <p:pic>
          <p:nvPicPr>
            <p:cNvPr id="23648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26"/>
            <a:stretch>
              <a:fillRect/>
            </a:stretch>
          </p:blipFill>
          <p:spPr bwMode="auto">
            <a:xfrm>
              <a:off x="291" y="2626"/>
              <a:ext cx="1956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649" name="Group 12"/>
            <p:cNvGrpSpPr>
              <a:grpSpLocks/>
            </p:cNvGrpSpPr>
            <p:nvPr/>
          </p:nvGrpSpPr>
          <p:grpSpPr bwMode="auto">
            <a:xfrm>
              <a:off x="1055" y="3478"/>
              <a:ext cx="237" cy="357"/>
              <a:chOff x="1188" y="3204"/>
              <a:chExt cx="237" cy="357"/>
            </a:xfrm>
          </p:grpSpPr>
          <p:sp>
            <p:nvSpPr>
              <p:cNvPr id="23717" name="Freeform 10"/>
              <p:cNvSpPr>
                <a:spLocks/>
              </p:cNvSpPr>
              <p:nvPr/>
            </p:nvSpPr>
            <p:spPr bwMode="auto">
              <a:xfrm>
                <a:off x="1304" y="3408"/>
                <a:ext cx="121" cy="153"/>
              </a:xfrm>
              <a:custGeom>
                <a:avLst/>
                <a:gdLst>
                  <a:gd name="T0" fmla="*/ 120 w 121"/>
                  <a:gd name="T1" fmla="*/ 152 h 153"/>
                  <a:gd name="T2" fmla="*/ 0 w 121"/>
                  <a:gd name="T3" fmla="*/ 56 h 153"/>
                  <a:gd name="T4" fmla="*/ 72 w 121"/>
                  <a:gd name="T5" fmla="*/ 72 h 153"/>
                  <a:gd name="T6" fmla="*/ 80 w 121"/>
                  <a:gd name="T7" fmla="*/ 0 h 153"/>
                  <a:gd name="T8" fmla="*/ 120 w 121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53"/>
                  <a:gd name="T17" fmla="*/ 121 w 121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53">
                    <a:moveTo>
                      <a:pt x="120" y="152"/>
                    </a:moveTo>
                    <a:lnTo>
                      <a:pt x="0" y="56"/>
                    </a:lnTo>
                    <a:lnTo>
                      <a:pt x="72" y="72"/>
                    </a:lnTo>
                    <a:lnTo>
                      <a:pt x="80" y="0"/>
                    </a:lnTo>
                    <a:lnTo>
                      <a:pt x="120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8" name="Line 11"/>
              <p:cNvSpPr>
                <a:spLocks noChangeShapeType="1"/>
              </p:cNvSpPr>
              <p:nvPr/>
            </p:nvSpPr>
            <p:spPr bwMode="auto">
              <a:xfrm>
                <a:off x="1188" y="3204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0" name="Group 15"/>
            <p:cNvGrpSpPr>
              <a:grpSpLocks/>
            </p:cNvGrpSpPr>
            <p:nvPr/>
          </p:nvGrpSpPr>
          <p:grpSpPr bwMode="auto">
            <a:xfrm>
              <a:off x="1031" y="3710"/>
              <a:ext cx="245" cy="357"/>
              <a:chOff x="1164" y="3436"/>
              <a:chExt cx="245" cy="357"/>
            </a:xfrm>
          </p:grpSpPr>
          <p:sp>
            <p:nvSpPr>
              <p:cNvPr id="23715" name="Freeform 13"/>
              <p:cNvSpPr>
                <a:spLocks/>
              </p:cNvSpPr>
              <p:nvPr/>
            </p:nvSpPr>
            <p:spPr bwMode="auto">
              <a:xfrm>
                <a:off x="1288" y="3648"/>
                <a:ext cx="121" cy="145"/>
              </a:xfrm>
              <a:custGeom>
                <a:avLst/>
                <a:gdLst>
                  <a:gd name="T0" fmla="*/ 120 w 121"/>
                  <a:gd name="T1" fmla="*/ 144 h 145"/>
                  <a:gd name="T2" fmla="*/ 0 w 121"/>
                  <a:gd name="T3" fmla="*/ 56 h 145"/>
                  <a:gd name="T4" fmla="*/ 64 w 121"/>
                  <a:gd name="T5" fmla="*/ 64 h 145"/>
                  <a:gd name="T6" fmla="*/ 80 w 121"/>
                  <a:gd name="T7" fmla="*/ 0 h 145"/>
                  <a:gd name="T8" fmla="*/ 120 w 121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45"/>
                  <a:gd name="T17" fmla="*/ 121 w 121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45">
                    <a:moveTo>
                      <a:pt x="120" y="144"/>
                    </a:moveTo>
                    <a:lnTo>
                      <a:pt x="0" y="56"/>
                    </a:lnTo>
                    <a:lnTo>
                      <a:pt x="64" y="64"/>
                    </a:lnTo>
                    <a:lnTo>
                      <a:pt x="80" y="0"/>
                    </a:lnTo>
                    <a:lnTo>
                      <a:pt x="120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6" name="Line 14"/>
              <p:cNvSpPr>
                <a:spLocks noChangeShapeType="1"/>
              </p:cNvSpPr>
              <p:nvPr/>
            </p:nvSpPr>
            <p:spPr bwMode="auto">
              <a:xfrm>
                <a:off x="1164" y="3436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1" name="Group 18"/>
            <p:cNvGrpSpPr>
              <a:grpSpLocks/>
            </p:cNvGrpSpPr>
            <p:nvPr/>
          </p:nvGrpSpPr>
          <p:grpSpPr bwMode="auto">
            <a:xfrm>
              <a:off x="1575" y="3486"/>
              <a:ext cx="149" cy="349"/>
              <a:chOff x="1708" y="3212"/>
              <a:chExt cx="149" cy="349"/>
            </a:xfrm>
          </p:grpSpPr>
          <p:sp>
            <p:nvSpPr>
              <p:cNvPr id="23713" name="Freeform 16"/>
              <p:cNvSpPr>
                <a:spLocks/>
              </p:cNvSpPr>
              <p:nvPr/>
            </p:nvSpPr>
            <p:spPr bwMode="auto">
              <a:xfrm>
                <a:off x="1768" y="3408"/>
                <a:ext cx="89" cy="153"/>
              </a:xfrm>
              <a:custGeom>
                <a:avLst/>
                <a:gdLst>
                  <a:gd name="T0" fmla="*/ 88 w 89"/>
                  <a:gd name="T1" fmla="*/ 152 h 153"/>
                  <a:gd name="T2" fmla="*/ 0 w 89"/>
                  <a:gd name="T3" fmla="*/ 40 h 153"/>
                  <a:gd name="T4" fmla="*/ 56 w 89"/>
                  <a:gd name="T5" fmla="*/ 56 h 153"/>
                  <a:gd name="T6" fmla="*/ 80 w 89"/>
                  <a:gd name="T7" fmla="*/ 0 h 153"/>
                  <a:gd name="T8" fmla="*/ 88 w 89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53"/>
                  <a:gd name="T17" fmla="*/ 89 w 89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53">
                    <a:moveTo>
                      <a:pt x="88" y="152"/>
                    </a:moveTo>
                    <a:lnTo>
                      <a:pt x="0" y="40"/>
                    </a:lnTo>
                    <a:lnTo>
                      <a:pt x="56" y="56"/>
                    </a:lnTo>
                    <a:lnTo>
                      <a:pt x="80" y="0"/>
                    </a:lnTo>
                    <a:lnTo>
                      <a:pt x="88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4" name="Line 17"/>
              <p:cNvSpPr>
                <a:spLocks noChangeShapeType="1"/>
              </p:cNvSpPr>
              <p:nvPr/>
            </p:nvSpPr>
            <p:spPr bwMode="auto">
              <a:xfrm>
                <a:off x="1708" y="3212"/>
                <a:ext cx="112" cy="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2" name="Group 21"/>
            <p:cNvGrpSpPr>
              <a:grpSpLocks/>
            </p:cNvGrpSpPr>
            <p:nvPr/>
          </p:nvGrpSpPr>
          <p:grpSpPr bwMode="auto">
            <a:xfrm>
              <a:off x="1599" y="3710"/>
              <a:ext cx="149" cy="349"/>
              <a:chOff x="1732" y="3436"/>
              <a:chExt cx="149" cy="349"/>
            </a:xfrm>
          </p:grpSpPr>
          <p:sp>
            <p:nvSpPr>
              <p:cNvPr id="23711" name="Freeform 19"/>
              <p:cNvSpPr>
                <a:spLocks/>
              </p:cNvSpPr>
              <p:nvPr/>
            </p:nvSpPr>
            <p:spPr bwMode="auto">
              <a:xfrm>
                <a:off x="1776" y="3640"/>
                <a:ext cx="105" cy="145"/>
              </a:xfrm>
              <a:custGeom>
                <a:avLst/>
                <a:gdLst>
                  <a:gd name="T0" fmla="*/ 104 w 105"/>
                  <a:gd name="T1" fmla="*/ 144 h 145"/>
                  <a:gd name="T2" fmla="*/ 0 w 105"/>
                  <a:gd name="T3" fmla="*/ 32 h 145"/>
                  <a:gd name="T4" fmla="*/ 56 w 105"/>
                  <a:gd name="T5" fmla="*/ 56 h 145"/>
                  <a:gd name="T6" fmla="*/ 88 w 105"/>
                  <a:gd name="T7" fmla="*/ 0 h 145"/>
                  <a:gd name="T8" fmla="*/ 104 w 105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45"/>
                  <a:gd name="T17" fmla="*/ 105 w 105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45">
                    <a:moveTo>
                      <a:pt x="104" y="144"/>
                    </a:moveTo>
                    <a:lnTo>
                      <a:pt x="0" y="32"/>
                    </a:lnTo>
                    <a:lnTo>
                      <a:pt x="56" y="56"/>
                    </a:lnTo>
                    <a:lnTo>
                      <a:pt x="88" y="0"/>
                    </a:lnTo>
                    <a:lnTo>
                      <a:pt x="104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12" name="Line 20"/>
              <p:cNvSpPr>
                <a:spLocks noChangeShapeType="1"/>
              </p:cNvSpPr>
              <p:nvPr/>
            </p:nvSpPr>
            <p:spPr bwMode="auto">
              <a:xfrm>
                <a:off x="1732" y="3436"/>
                <a:ext cx="96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3" name="Rectangle 22"/>
            <p:cNvSpPr>
              <a:spLocks noChangeArrowheads="1"/>
            </p:cNvSpPr>
            <p:nvPr/>
          </p:nvSpPr>
          <p:spPr bwMode="auto">
            <a:xfrm>
              <a:off x="795" y="2586"/>
              <a:ext cx="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609600" algn="l"/>
                  <a:tab pos="20447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609600" algn="l"/>
                  <a:tab pos="20447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609600" algn="l"/>
                  <a:tab pos="20447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609600" algn="l"/>
                  <a:tab pos="20447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Set</a:t>
              </a:r>
            </a:p>
          </p:txBody>
        </p:sp>
        <p:sp>
          <p:nvSpPr>
            <p:cNvPr id="23654" name="Rectangle 23"/>
            <p:cNvSpPr>
              <a:spLocks noChangeArrowheads="1"/>
            </p:cNvSpPr>
            <p:nvPr/>
          </p:nvSpPr>
          <p:spPr bwMode="auto">
            <a:xfrm>
              <a:off x="1675" y="2434"/>
              <a:ext cx="4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1s 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catch</a:t>
              </a:r>
            </a:p>
          </p:txBody>
        </p:sp>
        <p:sp>
          <p:nvSpPr>
            <p:cNvPr id="23655" name="Line 24"/>
            <p:cNvSpPr>
              <a:spLocks noChangeShapeType="1"/>
            </p:cNvSpPr>
            <p:nvPr/>
          </p:nvSpPr>
          <p:spPr bwMode="auto">
            <a:xfrm flipV="1">
              <a:off x="979" y="279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56" name="Group 36"/>
            <p:cNvGrpSpPr>
              <a:grpSpLocks/>
            </p:cNvGrpSpPr>
            <p:nvPr/>
          </p:nvGrpSpPr>
          <p:grpSpPr bwMode="auto">
            <a:xfrm>
              <a:off x="979" y="2826"/>
              <a:ext cx="0" cy="456"/>
              <a:chOff x="1112" y="2552"/>
              <a:chExt cx="0" cy="456"/>
            </a:xfrm>
          </p:grpSpPr>
          <p:sp>
            <p:nvSpPr>
              <p:cNvPr id="23700" name="Line 25"/>
              <p:cNvSpPr>
                <a:spLocks noChangeShapeType="1"/>
              </p:cNvSpPr>
              <p:nvPr/>
            </p:nvSpPr>
            <p:spPr bwMode="auto">
              <a:xfrm>
                <a:off x="1112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1" name="Line 26"/>
              <p:cNvSpPr>
                <a:spLocks noChangeShapeType="1"/>
              </p:cNvSpPr>
              <p:nvPr/>
            </p:nvSpPr>
            <p:spPr bwMode="auto">
              <a:xfrm>
                <a:off x="1112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2" name="Line 27"/>
              <p:cNvSpPr>
                <a:spLocks noChangeShapeType="1"/>
              </p:cNvSpPr>
              <p:nvPr/>
            </p:nvSpPr>
            <p:spPr bwMode="auto">
              <a:xfrm>
                <a:off x="1112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3" name="Line 28"/>
              <p:cNvSpPr>
                <a:spLocks noChangeShapeType="1"/>
              </p:cNvSpPr>
              <p:nvPr/>
            </p:nvSpPr>
            <p:spPr bwMode="auto">
              <a:xfrm>
                <a:off x="1112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4" name="Line 29"/>
              <p:cNvSpPr>
                <a:spLocks noChangeShapeType="1"/>
              </p:cNvSpPr>
              <p:nvPr/>
            </p:nvSpPr>
            <p:spPr bwMode="auto">
              <a:xfrm>
                <a:off x="1112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5" name="Line 30"/>
              <p:cNvSpPr>
                <a:spLocks noChangeShapeType="1"/>
              </p:cNvSpPr>
              <p:nvPr/>
            </p:nvSpPr>
            <p:spPr bwMode="auto">
              <a:xfrm>
                <a:off x="1112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6" name="Line 31"/>
              <p:cNvSpPr>
                <a:spLocks noChangeShapeType="1"/>
              </p:cNvSpPr>
              <p:nvPr/>
            </p:nvSpPr>
            <p:spPr bwMode="auto">
              <a:xfrm>
                <a:off x="1112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7" name="Line 32"/>
              <p:cNvSpPr>
                <a:spLocks noChangeShapeType="1"/>
              </p:cNvSpPr>
              <p:nvPr/>
            </p:nvSpPr>
            <p:spPr bwMode="auto">
              <a:xfrm>
                <a:off x="1112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8" name="Line 33"/>
              <p:cNvSpPr>
                <a:spLocks noChangeShapeType="1"/>
              </p:cNvSpPr>
              <p:nvPr/>
            </p:nvSpPr>
            <p:spPr bwMode="auto">
              <a:xfrm>
                <a:off x="1112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9" name="Line 34"/>
              <p:cNvSpPr>
                <a:spLocks noChangeShapeType="1"/>
              </p:cNvSpPr>
              <p:nvPr/>
            </p:nvSpPr>
            <p:spPr bwMode="auto">
              <a:xfrm>
                <a:off x="1112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10" name="Line 35"/>
              <p:cNvSpPr>
                <a:spLocks noChangeShapeType="1"/>
              </p:cNvSpPr>
              <p:nvPr/>
            </p:nvSpPr>
            <p:spPr bwMode="auto">
              <a:xfrm>
                <a:off x="1112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7" name="Line 37"/>
            <p:cNvSpPr>
              <a:spLocks noChangeShapeType="1"/>
            </p:cNvSpPr>
            <p:nvPr/>
          </p:nvSpPr>
          <p:spPr bwMode="auto">
            <a:xfrm flipV="1">
              <a:off x="1435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58" name="Group 49"/>
            <p:cNvGrpSpPr>
              <a:grpSpLocks/>
            </p:cNvGrpSpPr>
            <p:nvPr/>
          </p:nvGrpSpPr>
          <p:grpSpPr bwMode="auto">
            <a:xfrm>
              <a:off x="1435" y="2826"/>
              <a:ext cx="0" cy="456"/>
              <a:chOff x="1568" y="2552"/>
              <a:chExt cx="0" cy="456"/>
            </a:xfrm>
          </p:grpSpPr>
          <p:sp>
            <p:nvSpPr>
              <p:cNvPr id="23689" name="Line 38"/>
              <p:cNvSpPr>
                <a:spLocks noChangeShapeType="1"/>
              </p:cNvSpPr>
              <p:nvPr/>
            </p:nvSpPr>
            <p:spPr bwMode="auto">
              <a:xfrm>
                <a:off x="1568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0" name="Line 39"/>
              <p:cNvSpPr>
                <a:spLocks noChangeShapeType="1"/>
              </p:cNvSpPr>
              <p:nvPr/>
            </p:nvSpPr>
            <p:spPr bwMode="auto">
              <a:xfrm>
                <a:off x="1568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1" name="Line 40"/>
              <p:cNvSpPr>
                <a:spLocks noChangeShapeType="1"/>
              </p:cNvSpPr>
              <p:nvPr/>
            </p:nvSpPr>
            <p:spPr bwMode="auto">
              <a:xfrm>
                <a:off x="1568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2" name="Line 41"/>
              <p:cNvSpPr>
                <a:spLocks noChangeShapeType="1"/>
              </p:cNvSpPr>
              <p:nvPr/>
            </p:nvSpPr>
            <p:spPr bwMode="auto">
              <a:xfrm>
                <a:off x="1568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3" name="Line 42"/>
              <p:cNvSpPr>
                <a:spLocks noChangeShapeType="1"/>
              </p:cNvSpPr>
              <p:nvPr/>
            </p:nvSpPr>
            <p:spPr bwMode="auto">
              <a:xfrm>
                <a:off x="1568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4" name="Line 43"/>
              <p:cNvSpPr>
                <a:spLocks noChangeShapeType="1"/>
              </p:cNvSpPr>
              <p:nvPr/>
            </p:nvSpPr>
            <p:spPr bwMode="auto">
              <a:xfrm>
                <a:off x="1568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5" name="Line 44"/>
              <p:cNvSpPr>
                <a:spLocks noChangeShapeType="1"/>
              </p:cNvSpPr>
              <p:nvPr/>
            </p:nvSpPr>
            <p:spPr bwMode="auto">
              <a:xfrm>
                <a:off x="1568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6" name="Line 45"/>
              <p:cNvSpPr>
                <a:spLocks noChangeShapeType="1"/>
              </p:cNvSpPr>
              <p:nvPr/>
            </p:nvSpPr>
            <p:spPr bwMode="auto">
              <a:xfrm>
                <a:off x="1568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7" name="Line 46"/>
              <p:cNvSpPr>
                <a:spLocks noChangeShapeType="1"/>
              </p:cNvSpPr>
              <p:nvPr/>
            </p:nvSpPr>
            <p:spPr bwMode="auto">
              <a:xfrm>
                <a:off x="1568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8" name="Line 47"/>
              <p:cNvSpPr>
                <a:spLocks noChangeShapeType="1"/>
              </p:cNvSpPr>
              <p:nvPr/>
            </p:nvSpPr>
            <p:spPr bwMode="auto">
              <a:xfrm>
                <a:off x="1568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9" name="Line 48"/>
              <p:cNvSpPr>
                <a:spLocks noChangeShapeType="1"/>
              </p:cNvSpPr>
              <p:nvPr/>
            </p:nvSpPr>
            <p:spPr bwMode="auto">
              <a:xfrm>
                <a:off x="1568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9" name="Line 50"/>
            <p:cNvSpPr>
              <a:spLocks noChangeShapeType="1"/>
            </p:cNvSpPr>
            <p:nvPr/>
          </p:nvSpPr>
          <p:spPr bwMode="auto">
            <a:xfrm flipV="1">
              <a:off x="1891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660" name="Group 62"/>
            <p:cNvGrpSpPr>
              <a:grpSpLocks/>
            </p:cNvGrpSpPr>
            <p:nvPr/>
          </p:nvGrpSpPr>
          <p:grpSpPr bwMode="auto">
            <a:xfrm>
              <a:off x="1891" y="2826"/>
              <a:ext cx="0" cy="456"/>
              <a:chOff x="2024" y="2552"/>
              <a:chExt cx="0" cy="456"/>
            </a:xfrm>
          </p:grpSpPr>
          <p:sp>
            <p:nvSpPr>
              <p:cNvPr id="23678" name="Line 51"/>
              <p:cNvSpPr>
                <a:spLocks noChangeShapeType="1"/>
              </p:cNvSpPr>
              <p:nvPr/>
            </p:nvSpPr>
            <p:spPr bwMode="auto">
              <a:xfrm>
                <a:off x="2024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9" name="Line 52"/>
              <p:cNvSpPr>
                <a:spLocks noChangeShapeType="1"/>
              </p:cNvSpPr>
              <p:nvPr/>
            </p:nvSpPr>
            <p:spPr bwMode="auto">
              <a:xfrm>
                <a:off x="2024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0" name="Line 53"/>
              <p:cNvSpPr>
                <a:spLocks noChangeShapeType="1"/>
              </p:cNvSpPr>
              <p:nvPr/>
            </p:nvSpPr>
            <p:spPr bwMode="auto">
              <a:xfrm>
                <a:off x="2024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1" name="Line 54"/>
              <p:cNvSpPr>
                <a:spLocks noChangeShapeType="1"/>
              </p:cNvSpPr>
              <p:nvPr/>
            </p:nvSpPr>
            <p:spPr bwMode="auto">
              <a:xfrm>
                <a:off x="2024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2" name="Line 55"/>
              <p:cNvSpPr>
                <a:spLocks noChangeShapeType="1"/>
              </p:cNvSpPr>
              <p:nvPr/>
            </p:nvSpPr>
            <p:spPr bwMode="auto">
              <a:xfrm>
                <a:off x="2024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3" name="Line 56"/>
              <p:cNvSpPr>
                <a:spLocks noChangeShapeType="1"/>
              </p:cNvSpPr>
              <p:nvPr/>
            </p:nvSpPr>
            <p:spPr bwMode="auto">
              <a:xfrm>
                <a:off x="2024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4" name="Line 57"/>
              <p:cNvSpPr>
                <a:spLocks noChangeShapeType="1"/>
              </p:cNvSpPr>
              <p:nvPr/>
            </p:nvSpPr>
            <p:spPr bwMode="auto">
              <a:xfrm>
                <a:off x="2024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5" name="Line 58"/>
              <p:cNvSpPr>
                <a:spLocks noChangeShapeType="1"/>
              </p:cNvSpPr>
              <p:nvPr/>
            </p:nvSpPr>
            <p:spPr bwMode="auto">
              <a:xfrm>
                <a:off x="2024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6" name="Line 59"/>
              <p:cNvSpPr>
                <a:spLocks noChangeShapeType="1"/>
              </p:cNvSpPr>
              <p:nvPr/>
            </p:nvSpPr>
            <p:spPr bwMode="auto">
              <a:xfrm>
                <a:off x="2024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7" name="Line 60"/>
              <p:cNvSpPr>
                <a:spLocks noChangeShapeType="1"/>
              </p:cNvSpPr>
              <p:nvPr/>
            </p:nvSpPr>
            <p:spPr bwMode="auto">
              <a:xfrm>
                <a:off x="2024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8" name="Line 61"/>
              <p:cNvSpPr>
                <a:spLocks noChangeShapeType="1"/>
              </p:cNvSpPr>
              <p:nvPr/>
            </p:nvSpPr>
            <p:spPr bwMode="auto">
              <a:xfrm>
                <a:off x="2024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61" name="Group 75"/>
            <p:cNvGrpSpPr>
              <a:grpSpLocks/>
            </p:cNvGrpSpPr>
            <p:nvPr/>
          </p:nvGrpSpPr>
          <p:grpSpPr bwMode="auto">
            <a:xfrm>
              <a:off x="2347" y="2842"/>
              <a:ext cx="0" cy="448"/>
              <a:chOff x="2480" y="2568"/>
              <a:chExt cx="0" cy="448"/>
            </a:xfrm>
          </p:grpSpPr>
          <p:sp>
            <p:nvSpPr>
              <p:cNvPr id="23667" name="Line 64"/>
              <p:cNvSpPr>
                <a:spLocks noChangeShapeType="1"/>
              </p:cNvSpPr>
              <p:nvPr/>
            </p:nvSpPr>
            <p:spPr bwMode="auto">
              <a:xfrm>
                <a:off x="2480" y="30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8" name="Line 65"/>
              <p:cNvSpPr>
                <a:spLocks noChangeShapeType="1"/>
              </p:cNvSpPr>
              <p:nvPr/>
            </p:nvSpPr>
            <p:spPr bwMode="auto">
              <a:xfrm>
                <a:off x="2480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9" name="Line 66"/>
              <p:cNvSpPr>
                <a:spLocks noChangeShapeType="1"/>
              </p:cNvSpPr>
              <p:nvPr/>
            </p:nvSpPr>
            <p:spPr bwMode="auto">
              <a:xfrm>
                <a:off x="2480" y="2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0" name="Line 67"/>
              <p:cNvSpPr>
                <a:spLocks noChangeShapeType="1"/>
              </p:cNvSpPr>
              <p:nvPr/>
            </p:nvSpPr>
            <p:spPr bwMode="auto">
              <a:xfrm>
                <a:off x="2480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1" name="Line 68"/>
              <p:cNvSpPr>
                <a:spLocks noChangeShapeType="1"/>
              </p:cNvSpPr>
              <p:nvPr/>
            </p:nvSpPr>
            <p:spPr bwMode="auto">
              <a:xfrm>
                <a:off x="2480" y="2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2" name="Line 69"/>
              <p:cNvSpPr>
                <a:spLocks noChangeShapeType="1"/>
              </p:cNvSpPr>
              <p:nvPr/>
            </p:nvSpPr>
            <p:spPr bwMode="auto">
              <a:xfrm>
                <a:off x="2480" y="2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3" name="Line 70"/>
              <p:cNvSpPr>
                <a:spLocks noChangeShapeType="1"/>
              </p:cNvSpPr>
              <p:nvPr/>
            </p:nvSpPr>
            <p:spPr bwMode="auto">
              <a:xfrm>
                <a:off x="2480" y="27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4" name="Line 71"/>
              <p:cNvSpPr>
                <a:spLocks noChangeShapeType="1"/>
              </p:cNvSpPr>
              <p:nvPr/>
            </p:nvSpPr>
            <p:spPr bwMode="auto">
              <a:xfrm>
                <a:off x="2480" y="27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5" name="Line 72"/>
              <p:cNvSpPr>
                <a:spLocks noChangeShapeType="1"/>
              </p:cNvSpPr>
              <p:nvPr/>
            </p:nvSpPr>
            <p:spPr bwMode="auto">
              <a:xfrm>
                <a:off x="2480" y="26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6" name="Line 73"/>
              <p:cNvSpPr>
                <a:spLocks noChangeShapeType="1"/>
              </p:cNvSpPr>
              <p:nvPr/>
            </p:nvSpPr>
            <p:spPr bwMode="auto">
              <a:xfrm>
                <a:off x="2480" y="26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7" name="Line 74"/>
              <p:cNvSpPr>
                <a:spLocks noChangeShapeType="1"/>
              </p:cNvSpPr>
              <p:nvPr/>
            </p:nvSpPr>
            <p:spPr bwMode="auto">
              <a:xfrm>
                <a:off x="2480" y="25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62" name="Rectangle 76"/>
            <p:cNvSpPr>
              <a:spLocks noChangeArrowheads="1"/>
            </p:cNvSpPr>
            <p:nvPr/>
          </p:nvSpPr>
          <p:spPr bwMode="auto">
            <a:xfrm>
              <a:off x="299" y="2866"/>
              <a:ext cx="384" cy="1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63" name="Rectangle 77"/>
            <p:cNvSpPr>
              <a:spLocks noChangeArrowheads="1"/>
            </p:cNvSpPr>
            <p:nvPr/>
          </p:nvSpPr>
          <p:spPr bwMode="auto">
            <a:xfrm>
              <a:off x="187" y="2826"/>
              <a:ext cx="408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CLK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P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P’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  <a:p>
              <a:pPr algn="r" latinLnBrk="0">
                <a:lnSpc>
                  <a:spcPts val="23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664" name="Rectangle 78"/>
            <p:cNvSpPr>
              <a:spLocks noChangeArrowheads="1"/>
            </p:cNvSpPr>
            <p:nvPr/>
          </p:nvSpPr>
          <p:spPr bwMode="auto">
            <a:xfrm>
              <a:off x="1235" y="2586"/>
              <a:ext cx="4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23665" name="Rectangle 80"/>
            <p:cNvSpPr>
              <a:spLocks noChangeArrowheads="1"/>
            </p:cNvSpPr>
            <p:nvPr/>
          </p:nvSpPr>
          <p:spPr bwMode="auto">
            <a:xfrm>
              <a:off x="2275" y="3418"/>
              <a:ext cx="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Master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Outputs</a:t>
              </a:r>
            </a:p>
          </p:txBody>
        </p:sp>
        <p:sp>
          <p:nvSpPr>
            <p:cNvPr id="23666" name="Rectangle 81"/>
            <p:cNvSpPr>
              <a:spLocks noChangeArrowheads="1"/>
            </p:cNvSpPr>
            <p:nvPr/>
          </p:nvSpPr>
          <p:spPr bwMode="auto">
            <a:xfrm>
              <a:off x="2299" y="3802"/>
              <a:ext cx="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Slave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Outputs</a:t>
              </a:r>
            </a:p>
          </p:txBody>
        </p:sp>
      </p:grpSp>
      <p:sp>
        <p:nvSpPr>
          <p:cNvPr id="23557" name="Rectangle 178"/>
          <p:cNvSpPr>
            <a:spLocks noChangeArrowheads="1"/>
          </p:cNvSpPr>
          <p:nvPr/>
        </p:nvSpPr>
        <p:spPr bwMode="auto">
          <a:xfrm>
            <a:off x="1447800" y="1558925"/>
            <a:ext cx="1273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master stage</a:t>
            </a:r>
          </a:p>
        </p:txBody>
      </p:sp>
      <p:sp>
        <p:nvSpPr>
          <p:cNvPr id="23558" name="Rectangle 179"/>
          <p:cNvSpPr>
            <a:spLocks noChangeArrowheads="1"/>
          </p:cNvSpPr>
          <p:nvPr/>
        </p:nvSpPr>
        <p:spPr bwMode="auto">
          <a:xfrm>
            <a:off x="3948113" y="1576388"/>
            <a:ext cx="1157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slave stage</a:t>
            </a:r>
          </a:p>
        </p:txBody>
      </p:sp>
      <p:grpSp>
        <p:nvGrpSpPr>
          <p:cNvPr id="23559" name="Group 180"/>
          <p:cNvGrpSpPr>
            <a:grpSpLocks/>
          </p:cNvGrpSpPr>
          <p:nvPr/>
        </p:nvGrpSpPr>
        <p:grpSpPr bwMode="auto">
          <a:xfrm>
            <a:off x="1708150" y="2736850"/>
            <a:ext cx="681038" cy="327025"/>
            <a:chOff x="1732" y="3524"/>
            <a:chExt cx="616" cy="296"/>
          </a:xfrm>
        </p:grpSpPr>
        <p:sp>
          <p:nvSpPr>
            <p:cNvPr id="23642" name="Line 181"/>
            <p:cNvSpPr>
              <a:spLocks noChangeShapeType="1"/>
            </p:cNvSpPr>
            <p:nvPr/>
          </p:nvSpPr>
          <p:spPr bwMode="auto">
            <a:xfrm>
              <a:off x="1892" y="3524"/>
              <a:ext cx="22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3" name="Line 182"/>
            <p:cNvSpPr>
              <a:spLocks noChangeShapeType="1"/>
            </p:cNvSpPr>
            <p:nvPr/>
          </p:nvSpPr>
          <p:spPr bwMode="auto">
            <a:xfrm flipV="1">
              <a:off x="1892" y="3660"/>
              <a:ext cx="224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4" name="Line 183"/>
            <p:cNvSpPr>
              <a:spLocks noChangeShapeType="1"/>
            </p:cNvSpPr>
            <p:nvPr/>
          </p:nvSpPr>
          <p:spPr bwMode="auto">
            <a:xfrm>
              <a:off x="1888" y="352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5" name="Oval 184"/>
            <p:cNvSpPr>
              <a:spLocks noChangeArrowheads="1"/>
            </p:cNvSpPr>
            <p:nvPr/>
          </p:nvSpPr>
          <p:spPr bwMode="auto">
            <a:xfrm>
              <a:off x="2124" y="3636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46" name="Line 185"/>
            <p:cNvSpPr>
              <a:spLocks noChangeShapeType="1"/>
            </p:cNvSpPr>
            <p:nvPr/>
          </p:nvSpPr>
          <p:spPr bwMode="auto">
            <a:xfrm>
              <a:off x="2204" y="366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7" name="Line 186"/>
            <p:cNvSpPr>
              <a:spLocks noChangeShapeType="1"/>
            </p:cNvSpPr>
            <p:nvPr/>
          </p:nvSpPr>
          <p:spPr bwMode="auto">
            <a:xfrm>
              <a:off x="1732" y="366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0" name="Rectangle 187"/>
          <p:cNvSpPr>
            <a:spLocks noChangeArrowheads="1"/>
          </p:cNvSpPr>
          <p:nvPr/>
        </p:nvSpPr>
        <p:spPr bwMode="auto">
          <a:xfrm>
            <a:off x="2994025" y="2495550"/>
            <a:ext cx="407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561" name="Rectangle 188"/>
          <p:cNvSpPr>
            <a:spLocks noChangeArrowheads="1"/>
          </p:cNvSpPr>
          <p:nvPr/>
        </p:nvSpPr>
        <p:spPr bwMode="auto">
          <a:xfrm>
            <a:off x="2994025" y="1876425"/>
            <a:ext cx="460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P’</a:t>
            </a:r>
          </a:p>
        </p:txBody>
      </p:sp>
      <p:sp>
        <p:nvSpPr>
          <p:cNvPr id="23562" name="Rectangle 189"/>
          <p:cNvSpPr>
            <a:spLocks noChangeArrowheads="1"/>
          </p:cNvSpPr>
          <p:nvPr/>
        </p:nvSpPr>
        <p:spPr bwMode="auto">
          <a:xfrm>
            <a:off x="25400" y="2576513"/>
            <a:ext cx="663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CLK</a:t>
            </a:r>
          </a:p>
        </p:txBody>
      </p:sp>
      <p:grpSp>
        <p:nvGrpSpPr>
          <p:cNvPr id="23563" name="Group 190"/>
          <p:cNvGrpSpPr>
            <a:grpSpLocks/>
          </p:cNvGrpSpPr>
          <p:nvPr/>
        </p:nvGrpSpPr>
        <p:grpSpPr bwMode="auto">
          <a:xfrm>
            <a:off x="1136650" y="1887538"/>
            <a:ext cx="1944688" cy="990600"/>
            <a:chOff x="1440" y="2736"/>
            <a:chExt cx="1760" cy="896"/>
          </a:xfrm>
        </p:grpSpPr>
        <p:sp>
          <p:nvSpPr>
            <p:cNvPr id="23607" name="Line 191"/>
            <p:cNvSpPr>
              <a:spLocks noChangeShapeType="1"/>
            </p:cNvSpPr>
            <p:nvPr/>
          </p:nvSpPr>
          <p:spPr bwMode="auto">
            <a:xfrm>
              <a:off x="1728" y="31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8" name="Line 192"/>
            <p:cNvSpPr>
              <a:spLocks noChangeShapeType="1"/>
            </p:cNvSpPr>
            <p:nvPr/>
          </p:nvSpPr>
          <p:spPr bwMode="auto">
            <a:xfrm>
              <a:off x="1728" y="343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9" name="Line 193"/>
            <p:cNvSpPr>
              <a:spLocks noChangeShapeType="1"/>
            </p:cNvSpPr>
            <p:nvPr/>
          </p:nvSpPr>
          <p:spPr bwMode="auto">
            <a:xfrm flipV="1">
              <a:off x="1724" y="313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0" name="Arc 194"/>
            <p:cNvSpPr>
              <a:spLocks/>
            </p:cNvSpPr>
            <p:nvPr/>
          </p:nvSpPr>
          <p:spPr bwMode="auto">
            <a:xfrm>
              <a:off x="2016" y="3149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1" name="Arc 195"/>
            <p:cNvSpPr>
              <a:spLocks/>
            </p:cNvSpPr>
            <p:nvPr/>
          </p:nvSpPr>
          <p:spPr bwMode="auto">
            <a:xfrm>
              <a:off x="2016" y="3145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2" name="Arc 196"/>
            <p:cNvSpPr>
              <a:spLocks/>
            </p:cNvSpPr>
            <p:nvPr/>
          </p:nvSpPr>
          <p:spPr bwMode="auto">
            <a:xfrm>
              <a:off x="2016" y="3284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3" name="Arc 197"/>
            <p:cNvSpPr>
              <a:spLocks/>
            </p:cNvSpPr>
            <p:nvPr/>
          </p:nvSpPr>
          <p:spPr bwMode="auto">
            <a:xfrm>
              <a:off x="2016" y="3284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14" name="Rectangle 198"/>
            <p:cNvSpPr>
              <a:spLocks noChangeArrowheads="1"/>
            </p:cNvSpPr>
            <p:nvPr/>
          </p:nvSpPr>
          <p:spPr bwMode="auto">
            <a:xfrm>
              <a:off x="2344" y="2736"/>
              <a:ext cx="744" cy="7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15" name="Rectangle 199"/>
            <p:cNvSpPr>
              <a:spLocks noChangeArrowheads="1"/>
            </p:cNvSpPr>
            <p:nvPr/>
          </p:nvSpPr>
          <p:spPr bwMode="auto">
            <a:xfrm>
              <a:off x="2408" y="2820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3616" name="Rectangle 200"/>
            <p:cNvSpPr>
              <a:spLocks noChangeArrowheads="1"/>
            </p:cNvSpPr>
            <p:nvPr/>
          </p:nvSpPr>
          <p:spPr bwMode="auto">
            <a:xfrm>
              <a:off x="2408" y="3188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3617" name="Rectangle 201"/>
            <p:cNvSpPr>
              <a:spLocks noChangeArrowheads="1"/>
            </p:cNvSpPr>
            <p:nvPr/>
          </p:nvSpPr>
          <p:spPr bwMode="auto">
            <a:xfrm>
              <a:off x="2836" y="3188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23618" name="Rectangle 202"/>
            <p:cNvSpPr>
              <a:spLocks noChangeArrowheads="1"/>
            </p:cNvSpPr>
            <p:nvPr/>
          </p:nvSpPr>
          <p:spPr bwMode="auto">
            <a:xfrm>
              <a:off x="2732" y="2820"/>
              <a:ext cx="3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619" name="Line 203"/>
            <p:cNvSpPr>
              <a:spLocks noChangeShapeType="1"/>
            </p:cNvSpPr>
            <p:nvPr/>
          </p:nvSpPr>
          <p:spPr bwMode="auto">
            <a:xfrm>
              <a:off x="1728" y="277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0" name="Line 204"/>
            <p:cNvSpPr>
              <a:spLocks noChangeShapeType="1"/>
            </p:cNvSpPr>
            <p:nvPr/>
          </p:nvSpPr>
          <p:spPr bwMode="auto">
            <a:xfrm>
              <a:off x="1728" y="306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1" name="Line 205"/>
            <p:cNvSpPr>
              <a:spLocks noChangeShapeType="1"/>
            </p:cNvSpPr>
            <p:nvPr/>
          </p:nvSpPr>
          <p:spPr bwMode="auto">
            <a:xfrm flipV="1">
              <a:off x="1724" y="276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2" name="Arc 206"/>
            <p:cNvSpPr>
              <a:spLocks/>
            </p:cNvSpPr>
            <p:nvPr/>
          </p:nvSpPr>
          <p:spPr bwMode="auto">
            <a:xfrm>
              <a:off x="2016" y="2781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3" name="Arc 207"/>
            <p:cNvSpPr>
              <a:spLocks/>
            </p:cNvSpPr>
            <p:nvPr/>
          </p:nvSpPr>
          <p:spPr bwMode="auto">
            <a:xfrm>
              <a:off x="2016" y="2777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4" name="Arc 208"/>
            <p:cNvSpPr>
              <a:spLocks/>
            </p:cNvSpPr>
            <p:nvPr/>
          </p:nvSpPr>
          <p:spPr bwMode="auto">
            <a:xfrm>
              <a:off x="2016" y="2916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5" name="Arc 209"/>
            <p:cNvSpPr>
              <a:spLocks/>
            </p:cNvSpPr>
            <p:nvPr/>
          </p:nvSpPr>
          <p:spPr bwMode="auto">
            <a:xfrm>
              <a:off x="2016" y="2916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6" name="Line 210"/>
            <p:cNvSpPr>
              <a:spLocks noChangeShapeType="1"/>
            </p:cNvSpPr>
            <p:nvPr/>
          </p:nvSpPr>
          <p:spPr bwMode="auto">
            <a:xfrm>
              <a:off x="1528" y="28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7" name="Line 211"/>
            <p:cNvSpPr>
              <a:spLocks noChangeShapeType="1"/>
            </p:cNvSpPr>
            <p:nvPr/>
          </p:nvSpPr>
          <p:spPr bwMode="auto">
            <a:xfrm>
              <a:off x="2224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8" name="Line 212"/>
            <p:cNvSpPr>
              <a:spLocks noChangeShapeType="1"/>
            </p:cNvSpPr>
            <p:nvPr/>
          </p:nvSpPr>
          <p:spPr bwMode="auto">
            <a:xfrm>
              <a:off x="2160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29" name="Line 213"/>
            <p:cNvSpPr>
              <a:spLocks noChangeShapeType="1"/>
            </p:cNvSpPr>
            <p:nvPr/>
          </p:nvSpPr>
          <p:spPr bwMode="auto">
            <a:xfrm>
              <a:off x="1528" y="33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0" name="Line 214"/>
            <p:cNvSpPr>
              <a:spLocks noChangeShapeType="1"/>
            </p:cNvSpPr>
            <p:nvPr/>
          </p:nvSpPr>
          <p:spPr bwMode="auto">
            <a:xfrm>
              <a:off x="1600" y="32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1" name="Line 215"/>
            <p:cNvSpPr>
              <a:spLocks noChangeShapeType="1"/>
            </p:cNvSpPr>
            <p:nvPr/>
          </p:nvSpPr>
          <p:spPr bwMode="auto">
            <a:xfrm>
              <a:off x="1600" y="29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2" name="Line 216"/>
            <p:cNvSpPr>
              <a:spLocks noChangeShapeType="1"/>
            </p:cNvSpPr>
            <p:nvPr/>
          </p:nvSpPr>
          <p:spPr bwMode="auto">
            <a:xfrm>
              <a:off x="2224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3" name="Line 217"/>
            <p:cNvSpPr>
              <a:spLocks noChangeShapeType="1"/>
            </p:cNvSpPr>
            <p:nvPr/>
          </p:nvSpPr>
          <p:spPr bwMode="auto">
            <a:xfrm>
              <a:off x="2160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4" name="Line 218"/>
            <p:cNvSpPr>
              <a:spLocks noChangeShapeType="1"/>
            </p:cNvSpPr>
            <p:nvPr/>
          </p:nvSpPr>
          <p:spPr bwMode="auto">
            <a:xfrm>
              <a:off x="3088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5" name="Line 219"/>
            <p:cNvSpPr>
              <a:spLocks noChangeShapeType="1"/>
            </p:cNvSpPr>
            <p:nvPr/>
          </p:nvSpPr>
          <p:spPr bwMode="auto">
            <a:xfrm>
              <a:off x="3088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6" name="Line 220"/>
            <p:cNvSpPr>
              <a:spLocks noChangeShapeType="1"/>
            </p:cNvSpPr>
            <p:nvPr/>
          </p:nvSpPr>
          <p:spPr bwMode="auto">
            <a:xfrm>
              <a:off x="1596" y="2984"/>
              <a:ext cx="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7" name="Oval 221"/>
            <p:cNvSpPr>
              <a:spLocks noChangeArrowheads="1"/>
            </p:cNvSpPr>
            <p:nvPr/>
          </p:nvSpPr>
          <p:spPr bwMode="auto">
            <a:xfrm>
              <a:off x="1584" y="3216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38" name="Line 222"/>
            <p:cNvSpPr>
              <a:spLocks noChangeShapeType="1"/>
            </p:cNvSpPr>
            <p:nvPr/>
          </p:nvSpPr>
          <p:spPr bwMode="auto">
            <a:xfrm>
              <a:off x="1440" y="32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39" name="Line 223"/>
            <p:cNvSpPr>
              <a:spLocks noChangeShapeType="1"/>
            </p:cNvSpPr>
            <p:nvPr/>
          </p:nvSpPr>
          <p:spPr bwMode="auto">
            <a:xfrm flipV="1">
              <a:off x="1440" y="291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0" name="Line 224"/>
            <p:cNvSpPr>
              <a:spLocks noChangeShapeType="1"/>
            </p:cNvSpPr>
            <p:nvPr/>
          </p:nvSpPr>
          <p:spPr bwMode="auto">
            <a:xfrm>
              <a:off x="1524" y="2850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1" name="Line 225"/>
            <p:cNvSpPr>
              <a:spLocks noChangeShapeType="1"/>
            </p:cNvSpPr>
            <p:nvPr/>
          </p:nvSpPr>
          <p:spPr bwMode="auto">
            <a:xfrm flipV="1">
              <a:off x="1521" y="3283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64" name="Group 226"/>
          <p:cNvGrpSpPr>
            <a:grpSpLocks/>
          </p:cNvGrpSpPr>
          <p:nvPr/>
        </p:nvGrpSpPr>
        <p:grpSpPr bwMode="auto">
          <a:xfrm>
            <a:off x="3522663" y="1887538"/>
            <a:ext cx="1944687" cy="990600"/>
            <a:chOff x="3600" y="2736"/>
            <a:chExt cx="1760" cy="896"/>
          </a:xfrm>
        </p:grpSpPr>
        <p:sp>
          <p:nvSpPr>
            <p:cNvPr id="23572" name="Line 227"/>
            <p:cNvSpPr>
              <a:spLocks noChangeShapeType="1"/>
            </p:cNvSpPr>
            <p:nvPr/>
          </p:nvSpPr>
          <p:spPr bwMode="auto">
            <a:xfrm>
              <a:off x="3888" y="31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3" name="Line 228"/>
            <p:cNvSpPr>
              <a:spLocks noChangeShapeType="1"/>
            </p:cNvSpPr>
            <p:nvPr/>
          </p:nvSpPr>
          <p:spPr bwMode="auto">
            <a:xfrm>
              <a:off x="3888" y="343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4" name="Line 229"/>
            <p:cNvSpPr>
              <a:spLocks noChangeShapeType="1"/>
            </p:cNvSpPr>
            <p:nvPr/>
          </p:nvSpPr>
          <p:spPr bwMode="auto">
            <a:xfrm flipV="1">
              <a:off x="3884" y="313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5" name="Arc 230"/>
            <p:cNvSpPr>
              <a:spLocks/>
            </p:cNvSpPr>
            <p:nvPr/>
          </p:nvSpPr>
          <p:spPr bwMode="auto">
            <a:xfrm>
              <a:off x="4176" y="3149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6" name="Arc 231"/>
            <p:cNvSpPr>
              <a:spLocks/>
            </p:cNvSpPr>
            <p:nvPr/>
          </p:nvSpPr>
          <p:spPr bwMode="auto">
            <a:xfrm>
              <a:off x="4176" y="3145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7" name="Arc 232"/>
            <p:cNvSpPr>
              <a:spLocks/>
            </p:cNvSpPr>
            <p:nvPr/>
          </p:nvSpPr>
          <p:spPr bwMode="auto">
            <a:xfrm>
              <a:off x="4176" y="3284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Arc 233"/>
            <p:cNvSpPr>
              <a:spLocks/>
            </p:cNvSpPr>
            <p:nvPr/>
          </p:nvSpPr>
          <p:spPr bwMode="auto">
            <a:xfrm>
              <a:off x="4176" y="3284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Rectangle 234"/>
            <p:cNvSpPr>
              <a:spLocks noChangeArrowheads="1"/>
            </p:cNvSpPr>
            <p:nvPr/>
          </p:nvSpPr>
          <p:spPr bwMode="auto">
            <a:xfrm>
              <a:off x="4504" y="2736"/>
              <a:ext cx="744" cy="7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580" name="Rectangle 235"/>
            <p:cNvSpPr>
              <a:spLocks noChangeArrowheads="1"/>
            </p:cNvSpPr>
            <p:nvPr/>
          </p:nvSpPr>
          <p:spPr bwMode="auto">
            <a:xfrm>
              <a:off x="4568" y="2820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3581" name="Rectangle 236"/>
            <p:cNvSpPr>
              <a:spLocks noChangeArrowheads="1"/>
            </p:cNvSpPr>
            <p:nvPr/>
          </p:nvSpPr>
          <p:spPr bwMode="auto">
            <a:xfrm>
              <a:off x="4568" y="3188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3582" name="Rectangle 237"/>
            <p:cNvSpPr>
              <a:spLocks noChangeArrowheads="1"/>
            </p:cNvSpPr>
            <p:nvPr/>
          </p:nvSpPr>
          <p:spPr bwMode="auto">
            <a:xfrm>
              <a:off x="4996" y="3188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23583" name="Rectangle 238"/>
            <p:cNvSpPr>
              <a:spLocks noChangeArrowheads="1"/>
            </p:cNvSpPr>
            <p:nvPr/>
          </p:nvSpPr>
          <p:spPr bwMode="auto">
            <a:xfrm>
              <a:off x="4892" y="2820"/>
              <a:ext cx="3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  <p:sp>
          <p:nvSpPr>
            <p:cNvPr id="23584" name="Line 239"/>
            <p:cNvSpPr>
              <a:spLocks noChangeShapeType="1"/>
            </p:cNvSpPr>
            <p:nvPr/>
          </p:nvSpPr>
          <p:spPr bwMode="auto">
            <a:xfrm>
              <a:off x="3888" y="277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5" name="Line 240"/>
            <p:cNvSpPr>
              <a:spLocks noChangeShapeType="1"/>
            </p:cNvSpPr>
            <p:nvPr/>
          </p:nvSpPr>
          <p:spPr bwMode="auto">
            <a:xfrm>
              <a:off x="3888" y="306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6" name="Line 241"/>
            <p:cNvSpPr>
              <a:spLocks noChangeShapeType="1"/>
            </p:cNvSpPr>
            <p:nvPr/>
          </p:nvSpPr>
          <p:spPr bwMode="auto">
            <a:xfrm flipV="1">
              <a:off x="3884" y="276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7" name="Arc 242"/>
            <p:cNvSpPr>
              <a:spLocks/>
            </p:cNvSpPr>
            <p:nvPr/>
          </p:nvSpPr>
          <p:spPr bwMode="auto">
            <a:xfrm>
              <a:off x="4176" y="2781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8" name="Arc 243"/>
            <p:cNvSpPr>
              <a:spLocks/>
            </p:cNvSpPr>
            <p:nvPr/>
          </p:nvSpPr>
          <p:spPr bwMode="auto">
            <a:xfrm>
              <a:off x="4176" y="2777"/>
              <a:ext cx="144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9" name="Arc 244"/>
            <p:cNvSpPr>
              <a:spLocks/>
            </p:cNvSpPr>
            <p:nvPr/>
          </p:nvSpPr>
          <p:spPr bwMode="auto">
            <a:xfrm>
              <a:off x="4176" y="2916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0" name="Arc 245"/>
            <p:cNvSpPr>
              <a:spLocks/>
            </p:cNvSpPr>
            <p:nvPr/>
          </p:nvSpPr>
          <p:spPr bwMode="auto">
            <a:xfrm>
              <a:off x="4176" y="2916"/>
              <a:ext cx="14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1" name="Line 246"/>
            <p:cNvSpPr>
              <a:spLocks noChangeShapeType="1"/>
            </p:cNvSpPr>
            <p:nvPr/>
          </p:nvSpPr>
          <p:spPr bwMode="auto">
            <a:xfrm>
              <a:off x="3688" y="28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2" name="Line 247"/>
            <p:cNvSpPr>
              <a:spLocks noChangeShapeType="1"/>
            </p:cNvSpPr>
            <p:nvPr/>
          </p:nvSpPr>
          <p:spPr bwMode="auto">
            <a:xfrm>
              <a:off x="4384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3" name="Line 248"/>
            <p:cNvSpPr>
              <a:spLocks noChangeShapeType="1"/>
            </p:cNvSpPr>
            <p:nvPr/>
          </p:nvSpPr>
          <p:spPr bwMode="auto">
            <a:xfrm>
              <a:off x="4320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4" name="Line 249"/>
            <p:cNvSpPr>
              <a:spLocks noChangeShapeType="1"/>
            </p:cNvSpPr>
            <p:nvPr/>
          </p:nvSpPr>
          <p:spPr bwMode="auto">
            <a:xfrm>
              <a:off x="3688" y="33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5" name="Line 250"/>
            <p:cNvSpPr>
              <a:spLocks noChangeShapeType="1"/>
            </p:cNvSpPr>
            <p:nvPr/>
          </p:nvSpPr>
          <p:spPr bwMode="auto">
            <a:xfrm>
              <a:off x="3760" y="32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6" name="Line 251"/>
            <p:cNvSpPr>
              <a:spLocks noChangeShapeType="1"/>
            </p:cNvSpPr>
            <p:nvPr/>
          </p:nvSpPr>
          <p:spPr bwMode="auto">
            <a:xfrm>
              <a:off x="3760" y="29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7" name="Line 252"/>
            <p:cNvSpPr>
              <a:spLocks noChangeShapeType="1"/>
            </p:cNvSpPr>
            <p:nvPr/>
          </p:nvSpPr>
          <p:spPr bwMode="auto">
            <a:xfrm>
              <a:off x="4384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8" name="Line 253"/>
            <p:cNvSpPr>
              <a:spLocks noChangeShapeType="1"/>
            </p:cNvSpPr>
            <p:nvPr/>
          </p:nvSpPr>
          <p:spPr bwMode="auto">
            <a:xfrm>
              <a:off x="4320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9" name="Line 254"/>
            <p:cNvSpPr>
              <a:spLocks noChangeShapeType="1"/>
            </p:cNvSpPr>
            <p:nvPr/>
          </p:nvSpPr>
          <p:spPr bwMode="auto">
            <a:xfrm>
              <a:off x="5248" y="32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0" name="Line 255"/>
            <p:cNvSpPr>
              <a:spLocks noChangeShapeType="1"/>
            </p:cNvSpPr>
            <p:nvPr/>
          </p:nvSpPr>
          <p:spPr bwMode="auto">
            <a:xfrm>
              <a:off x="5248" y="29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1" name="Line 256"/>
            <p:cNvSpPr>
              <a:spLocks noChangeShapeType="1"/>
            </p:cNvSpPr>
            <p:nvPr/>
          </p:nvSpPr>
          <p:spPr bwMode="auto">
            <a:xfrm>
              <a:off x="3756" y="2984"/>
              <a:ext cx="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2" name="Oval 257"/>
            <p:cNvSpPr>
              <a:spLocks noChangeArrowheads="1"/>
            </p:cNvSpPr>
            <p:nvPr/>
          </p:nvSpPr>
          <p:spPr bwMode="auto">
            <a:xfrm>
              <a:off x="3744" y="3216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03" name="Line 258"/>
            <p:cNvSpPr>
              <a:spLocks noChangeShapeType="1"/>
            </p:cNvSpPr>
            <p:nvPr/>
          </p:nvSpPr>
          <p:spPr bwMode="auto">
            <a:xfrm>
              <a:off x="3600" y="32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4" name="Line 259"/>
            <p:cNvSpPr>
              <a:spLocks noChangeShapeType="1"/>
            </p:cNvSpPr>
            <p:nvPr/>
          </p:nvSpPr>
          <p:spPr bwMode="auto">
            <a:xfrm>
              <a:off x="3600" y="2916"/>
              <a:ext cx="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5" name="Line 260"/>
            <p:cNvSpPr>
              <a:spLocks noChangeShapeType="1"/>
            </p:cNvSpPr>
            <p:nvPr/>
          </p:nvSpPr>
          <p:spPr bwMode="auto">
            <a:xfrm>
              <a:off x="3684" y="2856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6" name="Line 261"/>
            <p:cNvSpPr>
              <a:spLocks noChangeShapeType="1"/>
            </p:cNvSpPr>
            <p:nvPr/>
          </p:nvSpPr>
          <p:spPr bwMode="auto">
            <a:xfrm flipV="1">
              <a:off x="3681" y="3283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5" name="Line 262"/>
          <p:cNvSpPr>
            <a:spLocks noChangeShapeType="1"/>
          </p:cNvSpPr>
          <p:nvPr/>
        </p:nvSpPr>
        <p:spPr bwMode="auto">
          <a:xfrm flipH="1">
            <a:off x="650875" y="2882900"/>
            <a:ext cx="1217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Rectangle 263"/>
          <p:cNvSpPr>
            <a:spLocks noChangeArrowheads="1"/>
          </p:cNvSpPr>
          <p:nvPr/>
        </p:nvSpPr>
        <p:spPr bwMode="auto">
          <a:xfrm>
            <a:off x="920750" y="1963738"/>
            <a:ext cx="414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3567" name="Rectangle 264"/>
          <p:cNvSpPr>
            <a:spLocks noChangeArrowheads="1"/>
          </p:cNvSpPr>
          <p:nvPr/>
        </p:nvSpPr>
        <p:spPr bwMode="auto">
          <a:xfrm>
            <a:off x="928688" y="2378075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00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00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3568" name="Line 265"/>
          <p:cNvSpPr>
            <a:spLocks noChangeShapeType="1"/>
          </p:cNvSpPr>
          <p:nvPr/>
        </p:nvSpPr>
        <p:spPr bwMode="auto">
          <a:xfrm flipH="1">
            <a:off x="3187700" y="2087563"/>
            <a:ext cx="246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Line 266"/>
          <p:cNvSpPr>
            <a:spLocks noChangeShapeType="1"/>
          </p:cNvSpPr>
          <p:nvPr/>
        </p:nvSpPr>
        <p:spPr bwMode="auto">
          <a:xfrm flipH="1">
            <a:off x="3187700" y="2493963"/>
            <a:ext cx="246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Line 267"/>
          <p:cNvSpPr>
            <a:spLocks noChangeShapeType="1"/>
          </p:cNvSpPr>
          <p:nvPr/>
        </p:nvSpPr>
        <p:spPr bwMode="auto">
          <a:xfrm flipH="1" flipV="1">
            <a:off x="2241550" y="2887663"/>
            <a:ext cx="1452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561972" y="3460088"/>
            <a:ext cx="238076" cy="222633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276550" y="3465418"/>
            <a:ext cx="238076" cy="222633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6981708" y="3460088"/>
            <a:ext cx="238076" cy="222633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2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Verilog Implementation (Master-Slave Latches)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05A65-ED0C-40CA-AE7F-B580448BED8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5"/>
          <a:stretch>
            <a:fillRect/>
          </a:stretch>
        </p:blipFill>
        <p:spPr bwMode="auto">
          <a:xfrm>
            <a:off x="4792663" y="1908175"/>
            <a:ext cx="19367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5"/>
          <a:stretch>
            <a:fillRect/>
          </a:stretch>
        </p:blipFill>
        <p:spPr bwMode="auto">
          <a:xfrm>
            <a:off x="6745288" y="1897063"/>
            <a:ext cx="193675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7500" y="1392238"/>
            <a:ext cx="1058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&lt;Module&gt;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0700" y="1392238"/>
            <a:ext cx="1905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&lt;Sample </a:t>
            </a:r>
            <a:r>
              <a:rPr lang="en-US" altLang="ko-KR" sz="1400" dirty="0" err="1">
                <a:latin typeface="+mn-lt"/>
              </a:rPr>
              <a:t>Testbench</a:t>
            </a:r>
            <a:r>
              <a:rPr lang="en-US" altLang="ko-KR" sz="1400" dirty="0">
                <a:latin typeface="+mn-lt"/>
              </a:rPr>
              <a:t>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6538" y="4724400"/>
            <a:ext cx="12985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&lt;Simulation&gt;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245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08175"/>
            <a:ext cx="452437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059363"/>
            <a:ext cx="8683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665CEA-FCE6-4036-AF41-59501735C6B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 &amp; HW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FD0AD9-9F46-48C1-8B47-9A89C44B793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1748" name="내용 개체 틀 2"/>
          <p:cNvSpPr txBox="1">
            <a:spLocks/>
          </p:cNvSpPr>
          <p:nvPr/>
        </p:nvSpPr>
        <p:spPr bwMode="auto">
          <a:xfrm>
            <a:off x="539750" y="1844675"/>
            <a:ext cx="8229600" cy="388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 in Verilog, (1) an oscillator, (2) an RS latch, (3) a gated RS latch, and (4) master-slave latches. Simulate their behavior.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 master-slave latches, make a Verilog Testbench that clearly shows the 1s catching problem. 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(HW0)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Discuss what is the 1s catching problem and why it occurs.</a:t>
            </a:r>
          </a:p>
          <a:p>
            <a:pPr marL="1028700" lvl="1">
              <a:buFont typeface="Wingdings" panose="05000000000000000000" pitchFamily="2" charset="2"/>
              <a:buChar char="à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Hint. Master-slave latches introduced on this lab operate as            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  <a:r>
              <a:rPr lang="en-US" altLang="ko-KR" sz="16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</a:t>
            </a:r>
          </a:p>
          <a:p>
            <a:pPr marL="1028700" lvl="1">
              <a:buFont typeface="Wingdings" panose="05000000000000000000" pitchFamily="2" charset="2"/>
              <a:buChar char="à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this point of view, discuss what is the 1s catching problem, why it occurs and why it is called as ‘problem’.</a:t>
            </a:r>
          </a:p>
          <a:p>
            <a:pPr marL="1028700" lvl="1">
              <a:buFont typeface="Wingdings" panose="05000000000000000000" pitchFamily="2" charset="2"/>
              <a:buChar char="à"/>
              <a:defRPr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28700" lvl="1">
              <a:buFont typeface="Wingdings" panose="05000000000000000000" pitchFamily="2" charset="2"/>
              <a:buChar char="à"/>
              <a:defRPr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defRPr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47A122F-40D8-4955-A913-17CB362AD7DA}"/>
              </a:ext>
            </a:extLst>
          </p:cNvPr>
          <p:cNvSpPr/>
          <p:nvPr/>
        </p:nvSpPr>
        <p:spPr>
          <a:xfrm>
            <a:off x="7188168" y="4305313"/>
            <a:ext cx="1450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7699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1.1. Implement the (negative) edge-triggered D flip-flop in Verilog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Gate level(diagram below) or RTL or Behavioral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1.2. Simulate its behavior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1.3. Discuss the similarities and differences between D F/F and Master-Slave latches</a:t>
            </a: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8677" name="Group 159"/>
          <p:cNvGrpSpPr>
            <a:grpSpLocks/>
          </p:cNvGrpSpPr>
          <p:nvPr/>
        </p:nvGrpSpPr>
        <p:grpSpPr bwMode="auto">
          <a:xfrm>
            <a:off x="2555776" y="2790777"/>
            <a:ext cx="4278313" cy="3898900"/>
            <a:chOff x="185" y="1392"/>
            <a:chExt cx="3001" cy="2784"/>
          </a:xfrm>
        </p:grpSpPr>
        <p:pic>
          <p:nvPicPr>
            <p:cNvPr id="28683" name="Picture 1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4"/>
            <a:stretch>
              <a:fillRect/>
            </a:stretch>
          </p:blipFill>
          <p:spPr bwMode="auto">
            <a:xfrm>
              <a:off x="519" y="1392"/>
              <a:ext cx="2534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Rectangle 132"/>
            <p:cNvSpPr>
              <a:spLocks noChangeArrowheads="1"/>
            </p:cNvSpPr>
            <p:nvPr/>
          </p:nvSpPr>
          <p:spPr bwMode="auto">
            <a:xfrm>
              <a:off x="2972" y="2458"/>
              <a:ext cx="1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</a:t>
              </a:r>
            </a:p>
          </p:txBody>
        </p:sp>
        <p:sp>
          <p:nvSpPr>
            <p:cNvPr id="28685" name="Rectangle 134"/>
            <p:cNvSpPr>
              <a:spLocks noChangeArrowheads="1"/>
            </p:cNvSpPr>
            <p:nvPr/>
          </p:nvSpPr>
          <p:spPr bwMode="auto">
            <a:xfrm>
              <a:off x="476" y="3846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28686" name="Rectangle 135"/>
            <p:cNvSpPr>
              <a:spLocks noChangeArrowheads="1"/>
            </p:cNvSpPr>
            <p:nvPr/>
          </p:nvSpPr>
          <p:spPr bwMode="auto">
            <a:xfrm>
              <a:off x="185" y="2753"/>
              <a:ext cx="4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Clk=1</a:t>
              </a:r>
            </a:p>
          </p:txBody>
        </p:sp>
        <p:sp>
          <p:nvSpPr>
            <p:cNvPr id="28687" name="Rectangle 137"/>
            <p:cNvSpPr>
              <a:spLocks noChangeArrowheads="1"/>
            </p:cNvSpPr>
            <p:nvPr/>
          </p:nvSpPr>
          <p:spPr bwMode="auto">
            <a:xfrm>
              <a:off x="1906" y="2341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8688" name="Rectangle 138"/>
            <p:cNvSpPr>
              <a:spLocks noChangeArrowheads="1"/>
            </p:cNvSpPr>
            <p:nvPr/>
          </p:nvSpPr>
          <p:spPr bwMode="auto">
            <a:xfrm>
              <a:off x="1916" y="3075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8689" name="Rectangle 140"/>
            <p:cNvSpPr>
              <a:spLocks noChangeArrowheads="1"/>
            </p:cNvSpPr>
            <p:nvPr/>
          </p:nvSpPr>
          <p:spPr bwMode="auto">
            <a:xfrm>
              <a:off x="2082" y="3301"/>
              <a:ext cx="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8690" name="Rectangle 141"/>
            <p:cNvSpPr>
              <a:spLocks noChangeArrowheads="1"/>
            </p:cNvSpPr>
            <p:nvPr/>
          </p:nvSpPr>
          <p:spPr bwMode="auto">
            <a:xfrm>
              <a:off x="2079" y="3791"/>
              <a:ext cx="1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D’</a:t>
              </a:r>
            </a:p>
          </p:txBody>
        </p:sp>
        <p:sp>
          <p:nvSpPr>
            <p:cNvPr id="28691" name="Rectangle 139"/>
            <p:cNvSpPr>
              <a:spLocks noChangeArrowheads="1"/>
            </p:cNvSpPr>
            <p:nvPr/>
          </p:nvSpPr>
          <p:spPr bwMode="auto">
            <a:xfrm>
              <a:off x="2072" y="2098"/>
              <a:ext cx="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8692" name="Rectangle 142"/>
            <p:cNvSpPr>
              <a:spLocks noChangeArrowheads="1"/>
            </p:cNvSpPr>
            <p:nvPr/>
          </p:nvSpPr>
          <p:spPr bwMode="auto">
            <a:xfrm>
              <a:off x="745" y="1570"/>
              <a:ext cx="28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D’</a:t>
              </a:r>
            </a:p>
          </p:txBody>
        </p:sp>
        <p:sp>
          <p:nvSpPr>
            <p:cNvPr id="28693" name="Rectangle 147"/>
            <p:cNvSpPr>
              <a:spLocks noChangeArrowheads="1"/>
            </p:cNvSpPr>
            <p:nvPr/>
          </p:nvSpPr>
          <p:spPr bwMode="auto">
            <a:xfrm>
              <a:off x="2055" y="1609"/>
              <a:ext cx="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28694" name="Rectangle 133"/>
            <p:cNvSpPr>
              <a:spLocks noChangeArrowheads="1"/>
            </p:cNvSpPr>
            <p:nvPr/>
          </p:nvSpPr>
          <p:spPr bwMode="auto">
            <a:xfrm>
              <a:off x="2970" y="2945"/>
              <a:ext cx="2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Q’</a:t>
              </a:r>
            </a:p>
          </p:txBody>
        </p:sp>
      </p:grpSp>
      <p:sp>
        <p:nvSpPr>
          <p:cNvPr id="28678" name="Rectangle 143"/>
          <p:cNvSpPr>
            <a:spLocks noChangeArrowheads="1"/>
          </p:cNvSpPr>
          <p:nvPr/>
        </p:nvSpPr>
        <p:spPr bwMode="auto">
          <a:xfrm>
            <a:off x="5772051" y="3201095"/>
            <a:ext cx="13922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holds D’ when</a:t>
            </a:r>
          </a:p>
          <a:p>
            <a:pPr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clock goes low</a:t>
            </a:r>
          </a:p>
        </p:txBody>
      </p:sp>
      <p:sp>
        <p:nvSpPr>
          <p:cNvPr id="28679" name="Rectangle 146"/>
          <p:cNvSpPr>
            <a:spLocks noChangeArrowheads="1"/>
          </p:cNvSpPr>
          <p:nvPr/>
        </p:nvSpPr>
        <p:spPr bwMode="auto">
          <a:xfrm>
            <a:off x="5897463" y="5813648"/>
            <a:ext cx="1266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7" tIns="26983" rIns="19047" bIns="26983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holds D when</a:t>
            </a:r>
            <a:b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clock goes low</a:t>
            </a:r>
          </a:p>
        </p:txBody>
      </p:sp>
      <p:sp>
        <p:nvSpPr>
          <p:cNvPr id="28680" name="Line 148"/>
          <p:cNvSpPr>
            <a:spLocks noChangeShapeType="1"/>
          </p:cNvSpPr>
          <p:nvPr/>
        </p:nvSpPr>
        <p:spPr bwMode="auto">
          <a:xfrm flipH="1" flipV="1">
            <a:off x="5435055" y="5661248"/>
            <a:ext cx="3429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1" name="Line 149"/>
          <p:cNvSpPr>
            <a:spLocks noChangeShapeType="1"/>
          </p:cNvSpPr>
          <p:nvPr/>
        </p:nvSpPr>
        <p:spPr bwMode="auto">
          <a:xfrm flipH="1">
            <a:off x="5391051" y="3459857"/>
            <a:ext cx="307975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2.1. Implement the RS F/F in Verilog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Gate level or RTL or Behavioral 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2.2. Simulate its behavior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2.3. Discuss the similarities and differences between SR F/F and D F/F</a:t>
            </a: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63F3D-39FC-45C1-A76C-DA2D9789F0D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3.1. Implement the JK F/F in Verilog, using SR F/F from HW 2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3.2. Simulate its behavior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3.3. Discuss the similarities and differences between SR F/F and JK F/F</a:t>
            </a: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3.1. Might be tricky!</a:t>
            </a: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Hint. You can use external inputs to initialize the states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Do not forget HW 0 on slide 23 !</a:t>
            </a: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63F3D-39FC-45C1-A76C-DA2D9789F0D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4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3.1. Implement the JK F/F in Verilog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3.2. Simulate its behavior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3.3. Discuss the similarities and differences between SR F/F and JK F/F</a:t>
            </a: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Hint. You can use external inputs to initialize the states</a:t>
            </a: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63F3D-39FC-45C1-A76C-DA2D9789F0D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8" y="-6763"/>
            <a:ext cx="7758224" cy="64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5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3.1. Implement the JK F/F in Verilog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3.2. Simulate its behavior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3.3. Discuss the similarities and differences between SR F/F and JK F/F</a:t>
            </a: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Hint. You can use external inputs to initialize the states</a:t>
            </a: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63F3D-39FC-45C1-A76C-DA2D9789F0D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8" y="-6763"/>
            <a:ext cx="7758224" cy="647122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7CBD86A-056B-498F-B564-8952D06CAD87}"/>
              </a:ext>
            </a:extLst>
          </p:cNvPr>
          <p:cNvCxnSpPr>
            <a:cxnSpLocks/>
          </p:cNvCxnSpPr>
          <p:nvPr/>
        </p:nvCxnSpPr>
        <p:spPr>
          <a:xfrm>
            <a:off x="4499992" y="1676300"/>
            <a:ext cx="108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7CBD86A-056B-498F-B564-8952D06CAD87}"/>
              </a:ext>
            </a:extLst>
          </p:cNvPr>
          <p:cNvCxnSpPr>
            <a:cxnSpLocks/>
          </p:cNvCxnSpPr>
          <p:nvPr/>
        </p:nvCxnSpPr>
        <p:spPr>
          <a:xfrm>
            <a:off x="4511867" y="3045210"/>
            <a:ext cx="108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11351" y="125337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8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23848-A7C7-4FD4-88BF-1D967972331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 the files should be compressed to ZIP format</a:t>
            </a:r>
          </a:p>
          <a:p>
            <a:pPr lvl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codes and simulations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for every experiment should be included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file size should be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15MB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Oct.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 begin at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7:00pm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Sequential Logic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E0402-1815-4CDA-8A28-F7DC80C891B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E0402-1815-4CDA-8A28-F7DC80C891B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9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Physical connections between modules 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Values are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updated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as soon 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the output of source component changes</a:t>
            </a:r>
          </a:p>
          <a:p>
            <a:pPr marL="914400" lvl="2" indent="0">
              <a:buNone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Memory component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are updated on specific condition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should be updated on specific condition</a:t>
            </a:r>
          </a:p>
          <a:p>
            <a:pPr lvl="1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4283968" y="272208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6300192" y="3048675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B4D9C130-A66D-4232-AD0C-1BA302DDA6FC}"/>
              </a:ext>
            </a:extLst>
          </p:cNvPr>
          <p:cNvCxnSpPr/>
          <p:nvPr/>
        </p:nvCxnSpPr>
        <p:spPr>
          <a:xfrm>
            <a:off x="5319456" y="308562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A13FB4-3ACE-4DAE-BF6B-AD5DFF710B5B}"/>
              </a:ext>
            </a:extLst>
          </p:cNvPr>
          <p:cNvSpPr txBox="1"/>
          <p:nvPr/>
        </p:nvSpPr>
        <p:spPr>
          <a:xfrm>
            <a:off x="5264704" y="27590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1E78B35-8712-496A-8544-2070FB948DC0}"/>
              </a:ext>
            </a:extLst>
          </p:cNvPr>
          <p:cNvSpPr txBox="1"/>
          <p:nvPr/>
        </p:nvSpPr>
        <p:spPr>
          <a:xfrm>
            <a:off x="6088728" y="34153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5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Physical connections between modules 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Values are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updated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as soon 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the output of source component changes</a:t>
            </a:r>
          </a:p>
          <a:p>
            <a:pPr marL="914400" lvl="2" indent="0">
              <a:buNone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Memory component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are updated on specific condition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should be updated on specific condition</a:t>
            </a:r>
          </a:p>
          <a:p>
            <a:pPr lvl="1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4283968" y="272208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6300192" y="3048675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B4D9C130-A66D-4232-AD0C-1BA302DDA6FC}"/>
              </a:ext>
            </a:extLst>
          </p:cNvPr>
          <p:cNvCxnSpPr/>
          <p:nvPr/>
        </p:nvCxnSpPr>
        <p:spPr>
          <a:xfrm>
            <a:off x="5319456" y="308562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A13FB4-3ACE-4DAE-BF6B-AD5DFF710B5B}"/>
              </a:ext>
            </a:extLst>
          </p:cNvPr>
          <p:cNvSpPr txBox="1"/>
          <p:nvPr/>
        </p:nvSpPr>
        <p:spPr>
          <a:xfrm>
            <a:off x="5264704" y="27590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1E78B35-8712-496A-8544-2070FB948DC0}"/>
              </a:ext>
            </a:extLst>
          </p:cNvPr>
          <p:cNvSpPr txBox="1"/>
          <p:nvPr/>
        </p:nvSpPr>
        <p:spPr>
          <a:xfrm>
            <a:off x="6088728" y="34153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6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Physical connections between modules 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Values are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updated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as soon 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the output of source component changes</a:t>
            </a:r>
          </a:p>
          <a:p>
            <a:pPr marL="914400" lvl="2" indent="0">
              <a:buNone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Memory component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are updated on specific condition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should be updated on specific condition</a:t>
            </a:r>
          </a:p>
          <a:p>
            <a:pPr lvl="1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4283968" y="272208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6300192" y="3048675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B4D9C130-A66D-4232-AD0C-1BA302DDA6FC}"/>
              </a:ext>
            </a:extLst>
          </p:cNvPr>
          <p:cNvCxnSpPr/>
          <p:nvPr/>
        </p:nvCxnSpPr>
        <p:spPr>
          <a:xfrm>
            <a:off x="5319456" y="308562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B561703-208B-40F9-8DAD-0FE1D3AD59CF}"/>
              </a:ext>
            </a:extLst>
          </p:cNvPr>
          <p:cNvSpPr/>
          <p:nvPr/>
        </p:nvSpPr>
        <p:spPr>
          <a:xfrm>
            <a:off x="4801712" y="525914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D0B4229-0D0F-44BB-878E-1FB961DE770E}"/>
              </a:ext>
            </a:extLst>
          </p:cNvPr>
          <p:cNvSpPr/>
          <p:nvPr/>
        </p:nvSpPr>
        <p:spPr>
          <a:xfrm>
            <a:off x="6817936" y="5445224"/>
            <a:ext cx="1714504" cy="770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Memory A</a:t>
            </a:r>
          </a:p>
          <a:p>
            <a:pPr algn="ctr"/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ED2715FD-7CF8-4C5C-8777-228E829F7C1B}"/>
              </a:ext>
            </a:extLst>
          </p:cNvPr>
          <p:cNvCxnSpPr/>
          <p:nvPr/>
        </p:nvCxnSpPr>
        <p:spPr>
          <a:xfrm>
            <a:off x="5837200" y="562268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70B71D-08CA-42D3-B58F-84F1EC6CD1E8}"/>
              </a:ext>
            </a:extLst>
          </p:cNvPr>
          <p:cNvSpPr txBox="1"/>
          <p:nvPr/>
        </p:nvSpPr>
        <p:spPr>
          <a:xfrm>
            <a:off x="5780052" y="52960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109DBD-8A00-499B-A051-AEF02E9053A6}"/>
              </a:ext>
            </a:extLst>
          </p:cNvPr>
          <p:cNvSpPr txBox="1"/>
          <p:nvPr/>
        </p:nvSpPr>
        <p:spPr>
          <a:xfrm>
            <a:off x="6553200" y="5644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861B44-5A04-4A53-BEE7-4A61522D867B}"/>
              </a:ext>
            </a:extLst>
          </p:cNvPr>
          <p:cNvSpPr/>
          <p:nvPr/>
        </p:nvSpPr>
        <p:spPr>
          <a:xfrm>
            <a:off x="7563067" y="5769872"/>
            <a:ext cx="394260" cy="363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47CBD86A-056B-498F-B564-8952D06CAD87}"/>
              </a:ext>
            </a:extLst>
          </p:cNvPr>
          <p:cNvCxnSpPr>
            <a:cxnSpLocks/>
          </p:cNvCxnSpPr>
          <p:nvPr/>
        </p:nvCxnSpPr>
        <p:spPr>
          <a:xfrm>
            <a:off x="6817935" y="5967880"/>
            <a:ext cx="720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109DBD-8A00-499B-A051-AEF02E9053A6}"/>
              </a:ext>
            </a:extLst>
          </p:cNvPr>
          <p:cNvSpPr txBox="1"/>
          <p:nvPr/>
        </p:nvSpPr>
        <p:spPr>
          <a:xfrm>
            <a:off x="7133884" y="59167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02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Physical connections between modules 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Values are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updated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as soon 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the output of source component changes</a:t>
            </a:r>
          </a:p>
          <a:p>
            <a:pPr marL="914400" lvl="2" indent="0">
              <a:buNone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Memory component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Propagate data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at all time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are updated on specific condition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Values should be updated on specific condition</a:t>
            </a:r>
          </a:p>
          <a:p>
            <a:pPr lvl="1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4283968" y="272208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6300192" y="3048675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B4D9C130-A66D-4232-AD0C-1BA302DDA6FC}"/>
              </a:ext>
            </a:extLst>
          </p:cNvPr>
          <p:cNvCxnSpPr/>
          <p:nvPr/>
        </p:nvCxnSpPr>
        <p:spPr>
          <a:xfrm>
            <a:off x="5319456" y="308562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B561703-208B-40F9-8DAD-0FE1D3AD59CF}"/>
              </a:ext>
            </a:extLst>
          </p:cNvPr>
          <p:cNvSpPr/>
          <p:nvPr/>
        </p:nvSpPr>
        <p:spPr>
          <a:xfrm>
            <a:off x="4801712" y="5259142"/>
            <a:ext cx="1035488" cy="7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Module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D0B4229-0D0F-44BB-878E-1FB961DE770E}"/>
              </a:ext>
            </a:extLst>
          </p:cNvPr>
          <p:cNvSpPr/>
          <p:nvPr/>
        </p:nvSpPr>
        <p:spPr>
          <a:xfrm>
            <a:off x="6817936" y="5445224"/>
            <a:ext cx="1714504" cy="770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Memory A</a:t>
            </a:r>
          </a:p>
          <a:p>
            <a:pPr algn="ctr"/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ED2715FD-7CF8-4C5C-8777-228E829F7C1B}"/>
              </a:ext>
            </a:extLst>
          </p:cNvPr>
          <p:cNvCxnSpPr/>
          <p:nvPr/>
        </p:nvCxnSpPr>
        <p:spPr>
          <a:xfrm>
            <a:off x="5837200" y="5622687"/>
            <a:ext cx="980736" cy="3635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70B71D-08CA-42D3-B58F-84F1EC6CD1E8}"/>
              </a:ext>
            </a:extLst>
          </p:cNvPr>
          <p:cNvSpPr txBox="1"/>
          <p:nvPr/>
        </p:nvSpPr>
        <p:spPr>
          <a:xfrm>
            <a:off x="5780052" y="52960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109DBD-8A00-499B-A051-AEF02E9053A6}"/>
              </a:ext>
            </a:extLst>
          </p:cNvPr>
          <p:cNvSpPr txBox="1"/>
          <p:nvPr/>
        </p:nvSpPr>
        <p:spPr>
          <a:xfrm>
            <a:off x="6553200" y="5644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861B44-5A04-4A53-BEE7-4A61522D867B}"/>
              </a:ext>
            </a:extLst>
          </p:cNvPr>
          <p:cNvSpPr/>
          <p:nvPr/>
        </p:nvSpPr>
        <p:spPr>
          <a:xfrm>
            <a:off x="7563067" y="5769872"/>
            <a:ext cx="394260" cy="363545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47CBD86A-056B-498F-B564-8952D06CAD87}"/>
              </a:ext>
            </a:extLst>
          </p:cNvPr>
          <p:cNvCxnSpPr>
            <a:cxnSpLocks/>
          </p:cNvCxnSpPr>
          <p:nvPr/>
        </p:nvCxnSpPr>
        <p:spPr>
          <a:xfrm>
            <a:off x="6817935" y="5967880"/>
            <a:ext cx="720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109DBD-8A00-499B-A051-AEF02E9053A6}"/>
              </a:ext>
            </a:extLst>
          </p:cNvPr>
          <p:cNvSpPr txBox="1"/>
          <p:nvPr/>
        </p:nvSpPr>
        <p:spPr>
          <a:xfrm>
            <a:off x="7133884" y="59167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번개 1"/>
          <p:cNvSpPr/>
          <p:nvPr/>
        </p:nvSpPr>
        <p:spPr>
          <a:xfrm rot="1019440">
            <a:off x="6823554" y="5775915"/>
            <a:ext cx="373727" cy="501650"/>
          </a:xfrm>
          <a:prstGeom prst="lightningBol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6109DBD-8A00-499B-A051-AEF02E9053A6}"/>
              </a:ext>
            </a:extLst>
          </p:cNvPr>
          <p:cNvSpPr txBox="1"/>
          <p:nvPr/>
        </p:nvSpPr>
        <p:spPr>
          <a:xfrm>
            <a:off x="6703431" y="6284356"/>
            <a:ext cx="11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4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MAC (Multiplier-accumulator)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Operation: calculate “1x1 + 2x2 + 3x3 + …”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Use one memory component for partial sum (temporal output)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2645786" y="2636912"/>
            <a:ext cx="3852428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MAC</a:t>
            </a: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5166066" y="3292480"/>
            <a:ext cx="1158176" cy="6480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Psum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6893EBA-4D4A-4592-984F-3556256ED2EC}"/>
              </a:ext>
            </a:extLst>
          </p:cNvPr>
          <p:cNvCxnSpPr>
            <a:cxnSpLocks/>
          </p:cNvCxnSpPr>
          <p:nvPr/>
        </p:nvCxnSpPr>
        <p:spPr>
          <a:xfrm>
            <a:off x="6324242" y="3580512"/>
            <a:ext cx="85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34F81C60-95CB-4A2A-AD01-EE7DBA91CBAA}"/>
              </a:ext>
            </a:extLst>
          </p:cNvPr>
          <p:cNvSpPr/>
          <p:nvPr/>
        </p:nvSpPr>
        <p:spPr>
          <a:xfrm>
            <a:off x="4276310" y="3364487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5E0B0C6-62C7-4A03-80CF-04DEE21A269A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4528338" y="3364487"/>
            <a:ext cx="0" cy="504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065B380-51A5-4473-86B4-D5186970CEF7}"/>
              </a:ext>
            </a:extLst>
          </p:cNvPr>
          <p:cNvSpPr/>
          <p:nvPr/>
        </p:nvSpPr>
        <p:spPr>
          <a:xfrm>
            <a:off x="2968099" y="3364486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46602CD-63AE-4EF2-8150-B90C6CBD79B0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3041916" y="3438303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C45F08E-642F-4372-9437-B57CD9310429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3041916" y="3438303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1D4C3CE-ACCC-44CC-A107-BCC48AE65E74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4276310" y="3616515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6547BFF-EF41-4515-92BC-B8247E4FE492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>
            <a:off x="4780366" y="3616515"/>
            <a:ext cx="3857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74E8268-8A5C-438D-A784-1E6D2980387A}"/>
              </a:ext>
            </a:extLst>
          </p:cNvPr>
          <p:cNvCxnSpPr>
            <a:cxnSpLocks/>
            <a:stCxn id="18" idx="6"/>
            <a:endCxn id="3" idx="2"/>
          </p:cNvCxnSpPr>
          <p:nvPr/>
        </p:nvCxnSpPr>
        <p:spPr>
          <a:xfrm>
            <a:off x="3472155" y="3616514"/>
            <a:ext cx="8041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C15E0A-10C8-47AB-A119-278105EF75A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20127" y="2990450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8C56F1A2-D59B-4E4B-A88B-75A1292F840C}"/>
              </a:ext>
            </a:extLst>
          </p:cNvPr>
          <p:cNvCxnSpPr>
            <a:cxnSpLocks/>
          </p:cNvCxnSpPr>
          <p:nvPr/>
        </p:nvCxnSpPr>
        <p:spPr>
          <a:xfrm flipV="1">
            <a:off x="3220127" y="3868541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4583814-4B8D-4061-9546-75194E691F9E}"/>
              </a:ext>
            </a:extLst>
          </p:cNvPr>
          <p:cNvCxnSpPr/>
          <p:nvPr/>
        </p:nvCxnSpPr>
        <p:spPr>
          <a:xfrm flipH="1">
            <a:off x="1997714" y="2990450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C658222-F145-4686-A9F4-36D244F323B0}"/>
              </a:ext>
            </a:extLst>
          </p:cNvPr>
          <p:cNvCxnSpPr/>
          <p:nvPr/>
        </p:nvCxnSpPr>
        <p:spPr>
          <a:xfrm flipH="1">
            <a:off x="2034579" y="4242577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497DBB9C-CF81-4219-AC54-B0D4EA039918}"/>
              </a:ext>
            </a:extLst>
          </p:cNvPr>
          <p:cNvCxnSpPr/>
          <p:nvPr/>
        </p:nvCxnSpPr>
        <p:spPr>
          <a:xfrm flipH="1">
            <a:off x="4554859" y="4372600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E8D0948-4184-4628-BD33-460B2D26FDA4}"/>
              </a:ext>
            </a:extLst>
          </p:cNvPr>
          <p:cNvCxnSpPr>
            <a:cxnSpLocks/>
          </p:cNvCxnSpPr>
          <p:nvPr/>
        </p:nvCxnSpPr>
        <p:spPr>
          <a:xfrm flipV="1">
            <a:off x="5745154" y="3940552"/>
            <a:ext cx="1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C23AD4EE-6BD0-48F4-AF31-B5DC476E6E01}"/>
              </a:ext>
            </a:extLst>
          </p:cNvPr>
          <p:cNvCxnSpPr>
            <a:cxnSpLocks/>
          </p:cNvCxnSpPr>
          <p:nvPr/>
        </p:nvCxnSpPr>
        <p:spPr>
          <a:xfrm flipH="1" flipV="1">
            <a:off x="4527054" y="3868541"/>
            <a:ext cx="1284" cy="50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83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MAC (Multiplier-accumulator)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Input: 1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Output: 1x1</a:t>
            </a: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2700772" y="3405031"/>
            <a:ext cx="3852428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MAC</a:t>
            </a: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5221052" y="4060599"/>
            <a:ext cx="1158176" cy="6480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Psum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1x1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6893EBA-4D4A-4592-984F-3556256ED2EC}"/>
              </a:ext>
            </a:extLst>
          </p:cNvPr>
          <p:cNvCxnSpPr>
            <a:cxnSpLocks/>
          </p:cNvCxnSpPr>
          <p:nvPr/>
        </p:nvCxnSpPr>
        <p:spPr>
          <a:xfrm>
            <a:off x="6379228" y="4348631"/>
            <a:ext cx="85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34F81C60-95CB-4A2A-AD01-EE7DBA91CBAA}"/>
              </a:ext>
            </a:extLst>
          </p:cNvPr>
          <p:cNvSpPr/>
          <p:nvPr/>
        </p:nvSpPr>
        <p:spPr>
          <a:xfrm>
            <a:off x="4331296" y="4132606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5E0B0C6-62C7-4A03-80CF-04DEE21A269A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4583324" y="4132606"/>
            <a:ext cx="0" cy="504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065B380-51A5-4473-86B4-D5186970CEF7}"/>
              </a:ext>
            </a:extLst>
          </p:cNvPr>
          <p:cNvSpPr/>
          <p:nvPr/>
        </p:nvSpPr>
        <p:spPr>
          <a:xfrm>
            <a:off x="3023085" y="4132605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46602CD-63AE-4EF2-8150-B90C6CBD79B0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C45F08E-642F-4372-9437-B57CD9310429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1D4C3CE-ACCC-44CC-A107-BCC48AE65E74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4331296" y="438463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6547BFF-EF41-4515-92BC-B8247E4FE492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>
            <a:off x="4835352" y="4384634"/>
            <a:ext cx="3857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74E8268-8A5C-438D-A784-1E6D2980387A}"/>
              </a:ext>
            </a:extLst>
          </p:cNvPr>
          <p:cNvCxnSpPr>
            <a:cxnSpLocks/>
            <a:stCxn id="18" idx="6"/>
            <a:endCxn id="3" idx="2"/>
          </p:cNvCxnSpPr>
          <p:nvPr/>
        </p:nvCxnSpPr>
        <p:spPr>
          <a:xfrm>
            <a:off x="3527141" y="4384633"/>
            <a:ext cx="8041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C15E0A-10C8-47AB-A119-278105EF75A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75113" y="3758569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8C56F1A2-D59B-4E4B-A88B-75A1292F840C}"/>
              </a:ext>
            </a:extLst>
          </p:cNvPr>
          <p:cNvCxnSpPr>
            <a:cxnSpLocks/>
          </p:cNvCxnSpPr>
          <p:nvPr/>
        </p:nvCxnSpPr>
        <p:spPr>
          <a:xfrm flipV="1">
            <a:off x="3275113" y="4636660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4583814-4B8D-4061-9546-75194E691F9E}"/>
              </a:ext>
            </a:extLst>
          </p:cNvPr>
          <p:cNvCxnSpPr/>
          <p:nvPr/>
        </p:nvCxnSpPr>
        <p:spPr>
          <a:xfrm flipH="1">
            <a:off x="2052700" y="3758569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C658222-F145-4686-A9F4-36D244F323B0}"/>
              </a:ext>
            </a:extLst>
          </p:cNvPr>
          <p:cNvCxnSpPr/>
          <p:nvPr/>
        </p:nvCxnSpPr>
        <p:spPr>
          <a:xfrm flipH="1">
            <a:off x="2089565" y="5010696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497DBB9C-CF81-4219-AC54-B0D4EA039918}"/>
              </a:ext>
            </a:extLst>
          </p:cNvPr>
          <p:cNvCxnSpPr/>
          <p:nvPr/>
        </p:nvCxnSpPr>
        <p:spPr>
          <a:xfrm flipH="1">
            <a:off x="4609845" y="5140719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E8D0948-4184-4628-BD33-460B2D26FDA4}"/>
              </a:ext>
            </a:extLst>
          </p:cNvPr>
          <p:cNvCxnSpPr>
            <a:cxnSpLocks/>
          </p:cNvCxnSpPr>
          <p:nvPr/>
        </p:nvCxnSpPr>
        <p:spPr>
          <a:xfrm flipV="1">
            <a:off x="5800140" y="4708671"/>
            <a:ext cx="1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C23AD4EE-6BD0-48F4-AF31-B5DC476E6E01}"/>
              </a:ext>
            </a:extLst>
          </p:cNvPr>
          <p:cNvCxnSpPr>
            <a:cxnSpLocks/>
          </p:cNvCxnSpPr>
          <p:nvPr/>
        </p:nvCxnSpPr>
        <p:spPr>
          <a:xfrm flipH="1" flipV="1">
            <a:off x="4582040" y="4636660"/>
            <a:ext cx="1284" cy="50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0181642-7FFC-4D5D-BF77-D9C26163FA2E}"/>
              </a:ext>
            </a:extLst>
          </p:cNvPr>
          <p:cNvSpPr/>
          <p:nvPr/>
        </p:nvSpPr>
        <p:spPr>
          <a:xfrm>
            <a:off x="1286230" y="3540113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95D90EB-F182-4EBE-A376-B1B1B8D0DFDE}"/>
              </a:ext>
            </a:extLst>
          </p:cNvPr>
          <p:cNvSpPr/>
          <p:nvPr/>
        </p:nvSpPr>
        <p:spPr>
          <a:xfrm>
            <a:off x="1305237" y="479224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D6E7BF4-2D11-4D4F-8608-27C2070FED26}"/>
              </a:ext>
            </a:extLst>
          </p:cNvPr>
          <p:cNvSpPr/>
          <p:nvPr/>
        </p:nvSpPr>
        <p:spPr>
          <a:xfrm>
            <a:off x="7247620" y="4130175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번개 28"/>
          <p:cNvSpPr/>
          <p:nvPr/>
        </p:nvSpPr>
        <p:spPr>
          <a:xfrm rot="1019440">
            <a:off x="4743669" y="4133806"/>
            <a:ext cx="373727" cy="501650"/>
          </a:xfrm>
          <a:prstGeom prst="lightningBol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MAC (Multiplier-accumulator)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Input: 2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Output: 1x1 + 2x2</a:t>
            </a: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…And so on!</a:t>
            </a:r>
          </a:p>
          <a:p>
            <a:pPr lvl="2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2700772" y="3405031"/>
            <a:ext cx="3852428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MAC</a:t>
            </a: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5221052" y="4060599"/>
            <a:ext cx="1158176" cy="6480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Psum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1x1 + 2x2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6893EBA-4D4A-4592-984F-3556256ED2EC}"/>
              </a:ext>
            </a:extLst>
          </p:cNvPr>
          <p:cNvCxnSpPr>
            <a:cxnSpLocks/>
          </p:cNvCxnSpPr>
          <p:nvPr/>
        </p:nvCxnSpPr>
        <p:spPr>
          <a:xfrm>
            <a:off x="6379228" y="4348631"/>
            <a:ext cx="85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34F81C60-95CB-4A2A-AD01-EE7DBA91CBAA}"/>
              </a:ext>
            </a:extLst>
          </p:cNvPr>
          <p:cNvSpPr/>
          <p:nvPr/>
        </p:nvSpPr>
        <p:spPr>
          <a:xfrm>
            <a:off x="4331296" y="4132606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5E0B0C6-62C7-4A03-80CF-04DEE21A269A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4583324" y="4132606"/>
            <a:ext cx="0" cy="504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065B380-51A5-4473-86B4-D5186970CEF7}"/>
              </a:ext>
            </a:extLst>
          </p:cNvPr>
          <p:cNvSpPr/>
          <p:nvPr/>
        </p:nvSpPr>
        <p:spPr>
          <a:xfrm>
            <a:off x="3023085" y="4132605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46602CD-63AE-4EF2-8150-B90C6CBD79B0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C45F08E-642F-4372-9437-B57CD9310429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1D4C3CE-ACCC-44CC-A107-BCC48AE65E74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4331296" y="438463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6547BFF-EF41-4515-92BC-B8247E4FE492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>
            <a:off x="4835352" y="4384634"/>
            <a:ext cx="3857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74E8268-8A5C-438D-A784-1E6D2980387A}"/>
              </a:ext>
            </a:extLst>
          </p:cNvPr>
          <p:cNvCxnSpPr>
            <a:cxnSpLocks/>
            <a:stCxn id="18" idx="6"/>
            <a:endCxn id="3" idx="2"/>
          </p:cNvCxnSpPr>
          <p:nvPr/>
        </p:nvCxnSpPr>
        <p:spPr>
          <a:xfrm>
            <a:off x="3527141" y="4384633"/>
            <a:ext cx="8041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C15E0A-10C8-47AB-A119-278105EF75A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75113" y="3758569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8C56F1A2-D59B-4E4B-A88B-75A1292F840C}"/>
              </a:ext>
            </a:extLst>
          </p:cNvPr>
          <p:cNvCxnSpPr>
            <a:cxnSpLocks/>
          </p:cNvCxnSpPr>
          <p:nvPr/>
        </p:nvCxnSpPr>
        <p:spPr>
          <a:xfrm flipV="1">
            <a:off x="3275113" y="4636660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4583814-4B8D-4061-9546-75194E691F9E}"/>
              </a:ext>
            </a:extLst>
          </p:cNvPr>
          <p:cNvCxnSpPr/>
          <p:nvPr/>
        </p:nvCxnSpPr>
        <p:spPr>
          <a:xfrm flipH="1">
            <a:off x="2052700" y="3758569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C658222-F145-4686-A9F4-36D244F323B0}"/>
              </a:ext>
            </a:extLst>
          </p:cNvPr>
          <p:cNvCxnSpPr/>
          <p:nvPr/>
        </p:nvCxnSpPr>
        <p:spPr>
          <a:xfrm flipH="1">
            <a:off x="2089565" y="5010696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497DBB9C-CF81-4219-AC54-B0D4EA039918}"/>
              </a:ext>
            </a:extLst>
          </p:cNvPr>
          <p:cNvCxnSpPr/>
          <p:nvPr/>
        </p:nvCxnSpPr>
        <p:spPr>
          <a:xfrm flipH="1">
            <a:off x="4609845" y="5140719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E8D0948-4184-4628-BD33-460B2D26FDA4}"/>
              </a:ext>
            </a:extLst>
          </p:cNvPr>
          <p:cNvCxnSpPr>
            <a:cxnSpLocks/>
          </p:cNvCxnSpPr>
          <p:nvPr/>
        </p:nvCxnSpPr>
        <p:spPr>
          <a:xfrm flipV="1">
            <a:off x="5800140" y="4708671"/>
            <a:ext cx="1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C23AD4EE-6BD0-48F4-AF31-B5DC476E6E01}"/>
              </a:ext>
            </a:extLst>
          </p:cNvPr>
          <p:cNvCxnSpPr>
            <a:cxnSpLocks/>
          </p:cNvCxnSpPr>
          <p:nvPr/>
        </p:nvCxnSpPr>
        <p:spPr>
          <a:xfrm flipH="1" flipV="1">
            <a:off x="4582040" y="4636660"/>
            <a:ext cx="1284" cy="50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0181642-7FFC-4D5D-BF77-D9C26163FA2E}"/>
              </a:ext>
            </a:extLst>
          </p:cNvPr>
          <p:cNvSpPr/>
          <p:nvPr/>
        </p:nvSpPr>
        <p:spPr>
          <a:xfrm>
            <a:off x="1286230" y="3540113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95D90EB-F182-4EBE-A376-B1B1B8D0DFDE}"/>
              </a:ext>
            </a:extLst>
          </p:cNvPr>
          <p:cNvSpPr/>
          <p:nvPr/>
        </p:nvSpPr>
        <p:spPr>
          <a:xfrm>
            <a:off x="1305237" y="479224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D6E7BF4-2D11-4D4F-8608-27C2070FED26}"/>
              </a:ext>
            </a:extLst>
          </p:cNvPr>
          <p:cNvSpPr/>
          <p:nvPr/>
        </p:nvSpPr>
        <p:spPr>
          <a:xfrm>
            <a:off x="7247620" y="4130175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번개 28"/>
          <p:cNvSpPr/>
          <p:nvPr/>
        </p:nvSpPr>
        <p:spPr>
          <a:xfrm rot="1019440">
            <a:off x="4743669" y="4133806"/>
            <a:ext cx="373727" cy="501650"/>
          </a:xfrm>
          <a:prstGeom prst="lightningBol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MAC (Multiplier-accumulator)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We have to implement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Psum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Or,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Psum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value will be explode!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Because, wire updates its value as soon as the source changes</a:t>
            </a: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2700772" y="3405031"/>
            <a:ext cx="3852428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MAC</a:t>
            </a: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5221052" y="3909330"/>
            <a:ext cx="1158176" cy="9501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Psum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1x1 + 1x1 + 1x1 + …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6893EBA-4D4A-4592-984F-3556256ED2EC}"/>
              </a:ext>
            </a:extLst>
          </p:cNvPr>
          <p:cNvCxnSpPr>
            <a:cxnSpLocks/>
          </p:cNvCxnSpPr>
          <p:nvPr/>
        </p:nvCxnSpPr>
        <p:spPr>
          <a:xfrm>
            <a:off x="6379228" y="4348631"/>
            <a:ext cx="85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34F81C60-95CB-4A2A-AD01-EE7DBA91CBAA}"/>
              </a:ext>
            </a:extLst>
          </p:cNvPr>
          <p:cNvSpPr/>
          <p:nvPr/>
        </p:nvSpPr>
        <p:spPr>
          <a:xfrm>
            <a:off x="4331296" y="4132606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5E0B0C6-62C7-4A03-80CF-04DEE21A269A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4583324" y="4132606"/>
            <a:ext cx="0" cy="504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065B380-51A5-4473-86B4-D5186970CEF7}"/>
              </a:ext>
            </a:extLst>
          </p:cNvPr>
          <p:cNvSpPr/>
          <p:nvPr/>
        </p:nvSpPr>
        <p:spPr>
          <a:xfrm>
            <a:off x="3023085" y="4132605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46602CD-63AE-4EF2-8150-B90C6CBD79B0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C45F08E-642F-4372-9437-B57CD9310429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3096902" y="4206422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1D4C3CE-ACCC-44CC-A107-BCC48AE65E74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4331296" y="438463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6547BFF-EF41-4515-92BC-B8247E4FE492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 flipV="1">
            <a:off x="4835352" y="4384381"/>
            <a:ext cx="385700" cy="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74E8268-8A5C-438D-A784-1E6D2980387A}"/>
              </a:ext>
            </a:extLst>
          </p:cNvPr>
          <p:cNvCxnSpPr>
            <a:cxnSpLocks/>
            <a:stCxn id="18" idx="6"/>
            <a:endCxn id="3" idx="2"/>
          </p:cNvCxnSpPr>
          <p:nvPr/>
        </p:nvCxnSpPr>
        <p:spPr>
          <a:xfrm>
            <a:off x="3527141" y="4384633"/>
            <a:ext cx="8041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C15E0A-10C8-47AB-A119-278105EF75A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75113" y="3758569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8C56F1A2-D59B-4E4B-A88B-75A1292F840C}"/>
              </a:ext>
            </a:extLst>
          </p:cNvPr>
          <p:cNvCxnSpPr>
            <a:cxnSpLocks/>
          </p:cNvCxnSpPr>
          <p:nvPr/>
        </p:nvCxnSpPr>
        <p:spPr>
          <a:xfrm flipV="1">
            <a:off x="3275113" y="4636660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4583814-4B8D-4061-9546-75194E691F9E}"/>
              </a:ext>
            </a:extLst>
          </p:cNvPr>
          <p:cNvCxnSpPr/>
          <p:nvPr/>
        </p:nvCxnSpPr>
        <p:spPr>
          <a:xfrm flipH="1">
            <a:off x="2052700" y="3758569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C658222-F145-4686-A9F4-36D244F323B0}"/>
              </a:ext>
            </a:extLst>
          </p:cNvPr>
          <p:cNvCxnSpPr/>
          <p:nvPr/>
        </p:nvCxnSpPr>
        <p:spPr>
          <a:xfrm flipH="1">
            <a:off x="2089565" y="5010696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497DBB9C-CF81-4219-AC54-B0D4EA039918}"/>
              </a:ext>
            </a:extLst>
          </p:cNvPr>
          <p:cNvCxnSpPr>
            <a:cxnSpLocks/>
          </p:cNvCxnSpPr>
          <p:nvPr/>
        </p:nvCxnSpPr>
        <p:spPr>
          <a:xfrm flipH="1" flipV="1">
            <a:off x="4609846" y="5140719"/>
            <a:ext cx="1190294" cy="1604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E8D0948-4184-4628-BD33-460B2D26FDA4}"/>
              </a:ext>
            </a:extLst>
          </p:cNvPr>
          <p:cNvCxnSpPr>
            <a:cxnSpLocks/>
          </p:cNvCxnSpPr>
          <p:nvPr/>
        </p:nvCxnSpPr>
        <p:spPr>
          <a:xfrm flipV="1">
            <a:off x="5800140" y="4859432"/>
            <a:ext cx="1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C23AD4EE-6BD0-48F4-AF31-B5DC476E6E01}"/>
              </a:ext>
            </a:extLst>
          </p:cNvPr>
          <p:cNvCxnSpPr>
            <a:cxnSpLocks/>
          </p:cNvCxnSpPr>
          <p:nvPr/>
        </p:nvCxnSpPr>
        <p:spPr>
          <a:xfrm flipH="1" flipV="1">
            <a:off x="4582040" y="4636660"/>
            <a:ext cx="1284" cy="50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0181642-7FFC-4D5D-BF77-D9C26163FA2E}"/>
              </a:ext>
            </a:extLst>
          </p:cNvPr>
          <p:cNvSpPr/>
          <p:nvPr/>
        </p:nvSpPr>
        <p:spPr>
          <a:xfrm>
            <a:off x="1286230" y="3540113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95D90EB-F182-4EBE-A376-B1B1B8D0DFDE}"/>
              </a:ext>
            </a:extLst>
          </p:cNvPr>
          <p:cNvSpPr/>
          <p:nvPr/>
        </p:nvSpPr>
        <p:spPr>
          <a:xfrm>
            <a:off x="1305237" y="479224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D6E7BF4-2D11-4D4F-8608-27C2070FED26}"/>
              </a:ext>
            </a:extLst>
          </p:cNvPr>
          <p:cNvSpPr/>
          <p:nvPr/>
        </p:nvSpPr>
        <p:spPr>
          <a:xfrm>
            <a:off x="7247620" y="4130175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5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wire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reg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MAC (Multiplier-accumulator)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That’s why we use 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always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@(</a:t>
            </a:r>
            <a:r>
              <a:rPr lang="en-US" altLang="ko-KR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update_condition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altLang="ko-KR" sz="16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Psum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 &lt;= 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Psum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 + A * B;	</a:t>
            </a:r>
            <a:r>
              <a:rPr lang="en-US" altLang="ko-KR" sz="1600" i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//update </a:t>
            </a:r>
            <a:r>
              <a:rPr lang="en-US" altLang="ko-KR" sz="1600" i="1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Psum</a:t>
            </a:r>
            <a:r>
              <a:rPr lang="en-US" altLang="ko-KR" sz="1600" i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only </a:t>
            </a:r>
            <a:r>
              <a:rPr lang="en-US" altLang="ko-KR" sz="1600" b="1" i="1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update_condition</a:t>
            </a:r>
            <a:r>
              <a:rPr lang="en-US" altLang="ko-KR" sz="1600" i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600" i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	…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4576C08-9278-4909-88E9-87B2F36F6D87}"/>
              </a:ext>
            </a:extLst>
          </p:cNvPr>
          <p:cNvSpPr/>
          <p:nvPr/>
        </p:nvSpPr>
        <p:spPr>
          <a:xfrm>
            <a:off x="2700772" y="4561235"/>
            <a:ext cx="3852428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MAC</a:t>
            </a: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113403F-DA30-42B5-9690-3DCBD63E72CF}"/>
              </a:ext>
            </a:extLst>
          </p:cNvPr>
          <p:cNvSpPr/>
          <p:nvPr/>
        </p:nvSpPr>
        <p:spPr>
          <a:xfrm>
            <a:off x="5221052" y="5216803"/>
            <a:ext cx="1158176" cy="6480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Psum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1x1 + 2x2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36893EBA-4D4A-4592-984F-3556256ED2EC}"/>
              </a:ext>
            </a:extLst>
          </p:cNvPr>
          <p:cNvCxnSpPr>
            <a:cxnSpLocks/>
          </p:cNvCxnSpPr>
          <p:nvPr/>
        </p:nvCxnSpPr>
        <p:spPr>
          <a:xfrm>
            <a:off x="6379228" y="5504835"/>
            <a:ext cx="85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4F81C60-95CB-4A2A-AD01-EE7DBA91CBAA}"/>
              </a:ext>
            </a:extLst>
          </p:cNvPr>
          <p:cNvSpPr/>
          <p:nvPr/>
        </p:nvSpPr>
        <p:spPr>
          <a:xfrm>
            <a:off x="4331296" y="5288810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5E0B0C6-62C7-4A03-80CF-04DEE21A269A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4583324" y="5288810"/>
            <a:ext cx="0" cy="504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65B380-51A5-4473-86B4-D5186970CEF7}"/>
              </a:ext>
            </a:extLst>
          </p:cNvPr>
          <p:cNvSpPr/>
          <p:nvPr/>
        </p:nvSpPr>
        <p:spPr>
          <a:xfrm>
            <a:off x="3023085" y="5288809"/>
            <a:ext cx="504056" cy="5040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346602CD-63AE-4EF2-8150-B90C6CBD79B0}"/>
              </a:ext>
            </a:extLst>
          </p:cNvPr>
          <p:cNvCxnSpPr>
            <a:stCxn id="38" idx="1"/>
            <a:endCxn id="38" idx="5"/>
          </p:cNvCxnSpPr>
          <p:nvPr/>
        </p:nvCxnSpPr>
        <p:spPr>
          <a:xfrm>
            <a:off x="3096902" y="5362626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4C45F08E-642F-4372-9437-B57CD9310429}"/>
              </a:ext>
            </a:extLst>
          </p:cNvPr>
          <p:cNvCxnSpPr>
            <a:cxnSpLocks/>
            <a:stCxn id="38" idx="7"/>
            <a:endCxn id="38" idx="3"/>
          </p:cNvCxnSpPr>
          <p:nvPr/>
        </p:nvCxnSpPr>
        <p:spPr>
          <a:xfrm flipH="1">
            <a:off x="3096902" y="5362626"/>
            <a:ext cx="356422" cy="356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71D4C3CE-ACCC-44CC-A107-BCC48AE65E74}"/>
              </a:ext>
            </a:extLst>
          </p:cNvPr>
          <p:cNvCxnSpPr>
            <a:cxnSpLocks/>
            <a:stCxn id="35" idx="2"/>
            <a:endCxn id="35" idx="6"/>
          </p:cNvCxnSpPr>
          <p:nvPr/>
        </p:nvCxnSpPr>
        <p:spPr>
          <a:xfrm>
            <a:off x="4331296" y="5540838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06547BFF-EF41-4515-92BC-B8247E4FE492}"/>
              </a:ext>
            </a:extLst>
          </p:cNvPr>
          <p:cNvCxnSpPr>
            <a:cxnSpLocks/>
            <a:stCxn id="35" idx="6"/>
            <a:endCxn id="32" idx="1"/>
          </p:cNvCxnSpPr>
          <p:nvPr/>
        </p:nvCxnSpPr>
        <p:spPr>
          <a:xfrm>
            <a:off x="4835352" y="5540838"/>
            <a:ext cx="3857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E74E8268-8A5C-438D-A784-1E6D2980387A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3527141" y="5540837"/>
            <a:ext cx="8041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50C15E0A-10C8-47AB-A119-278105EF75A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5113" y="4914773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C56F1A2-D59B-4E4B-A88B-75A1292F840C}"/>
              </a:ext>
            </a:extLst>
          </p:cNvPr>
          <p:cNvCxnSpPr>
            <a:cxnSpLocks/>
          </p:cNvCxnSpPr>
          <p:nvPr/>
        </p:nvCxnSpPr>
        <p:spPr>
          <a:xfrm flipV="1">
            <a:off x="3275113" y="5792864"/>
            <a:ext cx="0" cy="3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E4583814-4B8D-4061-9546-75194E691F9E}"/>
              </a:ext>
            </a:extLst>
          </p:cNvPr>
          <p:cNvCxnSpPr/>
          <p:nvPr/>
        </p:nvCxnSpPr>
        <p:spPr>
          <a:xfrm flipH="1">
            <a:off x="2052700" y="4914773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C658222-F145-4686-A9F4-36D244F323B0}"/>
              </a:ext>
            </a:extLst>
          </p:cNvPr>
          <p:cNvCxnSpPr/>
          <p:nvPr/>
        </p:nvCxnSpPr>
        <p:spPr>
          <a:xfrm flipH="1">
            <a:off x="2089565" y="6166900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497DBB9C-CF81-4219-AC54-B0D4EA039918}"/>
              </a:ext>
            </a:extLst>
          </p:cNvPr>
          <p:cNvCxnSpPr/>
          <p:nvPr/>
        </p:nvCxnSpPr>
        <p:spPr>
          <a:xfrm flipH="1">
            <a:off x="4609845" y="6296923"/>
            <a:ext cx="1222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7E8D0948-4184-4628-BD33-460B2D26FDA4}"/>
              </a:ext>
            </a:extLst>
          </p:cNvPr>
          <p:cNvCxnSpPr>
            <a:cxnSpLocks/>
          </p:cNvCxnSpPr>
          <p:nvPr/>
        </p:nvCxnSpPr>
        <p:spPr>
          <a:xfrm flipV="1">
            <a:off x="5800140" y="5864875"/>
            <a:ext cx="1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C23AD4EE-6BD0-48F4-AF31-B5DC476E6E01}"/>
              </a:ext>
            </a:extLst>
          </p:cNvPr>
          <p:cNvCxnSpPr>
            <a:cxnSpLocks/>
          </p:cNvCxnSpPr>
          <p:nvPr/>
        </p:nvCxnSpPr>
        <p:spPr>
          <a:xfrm flipH="1" flipV="1">
            <a:off x="4582040" y="5792864"/>
            <a:ext cx="1284" cy="50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181642-7FFC-4D5D-BF77-D9C26163FA2E}"/>
              </a:ext>
            </a:extLst>
          </p:cNvPr>
          <p:cNvSpPr/>
          <p:nvPr/>
        </p:nvSpPr>
        <p:spPr>
          <a:xfrm>
            <a:off x="1286230" y="4696317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95D90EB-F182-4EBE-A376-B1B1B8D0DFDE}"/>
              </a:ext>
            </a:extLst>
          </p:cNvPr>
          <p:cNvSpPr/>
          <p:nvPr/>
        </p:nvSpPr>
        <p:spPr>
          <a:xfrm>
            <a:off x="1305237" y="5948444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D6E7BF4-2D11-4D4F-8608-27C2070FED26}"/>
              </a:ext>
            </a:extLst>
          </p:cNvPr>
          <p:cNvSpPr/>
          <p:nvPr/>
        </p:nvSpPr>
        <p:spPr>
          <a:xfrm>
            <a:off x="7247620" y="5286379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번개 59"/>
          <p:cNvSpPr/>
          <p:nvPr/>
        </p:nvSpPr>
        <p:spPr>
          <a:xfrm rot="1019440">
            <a:off x="4743669" y="5290010"/>
            <a:ext cx="373727" cy="501650"/>
          </a:xfrm>
          <a:prstGeom prst="lightningBol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Sequential Logic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0530"/>
          </a:xfrm>
        </p:spPr>
        <p:txBody>
          <a:bodyPr/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Combinational Logic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Generates same outputs with same inputs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 depends on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values</a:t>
            </a: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Sequential Logic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Consist of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combinational logic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memory components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 generate different outputs with same inputs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 depends on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memory values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0AD7-ECE4-4D65-812B-4C9CDE60630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02CD928-EBD9-434B-90F8-89EBB1767778}"/>
              </a:ext>
            </a:extLst>
          </p:cNvPr>
          <p:cNvSpPr/>
          <p:nvPr/>
        </p:nvSpPr>
        <p:spPr>
          <a:xfrm>
            <a:off x="1376272" y="2557894"/>
            <a:ext cx="1525726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MyAdder1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 + 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0A4FCA9-F2F5-40E7-BEF0-8A69A5EA31C1}"/>
              </a:ext>
            </a:extLst>
          </p:cNvPr>
          <p:cNvCxnSpPr>
            <a:cxnSpLocks/>
          </p:cNvCxnSpPr>
          <p:nvPr/>
        </p:nvCxnSpPr>
        <p:spPr>
          <a:xfrm>
            <a:off x="976754" y="2845926"/>
            <a:ext cx="426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B00C565-BB5E-423C-9F6A-77BB47471EA6}"/>
              </a:ext>
            </a:extLst>
          </p:cNvPr>
          <p:cNvCxnSpPr>
            <a:cxnSpLocks/>
          </p:cNvCxnSpPr>
          <p:nvPr/>
        </p:nvCxnSpPr>
        <p:spPr>
          <a:xfrm>
            <a:off x="976754" y="3421990"/>
            <a:ext cx="426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0316CB6-C6EA-4BCE-890C-1BEB686AEEC7}"/>
              </a:ext>
            </a:extLst>
          </p:cNvPr>
          <p:cNvCxnSpPr>
            <a:cxnSpLocks/>
          </p:cNvCxnSpPr>
          <p:nvPr/>
        </p:nvCxnSpPr>
        <p:spPr>
          <a:xfrm>
            <a:off x="2901998" y="3133958"/>
            <a:ext cx="373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8603E11-D11D-4141-A7F7-DC7A5EFD813F}"/>
              </a:ext>
            </a:extLst>
          </p:cNvPr>
          <p:cNvSpPr/>
          <p:nvPr/>
        </p:nvSpPr>
        <p:spPr>
          <a:xfrm>
            <a:off x="220670" y="262747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BF6995-72F0-44B8-8BA5-CD2C09D8C8E8}"/>
              </a:ext>
            </a:extLst>
          </p:cNvPr>
          <p:cNvSpPr/>
          <p:nvPr/>
        </p:nvSpPr>
        <p:spPr>
          <a:xfrm>
            <a:off x="209447" y="3207257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87BC7B3-CD47-4EEC-ADCD-E09B7024CC42}"/>
              </a:ext>
            </a:extLst>
          </p:cNvPr>
          <p:cNvSpPr/>
          <p:nvPr/>
        </p:nvSpPr>
        <p:spPr>
          <a:xfrm>
            <a:off x="3275856" y="2915502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CF7E09A-5E1C-4A06-9EE8-87FBE64A770B}"/>
              </a:ext>
            </a:extLst>
          </p:cNvPr>
          <p:cNvSpPr/>
          <p:nvPr/>
        </p:nvSpPr>
        <p:spPr>
          <a:xfrm>
            <a:off x="1366851" y="5206000"/>
            <a:ext cx="1963843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MyAdder2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A + B </a:t>
            </a:r>
            <a:r>
              <a:rPr lang="en-US" altLang="ko-KR" b="1" dirty="0">
                <a:solidFill>
                  <a:srgbClr val="00B050"/>
                </a:solidFill>
              </a:rPr>
              <a:t>+ M</a:t>
            </a:r>
          </a:p>
          <a:p>
            <a:pPr algn="ctr"/>
            <a:endParaRPr lang="en-US" altLang="ko-KR" dirty="0">
              <a:solidFill>
                <a:srgbClr val="00B050"/>
              </a:solidFill>
            </a:endParaRPr>
          </a:p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959CBB1E-D4DB-4EE2-9C3F-0DE74DE8140F}"/>
              </a:ext>
            </a:extLst>
          </p:cNvPr>
          <p:cNvCxnSpPr>
            <a:cxnSpLocks/>
          </p:cNvCxnSpPr>
          <p:nvPr/>
        </p:nvCxnSpPr>
        <p:spPr>
          <a:xfrm>
            <a:off x="976755" y="5489419"/>
            <a:ext cx="39951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FDAA7245-09FA-4396-8A22-3DC4E8F82E70}"/>
              </a:ext>
            </a:extLst>
          </p:cNvPr>
          <p:cNvCxnSpPr>
            <a:cxnSpLocks/>
          </p:cNvCxnSpPr>
          <p:nvPr/>
        </p:nvCxnSpPr>
        <p:spPr>
          <a:xfrm>
            <a:off x="976755" y="6065483"/>
            <a:ext cx="39951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D5523C0B-CC30-41F1-941E-B78202BDDA6A}"/>
              </a:ext>
            </a:extLst>
          </p:cNvPr>
          <p:cNvCxnSpPr>
            <a:cxnSpLocks/>
          </p:cNvCxnSpPr>
          <p:nvPr/>
        </p:nvCxnSpPr>
        <p:spPr>
          <a:xfrm>
            <a:off x="3330694" y="5782064"/>
            <a:ext cx="37721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7F57F75-C354-4FD4-AC5E-A863A76A4F91}"/>
              </a:ext>
            </a:extLst>
          </p:cNvPr>
          <p:cNvSpPr/>
          <p:nvPr/>
        </p:nvSpPr>
        <p:spPr>
          <a:xfrm>
            <a:off x="220671" y="5270963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C5765AB-59AD-4F08-BEA5-6C85DF7666AA}"/>
              </a:ext>
            </a:extLst>
          </p:cNvPr>
          <p:cNvSpPr/>
          <p:nvPr/>
        </p:nvSpPr>
        <p:spPr>
          <a:xfrm>
            <a:off x="209448" y="585075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FDE62B4-3770-4E13-9F8A-65D50BA5BB45}"/>
              </a:ext>
            </a:extLst>
          </p:cNvPr>
          <p:cNvSpPr/>
          <p:nvPr/>
        </p:nvSpPr>
        <p:spPr>
          <a:xfrm>
            <a:off x="3683224" y="5563608"/>
            <a:ext cx="756084" cy="436912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D193F28-0350-421D-9B7C-9AB85442D9B9}"/>
              </a:ext>
            </a:extLst>
          </p:cNvPr>
          <p:cNvSpPr/>
          <p:nvPr/>
        </p:nvSpPr>
        <p:spPr>
          <a:xfrm>
            <a:off x="2348772" y="5836918"/>
            <a:ext cx="814476" cy="4507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M=1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C1BD7EB-BF95-4761-9625-23DB81190FD9}"/>
              </a:ext>
            </a:extLst>
          </p:cNvPr>
          <p:cNvSpPr/>
          <p:nvPr/>
        </p:nvSpPr>
        <p:spPr>
          <a:xfrm>
            <a:off x="5594910" y="2557894"/>
            <a:ext cx="1525726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MyAdder1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A + 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9C0DD16B-7262-406E-A0BE-861CE809BED0}"/>
              </a:ext>
            </a:extLst>
          </p:cNvPr>
          <p:cNvCxnSpPr>
            <a:cxnSpLocks/>
          </p:cNvCxnSpPr>
          <p:nvPr/>
        </p:nvCxnSpPr>
        <p:spPr>
          <a:xfrm>
            <a:off x="5195392" y="2845926"/>
            <a:ext cx="426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96E7C8FE-6B07-47AB-A370-1CF58DE9CDCA}"/>
              </a:ext>
            </a:extLst>
          </p:cNvPr>
          <p:cNvCxnSpPr>
            <a:cxnSpLocks/>
          </p:cNvCxnSpPr>
          <p:nvPr/>
        </p:nvCxnSpPr>
        <p:spPr>
          <a:xfrm>
            <a:off x="5195392" y="3421990"/>
            <a:ext cx="426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58BAAAB-3624-4EC3-A1BA-5471B162D724}"/>
              </a:ext>
            </a:extLst>
          </p:cNvPr>
          <p:cNvCxnSpPr>
            <a:cxnSpLocks/>
          </p:cNvCxnSpPr>
          <p:nvPr/>
        </p:nvCxnSpPr>
        <p:spPr>
          <a:xfrm>
            <a:off x="7120636" y="3133958"/>
            <a:ext cx="373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237F2A1-8534-4FCD-9CA8-F3F591C92A7E}"/>
              </a:ext>
            </a:extLst>
          </p:cNvPr>
          <p:cNvSpPr/>
          <p:nvPr/>
        </p:nvSpPr>
        <p:spPr>
          <a:xfrm>
            <a:off x="4439308" y="2627470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EF7C73A-2B8E-4485-A6A9-8AC21676D659}"/>
              </a:ext>
            </a:extLst>
          </p:cNvPr>
          <p:cNvSpPr/>
          <p:nvPr/>
        </p:nvSpPr>
        <p:spPr>
          <a:xfrm>
            <a:off x="4428085" y="3207257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BF53BE9-6A91-4D92-AF5F-FA2DC56AC450}"/>
              </a:ext>
            </a:extLst>
          </p:cNvPr>
          <p:cNvSpPr/>
          <p:nvPr/>
        </p:nvSpPr>
        <p:spPr>
          <a:xfrm>
            <a:off x="7494494" y="2915502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9B9843C-39A7-45E7-8A8D-E454EF4813EF}"/>
              </a:ext>
            </a:extLst>
          </p:cNvPr>
          <p:cNvSpPr/>
          <p:nvPr/>
        </p:nvSpPr>
        <p:spPr>
          <a:xfrm>
            <a:off x="5921491" y="5196774"/>
            <a:ext cx="1963843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MyAdder2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A + B </a:t>
            </a:r>
            <a:r>
              <a:rPr lang="en-US" altLang="ko-KR" b="1" dirty="0">
                <a:solidFill>
                  <a:srgbClr val="00B050"/>
                </a:solidFill>
              </a:rPr>
              <a:t>+ M</a:t>
            </a:r>
          </a:p>
          <a:p>
            <a:pPr algn="ctr"/>
            <a:endParaRPr lang="en-US" altLang="ko-KR" dirty="0">
              <a:solidFill>
                <a:srgbClr val="00B050"/>
              </a:solidFill>
            </a:endParaRPr>
          </a:p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5736E3E0-E31B-476C-91FB-6569C2F28617}"/>
              </a:ext>
            </a:extLst>
          </p:cNvPr>
          <p:cNvCxnSpPr>
            <a:cxnSpLocks/>
          </p:cNvCxnSpPr>
          <p:nvPr/>
        </p:nvCxnSpPr>
        <p:spPr>
          <a:xfrm>
            <a:off x="5531395" y="5480193"/>
            <a:ext cx="39951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7CBD86A-056B-498F-B564-8952D06CAD87}"/>
              </a:ext>
            </a:extLst>
          </p:cNvPr>
          <p:cNvCxnSpPr>
            <a:cxnSpLocks/>
          </p:cNvCxnSpPr>
          <p:nvPr/>
        </p:nvCxnSpPr>
        <p:spPr>
          <a:xfrm>
            <a:off x="5531395" y="6056257"/>
            <a:ext cx="39951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1A6E946-1DB0-4D30-9235-DBCE98889369}"/>
              </a:ext>
            </a:extLst>
          </p:cNvPr>
          <p:cNvCxnSpPr>
            <a:cxnSpLocks/>
          </p:cNvCxnSpPr>
          <p:nvPr/>
        </p:nvCxnSpPr>
        <p:spPr>
          <a:xfrm>
            <a:off x="7885334" y="5772838"/>
            <a:ext cx="37721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EEB81C-5D20-4325-AACE-FD3110FAD59B}"/>
              </a:ext>
            </a:extLst>
          </p:cNvPr>
          <p:cNvSpPr/>
          <p:nvPr/>
        </p:nvSpPr>
        <p:spPr>
          <a:xfrm>
            <a:off x="4775311" y="5261737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F3411C6-6A23-4245-BF05-A90BD46C11ED}"/>
              </a:ext>
            </a:extLst>
          </p:cNvPr>
          <p:cNvSpPr/>
          <p:nvPr/>
        </p:nvSpPr>
        <p:spPr>
          <a:xfrm>
            <a:off x="4764088" y="5841524"/>
            <a:ext cx="756084" cy="43691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8F20013-8021-4009-8408-0F84F07041B1}"/>
              </a:ext>
            </a:extLst>
          </p:cNvPr>
          <p:cNvSpPr/>
          <p:nvPr/>
        </p:nvSpPr>
        <p:spPr>
          <a:xfrm>
            <a:off x="8237864" y="5554382"/>
            <a:ext cx="756084" cy="436912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033189E-0C96-43C3-A4C6-C20A1088A398}"/>
              </a:ext>
            </a:extLst>
          </p:cNvPr>
          <p:cNvSpPr/>
          <p:nvPr/>
        </p:nvSpPr>
        <p:spPr>
          <a:xfrm>
            <a:off x="6903412" y="5827692"/>
            <a:ext cx="814476" cy="4507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M=0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7DDA0CE-FE0B-44BB-B737-8B954BA4CC8C}"/>
              </a:ext>
            </a:extLst>
          </p:cNvPr>
          <p:cNvSpPr/>
          <p:nvPr/>
        </p:nvSpPr>
        <p:spPr>
          <a:xfrm>
            <a:off x="5594910" y="1972102"/>
            <a:ext cx="3424091" cy="43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Same input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=&gt; Same output 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02FD60A-38BA-4B5B-91B2-3CF245C06C93}"/>
              </a:ext>
            </a:extLst>
          </p:cNvPr>
          <p:cNvSpPr/>
          <p:nvPr/>
        </p:nvSpPr>
        <p:spPr>
          <a:xfrm>
            <a:off x="4564071" y="6424713"/>
            <a:ext cx="4469155" cy="394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Same input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≠&gt; Same output !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E0402-1815-4CDA-8A28-F7DC80C891B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54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Oscillatory Behavior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F129B9-F13A-4440-A8B2-C6BD3ACC1784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10025"/>
            <a:ext cx="8153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 descr="50%"/>
          <p:cNvSpPr>
            <a:spLocks noChangeArrowheads="1"/>
          </p:cNvSpPr>
          <p:nvPr/>
        </p:nvSpPr>
        <p:spPr bwMode="auto">
          <a:xfrm>
            <a:off x="1339850" y="4816475"/>
            <a:ext cx="342900" cy="101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6" name="Rectangle 4" descr="50%"/>
          <p:cNvSpPr>
            <a:spLocks noChangeArrowheads="1"/>
          </p:cNvSpPr>
          <p:nvPr/>
        </p:nvSpPr>
        <p:spPr bwMode="auto">
          <a:xfrm>
            <a:off x="1339850" y="5108575"/>
            <a:ext cx="711200" cy="101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7" name="Rectangle 5" descr="50%"/>
          <p:cNvSpPr>
            <a:spLocks noChangeArrowheads="1"/>
          </p:cNvSpPr>
          <p:nvPr/>
        </p:nvSpPr>
        <p:spPr bwMode="auto">
          <a:xfrm>
            <a:off x="1339850" y="5400675"/>
            <a:ext cx="1066800" cy="101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1981200" y="3387725"/>
            <a:ext cx="11811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initially </a:t>
            </a:r>
            <a:b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undefined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558800" y="2879725"/>
            <a:ext cx="1587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close switch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3670300" y="3489325"/>
            <a:ext cx="1536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open switch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1098550" y="3228975"/>
            <a:ext cx="20320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 flipH="1">
            <a:off x="2178050" y="3952875"/>
            <a:ext cx="1016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 flipH="1">
            <a:off x="1822450" y="3952875"/>
            <a:ext cx="457200" cy="116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H="1">
            <a:off x="1555750" y="3940175"/>
            <a:ext cx="72390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>
            <a:off x="2876550" y="3775075"/>
            <a:ext cx="8128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6" name="Group 14"/>
          <p:cNvGrpSpPr>
            <a:grpSpLocks/>
          </p:cNvGrpSpPr>
          <p:nvPr/>
        </p:nvGrpSpPr>
        <p:grpSpPr bwMode="auto">
          <a:xfrm>
            <a:off x="4229100" y="1285875"/>
            <a:ext cx="4343400" cy="1917700"/>
            <a:chOff x="2656" y="800"/>
            <a:chExt cx="2736" cy="1208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3328" y="800"/>
              <a:ext cx="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+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3384" y="97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388" y="103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 flipH="1">
              <a:off x="3340" y="1052"/>
              <a:ext cx="8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>
              <a:off x="3348" y="1084"/>
              <a:ext cx="6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 flipH="1">
              <a:off x="3340" y="1124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4" name="Line 21"/>
            <p:cNvSpPr>
              <a:spLocks noChangeShapeType="1"/>
            </p:cNvSpPr>
            <p:nvPr/>
          </p:nvSpPr>
          <p:spPr bwMode="auto">
            <a:xfrm>
              <a:off x="3348" y="1164"/>
              <a:ext cx="6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5" name="Line 22"/>
            <p:cNvSpPr>
              <a:spLocks noChangeShapeType="1"/>
            </p:cNvSpPr>
            <p:nvPr/>
          </p:nvSpPr>
          <p:spPr bwMode="auto">
            <a:xfrm flipH="1">
              <a:off x="3340" y="1196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6" name="Line 23"/>
            <p:cNvSpPr>
              <a:spLocks noChangeShapeType="1"/>
            </p:cNvSpPr>
            <p:nvPr/>
          </p:nvSpPr>
          <p:spPr bwMode="auto">
            <a:xfrm>
              <a:off x="3348" y="1236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7" name="Line 24"/>
            <p:cNvSpPr>
              <a:spLocks noChangeShapeType="1"/>
            </p:cNvSpPr>
            <p:nvPr/>
          </p:nvSpPr>
          <p:spPr bwMode="auto">
            <a:xfrm>
              <a:off x="3384" y="1260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8" name="Line 25"/>
            <p:cNvSpPr>
              <a:spLocks noChangeShapeType="1"/>
            </p:cNvSpPr>
            <p:nvPr/>
          </p:nvSpPr>
          <p:spPr bwMode="auto">
            <a:xfrm flipV="1">
              <a:off x="3200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9" name="Rectangle 26"/>
            <p:cNvSpPr>
              <a:spLocks noChangeArrowheads="1"/>
            </p:cNvSpPr>
            <p:nvPr/>
          </p:nvSpPr>
          <p:spPr bwMode="auto">
            <a:xfrm>
              <a:off x="3188" y="170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70" name="Line 27"/>
            <p:cNvSpPr>
              <a:spLocks noChangeShapeType="1"/>
            </p:cNvSpPr>
            <p:nvPr/>
          </p:nvSpPr>
          <p:spPr bwMode="auto">
            <a:xfrm flipV="1">
              <a:off x="3200" y="15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1" name="Rectangle 28"/>
            <p:cNvSpPr>
              <a:spLocks noChangeArrowheads="1"/>
            </p:cNvSpPr>
            <p:nvPr/>
          </p:nvSpPr>
          <p:spPr bwMode="auto">
            <a:xfrm>
              <a:off x="3188" y="158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>
              <a:off x="3140" y="1596"/>
              <a:ext cx="56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3" name="Line 30"/>
            <p:cNvSpPr>
              <a:spLocks noChangeShapeType="1"/>
            </p:cNvSpPr>
            <p:nvPr/>
          </p:nvSpPr>
          <p:spPr bwMode="auto">
            <a:xfrm>
              <a:off x="3140" y="19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4" name="Line 31"/>
            <p:cNvSpPr>
              <a:spLocks noChangeShapeType="1"/>
            </p:cNvSpPr>
            <p:nvPr/>
          </p:nvSpPr>
          <p:spPr bwMode="auto">
            <a:xfrm>
              <a:off x="3164" y="19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5" name="Line 32"/>
            <p:cNvSpPr>
              <a:spLocks noChangeShapeType="1"/>
            </p:cNvSpPr>
            <p:nvPr/>
          </p:nvSpPr>
          <p:spPr bwMode="auto">
            <a:xfrm>
              <a:off x="3188" y="200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6" name="Line 33"/>
            <p:cNvSpPr>
              <a:spLocks noChangeShapeType="1"/>
            </p:cNvSpPr>
            <p:nvPr/>
          </p:nvSpPr>
          <p:spPr bwMode="auto">
            <a:xfrm>
              <a:off x="3200" y="194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7" name="Line 34"/>
            <p:cNvSpPr>
              <a:spLocks noChangeShapeType="1"/>
            </p:cNvSpPr>
            <p:nvPr/>
          </p:nvSpPr>
          <p:spPr bwMode="auto">
            <a:xfrm>
              <a:off x="3200" y="178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8" name="Line 35"/>
            <p:cNvSpPr>
              <a:spLocks noChangeShapeType="1"/>
            </p:cNvSpPr>
            <p:nvPr/>
          </p:nvSpPr>
          <p:spPr bwMode="auto">
            <a:xfrm>
              <a:off x="3200" y="183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9" name="Line 36"/>
            <p:cNvSpPr>
              <a:spLocks noChangeShapeType="1"/>
            </p:cNvSpPr>
            <p:nvPr/>
          </p:nvSpPr>
          <p:spPr bwMode="auto">
            <a:xfrm>
              <a:off x="3384" y="1284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>
              <a:off x="3372" y="139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81" name="Line 38"/>
            <p:cNvSpPr>
              <a:spLocks noChangeShapeType="1"/>
            </p:cNvSpPr>
            <p:nvPr/>
          </p:nvSpPr>
          <p:spPr bwMode="auto">
            <a:xfrm>
              <a:off x="3200" y="140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2" name="Line 39"/>
            <p:cNvSpPr>
              <a:spLocks noChangeShapeType="1"/>
            </p:cNvSpPr>
            <p:nvPr/>
          </p:nvSpPr>
          <p:spPr bwMode="auto">
            <a:xfrm>
              <a:off x="3204" y="140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3" name="Rectangle 40"/>
            <p:cNvSpPr>
              <a:spLocks noChangeArrowheads="1"/>
            </p:cNvSpPr>
            <p:nvPr/>
          </p:nvSpPr>
          <p:spPr bwMode="auto">
            <a:xfrm>
              <a:off x="2656" y="1488"/>
              <a:ext cx="4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open 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switch</a:t>
              </a:r>
            </a:p>
          </p:txBody>
        </p:sp>
        <p:sp>
          <p:nvSpPr>
            <p:cNvPr id="10284" name="Rectangle 41"/>
            <p:cNvSpPr>
              <a:spLocks noChangeArrowheads="1"/>
            </p:cNvSpPr>
            <p:nvPr/>
          </p:nvSpPr>
          <p:spPr bwMode="auto">
            <a:xfrm>
              <a:off x="2792" y="1064"/>
              <a:ext cx="5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resistor</a:t>
              </a:r>
            </a:p>
          </p:txBody>
        </p:sp>
        <p:sp>
          <p:nvSpPr>
            <p:cNvPr id="10285" name="Rectangle 42"/>
            <p:cNvSpPr>
              <a:spLocks noChangeArrowheads="1"/>
            </p:cNvSpPr>
            <p:nvPr/>
          </p:nvSpPr>
          <p:spPr bwMode="auto">
            <a:xfrm>
              <a:off x="3512" y="1240"/>
              <a:ext cx="3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5024" y="1256"/>
              <a:ext cx="3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3816" y="1496"/>
              <a:ext cx="38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4336" y="1656"/>
              <a:ext cx="38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289" name="Line 46"/>
            <p:cNvSpPr>
              <a:spLocks noChangeShapeType="1"/>
            </p:cNvSpPr>
            <p:nvPr/>
          </p:nvSpPr>
          <p:spPr bwMode="auto">
            <a:xfrm>
              <a:off x="4652" y="131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0" name="Line 47"/>
            <p:cNvSpPr>
              <a:spLocks noChangeShapeType="1"/>
            </p:cNvSpPr>
            <p:nvPr/>
          </p:nvSpPr>
          <p:spPr bwMode="auto">
            <a:xfrm>
              <a:off x="4652" y="1616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1" name="Line 48"/>
            <p:cNvSpPr>
              <a:spLocks noChangeShapeType="1"/>
            </p:cNvSpPr>
            <p:nvPr/>
          </p:nvSpPr>
          <p:spPr bwMode="auto">
            <a:xfrm>
              <a:off x="4648" y="131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2" name="Arc 49"/>
            <p:cNvSpPr>
              <a:spLocks/>
            </p:cNvSpPr>
            <p:nvPr/>
          </p:nvSpPr>
          <p:spPr bwMode="auto">
            <a:xfrm>
              <a:off x="4952" y="1321"/>
              <a:ext cx="136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3" name="Arc 50"/>
            <p:cNvSpPr>
              <a:spLocks/>
            </p:cNvSpPr>
            <p:nvPr/>
          </p:nvSpPr>
          <p:spPr bwMode="auto">
            <a:xfrm>
              <a:off x="4952" y="1317"/>
              <a:ext cx="148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4" name="Arc 51"/>
            <p:cNvSpPr>
              <a:spLocks/>
            </p:cNvSpPr>
            <p:nvPr/>
          </p:nvSpPr>
          <p:spPr bwMode="auto">
            <a:xfrm>
              <a:off x="4952" y="1460"/>
              <a:ext cx="13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5" name="Arc 52"/>
            <p:cNvSpPr>
              <a:spLocks/>
            </p:cNvSpPr>
            <p:nvPr/>
          </p:nvSpPr>
          <p:spPr bwMode="auto">
            <a:xfrm>
              <a:off x="4952" y="1460"/>
              <a:ext cx="148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>
              <a:off x="4140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7" name="Line 54"/>
            <p:cNvSpPr>
              <a:spLocks noChangeShapeType="1"/>
            </p:cNvSpPr>
            <p:nvPr/>
          </p:nvSpPr>
          <p:spPr bwMode="auto">
            <a:xfrm flipV="1">
              <a:off x="4140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8" name="Line 55"/>
            <p:cNvSpPr>
              <a:spLocks noChangeShapeType="1"/>
            </p:cNvSpPr>
            <p:nvPr/>
          </p:nvSpPr>
          <p:spPr bwMode="auto">
            <a:xfrm>
              <a:off x="4136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9" name="Oval 56"/>
            <p:cNvSpPr>
              <a:spLocks noChangeArrowheads="1"/>
            </p:cNvSpPr>
            <p:nvPr/>
          </p:nvSpPr>
          <p:spPr bwMode="auto">
            <a:xfrm>
              <a:off x="4332" y="1628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300" name="Line 57"/>
            <p:cNvSpPr>
              <a:spLocks noChangeShapeType="1"/>
            </p:cNvSpPr>
            <p:nvPr/>
          </p:nvSpPr>
          <p:spPr bwMode="auto">
            <a:xfrm>
              <a:off x="3636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1" name="Line 58"/>
            <p:cNvSpPr>
              <a:spLocks noChangeShapeType="1"/>
            </p:cNvSpPr>
            <p:nvPr/>
          </p:nvSpPr>
          <p:spPr bwMode="auto">
            <a:xfrm flipV="1">
              <a:off x="3636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2" name="Line 59"/>
            <p:cNvSpPr>
              <a:spLocks noChangeShapeType="1"/>
            </p:cNvSpPr>
            <p:nvPr/>
          </p:nvSpPr>
          <p:spPr bwMode="auto">
            <a:xfrm>
              <a:off x="3632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3" name="Oval 60"/>
            <p:cNvSpPr>
              <a:spLocks noChangeArrowheads="1"/>
            </p:cNvSpPr>
            <p:nvPr/>
          </p:nvSpPr>
          <p:spPr bwMode="auto">
            <a:xfrm>
              <a:off x="3828" y="1628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304" name="Line 61"/>
            <p:cNvSpPr>
              <a:spLocks noChangeShapeType="1"/>
            </p:cNvSpPr>
            <p:nvPr/>
          </p:nvSpPr>
          <p:spPr bwMode="auto">
            <a:xfrm>
              <a:off x="4396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5" name="Line 62"/>
            <p:cNvSpPr>
              <a:spLocks noChangeShapeType="1"/>
            </p:cNvSpPr>
            <p:nvPr/>
          </p:nvSpPr>
          <p:spPr bwMode="auto">
            <a:xfrm>
              <a:off x="452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6" name="Line 63"/>
            <p:cNvSpPr>
              <a:spLocks noChangeShapeType="1"/>
            </p:cNvSpPr>
            <p:nvPr/>
          </p:nvSpPr>
          <p:spPr bwMode="auto">
            <a:xfrm>
              <a:off x="452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7" name="Line 64"/>
            <p:cNvSpPr>
              <a:spLocks noChangeShapeType="1"/>
            </p:cNvSpPr>
            <p:nvPr/>
          </p:nvSpPr>
          <p:spPr bwMode="auto">
            <a:xfrm>
              <a:off x="4520" y="1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8" name="Line 65"/>
            <p:cNvSpPr>
              <a:spLocks noChangeShapeType="1"/>
            </p:cNvSpPr>
            <p:nvPr/>
          </p:nvSpPr>
          <p:spPr bwMode="auto">
            <a:xfrm>
              <a:off x="3212" y="1400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09" name="Line 66"/>
            <p:cNvSpPr>
              <a:spLocks noChangeShapeType="1"/>
            </p:cNvSpPr>
            <p:nvPr/>
          </p:nvSpPr>
          <p:spPr bwMode="auto">
            <a:xfrm>
              <a:off x="3384" y="16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0" name="Line 67"/>
            <p:cNvSpPr>
              <a:spLocks noChangeShapeType="1"/>
            </p:cNvSpPr>
            <p:nvPr/>
          </p:nvSpPr>
          <p:spPr bwMode="auto">
            <a:xfrm>
              <a:off x="5164" y="145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1" name="Line 68"/>
            <p:cNvSpPr>
              <a:spLocks noChangeShapeType="1"/>
            </p:cNvSpPr>
            <p:nvPr/>
          </p:nvSpPr>
          <p:spPr bwMode="auto">
            <a:xfrm>
              <a:off x="3892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2" name="Line 69"/>
            <p:cNvSpPr>
              <a:spLocks noChangeShapeType="1"/>
            </p:cNvSpPr>
            <p:nvPr/>
          </p:nvSpPr>
          <p:spPr bwMode="auto">
            <a:xfrm>
              <a:off x="4020" y="1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3" name="Line 70"/>
            <p:cNvSpPr>
              <a:spLocks noChangeShapeType="1"/>
            </p:cNvSpPr>
            <p:nvPr/>
          </p:nvSpPr>
          <p:spPr bwMode="auto">
            <a:xfrm>
              <a:off x="338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4" name="Line 71"/>
            <p:cNvSpPr>
              <a:spLocks noChangeShapeType="1"/>
            </p:cNvSpPr>
            <p:nvPr/>
          </p:nvSpPr>
          <p:spPr bwMode="auto">
            <a:xfrm>
              <a:off x="350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5" name="Oval 72"/>
            <p:cNvSpPr>
              <a:spLocks noChangeArrowheads="1"/>
            </p:cNvSpPr>
            <p:nvPr/>
          </p:nvSpPr>
          <p:spPr bwMode="auto">
            <a:xfrm>
              <a:off x="5108" y="1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316" name="Line 73"/>
            <p:cNvSpPr>
              <a:spLocks noChangeShapeType="1"/>
            </p:cNvSpPr>
            <p:nvPr/>
          </p:nvSpPr>
          <p:spPr bwMode="auto">
            <a:xfrm>
              <a:off x="4396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7" name="Line 74"/>
            <p:cNvSpPr>
              <a:spLocks noChangeShapeType="1"/>
            </p:cNvSpPr>
            <p:nvPr/>
          </p:nvSpPr>
          <p:spPr bwMode="auto">
            <a:xfrm>
              <a:off x="3388" y="1896"/>
              <a:ext cx="1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18" name="Line 75"/>
            <p:cNvSpPr>
              <a:spLocks noChangeShapeType="1"/>
            </p:cNvSpPr>
            <p:nvPr/>
          </p:nvSpPr>
          <p:spPr bwMode="auto">
            <a:xfrm>
              <a:off x="5232" y="1460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Verilog Implementation (Oscillator)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438" y="1806575"/>
            <a:ext cx="3373437" cy="2124075"/>
          </a:xfrm>
        </p:spPr>
      </p:pic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07ACAB-1F90-4F44-8772-97BB353B7A2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1684338"/>
            <a:ext cx="2152650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184775"/>
            <a:ext cx="6457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87500" y="1392238"/>
            <a:ext cx="1058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&lt;Module&gt;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0700" y="1392238"/>
            <a:ext cx="1905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&lt;Sample </a:t>
            </a:r>
            <a:r>
              <a:rPr lang="en-US" altLang="ko-KR" sz="1400" dirty="0" err="1">
                <a:latin typeface="+mn-lt"/>
              </a:rPr>
              <a:t>Testbench</a:t>
            </a:r>
            <a:r>
              <a:rPr lang="en-US" altLang="ko-KR" sz="1400" dirty="0">
                <a:latin typeface="+mn-lt"/>
              </a:rPr>
              <a:t>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6538" y="4724400"/>
            <a:ext cx="12985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&lt;Simulation&gt;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884487C3-31C8-4667-8FE9-2EE69D4E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Review – latches &amp; F/Fs</a:t>
            </a:r>
            <a:endParaRPr lang="ko-KR" altLang="en-US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xmlns="" id="{CCDBA283-CFE9-4157-8A3B-E9C15185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26838-BFCB-46E9-8D3C-2E321C72307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xmlns="" id="{C485FC09-65DD-4275-95E1-B0A7298E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A1C4BD39-6761-42C6-817B-53D0F704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xmlns="" id="{955492B1-E43B-4F43-AE62-97ED9141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A70A564-E3D9-4EB9-BA4F-D6D65C8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9221" name="슬라이드 번호 개체 틀 4">
            <a:extLst>
              <a:ext uri="{FF2B5EF4-FFF2-40B4-BE49-F238E27FC236}">
                <a16:creationId xmlns:a16="http://schemas.microsoft.com/office/drawing/2014/main" xmlns="" id="{B4B596E8-156B-4201-967C-F5BCECBE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8C5DE2-D07C-4A93-A258-F87CE2D07BDC}" type="slidenum">
              <a:rPr kumimoji="0" lang="ko-KR" altLang="en-US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2" name="Picture 2" descr="group-9-flip-flops-2-638.jpg (638×479)">
            <a:extLst>
              <a:ext uri="{FF2B5EF4-FFF2-40B4-BE49-F238E27FC236}">
                <a16:creationId xmlns:a16="http://schemas.microsoft.com/office/drawing/2014/main" xmlns="" id="{A9712A46-04CF-454B-BD40-7F200E65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4775"/>
            <a:ext cx="895667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1254</Words>
  <Application>Microsoft Office PowerPoint</Application>
  <PresentationFormat>화면 슬라이드 쇼(4:3)</PresentationFormat>
  <Paragraphs>535</Paragraphs>
  <Slides>39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Lab. 06</vt:lpstr>
      <vt:lpstr>Contents</vt:lpstr>
      <vt:lpstr>Sequential Logic</vt:lpstr>
      <vt:lpstr>Sequential Logic</vt:lpstr>
      <vt:lpstr>Oscillator</vt:lpstr>
      <vt:lpstr>Oscillatory Behavior</vt:lpstr>
      <vt:lpstr>Verilog Implementation (Oscillator)</vt:lpstr>
      <vt:lpstr>Review – latches &amp; F/Fs</vt:lpstr>
      <vt:lpstr>PowerPoint 프레젠테이션</vt:lpstr>
      <vt:lpstr>PowerPoint 프레젠테이션</vt:lpstr>
      <vt:lpstr>RS Latch</vt:lpstr>
      <vt:lpstr>RS Latch analysis</vt:lpstr>
      <vt:lpstr>Timing Behavior</vt:lpstr>
      <vt:lpstr>Verilog Implementation (RS Latch)</vt:lpstr>
      <vt:lpstr>Gated RS Latch</vt:lpstr>
      <vt:lpstr>Gated RS Latch Analysis</vt:lpstr>
      <vt:lpstr>Verilog Implementation (Gated RS Latch)</vt:lpstr>
      <vt:lpstr>Master-Slave Latches</vt:lpstr>
      <vt:lpstr>Master-Slave structure &amp; The 1s catching Problem </vt:lpstr>
      <vt:lpstr>Master-Slave structure &amp; The 1s catching Problem </vt:lpstr>
      <vt:lpstr>Verilog Implementation (Master-Slave Latches)</vt:lpstr>
      <vt:lpstr>Lab</vt:lpstr>
      <vt:lpstr>Lab &amp; HW</vt:lpstr>
      <vt:lpstr>Homework</vt:lpstr>
      <vt:lpstr>Homework</vt:lpstr>
      <vt:lpstr>Homework</vt:lpstr>
      <vt:lpstr>Homework</vt:lpstr>
      <vt:lpstr>Homework</vt:lpstr>
      <vt:lpstr>Report</vt:lpstr>
      <vt:lpstr>Appendix</vt:lpstr>
      <vt:lpstr>wire &amp; reg</vt:lpstr>
      <vt:lpstr>wire &amp; reg</vt:lpstr>
      <vt:lpstr>wire &amp; reg</vt:lpstr>
      <vt:lpstr>wire &amp; reg</vt:lpstr>
      <vt:lpstr>wire &amp; reg</vt:lpstr>
      <vt:lpstr>wire &amp; reg</vt:lpstr>
      <vt:lpstr>wire &amp; reg</vt:lpstr>
      <vt:lpstr>wire &amp; reg</vt:lpstr>
      <vt:lpstr>wire &amp; reg</vt:lpstr>
    </vt:vector>
  </TitlesOfParts>
  <Company>mmlab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김현수</cp:lastModifiedBy>
  <cp:revision>693</cp:revision>
  <dcterms:created xsi:type="dcterms:W3CDTF">2008-07-30T02:31:41Z</dcterms:created>
  <dcterms:modified xsi:type="dcterms:W3CDTF">2019-10-20T13:34:55Z</dcterms:modified>
</cp:coreProperties>
</file>