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9" r:id="rId2"/>
    <p:sldId id="266" r:id="rId3"/>
    <p:sldId id="262" r:id="rId4"/>
    <p:sldId id="259" r:id="rId5"/>
    <p:sldId id="264" r:id="rId6"/>
    <p:sldId id="275" r:id="rId7"/>
    <p:sldId id="276" r:id="rId8"/>
    <p:sldId id="268" r:id="rId9"/>
    <p:sldId id="272" r:id="rId10"/>
    <p:sldId id="260" r:id="rId11"/>
    <p:sldId id="261" r:id="rId12"/>
    <p:sldId id="271" r:id="rId13"/>
  </p:sldIdLst>
  <p:sldSz cx="9144000" cy="6858000" type="screen4x3"/>
  <p:notesSz cx="10234613" cy="7099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0" autoAdjust="0"/>
    <p:restoredTop sz="93725" autoAdjust="0"/>
  </p:normalViewPr>
  <p:slideViewPr>
    <p:cSldViewPr>
      <p:cViewPr>
        <p:scale>
          <a:sx n="100" d="100"/>
          <a:sy n="100" d="100"/>
        </p:scale>
        <p:origin x="936" y="-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d664d32-179e-445e-ae69-a5fe8ec1d7a5" providerId="ADAL" clId="{23AC5DDE-FD16-41DB-9A0E-1039A88C5CB7}"/>
    <pc:docChg chg="undo custSel modSld">
      <pc:chgData name=" " userId="4d664d32-179e-445e-ae69-a5fe8ec1d7a5" providerId="ADAL" clId="{23AC5DDE-FD16-41DB-9A0E-1039A88C5CB7}" dt="2019-11-04T08:26:11.960" v="259" actId="20577"/>
      <pc:docMkLst>
        <pc:docMk/>
      </pc:docMkLst>
      <pc:sldChg chg="modSp">
        <pc:chgData name=" " userId="4d664d32-179e-445e-ae69-a5fe8ec1d7a5" providerId="ADAL" clId="{23AC5DDE-FD16-41DB-9A0E-1039A88C5CB7}" dt="2019-11-04T07:22:02.034" v="39" actId="20577"/>
        <pc:sldMkLst>
          <pc:docMk/>
          <pc:sldMk cId="0" sldId="260"/>
        </pc:sldMkLst>
        <pc:spChg chg="mod">
          <ac:chgData name=" " userId="4d664d32-179e-445e-ae69-a5fe8ec1d7a5" providerId="ADAL" clId="{23AC5DDE-FD16-41DB-9A0E-1039A88C5CB7}" dt="2019-11-04T07:22:02.034" v="39" actId="20577"/>
          <ac:spMkLst>
            <pc:docMk/>
            <pc:sldMk cId="0" sldId="260"/>
            <ac:spMk id="13318" creationId="{00000000-0000-0000-0000-000000000000}"/>
          </ac:spMkLst>
        </pc:spChg>
      </pc:sldChg>
      <pc:sldChg chg="modSp">
        <pc:chgData name=" " userId="4d664d32-179e-445e-ae69-a5fe8ec1d7a5" providerId="ADAL" clId="{23AC5DDE-FD16-41DB-9A0E-1039A88C5CB7}" dt="2019-11-04T08:26:11.960" v="259" actId="20577"/>
        <pc:sldMkLst>
          <pc:docMk/>
          <pc:sldMk cId="0" sldId="261"/>
        </pc:sldMkLst>
        <pc:spChg chg="mod">
          <ac:chgData name=" " userId="4d664d32-179e-445e-ae69-a5fe8ec1d7a5" providerId="ADAL" clId="{23AC5DDE-FD16-41DB-9A0E-1039A88C5CB7}" dt="2019-11-04T08:26:11.960" v="259" actId="20577"/>
          <ac:spMkLst>
            <pc:docMk/>
            <pc:sldMk cId="0" sldId="261"/>
            <ac:spMk id="12" creationId="{00000000-0000-0000-0000-000000000000}"/>
          </ac:spMkLst>
        </pc:spChg>
      </pc:sldChg>
      <pc:sldChg chg="modSp">
        <pc:chgData name=" " userId="4d664d32-179e-445e-ae69-a5fe8ec1d7a5" providerId="ADAL" clId="{23AC5DDE-FD16-41DB-9A0E-1039A88C5CB7}" dt="2019-11-04T07:55:52.539" v="246" actId="20577"/>
        <pc:sldMkLst>
          <pc:docMk/>
          <pc:sldMk cId="0" sldId="271"/>
        </pc:sldMkLst>
        <pc:spChg chg="mod">
          <ac:chgData name=" " userId="4d664d32-179e-445e-ae69-a5fe8ec1d7a5" providerId="ADAL" clId="{23AC5DDE-FD16-41DB-9A0E-1039A88C5CB7}" dt="2019-11-04T07:24:21.606" v="98" actId="20577"/>
          <ac:spMkLst>
            <pc:docMk/>
            <pc:sldMk cId="0" sldId="271"/>
            <ac:spMk id="16" creationId="{00000000-0000-0000-0000-000000000000}"/>
          </ac:spMkLst>
        </pc:spChg>
        <pc:spChg chg="mod">
          <ac:chgData name=" " userId="4d664d32-179e-445e-ae69-a5fe8ec1d7a5" providerId="ADAL" clId="{23AC5DDE-FD16-41DB-9A0E-1039A88C5CB7}" dt="2019-11-04T07:55:52.539" v="246" actId="20577"/>
          <ac:spMkLst>
            <pc:docMk/>
            <pc:sldMk cId="0" sldId="271"/>
            <ac:spMk id="17" creationId="{00000000-0000-0000-0000-000000000000}"/>
          </ac:spMkLst>
        </pc:spChg>
      </pc:sldChg>
      <pc:sldChg chg="modSp">
        <pc:chgData name=" " userId="4d664d32-179e-445e-ae69-a5fe8ec1d7a5" providerId="ADAL" clId="{23AC5DDE-FD16-41DB-9A0E-1039A88C5CB7}" dt="2019-11-04T03:26:53.911" v="0" actId="1076"/>
        <pc:sldMkLst>
          <pc:docMk/>
          <pc:sldMk cId="0" sldId="275"/>
        </pc:sldMkLst>
        <pc:picChg chg="mod">
          <ac:chgData name=" " userId="4d664d32-179e-445e-ae69-a5fe8ec1d7a5" providerId="ADAL" clId="{23AC5DDE-FD16-41DB-9A0E-1039A88C5CB7}" dt="2019-11-04T03:26:53.911" v="0" actId="1076"/>
          <ac:picMkLst>
            <pc:docMk/>
            <pc:sldMk cId="0" sldId="275"/>
            <ac:picMk id="1229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6129935-1E20-4925-B12D-945E79285183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latinLnBrk="1" hangingPunct="1">
              <a:defRPr sz="13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300"/>
            </a:lvl1pPr>
          </a:lstStyle>
          <a:p>
            <a:pPr>
              <a:defRPr/>
            </a:pPr>
            <a:fld id="{630DBE13-1DE3-4794-B87B-9D9E43AFD79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16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E94441D-9A6E-4C0E-B5C4-B0DE033998D1}" type="datetimeFigureOut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2113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550" y="6742113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1269DC02-B2AE-45BB-A3F0-5B8347AF4C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49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45E7966-3668-4601-AEC7-ACBFC313FEE0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47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578E857-9F58-4AFA-A385-FF307980FE6F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10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41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7AA5DB2-4334-4601-948C-C9A61A111F45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11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34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22C51F5-D7C1-4BC5-8CD6-C58A683C3E8D}" type="slidenum">
              <a:rPr kumimoji="0"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12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934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1101719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latin typeface="Constantia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997838" y="2786058"/>
            <a:ext cx="7203960" cy="335758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8591D-137C-47B2-9B13-D3C00FD5244E}" type="datetime1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F199C-97F8-4FDC-8859-164ED2E6C9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442890" y="1249010"/>
            <a:ext cx="8272514" cy="1588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>
            <a:lvl1pPr algn="l">
              <a:defRPr sz="3500">
                <a:latin typeface="Constantia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86346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latin typeface="맑은 고딕" pitchFamily="50" charset="-127"/>
                <a:ea typeface="맑은 고딕" pitchFamily="50" charset="-127"/>
              </a:defRPr>
            </a:lvl2pPr>
            <a:lvl3pPr>
              <a:defRPr sz="2000">
                <a:latin typeface="맑은 고딕" pitchFamily="50" charset="-127"/>
                <a:ea typeface="맑은 고딕" pitchFamily="50" charset="-127"/>
              </a:defRPr>
            </a:lvl3pPr>
            <a:lvl4pPr>
              <a:defRPr sz="2000">
                <a:latin typeface="맑은 고딕" pitchFamily="50" charset="-127"/>
                <a:ea typeface="맑은 고딕" pitchFamily="50" charset="-127"/>
              </a:defRPr>
            </a:lvl4pPr>
            <a:lvl5pPr>
              <a:defRPr sz="20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AA84E-4598-4C1D-8EAB-547A12ADF1EC}" type="datetime1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676CD-6B58-42FC-A333-0C3D46A60E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966F21-E872-466D-A0DA-953231570B98}" type="datetime1">
              <a:rPr lang="ko-KR" altLang="en-US"/>
              <a:pPr>
                <a:defRPr/>
              </a:pPr>
              <a:t>2019-11-04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6933B9D-0B9C-46DC-B12F-9F95B9B0490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512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DF9EA-B89A-4588-9D1E-0531E754AFD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5124" name="제목 3"/>
          <p:cNvSpPr>
            <a:spLocks noGrp="1"/>
          </p:cNvSpPr>
          <p:nvPr>
            <p:ph type="ctrTitle"/>
          </p:nvPr>
        </p:nvSpPr>
        <p:spPr>
          <a:xfrm>
            <a:off x="685800" y="1101725"/>
            <a:ext cx="7772400" cy="1612900"/>
          </a:xfrm>
        </p:spPr>
        <p:txBody>
          <a:bodyPr/>
          <a:lstStyle/>
          <a:p>
            <a:pPr eaLnBrk="1" hangingPunct="1"/>
            <a:r>
              <a:rPr lang="en-US" altLang="ko-KR" sz="4000" b="1" dirty="0"/>
              <a:t>Lab. 08</a:t>
            </a:r>
            <a:endParaRPr lang="ko-KR" altLang="en-US" sz="40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998538" y="2786063"/>
            <a:ext cx="7202487" cy="33575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Logic Design Lab.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Fall 2019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Prof. </a:t>
            </a:r>
            <a:r>
              <a:rPr lang="en-US" altLang="ko-KR" dirty="0" err="1">
                <a:solidFill>
                  <a:schemeClr val="tx1"/>
                </a:solidFill>
              </a:rPr>
              <a:t>Sungjoo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Yoo</a:t>
            </a:r>
            <a:endParaRPr lang="en-US" altLang="ko-KR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yeonbin@snu.ac.kr</a:t>
            </a:r>
            <a:r>
              <a:rPr lang="en-US" altLang="ko-KR" dirty="0"/>
              <a:t>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Hyunsu</a:t>
            </a:r>
            <a:r>
              <a:rPr lang="en-US" altLang="ko-KR" dirty="0">
                <a:solidFill>
                  <a:schemeClr val="tx1"/>
                </a:solidFill>
              </a:rPr>
              <a:t> Kim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gustnxodjs@gmail.com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TA. </a:t>
            </a:r>
            <a:r>
              <a:rPr lang="en-US" altLang="ko-KR" dirty="0" err="1">
                <a:solidFill>
                  <a:schemeClr val="tx1"/>
                </a:solidFill>
              </a:rPr>
              <a:t>Hyunyoung</a:t>
            </a:r>
            <a:r>
              <a:rPr lang="en-US" altLang="ko-KR" dirty="0">
                <a:solidFill>
                  <a:schemeClr val="tx1"/>
                </a:solidFill>
              </a:rPr>
              <a:t> Jung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(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gusdud1500@gmail.com</a:t>
            </a:r>
            <a:r>
              <a:rPr lang="en-US" altLang="ko-KR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87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+mj-lt"/>
              </a:rPr>
              <a:t>CMALAB</a:t>
            </a:r>
            <a:endParaRPr lang="ko-KR" altLang="en-US">
              <a:latin typeface="+mj-lt"/>
            </a:endParaRPr>
          </a:p>
        </p:txBody>
      </p:sp>
      <p:sp>
        <p:nvSpPr>
          <p:cNvPr id="1638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374F9C-44D7-432D-9E38-576015DEB838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638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8" name="내용 개체 틀 4"/>
          <p:cNvSpPr txBox="1">
            <a:spLocks/>
          </p:cNvSpPr>
          <p:nvPr/>
        </p:nvSpPr>
        <p:spPr bwMode="auto">
          <a:xfrm>
            <a:off x="457200" y="1412875"/>
            <a:ext cx="8218488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defRPr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Implement the vending machine described in Lecture07_FSM slide p19-p31 in Verilog</a:t>
            </a:r>
            <a:endParaRPr kumimoji="0"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Show your simulation results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Implement it as a </a:t>
            </a:r>
            <a:r>
              <a:rPr kumimoji="0" lang="en-US" altLang="ko-K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kumimoji="0" lang="en-US" altLang="ko-KR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machine and </a:t>
            </a:r>
            <a:r>
              <a:rPr kumimoji="0" lang="en-US" altLang="ko-K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machine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Discuss the difference of two types of implementation</a:t>
            </a:r>
          </a:p>
          <a:p>
            <a:pPr lvl="2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Difference between Mealy and Moore style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endParaRPr kumimoji="0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548" y="3011487"/>
            <a:ext cx="3012140" cy="3555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5301" y="5727368"/>
            <a:ext cx="264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State transition diagram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ko-KR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4"/>
          <p:cNvSpPr txBox="1">
            <a:spLocks/>
          </p:cNvSpPr>
          <p:nvPr/>
        </p:nvSpPr>
        <p:spPr bwMode="auto">
          <a:xfrm>
            <a:off x="457200" y="1412875"/>
            <a:ext cx="82296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eaLnBrk="1" latinLnBrk="0" hangingPunct="1">
              <a:buFont typeface="Arial" charset="0"/>
              <a:buAutoNum type="arabicPeriod"/>
              <a:defRPr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Implement and simulate ‘010’ string recognizer in </a:t>
            </a:r>
            <a:r>
              <a:rPr kumimoji="0" lang="en-US" altLang="ko-KR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</a:t>
            </a: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using Xilinx ISE</a:t>
            </a:r>
            <a:endParaRPr kumimoji="0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bit input, 1 bit output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all other string that isn’t ‘010’, the output must be ‘0’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Use D F/Fs to represent states (FSM method)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 with input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0100101001101011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’ to verify your circuit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endParaRPr kumimoji="0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(TIP) Follow the steps below</a:t>
            </a:r>
          </a:p>
          <a:p>
            <a:pPr lvl="2" eaLnBrk="1" latinLnBrk="0" hangingPunct="1">
              <a:buFont typeface="Arial" charset="0"/>
              <a:buAutoNum type="arabicPeriod"/>
              <a:defRPr/>
            </a:pPr>
            <a:r>
              <a:rPr kumimoji="0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Draw a state transition diagram and a state transition table</a:t>
            </a:r>
          </a:p>
          <a:p>
            <a:pPr lvl="2" eaLnBrk="1" latinLnBrk="0" hangingPunct="1">
              <a:buFont typeface="Arial" charset="0"/>
              <a:buAutoNum type="arabicPeriod"/>
              <a:defRPr/>
            </a:pPr>
            <a:r>
              <a:rPr kumimoji="0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Specify D F/F inputs and one 1-bit output </a:t>
            </a:r>
          </a:p>
          <a:p>
            <a:pPr lvl="2" eaLnBrk="1" latinLnBrk="0" hangingPunct="1">
              <a:buFont typeface="Arial" charset="0"/>
              <a:buAutoNum type="arabicPeriod"/>
              <a:defRPr/>
            </a:pPr>
            <a:r>
              <a:rPr kumimoji="0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Draw a circuit block diagram with combinational logic blocks and D F/F like below:</a:t>
            </a:r>
          </a:p>
        </p:txBody>
      </p:sp>
      <p:sp>
        <p:nvSpPr>
          <p:cNvPr id="1843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+mj-lt"/>
              </a:rPr>
              <a:t>CMALAB</a:t>
            </a:r>
            <a:endParaRPr lang="ko-KR" altLang="en-US" dirty="0">
              <a:latin typeface="+mj-lt"/>
            </a:endParaRPr>
          </a:p>
        </p:txBody>
      </p:sp>
      <p:sp>
        <p:nvSpPr>
          <p:cNvPr id="1843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0A4C31-225C-4398-B2A5-3B1B1A1C7E2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843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4641850"/>
            <a:ext cx="2336800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바닥글 개체 틀 1"/>
          <p:cNvSpPr txBox="1">
            <a:spLocks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ko-KR" altLang="en-US" sz="1200" dirty="0">
              <a:solidFill>
                <a:srgbClr val="898989"/>
              </a:solidFill>
            </a:endParaRPr>
          </a:p>
        </p:txBody>
      </p:sp>
      <p:sp>
        <p:nvSpPr>
          <p:cNvPr id="18440" name="슬라이드 번호 개체 틀 2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FF83D45-7C18-44F1-A79D-48DBD00B7875}" type="slidenum">
              <a:rPr kumimoji="0"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kumimoji="0" lang="ko-KR" altLang="en-US" sz="1200">
              <a:solidFill>
                <a:srgbClr val="898989"/>
              </a:solidFill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 rot="5400000">
            <a:off x="2784476" y="5686425"/>
            <a:ext cx="4111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2000" b="1">
                <a:latin typeface="+mn-lt"/>
                <a:ea typeface="굴림" charset="-127"/>
              </a:rPr>
              <a:t>…</a:t>
            </a:r>
            <a:endParaRPr lang="ko-KR" altLang="en-US" sz="2000" b="1">
              <a:latin typeface="+mn-lt"/>
              <a:ea typeface="굴림" charset="-127"/>
            </a:endParaRPr>
          </a:p>
        </p:txBody>
      </p:sp>
      <p:sp>
        <p:nvSpPr>
          <p:cNvPr id="15" name="TextBox 13"/>
          <p:cNvSpPr txBox="1">
            <a:spLocks noChangeArrowheads="1"/>
          </p:cNvSpPr>
          <p:nvPr/>
        </p:nvSpPr>
        <p:spPr bwMode="auto">
          <a:xfrm rot="5400000">
            <a:off x="2169319" y="5687219"/>
            <a:ext cx="411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2000" b="1">
                <a:latin typeface="+mn-lt"/>
                <a:ea typeface="굴림" charset="-127"/>
              </a:rPr>
              <a:t>…</a:t>
            </a:r>
            <a:endParaRPr lang="ko-KR" altLang="en-US" sz="2000" b="1">
              <a:latin typeface="+mn-lt"/>
              <a:ea typeface="굴림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779838" y="4941888"/>
            <a:ext cx="65087" cy="46037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9650" y="5380038"/>
            <a:ext cx="60166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lt"/>
                <a:ea typeface="굴림" charset="-127"/>
              </a:rPr>
              <a:t>output</a:t>
            </a:r>
            <a:endParaRPr lang="ko-KR" altLang="en-US" sz="1000" b="1" dirty="0">
              <a:solidFill>
                <a:srgbClr val="C00000"/>
              </a:solidFill>
              <a:latin typeface="+mn-lt"/>
              <a:ea typeface="굴림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90876" y="5322887"/>
            <a:ext cx="158750" cy="49053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75000" y="5767388"/>
            <a:ext cx="995363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 err="1">
                <a:solidFill>
                  <a:srgbClr val="C00000"/>
                </a:solidFill>
                <a:latin typeface="+mn-lt"/>
                <a:ea typeface="굴림" charset="-127"/>
              </a:rPr>
              <a:t>Present_state</a:t>
            </a:r>
            <a:endParaRPr lang="ko-KR" altLang="en-US" sz="1000" b="1" dirty="0">
              <a:solidFill>
                <a:srgbClr val="C00000"/>
              </a:solidFill>
              <a:latin typeface="+mn-lt"/>
              <a:ea typeface="굴림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2597346" y="5301208"/>
            <a:ext cx="118868" cy="93608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28850" y="6196013"/>
            <a:ext cx="82867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 err="1">
                <a:solidFill>
                  <a:srgbClr val="C00000"/>
                </a:solidFill>
                <a:latin typeface="+mn-lt"/>
                <a:ea typeface="굴림" charset="-127"/>
              </a:rPr>
              <a:t>Next_state</a:t>
            </a:r>
            <a:endParaRPr lang="ko-KR" altLang="en-US" sz="1000" b="1" dirty="0">
              <a:solidFill>
                <a:srgbClr val="C00000"/>
              </a:solidFill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+mj-lt"/>
              </a:rPr>
              <a:t>CMALAB</a:t>
            </a:r>
            <a:endParaRPr lang="ko-KR" altLang="en-US" dirty="0">
              <a:latin typeface="+mj-lt"/>
            </a:endParaRPr>
          </a:p>
        </p:txBody>
      </p:sp>
      <p:sp>
        <p:nvSpPr>
          <p:cNvPr id="2048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223C28-D3FE-423C-B1AE-A1B18E24BCD9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20485" name="바닥글 개체 틀 1"/>
          <p:cNvSpPr txBox="1">
            <a:spLocks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ko-KR" altLang="en-US" sz="1200" dirty="0">
              <a:solidFill>
                <a:srgbClr val="898989"/>
              </a:solidFill>
            </a:endParaRPr>
          </a:p>
        </p:txBody>
      </p:sp>
      <p:sp>
        <p:nvSpPr>
          <p:cNvPr id="20486" name="슬라이드 번호 개체 틀 2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41752C3-8796-424B-A1A2-FCDB0DBD532B}" type="slidenum">
              <a:rPr kumimoji="0" lang="ko-KR" altLang="en-US" sz="12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kumimoji="0" lang="ko-KR" altLang="en-US" sz="1200">
              <a:solidFill>
                <a:srgbClr val="898989"/>
              </a:solidFill>
            </a:endParaRPr>
          </a:p>
        </p:txBody>
      </p:sp>
      <p:sp>
        <p:nvSpPr>
          <p:cNvPr id="16" name="내용 개체 틀 4"/>
          <p:cNvSpPr txBox="1">
            <a:spLocks/>
          </p:cNvSpPr>
          <p:nvPr/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 eaLnBrk="1" latinLnBrk="0" hangingPunct="1">
              <a:buFont typeface="Arial" charset="0"/>
              <a:buNone/>
              <a:defRPr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2-1. Implement your string recognizer </a:t>
            </a:r>
            <a:r>
              <a:rPr kumimoji="0" lang="en-US" altLang="ko-KR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Verilog </a:t>
            </a:r>
          </a:p>
          <a:p>
            <a:pPr marL="0" indent="0" eaLnBrk="1" latinLnBrk="0" hangingPunct="1">
              <a:buFont typeface="Arial" charset="0"/>
              <a:buNone/>
              <a:defRPr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2-2. </a:t>
            </a:r>
            <a:r>
              <a:rPr kumimoji="0" lang="en-US" altLang="ko-K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</a:t>
            </a: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test your string recognizer on the Logic Design Board</a:t>
            </a:r>
            <a:endParaRPr kumimoji="0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If possible, test with input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0100101001101011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’ to verify your implementation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If not, discuss the problems and possible solutions</a:t>
            </a:r>
          </a:p>
          <a:p>
            <a:pPr lvl="2" eaLnBrk="1" latinLnBrk="0" hangingPunct="1">
              <a:buFont typeface="Wingdings" pitchFamily="2" charset="2"/>
              <a:buChar char="§"/>
              <a:defRPr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Ex) What is the problem, how to fix the problem, etc.</a:t>
            </a:r>
          </a:p>
          <a:p>
            <a:pPr lvl="2" eaLnBrk="1" latinLnBrk="0" hangingPunct="1">
              <a:buFont typeface="Wingdings" pitchFamily="2" charset="2"/>
              <a:buChar char="§"/>
              <a:defRPr/>
            </a:pPr>
            <a:endParaRPr kumimoji="0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You may get full score if you can discuss (or fix) the problem </a:t>
            </a:r>
            <a:r>
              <a:rPr kumimoji="0" lang="en-US" altLang="ko-K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</a:t>
            </a: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although your design does not work on the FPGA Board!</a:t>
            </a:r>
          </a:p>
          <a:p>
            <a:pPr lvl="2" eaLnBrk="1" latinLnBrk="0" hangingPunct="1">
              <a:buFont typeface="Arial" charset="0"/>
              <a:buAutoNum type="arabicPeriod"/>
              <a:defRPr/>
            </a:pPr>
            <a:endParaRPr kumimoji="0"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endParaRPr kumimoji="0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439738" y="4292749"/>
            <a:ext cx="822960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kumimoji="0"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3. Write a report 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Submit as one pdf file (# of pages doesn’t matter)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The file should contain simulation, </a:t>
            </a:r>
            <a:r>
              <a:rPr kumimoji="0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verilog</a:t>
            </a:r>
            <a:r>
              <a:rPr kumimoji="0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code or schematic and explanations. </a:t>
            </a:r>
          </a:p>
          <a:p>
            <a:pPr lvl="1" eaLnBrk="1" latinLnBrk="0" hangingPunct="1">
              <a:buFont typeface="Wingdings" pitchFamily="2" charset="2"/>
              <a:buChar char="§"/>
              <a:defRPr/>
            </a:pPr>
            <a:r>
              <a:rPr kumimoji="0" lang="en-US" altLang="ko-KR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: 11 Nov. (Before class begins at 7:00pm)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>
          <a:xfrm>
            <a:off x="457200" y="1573213"/>
            <a:ext cx="8229600" cy="5095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FSM: Moore &amp; Mealy Machine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Verilog FSM Implementation Example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</a:p>
          <a:p>
            <a:pPr>
              <a:lnSpc>
                <a:spcPct val="90000"/>
              </a:lnSpc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+mj-lt"/>
              </a:rPr>
              <a:t>CMALAB</a:t>
            </a:r>
            <a:endParaRPr lang="ko-KR" altLang="en-US" dirty="0">
              <a:latin typeface="+mj-lt"/>
            </a:endParaRPr>
          </a:p>
        </p:txBody>
      </p:sp>
      <p:sp>
        <p:nvSpPr>
          <p:cNvPr id="717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AD5E3-A5D9-489F-9241-D8D9E84012F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+mj-lt"/>
              </a:rPr>
              <a:t>CMALAB</a:t>
            </a:r>
            <a:endParaRPr lang="ko-KR" altLang="en-US">
              <a:latin typeface="+mj-lt"/>
            </a:endParaRPr>
          </a:p>
        </p:txBody>
      </p:sp>
      <p:sp>
        <p:nvSpPr>
          <p:cNvPr id="921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937E1-C8AD-44A5-B33F-86C51170C78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922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FSM: Moore &amp; Mealy Machine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1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1"/>
          <a:stretch>
            <a:fillRect/>
          </a:stretch>
        </p:blipFill>
        <p:spPr bwMode="auto">
          <a:xfrm>
            <a:off x="5148263" y="2205038"/>
            <a:ext cx="3305175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2"/>
          <a:stretch>
            <a:fillRect/>
          </a:stretch>
        </p:blipFill>
        <p:spPr bwMode="auto">
          <a:xfrm>
            <a:off x="390525" y="2392363"/>
            <a:ext cx="40671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463" y="4708525"/>
            <a:ext cx="403225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Mealy machine</a:t>
            </a:r>
          </a:p>
          <a:p>
            <a:pPr>
              <a:defRPr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Outputs are computed via a function of </a:t>
            </a:r>
            <a:r>
              <a:rPr lang="en-US" altLang="ko-KR" sz="16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sz="16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values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750" y="4751388"/>
            <a:ext cx="3960813" cy="1354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Moore machine</a:t>
            </a:r>
          </a:p>
          <a:p>
            <a:pPr>
              <a:defRPr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Outputs are computed via a function of </a:t>
            </a:r>
            <a:r>
              <a:rPr lang="en-US" altLang="ko-KR" sz="16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state</a:t>
            </a:r>
            <a:r>
              <a:rPr lang="en-US" altLang="ko-KR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Output delayed by one clock period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932363" y="2133600"/>
            <a:ext cx="1295400" cy="13668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08175" y="3679825"/>
            <a:ext cx="1079500" cy="71913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27" name="TextBox 60"/>
          <p:cNvSpPr txBox="1">
            <a:spLocks noChangeArrowheads="1"/>
          </p:cNvSpPr>
          <p:nvPr/>
        </p:nvSpPr>
        <p:spPr bwMode="auto">
          <a:xfrm>
            <a:off x="468313" y="1439863"/>
            <a:ext cx="5564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Definition of Moore &amp; Mealy Machine</a:t>
            </a: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0243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D84ADD-9C6E-48A4-B988-DB609485CC7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024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FSM: Moore &amp; Mealy Machine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385888" y="4114800"/>
            <a:ext cx="792162" cy="792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j-lt"/>
              </a:rPr>
              <a:t>s</a:t>
            </a:r>
            <a:r>
              <a:rPr lang="en-US" altLang="ko-KR">
                <a:latin typeface="+mj-lt"/>
              </a:rPr>
              <a:t>0</a:t>
            </a:r>
            <a:endParaRPr lang="en-US" altLang="ko-KR" dirty="0">
              <a:latin typeface="+mj-lt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a</a:t>
            </a:r>
          </a:p>
        </p:txBody>
      </p:sp>
      <p:sp>
        <p:nvSpPr>
          <p:cNvPr id="13" name="타원 12"/>
          <p:cNvSpPr/>
          <p:nvPr/>
        </p:nvSpPr>
        <p:spPr>
          <a:xfrm>
            <a:off x="2808288" y="4114800"/>
            <a:ext cx="792162" cy="792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j-lt"/>
              </a:rPr>
              <a:t>s</a:t>
            </a:r>
            <a:r>
              <a:rPr lang="en-US" altLang="ko-KR">
                <a:latin typeface="+mj-lt"/>
              </a:rPr>
              <a:t>1</a:t>
            </a:r>
            <a:endParaRPr lang="en-US" altLang="ko-KR" dirty="0">
              <a:latin typeface="+mj-lt"/>
            </a:endParaRPr>
          </a:p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  <a:latin typeface="+mj-lt"/>
              </a:rPr>
              <a:t>b</a:t>
            </a:r>
            <a:endParaRPr lang="ko-KR" altLang="en-US" b="1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7" name="구부러진 연결선 16"/>
          <p:cNvCxnSpPr>
            <a:stCxn id="5" idx="7"/>
            <a:endCxn id="13" idx="1"/>
          </p:cNvCxnSpPr>
          <p:nvPr/>
        </p:nvCxnSpPr>
        <p:spPr>
          <a:xfrm rot="5400000" flipH="1" flipV="1">
            <a:off x="2493169" y="3799682"/>
            <a:ext cx="12700" cy="862012"/>
          </a:xfrm>
          <a:prstGeom prst="curvedConnector3">
            <a:avLst>
              <a:gd name="adj1" fmla="val 2713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5" idx="5"/>
            <a:endCxn id="13" idx="3"/>
          </p:cNvCxnSpPr>
          <p:nvPr/>
        </p:nvCxnSpPr>
        <p:spPr>
          <a:xfrm rot="16200000" flipH="1">
            <a:off x="2493169" y="4360069"/>
            <a:ext cx="12700" cy="862012"/>
          </a:xfrm>
          <a:prstGeom prst="curvedConnector3">
            <a:avLst>
              <a:gd name="adj1" fmla="val 2713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85888" y="4546600"/>
            <a:ext cx="7921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808288" y="4548188"/>
            <a:ext cx="7921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5" name="TextBox 23"/>
          <p:cNvSpPr txBox="1">
            <a:spLocks noChangeArrowheads="1"/>
          </p:cNvSpPr>
          <p:nvPr/>
        </p:nvSpPr>
        <p:spPr bwMode="auto">
          <a:xfrm>
            <a:off x="2362200" y="3538538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>
                <a:solidFill>
                  <a:srgbClr val="00B050"/>
                </a:solidFill>
                <a:latin typeface="+mj-lt"/>
                <a:ea typeface="굴림" pitchFamily="50" charset="-127"/>
              </a:rPr>
              <a:t>0</a:t>
            </a:r>
            <a:endParaRPr lang="ko-KR" altLang="en-US" sz="1800" b="1">
              <a:solidFill>
                <a:srgbClr val="00B05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8206" name="TextBox 29"/>
          <p:cNvSpPr txBox="1">
            <a:spLocks noChangeArrowheads="1"/>
          </p:cNvSpPr>
          <p:nvPr/>
        </p:nvSpPr>
        <p:spPr bwMode="auto">
          <a:xfrm>
            <a:off x="2322513" y="5113338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>
                <a:solidFill>
                  <a:srgbClr val="00B050"/>
                </a:solidFill>
                <a:latin typeface="+mj-lt"/>
                <a:ea typeface="굴림" pitchFamily="50" charset="-127"/>
              </a:rPr>
              <a:t>1</a:t>
            </a:r>
            <a:endParaRPr lang="ko-KR" altLang="en-US" sz="1800" b="1">
              <a:solidFill>
                <a:srgbClr val="00B05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435600" y="4100513"/>
            <a:ext cx="792163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j-lt"/>
              </a:rPr>
              <a:t>s</a:t>
            </a:r>
            <a:r>
              <a:rPr lang="en-US" altLang="ko-KR">
                <a:latin typeface="+mj-lt"/>
              </a:rPr>
              <a:t>0</a:t>
            </a:r>
            <a:endParaRPr lang="en-US" altLang="ko-KR" dirty="0">
              <a:latin typeface="+mj-lt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858000" y="4100513"/>
            <a:ext cx="792163" cy="792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+mj-lt"/>
              </a:rPr>
              <a:t>s</a:t>
            </a:r>
            <a:r>
              <a:rPr lang="en-US" altLang="ko-KR">
                <a:latin typeface="+mj-lt"/>
              </a:rPr>
              <a:t>1</a:t>
            </a:r>
            <a:endParaRPr lang="en-US" altLang="ko-KR" dirty="0">
              <a:latin typeface="+mj-lt"/>
            </a:endParaRPr>
          </a:p>
        </p:txBody>
      </p:sp>
      <p:cxnSp>
        <p:nvCxnSpPr>
          <p:cNvPr id="33" name="구부러진 연결선 32"/>
          <p:cNvCxnSpPr>
            <a:stCxn id="31" idx="7"/>
            <a:endCxn id="32" idx="1"/>
          </p:cNvCxnSpPr>
          <p:nvPr/>
        </p:nvCxnSpPr>
        <p:spPr>
          <a:xfrm rot="5400000" flipH="1" flipV="1">
            <a:off x="6542882" y="3785393"/>
            <a:ext cx="12700" cy="862013"/>
          </a:xfrm>
          <a:prstGeom prst="curvedConnector3">
            <a:avLst>
              <a:gd name="adj1" fmla="val 2713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31" idx="5"/>
            <a:endCxn id="32" idx="3"/>
          </p:cNvCxnSpPr>
          <p:nvPr/>
        </p:nvCxnSpPr>
        <p:spPr>
          <a:xfrm rot="16200000" flipH="1">
            <a:off x="6542882" y="4345781"/>
            <a:ext cx="12700" cy="862013"/>
          </a:xfrm>
          <a:prstGeom prst="curvedConnector3">
            <a:avLst>
              <a:gd name="adj1" fmla="val 2713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1" name="TextBox 36"/>
          <p:cNvSpPr txBox="1">
            <a:spLocks noChangeArrowheads="1"/>
          </p:cNvSpPr>
          <p:nvPr/>
        </p:nvSpPr>
        <p:spPr bwMode="auto">
          <a:xfrm>
            <a:off x="6283325" y="3538538"/>
            <a:ext cx="528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>
                <a:solidFill>
                  <a:srgbClr val="00B050"/>
                </a:solidFill>
                <a:latin typeface="+mj-lt"/>
                <a:ea typeface="굴림" pitchFamily="50" charset="-127"/>
              </a:rPr>
              <a:t>0</a:t>
            </a:r>
            <a:r>
              <a:rPr lang="en-US" altLang="ko-KR" sz="1800">
                <a:latin typeface="+mj-lt"/>
                <a:ea typeface="굴림" pitchFamily="50" charset="-127"/>
              </a:rPr>
              <a:t>/</a:t>
            </a:r>
            <a:r>
              <a:rPr lang="en-US" altLang="ko-KR" sz="1800" b="1">
                <a:solidFill>
                  <a:srgbClr val="FF0000"/>
                </a:solidFill>
                <a:latin typeface="+mj-lt"/>
                <a:ea typeface="굴림" pitchFamily="50" charset="-127"/>
              </a:rPr>
              <a:t>a</a:t>
            </a:r>
            <a:endParaRPr lang="ko-KR" altLang="en-US" sz="1800" b="1">
              <a:solidFill>
                <a:srgbClr val="FF000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8212" name="TextBox 37"/>
          <p:cNvSpPr txBox="1">
            <a:spLocks noChangeArrowheads="1"/>
          </p:cNvSpPr>
          <p:nvPr/>
        </p:nvSpPr>
        <p:spPr bwMode="auto">
          <a:xfrm>
            <a:off x="6283325" y="5122863"/>
            <a:ext cx="55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>
                <a:solidFill>
                  <a:srgbClr val="00B050"/>
                </a:solidFill>
                <a:latin typeface="+mj-lt"/>
                <a:ea typeface="굴림" pitchFamily="50" charset="-127"/>
              </a:rPr>
              <a:t>1</a:t>
            </a:r>
            <a:r>
              <a:rPr lang="en-US" altLang="ko-KR" sz="1800">
                <a:latin typeface="+mj-lt"/>
                <a:ea typeface="굴림" pitchFamily="50" charset="-127"/>
              </a:rPr>
              <a:t>/</a:t>
            </a:r>
            <a:r>
              <a:rPr lang="en-US" altLang="ko-KR" sz="1800" b="1">
                <a:solidFill>
                  <a:srgbClr val="FF0000"/>
                </a:solidFill>
                <a:latin typeface="+mj-lt"/>
                <a:ea typeface="굴림" pitchFamily="50" charset="-127"/>
              </a:rPr>
              <a:t>b</a:t>
            </a:r>
            <a:endParaRPr lang="ko-KR" altLang="en-US" sz="1800" b="1">
              <a:solidFill>
                <a:srgbClr val="FF0000"/>
              </a:solidFill>
              <a:latin typeface="+mj-lt"/>
              <a:ea typeface="굴림" pitchFamily="50" charset="-127"/>
            </a:endParaRPr>
          </a:p>
        </p:txBody>
      </p:sp>
      <p:sp>
        <p:nvSpPr>
          <p:cNvPr id="10259" name="TextBox 2"/>
          <p:cNvSpPr txBox="1">
            <a:spLocks noChangeArrowheads="1"/>
          </p:cNvSpPr>
          <p:nvPr/>
        </p:nvSpPr>
        <p:spPr bwMode="auto">
          <a:xfrm>
            <a:off x="539750" y="1989138"/>
            <a:ext cx="12176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5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0, 1</a:t>
            </a:r>
            <a:r>
              <a:rPr lang="en-US" altLang="ko-KR" sz="1500">
                <a:latin typeface="Arial" panose="020B0604020202020204" pitchFamily="34" charset="0"/>
                <a:cs typeface="Arial" panose="020B0604020202020204" pitchFamily="34" charset="0"/>
              </a:rPr>
              <a:t>: input</a:t>
            </a:r>
          </a:p>
          <a:p>
            <a:r>
              <a:rPr lang="en-US" altLang="ko-KR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r>
              <a:rPr lang="en-US" altLang="ko-KR" sz="1500">
                <a:latin typeface="Arial" panose="020B0604020202020204" pitchFamily="34" charset="0"/>
                <a:cs typeface="Arial" panose="020B0604020202020204" pitchFamily="34" charset="0"/>
              </a:rPr>
              <a:t>: output</a:t>
            </a:r>
          </a:p>
          <a:p>
            <a:r>
              <a:rPr lang="en-US" altLang="ko-KR" sz="1500">
                <a:latin typeface="Arial" panose="020B0604020202020204" pitchFamily="34" charset="0"/>
                <a:cs typeface="Arial" panose="020B0604020202020204" pitchFamily="34" charset="0"/>
              </a:rPr>
              <a:t>s0, s1: state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68450" y="5554663"/>
            <a:ext cx="18335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+mn-lt"/>
                <a:ea typeface="굴림" charset="-127"/>
              </a:rPr>
              <a:t>Moore machine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07063" y="5554663"/>
            <a:ext cx="17780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+mn-lt"/>
                <a:ea typeface="굴림" charset="-127"/>
              </a:rPr>
              <a:t>Mealy Machine</a:t>
            </a:r>
          </a:p>
        </p:txBody>
      </p:sp>
      <p:sp>
        <p:nvSpPr>
          <p:cNvPr id="10262" name="TextBox 60"/>
          <p:cNvSpPr txBox="1">
            <a:spLocks noChangeArrowheads="1"/>
          </p:cNvSpPr>
          <p:nvPr/>
        </p:nvSpPr>
        <p:spPr bwMode="auto">
          <a:xfrm>
            <a:off x="468313" y="1439863"/>
            <a:ext cx="395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State Transition Diagram</a:t>
            </a: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8700" y="2886075"/>
            <a:ext cx="1647825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srgbClr val="FF0000"/>
                </a:solidFill>
                <a:latin typeface="+mn-lt"/>
                <a:ea typeface="굴림" charset="-127"/>
              </a:rPr>
              <a:t>output</a:t>
            </a:r>
            <a:r>
              <a:rPr lang="en-US" altLang="ko-KR" sz="1300" dirty="0">
                <a:latin typeface="+mn-lt"/>
                <a:ea typeface="굴림" charset="-127"/>
              </a:rPr>
              <a:t> depends</a:t>
            </a:r>
          </a:p>
          <a:p>
            <a:pPr>
              <a:defRPr/>
            </a:pPr>
            <a:r>
              <a:rPr lang="en-US" altLang="ko-KR" sz="1300" dirty="0">
                <a:latin typeface="+mn-lt"/>
                <a:ea typeface="굴림" charset="-127"/>
              </a:rPr>
              <a:t>only on </a:t>
            </a:r>
            <a:r>
              <a:rPr lang="en-US" altLang="ko-KR" sz="1300" b="1" dirty="0">
                <a:solidFill>
                  <a:srgbClr val="00B0F0"/>
                </a:solidFill>
                <a:latin typeface="+mn-lt"/>
                <a:ea typeface="굴림" charset="-127"/>
              </a:rPr>
              <a:t>prior state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73638" y="2886075"/>
            <a:ext cx="2574925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300" dirty="0">
                <a:solidFill>
                  <a:srgbClr val="FF0000"/>
                </a:solidFill>
                <a:latin typeface="+mn-lt"/>
                <a:ea typeface="굴림" charset="-127"/>
              </a:rPr>
              <a:t>output</a:t>
            </a:r>
            <a:r>
              <a:rPr lang="en-US" altLang="ko-KR" sz="1300" dirty="0">
                <a:latin typeface="+mn-lt"/>
                <a:ea typeface="굴림" charset="-127"/>
              </a:rPr>
              <a:t> depends</a:t>
            </a:r>
          </a:p>
          <a:p>
            <a:pPr>
              <a:defRPr/>
            </a:pPr>
            <a:r>
              <a:rPr lang="en-US" altLang="ko-KR" sz="1300" dirty="0">
                <a:latin typeface="+mn-lt"/>
                <a:ea typeface="굴림" charset="-127"/>
              </a:rPr>
              <a:t>both on </a:t>
            </a:r>
            <a:r>
              <a:rPr lang="en-US" altLang="ko-KR" sz="1300" b="1" dirty="0">
                <a:solidFill>
                  <a:srgbClr val="00B0F0"/>
                </a:solidFill>
                <a:latin typeface="+mn-lt"/>
                <a:ea typeface="굴림" charset="-127"/>
              </a:rPr>
              <a:t>prior state </a:t>
            </a:r>
            <a:r>
              <a:rPr lang="en-US" altLang="ko-KR" sz="1300" dirty="0">
                <a:latin typeface="+mn-lt"/>
                <a:ea typeface="굴림" charset="-127"/>
              </a:rPr>
              <a:t>AND </a:t>
            </a:r>
            <a:r>
              <a:rPr lang="en-US" altLang="ko-KR" sz="1300" b="1" dirty="0">
                <a:solidFill>
                  <a:srgbClr val="00B0F0"/>
                </a:solidFill>
                <a:latin typeface="+mn-lt"/>
                <a:ea typeface="굴림" charset="-127"/>
              </a:rPr>
              <a:t>input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1873250" y="3316288"/>
            <a:ext cx="250825" cy="71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49938" y="3316288"/>
            <a:ext cx="268287" cy="711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6467475" y="3316288"/>
            <a:ext cx="512763" cy="290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126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125FEE-8F98-4999-9416-C5C3E1411068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1268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3600">
                <a:latin typeface="Arial" panose="020B0604020202020204" pitchFamily="34" charset="0"/>
                <a:cs typeface="Arial" panose="020B0604020202020204" pitchFamily="34" charset="0"/>
              </a:rPr>
              <a:t>Verilog FSM Implementation Example</a:t>
            </a:r>
          </a:p>
        </p:txBody>
      </p:sp>
      <p:pic>
        <p:nvPicPr>
          <p:cNvPr id="11269" name="Picture 2" descr="http://www.dcs.bbk.ac.uk/~ptw/teaching/IWT/link-layer/manchester-encod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716338"/>
            <a:ext cx="62388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60"/>
          <p:cNvSpPr txBox="1">
            <a:spLocks noChangeArrowheads="1"/>
          </p:cNvSpPr>
          <p:nvPr/>
        </p:nvSpPr>
        <p:spPr bwMode="auto">
          <a:xfrm>
            <a:off x="468313" y="1439863"/>
            <a:ext cx="3551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Manchester Encoding</a:t>
            </a: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1271" name="Picture 2" descr="http://www.dcs.bbk.ac.uk/~ptw/teaching/IWT/link-layer/manchester-encod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57825" r="78862" b="11897"/>
          <a:stretch>
            <a:fillRect/>
          </a:stretch>
        </p:blipFill>
        <p:spPr bwMode="auto">
          <a:xfrm>
            <a:off x="1255713" y="2708275"/>
            <a:ext cx="3635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2" descr="http://www.dcs.bbk.ac.uk/~ptw/teaching/IWT/link-layer/manchester-encod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3" t="58130" r="72354" b="12814"/>
          <a:stretch>
            <a:fillRect/>
          </a:stretch>
        </p:blipFill>
        <p:spPr bwMode="auto">
          <a:xfrm>
            <a:off x="1249363" y="1916113"/>
            <a:ext cx="3476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213" y="2100263"/>
            <a:ext cx="3794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lt"/>
                <a:ea typeface="굴림" charset="-127"/>
              </a:rPr>
              <a:t>0: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11213" y="2908300"/>
            <a:ext cx="4603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>
                <a:latin typeface="+mn-lt"/>
                <a:ea typeface="굴림" charset="-127"/>
              </a:rPr>
              <a:t>1: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229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D0F954-78B2-4E93-ADD1-E93013DE6A8F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2294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187423"/>
            <a:ext cx="9178926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55976" y="3203684"/>
            <a:ext cx="425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0      1     1     1      0      0      1     0</a:t>
            </a:r>
            <a:endParaRPr lang="ko-KR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735770" y="3297417"/>
            <a:ext cx="0" cy="20520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220072" y="3303798"/>
            <a:ext cx="0" cy="20520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706710" y="3299440"/>
            <a:ext cx="0" cy="20520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81333" y="3293693"/>
            <a:ext cx="0" cy="20520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664669" y="3280622"/>
            <a:ext cx="0" cy="20520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148001" y="3302387"/>
            <a:ext cx="0" cy="20520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631337" y="3289316"/>
            <a:ext cx="0" cy="205200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786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331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74381-4FAE-42DC-AF13-F80B87932BEA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pic>
        <p:nvPicPr>
          <p:cNvPr id="13318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651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D9C8578-3623-459A-93AA-A39EFF2D6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576" y="1350168"/>
            <a:ext cx="3958292" cy="39925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CF4BB8-25F7-48F6-94A1-342356FD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56" y="5517232"/>
            <a:ext cx="6924812" cy="1111957"/>
          </a:xfrm>
          <a:prstGeom prst="rect">
            <a:avLst/>
          </a:prstGeom>
        </p:spPr>
      </p:pic>
      <p:sp>
        <p:nvSpPr>
          <p:cNvPr id="14339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B974B-FE54-4086-BEBD-7BE933207A32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14340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z="3200">
                <a:latin typeface="Arial" panose="020B0604020202020204" pitchFamily="34" charset="0"/>
                <a:cs typeface="Arial" panose="020B0604020202020204" pitchFamily="34" charset="0"/>
              </a:rPr>
              <a:t>Verilog FSM Implementation Example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101850" y="3017838"/>
            <a:ext cx="681038" cy="6873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11270" name="TextBox 92"/>
          <p:cNvSpPr txBox="1">
            <a:spLocks noChangeArrowheads="1"/>
          </p:cNvSpPr>
          <p:nvPr/>
        </p:nvSpPr>
        <p:spPr bwMode="auto">
          <a:xfrm>
            <a:off x="2247900" y="3190875"/>
            <a:ext cx="436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S0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530600" y="3017838"/>
            <a:ext cx="681038" cy="68897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11272" name="TextBox 95"/>
          <p:cNvSpPr txBox="1">
            <a:spLocks noChangeArrowheads="1"/>
          </p:cNvSpPr>
          <p:nvPr/>
        </p:nvSpPr>
        <p:spPr bwMode="auto">
          <a:xfrm>
            <a:off x="3675063" y="317182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S1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1273" name="TextBox 96"/>
          <p:cNvSpPr txBox="1">
            <a:spLocks noChangeArrowheads="1"/>
          </p:cNvSpPr>
          <p:nvPr/>
        </p:nvSpPr>
        <p:spPr bwMode="auto">
          <a:xfrm>
            <a:off x="2925763" y="2990850"/>
            <a:ext cx="547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0/0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1951038" y="2549525"/>
            <a:ext cx="304800" cy="5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5" name="TextBox 121"/>
          <p:cNvSpPr txBox="1">
            <a:spLocks noChangeArrowheads="1"/>
          </p:cNvSpPr>
          <p:nvPr/>
        </p:nvSpPr>
        <p:spPr bwMode="auto">
          <a:xfrm>
            <a:off x="1533525" y="2232025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reset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2151063" y="3055938"/>
            <a:ext cx="582612" cy="6080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611188" y="3038475"/>
            <a:ext cx="681037" cy="6873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11278" name="TextBox 134"/>
          <p:cNvSpPr txBox="1">
            <a:spLocks noChangeArrowheads="1"/>
          </p:cNvSpPr>
          <p:nvPr/>
        </p:nvSpPr>
        <p:spPr bwMode="auto">
          <a:xfrm>
            <a:off x="754063" y="3190875"/>
            <a:ext cx="436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S2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1355725" y="3560763"/>
            <a:ext cx="6826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2847975" y="3317875"/>
            <a:ext cx="6810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855913" y="3563938"/>
            <a:ext cx="612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 flipH="1">
            <a:off x="1384300" y="3346450"/>
            <a:ext cx="6127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3" name="TextBox 137"/>
          <p:cNvSpPr txBox="1">
            <a:spLocks noChangeArrowheads="1"/>
          </p:cNvSpPr>
          <p:nvPr/>
        </p:nvSpPr>
        <p:spPr bwMode="auto">
          <a:xfrm>
            <a:off x="2925763" y="3563938"/>
            <a:ext cx="54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0/1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1284" name="TextBox 138"/>
          <p:cNvSpPr txBox="1">
            <a:spLocks noChangeArrowheads="1"/>
          </p:cNvSpPr>
          <p:nvPr/>
        </p:nvSpPr>
        <p:spPr bwMode="auto">
          <a:xfrm>
            <a:off x="1474788" y="3563938"/>
            <a:ext cx="54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1/0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1285" name="TextBox 139"/>
          <p:cNvSpPr txBox="1">
            <a:spLocks noChangeArrowheads="1"/>
          </p:cNvSpPr>
          <p:nvPr/>
        </p:nvSpPr>
        <p:spPr bwMode="auto">
          <a:xfrm>
            <a:off x="1474788" y="2989263"/>
            <a:ext cx="54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1/1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1290" name="TextBox 56"/>
          <p:cNvSpPr txBox="1">
            <a:spLocks noChangeArrowheads="1"/>
          </p:cNvSpPr>
          <p:nvPr/>
        </p:nvSpPr>
        <p:spPr bwMode="auto">
          <a:xfrm>
            <a:off x="446088" y="6597650"/>
            <a:ext cx="8337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r>
              <a:rPr lang="en-US" altLang="ko-KR" sz="1400" b="1">
                <a:ea typeface="굴림" pitchFamily="50" charset="-127"/>
              </a:rPr>
              <a:t>Output change is NOT synchronous with state change; </a:t>
            </a:r>
            <a:r>
              <a:rPr lang="en-US" altLang="ko-KR" sz="1400" b="1">
                <a:latin typeface="+mj-lt"/>
                <a:ea typeface="굴림" pitchFamily="50" charset="-127"/>
              </a:rPr>
              <a:t>output can change during one state</a:t>
            </a:r>
            <a:endParaRPr lang="ko-KR" altLang="en-US" sz="1400" b="1">
              <a:latin typeface="+mj-lt"/>
              <a:ea typeface="굴림" pitchFamily="50" charset="-127"/>
            </a:endParaRPr>
          </a:p>
        </p:txBody>
      </p:sp>
      <p:sp>
        <p:nvSpPr>
          <p:cNvPr id="14359" name="TextBox 28"/>
          <p:cNvSpPr txBox="1">
            <a:spLocks noChangeArrowheads="1"/>
          </p:cNvSpPr>
          <p:nvPr/>
        </p:nvSpPr>
        <p:spPr bwMode="auto">
          <a:xfrm>
            <a:off x="468313" y="1439863"/>
            <a:ext cx="2647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Mealy machine</a:t>
            </a: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63912" y="5661248"/>
            <a:ext cx="1088020" cy="7794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568700" y="5159375"/>
            <a:ext cx="52546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lt"/>
                <a:ea typeface="굴림" charset="-127"/>
              </a:rPr>
              <a:t>glitch</a:t>
            </a:r>
            <a:endParaRPr lang="ko-KR" altLang="en-US" sz="1000" b="1" dirty="0">
              <a:solidFill>
                <a:srgbClr val="C00000"/>
              </a:solidFill>
              <a:latin typeface="+mn-lt"/>
              <a:ea typeface="굴림" charset="-127"/>
            </a:endParaRPr>
          </a:p>
        </p:txBody>
      </p:sp>
      <p:cxnSp>
        <p:nvCxnSpPr>
          <p:cNvPr id="30" name="직선 화살표 연결선 29"/>
          <p:cNvCxnSpPr>
            <a:cxnSpLocks/>
          </p:cNvCxnSpPr>
          <p:nvPr/>
        </p:nvCxnSpPr>
        <p:spPr>
          <a:xfrm flipH="1">
            <a:off x="3264360" y="5386388"/>
            <a:ext cx="458329" cy="39800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3887788" y="5391150"/>
            <a:ext cx="492869" cy="345393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572000" y="4869160"/>
            <a:ext cx="3756868" cy="26352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모서리가 둥근 직사각형 27">
            <a:extLst>
              <a:ext uri="{FF2B5EF4-FFF2-40B4-BE49-F238E27FC236}">
                <a16:creationId xmlns:a16="http://schemas.microsoft.com/office/drawing/2014/main" id="{5F82C182-53CC-4ABC-83BE-50BFFEDC8F79}"/>
              </a:ext>
            </a:extLst>
          </p:cNvPr>
          <p:cNvSpPr/>
          <p:nvPr/>
        </p:nvSpPr>
        <p:spPr>
          <a:xfrm>
            <a:off x="3183756" y="5661248"/>
            <a:ext cx="1088020" cy="7794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" name="모서리가 둥근 직사각형 27">
            <a:extLst>
              <a:ext uri="{FF2B5EF4-FFF2-40B4-BE49-F238E27FC236}">
                <a16:creationId xmlns:a16="http://schemas.microsoft.com/office/drawing/2014/main" id="{1CADC306-5892-4B9B-9E0A-BEB9E097A2A6}"/>
              </a:ext>
            </a:extLst>
          </p:cNvPr>
          <p:cNvSpPr/>
          <p:nvPr/>
        </p:nvSpPr>
        <p:spPr>
          <a:xfrm>
            <a:off x="4308352" y="5661248"/>
            <a:ext cx="1148384" cy="7794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B3EA38-4A90-4165-B71B-62ECDF93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20" y="1340768"/>
            <a:ext cx="3196256" cy="38464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9F0912-9D55-42B1-921A-FD277B1A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56" y="5238165"/>
            <a:ext cx="7405687" cy="1195796"/>
          </a:xfrm>
          <a:prstGeom prst="rect">
            <a:avLst/>
          </a:prstGeom>
        </p:spPr>
      </p:pic>
      <p:sp>
        <p:nvSpPr>
          <p:cNvPr id="15364" name="제목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37"/>
          </a:xfrm>
        </p:spPr>
        <p:txBody>
          <a:bodyPr/>
          <a:lstStyle/>
          <a:p>
            <a:pPr eaLnBrk="1" hangingPunct="1"/>
            <a:r>
              <a:rPr lang="en-US" altLang="ko-KR" sz="3200">
                <a:latin typeface="Arial" panose="020B0604020202020204" pitchFamily="34" charset="0"/>
                <a:cs typeface="Arial" panose="020B0604020202020204" pitchFamily="34" charset="0"/>
              </a:rPr>
              <a:t>Verilog FSM Implementation Example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87513" y="2671763"/>
            <a:ext cx="681037" cy="6873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12294" name="TextBox 7"/>
          <p:cNvSpPr txBox="1">
            <a:spLocks noChangeArrowheads="1"/>
          </p:cNvSpPr>
          <p:nvPr/>
        </p:nvSpPr>
        <p:spPr bwMode="auto">
          <a:xfrm>
            <a:off x="1701800" y="2733675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S0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2051050" y="29495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0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492500" y="2676525"/>
            <a:ext cx="681038" cy="6873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12297" name="TextBox 13"/>
          <p:cNvSpPr txBox="1">
            <a:spLocks noChangeArrowheads="1"/>
          </p:cNvSpPr>
          <p:nvPr/>
        </p:nvSpPr>
        <p:spPr bwMode="auto">
          <a:xfrm>
            <a:off x="3506788" y="2740025"/>
            <a:ext cx="436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S1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2298" name="TextBox 14"/>
          <p:cNvSpPr txBox="1">
            <a:spLocks noChangeArrowheads="1"/>
          </p:cNvSpPr>
          <p:nvPr/>
        </p:nvSpPr>
        <p:spPr bwMode="auto">
          <a:xfrm>
            <a:off x="3856038" y="295592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0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06563" y="4286250"/>
            <a:ext cx="681037" cy="6873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12300" name="TextBox 16"/>
          <p:cNvSpPr txBox="1">
            <a:spLocks noChangeArrowheads="1"/>
          </p:cNvSpPr>
          <p:nvPr/>
        </p:nvSpPr>
        <p:spPr bwMode="auto">
          <a:xfrm>
            <a:off x="1720850" y="4348163"/>
            <a:ext cx="436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S3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2301" name="TextBox 17"/>
          <p:cNvSpPr txBox="1">
            <a:spLocks noChangeArrowheads="1"/>
          </p:cNvSpPr>
          <p:nvPr/>
        </p:nvSpPr>
        <p:spPr bwMode="auto">
          <a:xfrm>
            <a:off x="2070100" y="4564063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1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490913" y="4286250"/>
            <a:ext cx="681037" cy="68738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12303" name="TextBox 19"/>
          <p:cNvSpPr txBox="1">
            <a:spLocks noChangeArrowheads="1"/>
          </p:cNvSpPr>
          <p:nvPr/>
        </p:nvSpPr>
        <p:spPr bwMode="auto">
          <a:xfrm>
            <a:off x="3487738" y="4303713"/>
            <a:ext cx="436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S2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2304" name="TextBox 20"/>
          <p:cNvSpPr txBox="1">
            <a:spLocks noChangeArrowheads="1"/>
          </p:cNvSpPr>
          <p:nvPr/>
        </p:nvSpPr>
        <p:spPr bwMode="auto">
          <a:xfrm>
            <a:off x="3821113" y="4527550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1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852613" y="2814638"/>
            <a:ext cx="388937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611563" y="2801938"/>
            <a:ext cx="403225" cy="523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1847850" y="4410075"/>
            <a:ext cx="381000" cy="52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613150" y="4410075"/>
            <a:ext cx="400050" cy="5254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276350" y="2435225"/>
            <a:ext cx="506413" cy="398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>
            <a:off x="1901825" y="3444875"/>
            <a:ext cx="14288" cy="754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2146300" y="3406775"/>
            <a:ext cx="9525" cy="7508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2" name="TextBox 8221"/>
          <p:cNvSpPr txBox="1">
            <a:spLocks noChangeArrowheads="1"/>
          </p:cNvSpPr>
          <p:nvPr/>
        </p:nvSpPr>
        <p:spPr bwMode="auto">
          <a:xfrm>
            <a:off x="711200" y="2133600"/>
            <a:ext cx="688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reset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2357438" y="3014663"/>
            <a:ext cx="112395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2357438" y="4629150"/>
            <a:ext cx="11033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5" name="TextBox 107"/>
          <p:cNvSpPr txBox="1">
            <a:spLocks noChangeArrowheads="1"/>
          </p:cNvSpPr>
          <p:nvPr/>
        </p:nvSpPr>
        <p:spPr bwMode="auto">
          <a:xfrm>
            <a:off x="2747963" y="2667000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0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2316" name="TextBox 110"/>
          <p:cNvSpPr txBox="1">
            <a:spLocks noChangeArrowheads="1"/>
          </p:cNvSpPr>
          <p:nvPr/>
        </p:nvSpPr>
        <p:spPr bwMode="auto">
          <a:xfrm>
            <a:off x="2784475" y="4316413"/>
            <a:ext cx="319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1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3706813" y="3481388"/>
            <a:ext cx="14287" cy="754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3951288" y="3443288"/>
            <a:ext cx="11112" cy="7508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1" name="TextBox 126"/>
          <p:cNvSpPr txBox="1">
            <a:spLocks noChangeArrowheads="1"/>
          </p:cNvSpPr>
          <p:nvPr/>
        </p:nvSpPr>
        <p:spPr bwMode="auto">
          <a:xfrm>
            <a:off x="3421063" y="36480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0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2322" name="TextBox 127"/>
          <p:cNvSpPr txBox="1">
            <a:spLocks noChangeArrowheads="1"/>
          </p:cNvSpPr>
          <p:nvPr/>
        </p:nvSpPr>
        <p:spPr bwMode="auto">
          <a:xfrm>
            <a:off x="3965575" y="3676650"/>
            <a:ext cx="31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0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2323" name="TextBox 129"/>
          <p:cNvSpPr txBox="1">
            <a:spLocks noChangeArrowheads="1"/>
          </p:cNvSpPr>
          <p:nvPr/>
        </p:nvSpPr>
        <p:spPr bwMode="auto">
          <a:xfrm>
            <a:off x="2147888" y="361632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1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2324" name="TextBox 130"/>
          <p:cNvSpPr txBox="1">
            <a:spLocks noChangeArrowheads="1"/>
          </p:cNvSpPr>
          <p:nvPr/>
        </p:nvSpPr>
        <p:spPr bwMode="auto">
          <a:xfrm>
            <a:off x="1557338" y="3581400"/>
            <a:ext cx="319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>
                <a:latin typeface="+mj-lt"/>
                <a:ea typeface="굴림" pitchFamily="50" charset="-127"/>
              </a:rPr>
              <a:t>1</a:t>
            </a:r>
            <a:endParaRPr lang="ko-KR" altLang="en-US" sz="1800">
              <a:latin typeface="+mj-lt"/>
              <a:ea typeface="굴림" pitchFamily="50" charset="-127"/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736725" y="2709863"/>
            <a:ext cx="582613" cy="606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j-lt"/>
            </a:endParaRPr>
          </a:p>
        </p:txBody>
      </p:sp>
      <p:sp>
        <p:nvSpPr>
          <p:cNvPr id="12334" name="TextBox 48"/>
          <p:cNvSpPr txBox="1">
            <a:spLocks noChangeArrowheads="1"/>
          </p:cNvSpPr>
          <p:nvPr/>
        </p:nvSpPr>
        <p:spPr bwMode="auto">
          <a:xfrm>
            <a:off x="600075" y="6362700"/>
            <a:ext cx="8297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0">
              <a:spcBef>
                <a:spcPct val="0"/>
              </a:spcBef>
              <a:defRPr/>
            </a:pPr>
            <a:r>
              <a:rPr lang="en-US" altLang="ko-KR" sz="1400" b="1">
                <a:latin typeface="+mj-lt"/>
                <a:ea typeface="굴림" pitchFamily="50" charset="-127"/>
              </a:rPr>
              <a:t>Output change is synchronous with state change; output doesn’t change </a:t>
            </a:r>
            <a:r>
              <a:rPr lang="en-US" altLang="ko-KR" sz="1400" b="1">
                <a:ea typeface="굴림" pitchFamily="50" charset="-127"/>
              </a:rPr>
              <a:t>during one state </a:t>
            </a:r>
            <a:endParaRPr lang="en-US" altLang="ko-KR" sz="1400" b="1">
              <a:latin typeface="+mj-lt"/>
              <a:ea typeface="굴림" pitchFamily="50" charset="-127"/>
            </a:endParaRPr>
          </a:p>
          <a:p>
            <a:pPr latinLnBrk="0">
              <a:spcBef>
                <a:spcPct val="0"/>
              </a:spcBef>
              <a:defRPr/>
            </a:pPr>
            <a:r>
              <a:rPr lang="en-US" altLang="ko-KR" sz="1400" b="1">
                <a:latin typeface="+mj-lt"/>
                <a:ea typeface="굴림" pitchFamily="50" charset="-127"/>
              </a:rPr>
              <a:t>Same as synchronous Mealy</a:t>
            </a:r>
            <a:endParaRPr lang="ko-KR" altLang="en-US" sz="1400" b="1">
              <a:latin typeface="+mj-lt"/>
              <a:ea typeface="굴림" pitchFamily="50" charset="-127"/>
            </a:endParaRPr>
          </a:p>
        </p:txBody>
      </p:sp>
      <p:sp>
        <p:nvSpPr>
          <p:cNvPr id="15397" name="TextBox 49"/>
          <p:cNvSpPr txBox="1">
            <a:spLocks noChangeArrowheads="1"/>
          </p:cNvSpPr>
          <p:nvPr/>
        </p:nvSpPr>
        <p:spPr bwMode="auto">
          <a:xfrm>
            <a:off x="468313" y="1439863"/>
            <a:ext cx="2733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Moore machine</a:t>
            </a:r>
            <a:endParaRPr lang="ko-KR" altLang="en-US" sz="240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638425" y="5391146"/>
            <a:ext cx="1217613" cy="3516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CMALAB</a:t>
            </a:r>
            <a:endParaRPr lang="ko-KR" altLang="en-US"/>
          </a:p>
        </p:txBody>
      </p:sp>
      <p:sp>
        <p:nvSpPr>
          <p:cNvPr id="154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1FC53-EB5C-4330-856B-BA10E276A765}" type="slidenum">
              <a:rPr lang="ko-KR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950098" y="4845096"/>
            <a:ext cx="3006278" cy="20390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030413" y="5733256"/>
            <a:ext cx="1217612" cy="54530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248024" y="5756640"/>
            <a:ext cx="1216025" cy="5282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464049" y="5740344"/>
            <a:ext cx="1217613" cy="55906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2038350" y="5526088"/>
            <a:ext cx="600075" cy="1587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1">
            <a:extLst>
              <a:ext uri="{FF2B5EF4-FFF2-40B4-BE49-F238E27FC236}">
                <a16:creationId xmlns:a16="http://schemas.microsoft.com/office/drawing/2014/main" id="{F73C4390-B5F6-4FD9-ABC3-E123BA03C6F9}"/>
              </a:ext>
            </a:extLst>
          </p:cNvPr>
          <p:cNvSpPr/>
          <p:nvPr/>
        </p:nvSpPr>
        <p:spPr>
          <a:xfrm>
            <a:off x="3856037" y="5398915"/>
            <a:ext cx="1298550" cy="3516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모서리가 둥근 직사각형 1">
            <a:extLst>
              <a:ext uri="{FF2B5EF4-FFF2-40B4-BE49-F238E27FC236}">
                <a16:creationId xmlns:a16="http://schemas.microsoft.com/office/drawing/2014/main" id="{29EFDB41-5640-4C49-A85C-F17EB6CD2BD3}"/>
              </a:ext>
            </a:extLst>
          </p:cNvPr>
          <p:cNvSpPr/>
          <p:nvPr/>
        </p:nvSpPr>
        <p:spPr>
          <a:xfrm>
            <a:off x="5154587" y="5381610"/>
            <a:ext cx="1217613" cy="3516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33886</TotalTime>
  <Words>561</Words>
  <Application>Microsoft Office PowerPoint</Application>
  <PresentationFormat>화면 슬라이드 쇼(4:3)</PresentationFormat>
  <Paragraphs>149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Arial</vt:lpstr>
      <vt:lpstr>Century Gothic</vt:lpstr>
      <vt:lpstr>Constantia</vt:lpstr>
      <vt:lpstr>Wingdings</vt:lpstr>
      <vt:lpstr>Office 테마</vt:lpstr>
      <vt:lpstr>Lab. 08</vt:lpstr>
      <vt:lpstr>Overview</vt:lpstr>
      <vt:lpstr>FSM: Moore &amp; Mealy Machine</vt:lpstr>
      <vt:lpstr>FSM: Moore &amp; Mealy Machine</vt:lpstr>
      <vt:lpstr>Verilog FSM Implementation Example</vt:lpstr>
      <vt:lpstr>PowerPoint 프레젠테이션</vt:lpstr>
      <vt:lpstr>PowerPoint 프레젠테이션</vt:lpstr>
      <vt:lpstr>Verilog FSM Implementation Example</vt:lpstr>
      <vt:lpstr>Verilog FSM Implementation Example</vt:lpstr>
      <vt:lpstr>Today</vt:lpstr>
      <vt:lpstr>Homework</vt:lpstr>
      <vt:lpstr>Homework</vt:lpstr>
    </vt:vector>
  </TitlesOfParts>
  <Company>mmlab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Soobeom Kim</dc:creator>
  <cp:lastModifiedBy> </cp:lastModifiedBy>
  <cp:revision>948</cp:revision>
  <dcterms:created xsi:type="dcterms:W3CDTF">2008-07-30T02:31:41Z</dcterms:created>
  <dcterms:modified xsi:type="dcterms:W3CDTF">2019-11-04T08:26:15Z</dcterms:modified>
</cp:coreProperties>
</file>