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5" r:id="rId6"/>
    <p:sldId id="263" r:id="rId7"/>
    <p:sldId id="266" r:id="rId8"/>
    <p:sldId id="272" r:id="rId9"/>
    <p:sldId id="273" r:id="rId10"/>
    <p:sldId id="275" r:id="rId11"/>
    <p:sldId id="291" r:id="rId12"/>
    <p:sldId id="292" r:id="rId13"/>
    <p:sldId id="293" r:id="rId14"/>
    <p:sldId id="294" r:id="rId15"/>
    <p:sldId id="29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871A-B4C2-4987-940E-9B06B0D0E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F240-7BFD-4BE8-9E9A-CB9BD27AB0B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hyperlink" Target="https://pjreddie.com/darknet/train-cifar/" TargetMode="External"/><Relationship Id="rId1" Type="http://schemas.openxmlformats.org/officeDocument/2006/relationships/hyperlink" Target="https://github.com/pjreddie/darknet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269" y="713423"/>
            <a:ext cx="9001462" cy="23876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DarkNET</a:t>
            </a:r>
            <a:r>
              <a:rPr lang="zh-CN" altLang="en-US" dirty="0"/>
              <a:t>的平台开发工作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7799" y="4165918"/>
            <a:ext cx="9001462" cy="1655762"/>
          </a:xfrm>
        </p:spPr>
        <p:txBody>
          <a:bodyPr/>
          <a:lstStyle/>
          <a:p>
            <a:r>
              <a:rPr lang="zh-CN" altLang="en-US"/>
              <a:t>吴兆阳  黄钟健  冯拓</a:t>
            </a:r>
            <a:endParaRPr lang="zh-CN" altLang="en-US"/>
          </a:p>
          <a:p>
            <a:r>
              <a:rPr lang="en-US" altLang="zh-CN"/>
              <a:t>2019.10.30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下载训练代码，配置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34501"/>
            <a:ext cx="10353762" cy="3695136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smtClean="0">
                <a:hlinkClick r:id="rId1"/>
              </a:rPr>
              <a:t>https://github.com/pjreddie/darknet.git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project website</a:t>
            </a:r>
            <a:r>
              <a:rPr lang="zh-CN" altLang="en-US" dirty="0" smtClean="0"/>
              <a:t>进行配置（以</a:t>
            </a:r>
            <a:r>
              <a:rPr lang="en-US" altLang="zh-CN" dirty="0" smtClean="0"/>
              <a:t>cifar10</a:t>
            </a:r>
            <a:r>
              <a:rPr lang="zh-CN" altLang="en-US" dirty="0" smtClean="0"/>
              <a:t>分类为例）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https://pjreddie.com/darknet/train-cifar/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数据准备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79" y="3471519"/>
            <a:ext cx="2532900" cy="2867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172" y="3471855"/>
            <a:ext cx="3513310" cy="16705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966" y="4972556"/>
            <a:ext cx="3804079" cy="12957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01579" y="3028781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编写</a:t>
            </a:r>
            <a:r>
              <a:rPr lang="en-US" altLang="zh-CN" dirty="0" err="1"/>
              <a:t>config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，导入工程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en-US" altLang="zh-CN" dirty="0" smtClean="0"/>
              <a:t> apt install eclipse eclipse-</a:t>
            </a:r>
            <a:r>
              <a:rPr lang="en-US" altLang="zh-CN" dirty="0" err="1" smtClean="0"/>
              <a:t>cdt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>export SHELL=/bin/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（可选）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（终端输入，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File &gt; import..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 &gt; ..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..</a:t>
            </a:r>
            <a:endParaRPr lang="en-US" altLang="zh-CN" dirty="0" smtClean="0"/>
          </a:p>
          <a:p>
            <a:r>
              <a:rPr lang="zh-CN" altLang="en-US" dirty="0" smtClean="0"/>
              <a:t>浏览，选中</a:t>
            </a:r>
            <a:r>
              <a:rPr lang="en-US" altLang="zh-CN" dirty="0" err="1" smtClean="0"/>
              <a:t>darknet</a:t>
            </a:r>
            <a:r>
              <a:rPr lang="zh-CN" altLang="en-US" dirty="0" smtClean="0"/>
              <a:t>文件夹，然后点击</a:t>
            </a:r>
            <a:r>
              <a:rPr lang="en-US" altLang="zh-CN" dirty="0" smtClean="0"/>
              <a:t>Finish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9233" y="1697023"/>
            <a:ext cx="3171825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95" y="5073092"/>
            <a:ext cx="5553075" cy="120967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613189" y="4275438"/>
            <a:ext cx="2693773" cy="24713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8551" y="894150"/>
            <a:ext cx="2613682" cy="20855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50" y="215799"/>
            <a:ext cx="4819485" cy="1326321"/>
          </a:xfrm>
        </p:spPr>
        <p:txBody>
          <a:bodyPr/>
          <a:lstStyle/>
          <a:p>
            <a:r>
              <a:rPr lang="zh-CN" altLang="en-US" dirty="0" smtClean="0"/>
              <a:t>编译运行调试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414" y="1164396"/>
            <a:ext cx="5783137" cy="49563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项为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编译工程，右键点击文件夹，</a:t>
            </a:r>
            <a:r>
              <a:rPr lang="en-US" altLang="zh-CN" dirty="0" smtClean="0"/>
              <a:t>build project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右键</a:t>
            </a:r>
            <a:r>
              <a:rPr lang="zh-CN" altLang="en-US" dirty="0"/>
              <a:t>点击</a:t>
            </a:r>
            <a:r>
              <a:rPr lang="zh-CN" altLang="en-US" dirty="0" smtClean="0"/>
              <a:t>文件夹，</a:t>
            </a:r>
            <a:r>
              <a:rPr lang="en-US" altLang="zh-CN" dirty="0" smtClean="0"/>
              <a:t>debug as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然后切换到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页面，出现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点击</a:t>
            </a:r>
            <a:r>
              <a:rPr lang="zh-CN" altLang="en-US" dirty="0"/>
              <a:t>右</a:t>
            </a:r>
            <a:r>
              <a:rPr lang="zh-CN" altLang="en-US" dirty="0" smtClean="0"/>
              <a:t>上角三角，回到资源页面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88" y="3581627"/>
            <a:ext cx="3323647" cy="492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88" y="4552749"/>
            <a:ext cx="3520646" cy="5921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823" y="5598079"/>
            <a:ext cx="1323975" cy="76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866" y="3767997"/>
            <a:ext cx="3531783" cy="5449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61871" y="4462122"/>
            <a:ext cx="406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填写运行参数在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标签页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6674444" y="5990747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debug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510" y="4888220"/>
            <a:ext cx="3371850" cy="1000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786" y="1609014"/>
            <a:ext cx="1162050" cy="838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46698" y="325400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右键点击文件夹，</a:t>
            </a:r>
            <a:r>
              <a:rPr lang="en-US" altLang="zh-CN" dirty="0"/>
              <a:t>debug as</a:t>
            </a:r>
            <a:r>
              <a:rPr lang="zh-CN" altLang="en-US" dirty="0"/>
              <a:t>，配置</a:t>
            </a:r>
            <a:r>
              <a:rPr lang="en-US" altLang="zh-CN" dirty="0"/>
              <a:t>debug</a:t>
            </a:r>
            <a:r>
              <a:rPr lang="zh-CN" altLang="en-US" dirty="0"/>
              <a:t>参数</a:t>
            </a:r>
            <a:endParaRPr lang="en-US" altLang="zh-CN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480602" y="3215905"/>
            <a:ext cx="0" cy="31060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469617" y="3159803"/>
            <a:ext cx="5030405" cy="119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37" y="1218927"/>
            <a:ext cx="11535804" cy="508546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87935" y="0"/>
            <a:ext cx="10353761" cy="1326321"/>
          </a:xfrm>
        </p:spPr>
        <p:txBody>
          <a:bodyPr/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1795" y="4654378"/>
            <a:ext cx="123567" cy="12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1795" y="2804997"/>
            <a:ext cx="123567" cy="12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97676" y="4860324"/>
            <a:ext cx="123567" cy="12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14032" t="30378" r="60688" b="63791"/>
          <a:stretch>
            <a:fillRect/>
          </a:stretch>
        </p:blipFill>
        <p:spPr>
          <a:xfrm>
            <a:off x="2920308" y="1870003"/>
            <a:ext cx="8019541" cy="815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直接箭头连接符 11"/>
          <p:cNvCxnSpPr/>
          <p:nvPr/>
        </p:nvCxnSpPr>
        <p:spPr>
          <a:xfrm flipV="1">
            <a:off x="2248930" y="2356022"/>
            <a:ext cx="560173" cy="448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69276" y="2093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断点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0476" y="638677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先在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界面添加断点，再打开调试模式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7935" y="0"/>
            <a:ext cx="10353761" cy="1326321"/>
          </a:xfrm>
        </p:spPr>
        <p:txBody>
          <a:bodyPr/>
          <a:lstStyle/>
          <a:p>
            <a:r>
              <a:rPr lang="en-US" altLang="zh-CN" dirty="0" smtClean="0"/>
              <a:t>Debug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780142" y="1062679"/>
            <a:ext cx="8599094" cy="5695179"/>
            <a:chOff x="1137590" y="930874"/>
            <a:chExt cx="8599094" cy="569517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37590" y="930874"/>
              <a:ext cx="8599094" cy="569517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270422" y="930874"/>
              <a:ext cx="1565189" cy="2388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36146" y="1219930"/>
              <a:ext cx="1885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Debug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操作按钮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37590" y="2875736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在对应文件左侧打上断点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510" y="2384425"/>
            <a:ext cx="10353761" cy="1326321"/>
          </a:xfrm>
        </p:spPr>
        <p:txBody>
          <a:bodyPr/>
          <a:p>
            <a:r>
              <a:rPr lang="en-US" altLang="zh-CN" dirty="0" err="1" smtClean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多</a:t>
            </a:r>
            <a:r>
              <a:rPr lang="zh-CN" altLang="en-US" dirty="0" smtClean="0">
                <a:sym typeface="+mn-ea"/>
              </a:rPr>
              <a:t>人协作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/>
              <a:t>权限管理</a:t>
            </a:r>
            <a:endParaRPr lang="zh-CN" altLang="en-US" dirty="0"/>
          </a:p>
        </p:txBody>
      </p:sp>
      <p:pic>
        <p:nvPicPr>
          <p:cNvPr id="1026" name="Picture 2" descr="https://images2015.cnblogs.com/blog/605655/201609/605655-20160919134451262-1641512058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673" y="2160204"/>
            <a:ext cx="48006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059976" y="2000155"/>
            <a:ext cx="5036024" cy="333187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创建者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Admin</a:t>
            </a:r>
            <a:r>
              <a:rPr lang="en-US" altLang="zh-CN" sz="3600" dirty="0"/>
              <a:t>(</a:t>
            </a:r>
            <a:r>
              <a:rPr lang="zh-CN" altLang="en-US" sz="3600" dirty="0" smtClean="0"/>
              <a:t>管理者</a:t>
            </a:r>
            <a:r>
              <a:rPr lang="en-US" altLang="zh-CN" sz="3600" dirty="0"/>
              <a:t>)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/>
              <a:t>Write(</a:t>
            </a:r>
            <a:r>
              <a:rPr lang="zh-CN" altLang="en-US" sz="3600" dirty="0"/>
              <a:t>只写</a:t>
            </a:r>
            <a:r>
              <a:rPr lang="en-US" altLang="zh-CN" sz="3600" dirty="0"/>
              <a:t>) 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Read</a:t>
            </a:r>
            <a:r>
              <a:rPr lang="en-US" altLang="zh-CN" sz="3600" dirty="0"/>
              <a:t>(</a:t>
            </a:r>
            <a:r>
              <a:rPr lang="zh-CN" altLang="en-US" sz="3600" dirty="0"/>
              <a:t>只读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创建组织</a:t>
            </a:r>
            <a:endParaRPr lang="zh-CN" altLang="en-US" dirty="0"/>
          </a:p>
        </p:txBody>
      </p:sp>
      <p:pic>
        <p:nvPicPr>
          <p:cNvPr id="2050" name="Picture 2" descr="https://images2015.cnblogs.com/blog/605655/201609/605655-20160919135811152-676430683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1" y="1841390"/>
            <a:ext cx="59092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组织结构</a:t>
            </a:r>
            <a:endParaRPr lang="zh-CN" altLang="en-US" dirty="0"/>
          </a:p>
        </p:txBody>
      </p:sp>
      <p:pic>
        <p:nvPicPr>
          <p:cNvPr id="6" name="Picture 2" descr="https://images2015.cnblogs.com/blog/605655/201609/605655-20160919140654590-1651498572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34" y="1825625"/>
            <a:ext cx="95519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添加</a:t>
            </a:r>
            <a:r>
              <a:rPr lang="zh-CN" altLang="en-US" dirty="0"/>
              <a:t>团队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5208" y="1901318"/>
            <a:ext cx="6561583" cy="43317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95" y="2002155"/>
            <a:ext cx="7969885" cy="4766310"/>
          </a:xfrm>
        </p:spPr>
        <p:txBody>
          <a:bodyPr/>
          <a:p>
            <a:r>
              <a:rPr lang="en-US" altLang="zh-CN" sz="2800"/>
              <a:t>1.Darknet</a:t>
            </a:r>
            <a:r>
              <a:rPr lang="zh-CN" altLang="en-US" sz="2800"/>
              <a:t>工程</a:t>
            </a:r>
            <a:endParaRPr lang="zh-CN" altLang="en-US" sz="2800"/>
          </a:p>
          <a:p>
            <a:r>
              <a:rPr lang="en-US" altLang="zh-CN" sz="2800"/>
              <a:t>2.CUDA</a:t>
            </a:r>
            <a:r>
              <a:rPr lang="zh-CN" altLang="en-US" sz="2800"/>
              <a:t>编程与</a:t>
            </a:r>
            <a:r>
              <a:rPr lang="en-US" altLang="zh-CN" sz="2800"/>
              <a:t>Darknet</a:t>
            </a:r>
            <a:r>
              <a:rPr lang="zh-CN" altLang="en-US" sz="2800"/>
              <a:t>的网络层算子</a:t>
            </a:r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开发工具与</a:t>
            </a:r>
            <a:r>
              <a:rPr lang="en-US" altLang="zh-CN" sz="2800"/>
              <a:t>DeBug</a:t>
            </a:r>
            <a:endParaRPr lang="zh-CN" altLang="en-US" sz="2800"/>
          </a:p>
          <a:p>
            <a:r>
              <a:rPr lang="en-US" altLang="zh-CN" sz="2800"/>
              <a:t>4.</a:t>
            </a:r>
            <a:r>
              <a:rPr lang="zh-CN" altLang="en-US" sz="2800"/>
              <a:t>在</a:t>
            </a:r>
            <a:r>
              <a:rPr lang="en-US" altLang="zh-CN" sz="2800"/>
              <a:t>git</a:t>
            </a:r>
            <a:r>
              <a:rPr lang="zh-CN" altLang="en-US" sz="2800"/>
              <a:t>上多人协作开发</a:t>
            </a:r>
            <a:endParaRPr lang="zh-CN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latin typeface="+mj-ea"/>
              </a:rPr>
              <a:t>Pull Request</a:t>
            </a:r>
            <a:endParaRPr lang="zh-CN" altLang="en-US" dirty="0">
              <a:latin typeface="+mj-ea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6260" y="1825625"/>
            <a:ext cx="5759479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latin typeface="+mj-ea"/>
              </a:rPr>
              <a:t>Pull Request </a:t>
            </a:r>
            <a:r>
              <a:rPr lang="zh-CN" altLang="en-US" dirty="0" smtClean="0">
                <a:latin typeface="+mj-ea"/>
              </a:rPr>
              <a:t>准备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p>
            <a:pPr>
              <a:lnSpc>
                <a:spcPct val="150000"/>
              </a:lnSpc>
            </a:pPr>
            <a:r>
              <a:rPr lang="en-US" altLang="zh-CN" dirty="0" smtClean="0"/>
              <a:t>fork </a:t>
            </a:r>
            <a:r>
              <a:rPr lang="zh-CN" altLang="en-US" dirty="0" smtClean="0"/>
              <a:t>组织仓库到自己帐号；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clone </a:t>
            </a:r>
            <a:r>
              <a:rPr lang="zh-CN" altLang="en-US" dirty="0" smtClean="0"/>
              <a:t>仓库</a:t>
            </a:r>
            <a:r>
              <a:rPr lang="zh-CN" altLang="en-US" dirty="0"/>
              <a:t>到当前的开发环境</a:t>
            </a:r>
            <a:r>
              <a:rPr lang="zh-CN" altLang="en-US" dirty="0" smtClean="0"/>
              <a:t>中：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创建特性分支并自动切换：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smtClean="0"/>
              <a:t>–b … 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121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修改代码；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查看修改是否已经正确进行：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122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提交</a:t>
            </a:r>
            <a:r>
              <a:rPr lang="zh-CN" altLang="en-US" dirty="0"/>
              <a:t>至本地</a:t>
            </a:r>
            <a:r>
              <a:rPr lang="zh-CN" altLang="en-US" dirty="0" smtClean="0"/>
              <a:t>仓库：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add … &amp; </a:t>
            </a:r>
            <a:r>
              <a:rPr lang="en-US" altLang="zh-CN" dirty="0" err="1"/>
              <a:t>git</a:t>
            </a:r>
            <a:r>
              <a:rPr lang="en-US" altLang="zh-CN" dirty="0"/>
              <a:t> commit </a:t>
            </a:r>
            <a:r>
              <a:rPr lang="en-US" altLang="zh-CN" dirty="0" smtClean="0"/>
              <a:t>–m … 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创建远程分支：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… ;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25555" y="598170"/>
            <a:ext cx="10353761" cy="1326321"/>
          </a:xfrm>
        </p:spPr>
        <p:txBody>
          <a:bodyPr/>
          <a:p>
            <a:r>
              <a:rPr lang="zh-CN" altLang="en-US" dirty="0" smtClean="0"/>
              <a:t>发送 </a:t>
            </a:r>
            <a:r>
              <a:rPr lang="en-US" altLang="zh-CN" dirty="0" smtClean="0"/>
              <a:t>Pull </a:t>
            </a: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8691" y="1828046"/>
            <a:ext cx="359664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 smtClean="0"/>
              <a:t>点击</a:t>
            </a:r>
            <a:r>
              <a:rPr lang="en-US" altLang="zh-CN" sz="2400" dirty="0" smtClean="0"/>
              <a:t>Create Pull Request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随后显示的表单用于填写的修改原因，点击</a:t>
            </a:r>
            <a:r>
              <a:rPr lang="en-US" altLang="zh-CN" sz="2400" dirty="0" smtClean="0"/>
              <a:t>Send pull request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546" y="5650914"/>
            <a:ext cx="9434378" cy="701101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617" y="1514991"/>
            <a:ext cx="371143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/>
              <a:t>Pull Request </a:t>
            </a:r>
            <a:r>
              <a:rPr lang="zh-CN" altLang="en-US" dirty="0" smtClean="0"/>
              <a:t>目标</a:t>
            </a:r>
            <a:r>
              <a:rPr lang="zh-CN" altLang="en-US" dirty="0"/>
              <a:t>仓库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6188" y="1690688"/>
            <a:ext cx="569394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采纳 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14525" y="2456765"/>
            <a:ext cx="7491109" cy="14555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600" y="2307375"/>
            <a:ext cx="33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 smtClean="0"/>
              <a:t>将接收到的</a:t>
            </a:r>
            <a:r>
              <a:rPr lang="en-US" altLang="zh-CN" sz="2400" dirty="0" smtClean="0"/>
              <a:t>Pull request</a:t>
            </a:r>
            <a:r>
              <a:rPr lang="zh-CN" altLang="en-US" sz="2400" dirty="0" smtClean="0"/>
              <a:t>拿到本地开发环境进行检查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875" y="2385695"/>
            <a:ext cx="10353761" cy="1326321"/>
          </a:xfrm>
        </p:spPr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Darknet</a:t>
            </a:r>
            <a:r>
              <a:rPr lang="zh-CN" altLang="en-US"/>
              <a:t>简介与安装运行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Darknet深度学习框架是由Joseph Redmon提出的一个</a:t>
            </a:r>
            <a:r>
              <a:rPr lang="zh-CN" altLang="en-US">
                <a:solidFill>
                  <a:srgbClr val="FFFF00"/>
                </a:solidFill>
              </a:rPr>
              <a:t>用C和CUDA编写</a:t>
            </a:r>
            <a:r>
              <a:rPr lang="zh-CN" altLang="en-US"/>
              <a:t>的</a:t>
            </a:r>
            <a:r>
              <a:rPr lang="zh-CN" altLang="en-US">
                <a:solidFill>
                  <a:srgbClr val="FFFF00"/>
                </a:solidFill>
              </a:rPr>
              <a:t>开源</a:t>
            </a:r>
            <a:r>
              <a:rPr lang="zh-CN" altLang="en-US"/>
              <a:t>神经网络框架。它安装速度快，易于安装，并支持CPU和GPU(CUDA/cuDNN)计算。且支持opencv(可选，用于图像和视频的显示)和openmp(可选，用于支持for语句的并行处理，可以加快cpu的并行处理速度并大幅提高框架的检测效率)。</a:t>
            </a:r>
            <a:endParaRPr lang="zh-CN" altLang="en-US"/>
          </a:p>
          <a:p>
            <a:r>
              <a:rPr lang="zh-CN" altLang="en-US" dirty="0" smtClean="0">
                <a:sym typeface="+mn-ea"/>
              </a:rPr>
              <a:t>以</a:t>
            </a:r>
            <a:r>
              <a:rPr lang="en-US" altLang="zh-CN" dirty="0" smtClean="0">
                <a:sym typeface="+mn-ea"/>
              </a:rPr>
              <a:t>cifar10</a:t>
            </a:r>
            <a:r>
              <a:rPr lang="zh-CN" altLang="en-US" dirty="0" smtClean="0">
                <a:sym typeface="+mn-ea"/>
              </a:rPr>
              <a:t>分类器为例：</a:t>
            </a:r>
            <a:r>
              <a:rPr lang="zh-CN" altLang="en-US" u="sng">
                <a:solidFill>
                  <a:schemeClr val="tx2">
                    <a:lumMod val="75000"/>
                  </a:schemeClr>
                </a:solidFill>
              </a:rPr>
              <a:t>https://pjreddie.com/darknet/train-cifar/</a:t>
            </a:r>
            <a:endParaRPr lang="zh-CN" altLang="en-US" u="sng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下载源码：git clone https://github.com/pjreddie/darknet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配置</a:t>
            </a:r>
            <a:r>
              <a:rPr lang="en-US" altLang="zh-CN">
                <a:solidFill>
                  <a:schemeClr val="tx1"/>
                </a:solidFill>
              </a:rPr>
              <a:t>Makefile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285" y="-252730"/>
            <a:ext cx="10353761" cy="1326321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65" y="1024255"/>
            <a:ext cx="6751320" cy="476694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文件树：               （配置文件：</a:t>
            </a:r>
            <a:r>
              <a:rPr lang="en-US" altLang="zh-CN">
                <a:sym typeface="+mn-ea"/>
              </a:rPr>
              <a:t>cfg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源码：</a:t>
            </a:r>
            <a:r>
              <a:rPr lang="en-US" altLang="zh-CN">
                <a:sym typeface="+mn-ea"/>
              </a:rPr>
              <a:t>include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examples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src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makefile定义了整个工程的编译规则。一个工程中的源文件不计数，其按类型、功能、模块分别放在若干个目录中，makefil</a:t>
            </a:r>
            <a:r>
              <a:rPr lang="en-US" altLang="zh-CN"/>
              <a:t>e</a:t>
            </a:r>
            <a:r>
              <a:rPr lang="zh-CN" altLang="en-US"/>
              <a:t>定义了一系列的规则来指定，哪些文件需要先编译，哪些文件需要后编译，哪些文件需要重新编译，甚至于进行更复杂的功能操作。</a:t>
            </a:r>
            <a:r>
              <a:rPr lang="zh-CN" altLang="en-US" u="sng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zh-CN" altLang="en-US" u="sng">
                <a:solidFill>
                  <a:schemeClr val="tx2">
                    <a:lumMod val="75000"/>
                  </a:schemeClr>
                </a:solidFill>
                <a:sym typeface="+mn-ea"/>
              </a:rPr>
              <a:t>https://blog.csdn.net/haoel/article/details/2886</a:t>
            </a:r>
            <a:r>
              <a:rPr lang="zh-CN" altLang="en-US" u="sng">
                <a:solidFill>
                  <a:schemeClr val="tx2">
                    <a:lumMod val="75000"/>
                  </a:schemeClr>
                </a:solidFill>
              </a:rPr>
              <a:t>）</a:t>
            </a:r>
            <a:endParaRPr lang="zh-CN" altLang="en-US"/>
          </a:p>
          <a:p>
            <a:r>
              <a:rPr lang="en-US" altLang="zh-CN"/>
              <a:t>Darknet</a:t>
            </a:r>
            <a:r>
              <a:rPr lang="zh-CN" altLang="en-US"/>
              <a:t>默认的</a:t>
            </a:r>
            <a:r>
              <a:rPr lang="en-US" altLang="zh-CN"/>
              <a:t>Makefile</a:t>
            </a:r>
            <a:r>
              <a:rPr lang="zh-CN" altLang="en-US"/>
              <a:t>在</a:t>
            </a:r>
            <a:r>
              <a:rPr lang="en-US" altLang="zh-CN"/>
              <a:t>cpu</a:t>
            </a:r>
            <a:r>
              <a:rPr lang="zh-CN" altLang="en-US"/>
              <a:t>上配置运行。</a:t>
            </a:r>
            <a:r>
              <a:rPr lang="en-US" altLang="zh-CN"/>
              <a:t>GPU</a:t>
            </a:r>
            <a:r>
              <a:rPr lang="zh-CN" altLang="en-US"/>
              <a:t>的将</a:t>
            </a:r>
            <a:r>
              <a:rPr lang="en-US" altLang="zh-CN"/>
              <a:t>Makefile</a:t>
            </a:r>
            <a:r>
              <a:rPr lang="zh-CN" altLang="en-US"/>
              <a:t>的</a:t>
            </a:r>
            <a:r>
              <a:rPr lang="en-US" altLang="zh-CN"/>
              <a:t>GPU</a:t>
            </a:r>
            <a:r>
              <a:rPr lang="zh-CN" altLang="en-US"/>
              <a:t>和</a:t>
            </a:r>
            <a:r>
              <a:rPr lang="en-US" altLang="zh-CN"/>
              <a:t>CUDNN</a:t>
            </a:r>
            <a:r>
              <a:rPr lang="zh-CN" altLang="en-US"/>
              <a:t>选项置为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3.make </a:t>
            </a:r>
            <a:r>
              <a:rPr lang="zh-CN" altLang="en-US"/>
              <a:t>编译工程，在工程根目录下生成可执行文件</a:t>
            </a:r>
            <a:r>
              <a:rPr lang="en-US" altLang="zh-CN"/>
              <a:t>darknet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1610" y="1024255"/>
            <a:ext cx="3682365" cy="4506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70" y="4142740"/>
            <a:ext cx="1019175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60" y="826770"/>
            <a:ext cx="102870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950" y="-650875"/>
            <a:ext cx="10353761" cy="1326321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360" y="918210"/>
            <a:ext cx="10353675" cy="5803900"/>
          </a:xfrm>
        </p:spPr>
        <p:txBody>
          <a:bodyPr>
            <a:normAutofit fontScale="60000"/>
          </a:bodyPr>
          <a:p>
            <a:r>
              <a:rPr lang="en-US" altLang="zh-CN"/>
              <a:t>4.</a:t>
            </a:r>
            <a:r>
              <a:rPr lang="zh-CN" altLang="en-US"/>
              <a:t>在</a:t>
            </a:r>
            <a:r>
              <a:rPr lang="en-US" altLang="zh-CN"/>
              <a:t>darknet/cfg</a:t>
            </a:r>
            <a:r>
              <a:rPr lang="zh-CN" altLang="en-US"/>
              <a:t>中编写并保存</a:t>
            </a:r>
            <a:r>
              <a:rPr lang="zh-CN" altLang="en-US"/>
              <a:t>网络和数据的配置文件。</a:t>
            </a:r>
            <a:endParaRPr lang="zh-CN" altLang="en-US"/>
          </a:p>
          <a:p>
            <a:r>
              <a:rPr lang="en-US" altLang="zh-CN"/>
              <a:t>your_net.cfg                                         your_data.data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训练</a:t>
            </a:r>
            <a:r>
              <a:rPr lang="en-US" altLang="zh-CN"/>
              <a:t>/</a:t>
            </a:r>
            <a:r>
              <a:rPr lang="zh-CN" altLang="en-US"/>
              <a:t>验证</a:t>
            </a:r>
            <a:r>
              <a:rPr lang="en-US" altLang="zh-CN"/>
              <a:t>/</a:t>
            </a:r>
            <a:r>
              <a:rPr lang="zh-CN" altLang="en-US"/>
              <a:t>预测 测试网络</a:t>
            </a:r>
            <a:endParaRPr lang="zh-CN" altLang="en-US"/>
          </a:p>
          <a:p>
            <a:r>
              <a:rPr lang="en-US" altLang="zh-CN"/>
              <a:t>./darknet </a:t>
            </a:r>
            <a:r>
              <a:rPr lang="en-US" altLang="zh-CN">
                <a:solidFill>
                  <a:srgbClr val="FF0000"/>
                </a:solidFill>
              </a:rPr>
              <a:t>classifier</a:t>
            </a:r>
            <a:r>
              <a:rPr lang="en-US" altLang="zh-CN"/>
              <a:t> </a:t>
            </a:r>
            <a:r>
              <a:rPr lang="en-US" altLang="zh-CN">
                <a:solidFill>
                  <a:srgbClr val="FFFF00"/>
                </a:solidFill>
              </a:rPr>
              <a:t>valid</a:t>
            </a:r>
            <a:r>
              <a:rPr lang="en-US" altLang="zh-CN"/>
              <a:t> 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cfg/cifar.data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6"/>
                </a:solidFill>
              </a:rPr>
              <a:t>cfg/cifar_small.cfg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backup/cifar_small.backup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参数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classifier, detector...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参数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r>
              <a:rPr lang="zh-CN" altLang="en-US">
                <a:solidFill>
                  <a:srgbClr val="FFFF00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predict, train, test, valid...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参数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数据配置文件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参数</a:t>
            </a:r>
            <a:r>
              <a:rPr lang="en-US" altLang="zh-CN">
                <a:solidFill>
                  <a:schemeClr val="accent6"/>
                </a:solidFill>
              </a:rPr>
              <a:t>4</a:t>
            </a:r>
            <a:r>
              <a:rPr lang="zh-CN" altLang="en-US">
                <a:solidFill>
                  <a:schemeClr val="accent6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网络模型配置文件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参数</a:t>
            </a:r>
            <a:r>
              <a:rPr lang="en-US" altLang="zh-CN">
                <a:solidFill>
                  <a:srgbClr val="00B050"/>
                </a:solidFill>
              </a:rPr>
              <a:t>5</a:t>
            </a:r>
            <a:r>
              <a:rPr lang="zh-CN" altLang="en-US">
                <a:solidFill>
                  <a:srgbClr val="00B050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权重文件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（参数</a:t>
            </a:r>
            <a:r>
              <a:rPr lang="en-US" altLang="zh-CN">
                <a:solidFill>
                  <a:schemeClr val="tx1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）：依赖参数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 如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predict</a:t>
            </a:r>
            <a:r>
              <a:rPr lang="zh-CN" altLang="en-US">
                <a:solidFill>
                  <a:schemeClr val="tx1"/>
                </a:solidFill>
              </a:rPr>
              <a:t>，则</a:t>
            </a:r>
            <a:r>
              <a:rPr lang="en-US" altLang="zh-CN">
                <a:solidFill>
                  <a:schemeClr val="tx1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是预测</a:t>
            </a:r>
            <a:r>
              <a:rPr lang="zh-CN" altLang="en-US">
                <a:solidFill>
                  <a:schemeClr val="tx1"/>
                </a:solidFill>
              </a:rPr>
              <a:t>文件名。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0" y="1217930"/>
            <a:ext cx="2119630" cy="2510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95" y="1657985"/>
            <a:ext cx="3013075" cy="1344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CUDA</a:t>
            </a:r>
            <a:r>
              <a:rPr lang="zh-CN" altLang="en-US"/>
              <a:t>编程与网络层算子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CUDA是NVIDIA公司所开发的GPU编程模型，它提供了GPU编程的简易接口，基于CUDA编程可以构建基于GPU计算的应用程序。CUDA提供了对其它编程语言的支持，如C/C++，Python，Fortran等语言。（</a:t>
            </a:r>
            <a:r>
              <a:rPr lang="zh-CN" altLang="en-US" u="sng">
                <a:solidFill>
                  <a:srgbClr val="00B0F0"/>
                </a:solidFill>
              </a:rPr>
              <a:t>https://blog.csdn.net/xiaohu2022/article/details/79599947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分配host内存，并进行数据初始化；</a:t>
            </a:r>
            <a:endParaRPr lang="zh-CN" altLang="en-US"/>
          </a:p>
          <a:p>
            <a:r>
              <a:rPr lang="zh-CN" altLang="en-US"/>
              <a:t>分配device内存，并从host将数据拷贝到device上；</a:t>
            </a:r>
            <a:endParaRPr lang="zh-CN" altLang="en-US"/>
          </a:p>
          <a:p>
            <a:r>
              <a:rPr lang="zh-CN" altLang="en-US"/>
              <a:t>调用CUDA的核函数在device上完成指定的运算；</a:t>
            </a:r>
            <a:endParaRPr lang="zh-CN" altLang="en-US"/>
          </a:p>
          <a:p>
            <a:r>
              <a:rPr lang="zh-CN" altLang="en-US"/>
              <a:t>将device上的运算结果拷贝到host上；</a:t>
            </a:r>
            <a:endParaRPr lang="zh-CN" altLang="en-US"/>
          </a:p>
          <a:p>
            <a:r>
              <a:rPr lang="zh-CN" altLang="en-US"/>
              <a:t>释放device和host上分配的内存。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65" y="455295"/>
            <a:ext cx="10353675" cy="5335905"/>
          </a:xfrm>
        </p:spPr>
        <p:txBody>
          <a:bodyPr>
            <a:normAutofit fontScale="70000"/>
          </a:bodyPr>
          <a:p>
            <a:r>
              <a:rPr lang="zh-CN" altLang="en-US"/>
              <a:t>以</a:t>
            </a:r>
            <a:r>
              <a:rPr lang="en-US" altLang="zh-CN"/>
              <a:t>C</a:t>
            </a:r>
            <a:r>
              <a:rPr lang="zh-CN" altLang="en-US"/>
              <a:t>为例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编译：</a:t>
            </a:r>
            <a:r>
              <a:rPr lang="en-US" altLang="zh-CN"/>
              <a:t>nvcc cuda_plus.cu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7290" y="698500"/>
            <a:ext cx="4514215" cy="4848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510" y="296545"/>
            <a:ext cx="10353761" cy="1326321"/>
          </a:xfrm>
        </p:spPr>
        <p:txBody>
          <a:bodyPr/>
          <a:p>
            <a:r>
              <a:rPr lang="en-US" altLang="zh-CN"/>
              <a:t>Darknet</a:t>
            </a:r>
            <a:r>
              <a:rPr lang="zh-CN" altLang="en-US"/>
              <a:t>的网络层算子表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0065" y="2051685"/>
            <a:ext cx="2421255" cy="3549650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位置：</a:t>
            </a:r>
            <a:r>
              <a:rPr lang="en-US" altLang="zh-CN"/>
              <a:t>darknet/src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 dirty="0" smtClean="0">
                <a:sym typeface="+mn-ea"/>
              </a:rPr>
              <a:t>中文注释</a:t>
            </a:r>
            <a:r>
              <a:rPr lang="zh-CN" altLang="en-US" dirty="0" smtClean="0">
                <a:sym typeface="+mn-ea"/>
              </a:rPr>
              <a:t>可参考：</a:t>
            </a:r>
            <a:r>
              <a:rPr lang="en-US" altLang="zh-CN" u="sng" dirty="0" smtClean="0">
                <a:solidFill>
                  <a:srgbClr val="00B0F0"/>
                </a:solidFill>
                <a:sym typeface="+mn-ea"/>
              </a:rPr>
              <a:t>https://github.com/hgpvision/darknet</a:t>
            </a:r>
            <a:r>
              <a:rPr lang="en-US" altLang="zh-CN" u="sng">
                <a:solidFill>
                  <a:srgbClr val="00B0F0"/>
                </a:solidFill>
              </a:rPr>
              <a:t>  </a:t>
            </a:r>
            <a:r>
              <a:rPr lang="en-US" altLang="zh-CN"/>
              <a:t>                                       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252704" y="1869042"/>
            <a:ext cx="43752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Activations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5                      </a:t>
            </a:r>
            <a:endParaRPr lang="en-US" altLang="zh-CN" b="1" dirty="0" smtClean="0"/>
          </a:p>
          <a:p>
            <a:r>
              <a:rPr lang="en-US" altLang="zh-CN" b="1" dirty="0" err="1" smtClean="0"/>
              <a:t>Avgpool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3</a:t>
            </a:r>
            <a:endParaRPr lang="en-US" altLang="zh-CN" b="1" dirty="0" smtClean="0"/>
          </a:p>
          <a:p>
            <a:r>
              <a:rPr lang="en-US" altLang="zh-CN" dirty="0" err="1" smtClean="0"/>
              <a:t>batchnorm_layer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r>
              <a:rPr lang="en-US" altLang="zh-CN" b="1" dirty="0" err="1" smtClean="0"/>
              <a:t>connected_layer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2</a:t>
            </a:r>
            <a:endParaRPr lang="en-US" altLang="zh-CN" b="1" dirty="0" smtClean="0"/>
          </a:p>
          <a:p>
            <a:r>
              <a:rPr lang="en-US" altLang="zh-CN" dirty="0" err="1" smtClean="0"/>
              <a:t>convolutional_layer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r>
              <a:rPr lang="en-US" altLang="zh-CN" dirty="0" err="1" smtClean="0"/>
              <a:t>cost_layer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b="1" dirty="0" err="1" smtClean="0"/>
              <a:t>crop_layer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3</a:t>
            </a:r>
            <a:endParaRPr lang="en-US" altLang="zh-CN" b="1" dirty="0" smtClean="0"/>
          </a:p>
          <a:p>
            <a:r>
              <a:rPr lang="en-US" altLang="zh-CN" b="1" dirty="0" err="1" smtClean="0"/>
              <a:t>deconvolutional_layer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3</a:t>
            </a:r>
            <a:endParaRPr lang="en-US" altLang="zh-CN" b="1" dirty="0" smtClean="0"/>
          </a:p>
          <a:p>
            <a:r>
              <a:rPr lang="en-US" altLang="zh-CN" b="1" dirty="0" err="1" smtClean="0"/>
              <a:t>dropout_layer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3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5539551" y="1963427"/>
            <a:ext cx="3794078" cy="416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iseg_layer</a:t>
            </a:r>
            <a:r>
              <a:rPr lang="en-US" altLang="zh-CN" dirty="0" smtClean="0"/>
              <a:t>:  2</a:t>
            </a:r>
            <a:endParaRPr lang="en-US" altLang="zh-CN" dirty="0" smtClean="0"/>
          </a:p>
          <a:p>
            <a:r>
              <a:rPr lang="en-US" altLang="zh-CN" dirty="0" smtClean="0"/>
              <a:t>l2norm_layer:  2</a:t>
            </a:r>
            <a:endParaRPr lang="en-US" altLang="zh-CN" dirty="0" smtClean="0"/>
          </a:p>
          <a:p>
            <a:r>
              <a:rPr lang="en-US" altLang="zh-CN" dirty="0" err="1" smtClean="0"/>
              <a:t>local_layer</a:t>
            </a:r>
            <a:r>
              <a:rPr lang="en-US" altLang="zh-CN" dirty="0" smtClean="0"/>
              <a:t>:  2</a:t>
            </a:r>
            <a:endParaRPr lang="en-US" altLang="zh-CN" dirty="0" smtClean="0"/>
          </a:p>
          <a:p>
            <a:r>
              <a:rPr lang="en-US" altLang="zh-CN" dirty="0" err="1" smtClean="0"/>
              <a:t>logistic_layer</a:t>
            </a:r>
            <a:r>
              <a:rPr lang="en-US" altLang="zh-CN" dirty="0" smtClean="0"/>
              <a:t>:  2</a:t>
            </a:r>
            <a:endParaRPr lang="en-US" altLang="zh-CN" dirty="0" smtClean="0"/>
          </a:p>
          <a:p>
            <a:r>
              <a:rPr lang="en-US" altLang="zh-CN" b="1" dirty="0" err="1" smtClean="0"/>
              <a:t>maxpool_layer</a:t>
            </a:r>
            <a:r>
              <a:rPr lang="en-US" altLang="zh-CN" b="1" dirty="0" smtClean="0"/>
              <a:t>:  3</a:t>
            </a:r>
            <a:endParaRPr lang="en-US" altLang="zh-CN" b="1" dirty="0" smtClean="0"/>
          </a:p>
          <a:p>
            <a:r>
              <a:rPr lang="en-US" altLang="zh-CN" dirty="0" err="1" smtClean="0"/>
              <a:t>upsample_layer</a:t>
            </a:r>
            <a:r>
              <a:rPr lang="en-US" altLang="zh-CN" dirty="0" smtClean="0"/>
              <a:t>: 2</a:t>
            </a:r>
            <a:endParaRPr lang="en-US" altLang="zh-CN" dirty="0" smtClean="0"/>
          </a:p>
          <a:p>
            <a:r>
              <a:rPr lang="en-US" altLang="zh-CN" dirty="0" err="1" smtClean="0"/>
              <a:t>softmax_layer</a:t>
            </a:r>
            <a:r>
              <a:rPr lang="en-US" altLang="zh-CN" dirty="0" smtClean="0"/>
              <a:t>: 2</a:t>
            </a:r>
            <a:endParaRPr lang="en-US" altLang="zh-CN" dirty="0" smtClean="0"/>
          </a:p>
          <a:p>
            <a:r>
              <a:rPr lang="en-US" altLang="zh-CN" dirty="0" err="1" smtClean="0"/>
              <a:t>shortcut_layer</a:t>
            </a:r>
            <a:r>
              <a:rPr lang="en-US" altLang="zh-CN" dirty="0" smtClean="0"/>
              <a:t>: 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510" y="2096135"/>
            <a:ext cx="10353761" cy="1326321"/>
          </a:xfrm>
        </p:spPr>
        <p:txBody>
          <a:bodyPr/>
          <a:p>
            <a:r>
              <a:rPr lang="zh-CN" altLang="en-US"/>
              <a:t>开发工具与</a:t>
            </a:r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0</TotalTime>
  <Words>2763</Words>
  <Application>WPS 演示</Application>
  <PresentationFormat>宽屏</PresentationFormat>
  <Paragraphs>182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Bookman Old Style</vt:lpstr>
      <vt:lpstr>Segoe Print</vt:lpstr>
      <vt:lpstr>Rockwell</vt:lpstr>
      <vt:lpstr>微软雅黑</vt:lpstr>
      <vt:lpstr>Arial Unicode MS</vt:lpstr>
      <vt:lpstr>Calibri</vt:lpstr>
      <vt:lpstr>Damask</vt:lpstr>
      <vt:lpstr>基于DarkNET的平台开发工作</vt:lpstr>
      <vt:lpstr>PowerPoint 演示文稿</vt:lpstr>
      <vt:lpstr>Darknet简介与安装运行</vt:lpstr>
      <vt:lpstr>PowerPoint 演示文稿</vt:lpstr>
      <vt:lpstr>PowerPoint 演示文稿</vt:lpstr>
      <vt:lpstr>CUDA编程与网络层算子</vt:lpstr>
      <vt:lpstr>PowerPoint 演示文稿</vt:lpstr>
      <vt:lpstr>Darknet的网络层算子表</vt:lpstr>
      <vt:lpstr>开发工具与Debug</vt:lpstr>
      <vt:lpstr>下载训练代码，配置</vt:lpstr>
      <vt:lpstr>安装eclipse，导入工程</vt:lpstr>
      <vt:lpstr>编译运行调试</vt:lpstr>
      <vt:lpstr>Resource界面</vt:lpstr>
      <vt:lpstr>Debug界面</vt:lpstr>
      <vt:lpstr>Github多人协作 </vt:lpstr>
      <vt:lpstr>权限管理</vt:lpstr>
      <vt:lpstr>创建组织</vt:lpstr>
      <vt:lpstr>组织结构</vt:lpstr>
      <vt:lpstr>添加团队</vt:lpstr>
      <vt:lpstr>Pull Request</vt:lpstr>
      <vt:lpstr>Pull Request 准备</vt:lpstr>
      <vt:lpstr>发送 Pull Request</vt:lpstr>
      <vt:lpstr>Pull Request 目标仓库</vt:lpstr>
      <vt:lpstr>采纳 Pull Request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Midkey</dc:creator>
  <cp:lastModifiedBy>wzy</cp:lastModifiedBy>
  <cp:revision>38</cp:revision>
  <dcterms:created xsi:type="dcterms:W3CDTF">2019-10-30T01:17:00Z</dcterms:created>
  <dcterms:modified xsi:type="dcterms:W3CDTF">2019-10-30T09:24:03Z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