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57" r:id="rId4"/>
    <p:sldId id="267" r:id="rId5"/>
    <p:sldId id="262" r:id="rId6"/>
    <p:sldId id="264" r:id="rId7"/>
    <p:sldId id="271" r:id="rId8"/>
    <p:sldId id="269" r:id="rId9"/>
    <p:sldId id="275" r:id="rId10"/>
    <p:sldId id="279" r:id="rId11"/>
    <p:sldId id="282" r:id="rId12"/>
    <p:sldId id="272" r:id="rId13"/>
    <p:sldId id="263" r:id="rId14"/>
    <p:sldId id="273" r:id="rId15"/>
    <p:sldId id="280" r:id="rId16"/>
    <p:sldId id="258" r:id="rId17"/>
    <p:sldId id="281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C"/>
    <a:srgbClr val="F8025A"/>
    <a:srgbClr val="FFE4B3"/>
    <a:srgbClr val="FFAD19"/>
    <a:srgbClr val="CC8300"/>
    <a:srgbClr val="663300"/>
    <a:srgbClr val="FFB3BE"/>
    <a:srgbClr val="FFCCCC"/>
    <a:srgbClr val="3A1D00"/>
    <a:srgbClr val="D93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9"/>
    <p:restoredTop sz="80874"/>
  </p:normalViewPr>
  <p:slideViewPr>
    <p:cSldViewPr>
      <p:cViewPr varScale="1">
        <p:scale>
          <a:sx n="74" d="100"/>
          <a:sy n="74" d="100"/>
        </p:scale>
        <p:origin x="15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E93BD-2BF7-1D48-8943-7F1C3092E2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F7D93-B34F-094E-B0D7-B548B165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F7D93-B34F-094E-B0D7-B548B1659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current life, there are all kinds of news around the world. And the enormous quantities of news become a huge challenge for us the to get the specific information from diverse articles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websites</a:t>
            </a:r>
            <a:r>
              <a:rPr lang="en-US" dirty="0" smtClean="0"/>
              <a:t>.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dirty="0" smtClean="0"/>
              <a:t>only keywords or key </a:t>
            </a:r>
            <a:r>
              <a:rPr lang="en-US" altLang="zh-CN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searching.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dirty="0" smtClean="0"/>
              <a:t>A</a:t>
            </a:r>
            <a:r>
              <a:rPr lang="en-US" dirty="0" smtClean="0"/>
              <a:t>nd we need to figure out a novel method to get useful information such as news with emotion tags. So, we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dirty="0" smtClean="0"/>
              <a:t>improv</a:t>
            </a:r>
            <a:r>
              <a:rPr lang="en-US" altLang="zh-CN" dirty="0" smtClean="0"/>
              <a:t>ing</a:t>
            </a:r>
            <a:r>
              <a:rPr lang="en-US" dirty="0" smtClean="0"/>
              <a:t> the functionality by add the emotion b</a:t>
            </a:r>
            <a:r>
              <a:rPr lang="en-US" altLang="zh-CN" dirty="0" smtClean="0"/>
              <a:t>ased.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dirty="0" smtClean="0"/>
              <a:t>can </a:t>
            </a:r>
            <a:r>
              <a:rPr lang="en-US" altLang="zh-CN" dirty="0" smtClean="0"/>
              <a:t>lead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dirty="0" smtClean="0"/>
              <a:t>specific and effective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reults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F7D93-B34F-094E-B0D7-B548B1659B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initial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search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surface.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F7D93-B34F-094E-B0D7-B548B1659B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818180"/>
            <a:ext cx="7482545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34523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21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6540"/>
            <a:ext cx="8085130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6" y="374901"/>
            <a:ext cx="610820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443835"/>
            <a:ext cx="610819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290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2770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290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665475"/>
            <a:ext cx="7787955" cy="1527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4345230"/>
            <a:ext cx="7787957" cy="7635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Member:</a:t>
            </a:r>
            <a:r>
              <a:rPr lang="zh-CN" altLang="en-US" dirty="0" smtClean="0"/>
              <a:t> </a:t>
            </a:r>
            <a:r>
              <a:rPr lang="en-US" altLang="zh-CN" sz="2400" dirty="0" err="1" smtClean="0">
                <a:latin typeface="+mj-lt"/>
              </a:rPr>
              <a:t>Weiyi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He,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err="1" smtClean="0">
                <a:latin typeface="+mj-lt"/>
              </a:rPr>
              <a:t>Kaiyang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err="1" smtClean="0">
                <a:latin typeface="+mj-lt"/>
              </a:rPr>
              <a:t>Lv</a:t>
            </a:r>
            <a:r>
              <a:rPr lang="en-US" altLang="zh-CN" sz="2400" dirty="0" smtClean="0">
                <a:latin typeface="+mj-lt"/>
              </a:rPr>
              <a:t>,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Linzi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Zhang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/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362353" y="1184781"/>
                <a:ext cx="6557165" cy="4986822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Wingdings" charset="2"/>
                  <a:buChar char="v"/>
                </a:pPr>
                <a:r>
                  <a:rPr lang="en-US" altLang="zh-CN" dirty="0" smtClean="0"/>
                  <a:t>Emotion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Calculation</a:t>
                </a:r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have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both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positive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negative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word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package</a:t>
                </a:r>
                <a:r>
                  <a:rPr lang="en-US" altLang="zh-CN" sz="2400" dirty="0" smtClean="0"/>
                  <a:t>.</a:t>
                </a:r>
                <a:r>
                  <a:rPr lang="en-US" altLang="zh-CN" sz="2400" dirty="0"/>
                  <a:t> (positive=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1,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negative=-1</a:t>
                </a:r>
                <a:r>
                  <a:rPr lang="en-US" altLang="zh-CN" sz="2400" dirty="0" smtClean="0"/>
                  <a:t>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altLang="zh-CN" sz="2400" dirty="0"/>
                  <a:t>Calculate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emotion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value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document</a:t>
                </a:r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  <a:p>
                <a:pPr lvl="1">
                  <a:buFont typeface="Arial" charset="0"/>
                  <a:buChar char="•"/>
                </a:pPr>
                <a:r>
                  <a:rPr lang="en-US" altLang="zh-CN" sz="2400" dirty="0" smtClean="0"/>
                  <a:t>Each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documents’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emotion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value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endParaRPr lang="en-US" altLang="zh-CN" sz="24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Emotion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* 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 </a:t>
                </a:r>
                <a:r>
                  <a:rPr lang="en-US" altLang="zh-CN" sz="2400" dirty="0" smtClean="0"/>
                  <a:t>(n: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total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number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of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words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document,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x: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position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of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words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document)</a:t>
                </a:r>
                <a:endParaRPr lang="en-US" altLang="zh-CN" dirty="0" smtClean="0"/>
              </a:p>
              <a:p>
                <a:pPr lvl="1">
                  <a:buFont typeface="Wingdings" charset="2"/>
                  <a:buChar char="v"/>
                </a:pPr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353" y="1184781"/>
                <a:ext cx="6557165" cy="4986822"/>
              </a:xfrm>
              <a:blipFill rotWithShape="0">
                <a:blip r:embed="rId2"/>
                <a:stretch>
                  <a:fillRect l="-1674" t="-1100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0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/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2353" y="1443835"/>
            <a:ext cx="6557165" cy="4986822"/>
          </a:xfrm>
        </p:spPr>
        <p:txBody>
          <a:bodyPr>
            <a:normAutofit/>
          </a:bodyPr>
          <a:lstStyle/>
          <a:p>
            <a:pPr marL="342900" lvl="1" indent="-342900">
              <a:buFont typeface="Wingdings" charset="2"/>
              <a:buChar char="v"/>
            </a:pPr>
            <a:r>
              <a:rPr lang="en-US" altLang="zh-CN" dirty="0" smtClean="0"/>
              <a:t>Emotion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Calculation</a:t>
            </a:r>
          </a:p>
          <a:p>
            <a:pPr marL="400050" lvl="2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”Emotion”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choose.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	Positive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Negative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-1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relevance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documents.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Multiply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relevance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emotion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value.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list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documents</a:t>
            </a:r>
          </a:p>
          <a:p>
            <a:pPr lvl="1">
              <a:buFont typeface="Arial" charset="0"/>
              <a:buChar char="•"/>
            </a:pPr>
            <a:r>
              <a:rPr lang="en-US" altLang="zh-CN" sz="2400" dirty="0" smtClean="0"/>
              <a:t>Positive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choice: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decrease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list</a:t>
            </a:r>
          </a:p>
          <a:p>
            <a:pPr lvl="1">
              <a:buFont typeface="Arial" charset="0"/>
              <a:buChar char="•"/>
            </a:pPr>
            <a:r>
              <a:rPr lang="en-US" altLang="zh-CN" sz="2400" dirty="0" smtClean="0"/>
              <a:t>Negative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choice: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increase</a:t>
            </a:r>
            <a:r>
              <a:rPr lang="zh-CN" altLang="en-US" sz="2400" dirty="0" smtClean="0"/>
              <a:t> </a:t>
            </a:r>
            <a:r>
              <a:rPr lang="en-US" altLang="zh-CN" sz="2400" smtClean="0"/>
              <a:t>list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26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/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443835"/>
            <a:ext cx="6108200" cy="4986822"/>
          </a:xfrm>
        </p:spPr>
        <p:txBody>
          <a:bodyPr/>
          <a:lstStyle/>
          <a:p>
            <a:r>
              <a:rPr lang="en-US" altLang="zh-CN" dirty="0" smtClean="0"/>
              <a:t>I</a:t>
            </a:r>
            <a:r>
              <a:rPr lang="en-US" dirty="0" smtClean="0"/>
              <a:t>nput</a:t>
            </a:r>
          </a:p>
          <a:p>
            <a:pPr marL="800100" lvl="2" indent="0">
              <a:buNone/>
            </a:pPr>
            <a:r>
              <a:rPr lang="en-US" altLang="zh-CN" dirty="0" smtClean="0"/>
              <a:t>Keyword,</a:t>
            </a:r>
            <a:r>
              <a:rPr lang="zh-CN" altLang="en-US" dirty="0" smtClean="0"/>
              <a:t> </a:t>
            </a:r>
            <a:r>
              <a:rPr lang="en-US" altLang="zh-CN" dirty="0" smtClean="0"/>
              <a:t>Emotion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  <a:endParaRPr lang="en-US" dirty="0" smtClean="0"/>
          </a:p>
          <a:p>
            <a:r>
              <a:rPr lang="en-US" altLang="zh-CN" dirty="0" smtClean="0"/>
              <a:t>O</a:t>
            </a:r>
            <a:r>
              <a:rPr lang="en-US" dirty="0" smtClean="0"/>
              <a:t>utput</a:t>
            </a:r>
          </a:p>
          <a:p>
            <a:pPr marL="800100" lvl="2" indent="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Implementation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2212838"/>
            <a:ext cx="4489192" cy="396484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357642" y="2207360"/>
            <a:ext cx="36428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Input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keyword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Choose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emotion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radio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Click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search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final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results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with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keyword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and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will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its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specific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emotion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value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decrease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375" y="1369836"/>
            <a:ext cx="340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GUI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Interface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374900"/>
            <a:ext cx="7482544" cy="7635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Lesson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7255" y="1901950"/>
            <a:ext cx="702443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What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learned:</a:t>
            </a:r>
          </a:p>
          <a:p>
            <a:pPr marL="342900" indent="-342900">
              <a:buFont typeface="Wingdings" charset="2"/>
              <a:buChar char="ü"/>
            </a:pPr>
            <a:r>
              <a:rPr lang="en-US" altLang="zh-CN" sz="2000" dirty="0" smtClean="0">
                <a:solidFill>
                  <a:schemeClr val="bg1"/>
                </a:solidFill>
              </a:rPr>
              <a:t>We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use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preprocessor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learned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from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class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and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homework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and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apply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language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model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as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core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our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system.</a:t>
            </a:r>
          </a:p>
          <a:p>
            <a:pPr marL="342900" indent="-342900">
              <a:buFont typeface="Wingdings" charset="2"/>
              <a:buChar char="ü"/>
            </a:pPr>
            <a:r>
              <a:rPr lang="en-US" altLang="zh-CN" sz="2000" dirty="0" smtClean="0">
                <a:solidFill>
                  <a:schemeClr val="bg1"/>
                </a:solidFill>
              </a:rPr>
              <a:t>From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paper,</a:t>
            </a:r>
            <a:r>
              <a:rPr lang="en-US" sz="2000" dirty="0">
                <a:solidFill>
                  <a:schemeClr val="bg1"/>
                </a:solidFill>
              </a:rPr>
              <a:t> Personalized Web Search Using Emotional Features </a:t>
            </a:r>
            <a:r>
              <a:rPr lang="en-US" sz="2000" dirty="0" smtClean="0">
                <a:solidFill>
                  <a:schemeClr val="bg1"/>
                </a:solidFill>
              </a:rPr>
              <a:t>BT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we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are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acknowledged</a:t>
            </a:r>
            <a:r>
              <a:rPr lang="zh-CN" altLang="en-US" sz="2000" dirty="0" smtClean="0">
                <a:solidFill>
                  <a:schemeClr val="bg1"/>
                </a:solidFill>
              </a:rPr>
              <a:t>  </a:t>
            </a:r>
            <a:r>
              <a:rPr lang="en-US" altLang="zh-CN" sz="2000" dirty="0" smtClean="0">
                <a:solidFill>
                  <a:schemeClr val="bg1"/>
                </a:solidFill>
              </a:rPr>
              <a:t>that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emotion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design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IR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are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effective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for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searching.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And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Formula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evaluation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calculation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are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helpful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for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us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to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modify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and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develop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our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own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calculation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emotion.</a:t>
            </a:r>
          </a:p>
          <a:p>
            <a:pPr marL="342900" indent="-342900"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40" y="5108755"/>
            <a:ext cx="5312956" cy="12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8246070" cy="763525"/>
          </a:xfrm>
        </p:spPr>
        <p:txBody>
          <a:bodyPr/>
          <a:lstStyle/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512770"/>
            <a:ext cx="7627015" cy="3311079"/>
          </a:xfrm>
        </p:spPr>
        <p:txBody>
          <a:bodyPr>
            <a:normAutofit/>
          </a:bodyPr>
          <a:lstStyle/>
          <a:p>
            <a:pPr algn="l">
              <a:buAutoNum type="arabicParenR"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enlarge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r>
              <a:rPr lang="zh-CN" altLang="en-US" dirty="0"/>
              <a:t> </a:t>
            </a:r>
            <a:r>
              <a:rPr lang="en-US" altLang="zh-CN" dirty="0"/>
              <a:t>formula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</a:p>
          <a:p>
            <a:pPr algn="l">
              <a:buAutoNum type="arabicParenR"/>
            </a:pP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dirty="0"/>
              <a:t>Wildcard Matching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precise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keyword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</a:p>
          <a:p>
            <a:pPr algn="l">
              <a:buAutoNum type="arabicParenR"/>
            </a:pP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detailed</a:t>
            </a:r>
            <a:r>
              <a:rPr lang="zh-CN" altLang="en-US" dirty="0"/>
              <a:t> </a:t>
            </a:r>
            <a:r>
              <a:rPr lang="en-US" altLang="zh-CN" dirty="0"/>
              <a:t>emotion</a:t>
            </a:r>
            <a:r>
              <a:rPr lang="zh-CN" altLang="en-US" dirty="0"/>
              <a:t> </a:t>
            </a:r>
            <a:r>
              <a:rPr lang="en-US" altLang="zh-CN" dirty="0"/>
              <a:t>value,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happy,</a:t>
            </a:r>
            <a:r>
              <a:rPr lang="zh-CN" altLang="en-US" dirty="0"/>
              <a:t> </a:t>
            </a:r>
            <a:r>
              <a:rPr lang="en-US" altLang="zh-CN" dirty="0"/>
              <a:t>angry,</a:t>
            </a:r>
            <a:r>
              <a:rPr lang="zh-CN" altLang="en-US" dirty="0"/>
              <a:t> </a:t>
            </a:r>
            <a:r>
              <a:rPr lang="en-US" altLang="zh-CN" dirty="0"/>
              <a:t>sad…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374900"/>
            <a:ext cx="7482544" cy="7635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670" y="2054655"/>
            <a:ext cx="702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Norman</a:t>
            </a:r>
            <a:r>
              <a:rPr lang="en-US" dirty="0">
                <a:solidFill>
                  <a:schemeClr val="bg1"/>
                </a:solidFill>
              </a:rPr>
              <a:t>, D. A. (2004). </a:t>
            </a:r>
            <a:r>
              <a:rPr lang="en-US" i="1" dirty="0">
                <a:solidFill>
                  <a:schemeClr val="bg1"/>
                </a:solidFill>
              </a:rPr>
              <a:t>Emotional Design: Why we love (or hate) everyday things</a:t>
            </a:r>
            <a:r>
              <a:rPr lang="en-US" dirty="0">
                <a:solidFill>
                  <a:schemeClr val="bg1"/>
                </a:solidFill>
              </a:rPr>
              <a:t>. New York: Basic Books. 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Norman</a:t>
            </a:r>
            <a:r>
              <a:rPr lang="en-US" dirty="0">
                <a:solidFill>
                  <a:schemeClr val="bg1"/>
                </a:solidFill>
              </a:rPr>
              <a:t>, D. A. (2002). Emotion and design: Attractive things work better. </a:t>
            </a:r>
            <a:r>
              <a:rPr lang="en-US" i="1" dirty="0">
                <a:solidFill>
                  <a:schemeClr val="bg1"/>
                </a:solidFill>
              </a:rPr>
              <a:t>Interactions Magazine</a:t>
            </a:r>
            <a:r>
              <a:rPr lang="en-US" dirty="0">
                <a:solidFill>
                  <a:schemeClr val="bg1"/>
                </a:solidFill>
              </a:rPr>
              <a:t>, ix (4), 36-42. Retrieved at: http://</a:t>
            </a:r>
            <a:r>
              <a:rPr lang="en-US" dirty="0" smtClean="0">
                <a:solidFill>
                  <a:schemeClr val="bg1"/>
                </a:solidFill>
              </a:rPr>
              <a:t>www.jnd.org/dn.mss/emotion_design.html.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Zhang</a:t>
            </a:r>
            <a:r>
              <a:rPr lang="en-US" dirty="0">
                <a:solidFill>
                  <a:schemeClr val="bg1"/>
                </a:solidFill>
              </a:rPr>
              <a:t>, J., Minami, K., Kawai, Y., </a:t>
            </a:r>
            <a:r>
              <a:rPr lang="en-US" dirty="0" err="1">
                <a:solidFill>
                  <a:schemeClr val="bg1"/>
                </a:solidFill>
              </a:rPr>
              <a:t>Shiraishi</a:t>
            </a:r>
            <a:r>
              <a:rPr lang="en-US" dirty="0">
                <a:solidFill>
                  <a:schemeClr val="bg1"/>
                </a:solidFill>
              </a:rPr>
              <a:t>, Y., &amp; Kumamoto, T. (2013). Personalized Web Search Using Emotional Features BT  - Availability, Reliability, and Security in Information Systems and HCI: IFIP WG 8.4, 8.9, TC 5 International Cross-Domain Conference, CD-ARES 2013, Regensburg, Germany, September 2-6, 2013. Proceedings. In A. </a:t>
            </a:r>
            <a:r>
              <a:rPr lang="en-US" dirty="0" err="1">
                <a:solidFill>
                  <a:schemeClr val="bg1"/>
                </a:solidFill>
              </a:rPr>
              <a:t>Cuzzocrea</a:t>
            </a:r>
            <a:r>
              <a:rPr lang="en-US" dirty="0">
                <a:solidFill>
                  <a:schemeClr val="bg1"/>
                </a:solidFill>
              </a:rPr>
              <a:t>, C. </a:t>
            </a:r>
            <a:r>
              <a:rPr lang="en-US" dirty="0" err="1">
                <a:solidFill>
                  <a:schemeClr val="bg1"/>
                </a:solidFill>
              </a:rPr>
              <a:t>Kittl</a:t>
            </a:r>
            <a:r>
              <a:rPr lang="en-US" dirty="0">
                <a:solidFill>
                  <a:schemeClr val="bg1"/>
                </a:solidFill>
              </a:rPr>
              <a:t>, D. E. Simos, E. </a:t>
            </a:r>
            <a:r>
              <a:rPr lang="en-US" dirty="0" err="1">
                <a:solidFill>
                  <a:schemeClr val="bg1"/>
                </a:solidFill>
              </a:rPr>
              <a:t>Weippl</a:t>
            </a:r>
            <a:r>
              <a:rPr lang="en-US" dirty="0">
                <a:solidFill>
                  <a:schemeClr val="bg1"/>
                </a:solidFill>
              </a:rPr>
              <a:t>, &amp; L. Xu (Eds.), (pp. 69–83). Berlin, Heidelberg: Springer Berlin Heidelberg. http://</a:t>
            </a:r>
            <a:r>
              <a:rPr lang="en-US" dirty="0" err="1">
                <a:solidFill>
                  <a:schemeClr val="bg1"/>
                </a:solidFill>
              </a:rPr>
              <a:t>doi.org</a:t>
            </a:r>
            <a:r>
              <a:rPr lang="en-US" dirty="0">
                <a:solidFill>
                  <a:schemeClr val="bg1"/>
                </a:solidFill>
              </a:rPr>
              <a:t>/10.1007/978-3-642-40511-2_6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0178" y="2967335"/>
            <a:ext cx="3483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Demo</a:t>
            </a:r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</a:t>
            </a:r>
            <a:endParaRPr lang="en-US" altLang="zh-C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125" y="2967335"/>
            <a:ext cx="6285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</a:t>
            </a:r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Watching!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3270" y="4192525"/>
            <a:ext cx="3397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Questions?</a:t>
            </a:r>
            <a:endParaRPr lang="en-US" altLang="zh-C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7787952" cy="7635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1" y="1823956"/>
            <a:ext cx="7635250" cy="45811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Introduction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</a:p>
        </p:txBody>
      </p:sp>
      <p:pic>
        <p:nvPicPr>
          <p:cNvPr id="4" name="Picture 3" descr="mage result for information retriev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87" y="1894630"/>
            <a:ext cx="3970330" cy="22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7787952" cy="7635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749245"/>
            <a:ext cx="7635250" cy="45811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Diverse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emotion</a:t>
            </a:r>
          </a:p>
          <a:p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IR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Emotion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System Design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5094" y="2360065"/>
            <a:ext cx="8406513" cy="3360262"/>
            <a:chOff x="445094" y="2512770"/>
            <a:chExt cx="8406513" cy="3360262"/>
          </a:xfrm>
        </p:grpSpPr>
        <p:grpSp>
          <p:nvGrpSpPr>
            <p:cNvPr id="44" name="Group 43"/>
            <p:cNvGrpSpPr/>
            <p:nvPr/>
          </p:nvGrpSpPr>
          <p:grpSpPr>
            <a:xfrm>
              <a:off x="445094" y="2512770"/>
              <a:ext cx="8406513" cy="3360262"/>
              <a:chOff x="320264" y="2664724"/>
              <a:chExt cx="8406513" cy="336026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34412" y="3029726"/>
                <a:ext cx="1033859" cy="1415906"/>
                <a:chOff x="433871" y="1227043"/>
                <a:chExt cx="1295400" cy="1860553"/>
              </a:xfrm>
            </p:grpSpPr>
            <p:pic>
              <p:nvPicPr>
                <p:cNvPr id="42" name="Picture 2" descr="mage result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3871" y="1227043"/>
                  <a:ext cx="1295400" cy="16178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>
                  <a:off x="722958" y="2602280"/>
                  <a:ext cx="990600" cy="485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</a:rPr>
                    <a:t>User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818434" y="3782093"/>
                <a:ext cx="2588458" cy="338553"/>
                <a:chOff x="2250865" y="1272062"/>
                <a:chExt cx="1828800" cy="191127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2250865" y="1272063"/>
                  <a:ext cx="18288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250865" y="1272062"/>
                  <a:ext cx="1828800" cy="191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</a:rPr>
                    <a:t>1)Query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topic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7510473" y="2742606"/>
                <a:ext cx="1216304" cy="1087406"/>
                <a:chOff x="8001000" y="552154"/>
                <a:chExt cx="1524000" cy="142889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8001000" y="552154"/>
                  <a:ext cx="1524000" cy="907285"/>
                  <a:chOff x="6342892" y="2399427"/>
                  <a:chExt cx="4353413" cy="2700640"/>
                </a:xfrm>
              </p:grpSpPr>
              <p:sp>
                <p:nvSpPr>
                  <p:cNvPr id="23" name="Freeform 1379"/>
                  <p:cNvSpPr>
                    <a:spLocks/>
                  </p:cNvSpPr>
                  <p:nvPr/>
                </p:nvSpPr>
                <p:spPr bwMode="auto">
                  <a:xfrm>
                    <a:off x="6904890" y="2399427"/>
                    <a:ext cx="3230800" cy="2126182"/>
                  </a:xfrm>
                  <a:custGeom>
                    <a:avLst/>
                    <a:gdLst>
                      <a:gd name="T0" fmla="*/ 80 w 2334"/>
                      <a:gd name="T1" fmla="*/ 0 h 1536"/>
                      <a:gd name="T2" fmla="*/ 2253 w 2334"/>
                      <a:gd name="T3" fmla="*/ 0 h 1536"/>
                      <a:gd name="T4" fmla="*/ 2274 w 2334"/>
                      <a:gd name="T5" fmla="*/ 2 h 1536"/>
                      <a:gd name="T6" fmla="*/ 2293 w 2334"/>
                      <a:gd name="T7" fmla="*/ 11 h 1536"/>
                      <a:gd name="T8" fmla="*/ 2310 w 2334"/>
                      <a:gd name="T9" fmla="*/ 24 h 1536"/>
                      <a:gd name="T10" fmla="*/ 2322 w 2334"/>
                      <a:gd name="T11" fmla="*/ 40 h 1536"/>
                      <a:gd name="T12" fmla="*/ 2330 w 2334"/>
                      <a:gd name="T13" fmla="*/ 60 h 1536"/>
                      <a:gd name="T14" fmla="*/ 2334 w 2334"/>
                      <a:gd name="T15" fmla="*/ 81 h 1536"/>
                      <a:gd name="T16" fmla="*/ 2334 w 2334"/>
                      <a:gd name="T17" fmla="*/ 1456 h 1536"/>
                      <a:gd name="T18" fmla="*/ 2330 w 2334"/>
                      <a:gd name="T19" fmla="*/ 1476 h 1536"/>
                      <a:gd name="T20" fmla="*/ 2322 w 2334"/>
                      <a:gd name="T21" fmla="*/ 1496 h 1536"/>
                      <a:gd name="T22" fmla="*/ 2310 w 2334"/>
                      <a:gd name="T23" fmla="*/ 1512 h 1536"/>
                      <a:gd name="T24" fmla="*/ 2293 w 2334"/>
                      <a:gd name="T25" fmla="*/ 1525 h 1536"/>
                      <a:gd name="T26" fmla="*/ 2274 w 2334"/>
                      <a:gd name="T27" fmla="*/ 1533 h 1536"/>
                      <a:gd name="T28" fmla="*/ 2253 w 2334"/>
                      <a:gd name="T29" fmla="*/ 1536 h 1536"/>
                      <a:gd name="T30" fmla="*/ 80 w 2334"/>
                      <a:gd name="T31" fmla="*/ 1536 h 1536"/>
                      <a:gd name="T32" fmla="*/ 60 w 2334"/>
                      <a:gd name="T33" fmla="*/ 1533 h 1536"/>
                      <a:gd name="T34" fmla="*/ 39 w 2334"/>
                      <a:gd name="T35" fmla="*/ 1525 h 1536"/>
                      <a:gd name="T36" fmla="*/ 24 w 2334"/>
                      <a:gd name="T37" fmla="*/ 1512 h 1536"/>
                      <a:gd name="T38" fmla="*/ 11 w 2334"/>
                      <a:gd name="T39" fmla="*/ 1496 h 1536"/>
                      <a:gd name="T40" fmla="*/ 2 w 2334"/>
                      <a:gd name="T41" fmla="*/ 1476 h 1536"/>
                      <a:gd name="T42" fmla="*/ 0 w 2334"/>
                      <a:gd name="T43" fmla="*/ 1456 h 1536"/>
                      <a:gd name="T44" fmla="*/ 0 w 2334"/>
                      <a:gd name="T45" fmla="*/ 81 h 1536"/>
                      <a:gd name="T46" fmla="*/ 2 w 2334"/>
                      <a:gd name="T47" fmla="*/ 60 h 1536"/>
                      <a:gd name="T48" fmla="*/ 11 w 2334"/>
                      <a:gd name="T49" fmla="*/ 40 h 1536"/>
                      <a:gd name="T50" fmla="*/ 24 w 2334"/>
                      <a:gd name="T51" fmla="*/ 24 h 1536"/>
                      <a:gd name="T52" fmla="*/ 39 w 2334"/>
                      <a:gd name="T53" fmla="*/ 11 h 1536"/>
                      <a:gd name="T54" fmla="*/ 60 w 2334"/>
                      <a:gd name="T55" fmla="*/ 2 h 1536"/>
                      <a:gd name="T56" fmla="*/ 80 w 2334"/>
                      <a:gd name="T57" fmla="*/ 0 h 1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34" h="1536">
                        <a:moveTo>
                          <a:pt x="80" y="0"/>
                        </a:moveTo>
                        <a:lnTo>
                          <a:pt x="2253" y="0"/>
                        </a:lnTo>
                        <a:lnTo>
                          <a:pt x="2274" y="2"/>
                        </a:lnTo>
                        <a:lnTo>
                          <a:pt x="2293" y="11"/>
                        </a:lnTo>
                        <a:lnTo>
                          <a:pt x="2310" y="24"/>
                        </a:lnTo>
                        <a:lnTo>
                          <a:pt x="2322" y="40"/>
                        </a:lnTo>
                        <a:lnTo>
                          <a:pt x="2330" y="60"/>
                        </a:lnTo>
                        <a:lnTo>
                          <a:pt x="2334" y="81"/>
                        </a:lnTo>
                        <a:lnTo>
                          <a:pt x="2334" y="1456"/>
                        </a:lnTo>
                        <a:lnTo>
                          <a:pt x="2330" y="1476"/>
                        </a:lnTo>
                        <a:lnTo>
                          <a:pt x="2322" y="1496"/>
                        </a:lnTo>
                        <a:lnTo>
                          <a:pt x="2310" y="1512"/>
                        </a:lnTo>
                        <a:lnTo>
                          <a:pt x="2293" y="1525"/>
                        </a:lnTo>
                        <a:lnTo>
                          <a:pt x="2274" y="1533"/>
                        </a:lnTo>
                        <a:lnTo>
                          <a:pt x="2253" y="1536"/>
                        </a:lnTo>
                        <a:lnTo>
                          <a:pt x="80" y="1536"/>
                        </a:lnTo>
                        <a:lnTo>
                          <a:pt x="60" y="1533"/>
                        </a:lnTo>
                        <a:lnTo>
                          <a:pt x="39" y="1525"/>
                        </a:lnTo>
                        <a:lnTo>
                          <a:pt x="24" y="1512"/>
                        </a:lnTo>
                        <a:lnTo>
                          <a:pt x="11" y="1496"/>
                        </a:lnTo>
                        <a:lnTo>
                          <a:pt x="2" y="1476"/>
                        </a:lnTo>
                        <a:lnTo>
                          <a:pt x="0" y="1456"/>
                        </a:lnTo>
                        <a:lnTo>
                          <a:pt x="0" y="81"/>
                        </a:lnTo>
                        <a:lnTo>
                          <a:pt x="2" y="60"/>
                        </a:lnTo>
                        <a:lnTo>
                          <a:pt x="11" y="40"/>
                        </a:lnTo>
                        <a:lnTo>
                          <a:pt x="24" y="24"/>
                        </a:lnTo>
                        <a:lnTo>
                          <a:pt x="39" y="11"/>
                        </a:lnTo>
                        <a:lnTo>
                          <a:pt x="60" y="2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Rectangle 1382"/>
                  <p:cNvSpPr>
                    <a:spLocks noChangeArrowheads="1"/>
                  </p:cNvSpPr>
                  <p:nvPr/>
                </p:nvSpPr>
                <p:spPr bwMode="auto">
                  <a:xfrm>
                    <a:off x="8451079" y="4275062"/>
                    <a:ext cx="137040" cy="137040"/>
                  </a:xfrm>
                  <a:prstGeom prst="rect">
                    <a:avLst/>
                  </a:prstGeom>
                  <a:solidFill>
                    <a:srgbClr val="DEFFF3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Freeform 1384"/>
                  <p:cNvSpPr>
                    <a:spLocks/>
                  </p:cNvSpPr>
                  <p:nvPr/>
                </p:nvSpPr>
                <p:spPr bwMode="auto">
                  <a:xfrm>
                    <a:off x="6342892" y="4893816"/>
                    <a:ext cx="4353413" cy="206251"/>
                  </a:xfrm>
                  <a:custGeom>
                    <a:avLst/>
                    <a:gdLst>
                      <a:gd name="T0" fmla="*/ 0 w 3145"/>
                      <a:gd name="T1" fmla="*/ 0 h 149"/>
                      <a:gd name="T2" fmla="*/ 3145 w 3145"/>
                      <a:gd name="T3" fmla="*/ 0 h 149"/>
                      <a:gd name="T4" fmla="*/ 3145 w 3145"/>
                      <a:gd name="T5" fmla="*/ 90 h 149"/>
                      <a:gd name="T6" fmla="*/ 3143 w 3145"/>
                      <a:gd name="T7" fmla="*/ 109 h 149"/>
                      <a:gd name="T8" fmla="*/ 3134 w 3145"/>
                      <a:gd name="T9" fmla="*/ 125 h 149"/>
                      <a:gd name="T10" fmla="*/ 3121 w 3145"/>
                      <a:gd name="T11" fmla="*/ 138 h 149"/>
                      <a:gd name="T12" fmla="*/ 3106 w 3145"/>
                      <a:gd name="T13" fmla="*/ 146 h 149"/>
                      <a:gd name="T14" fmla="*/ 3086 w 3145"/>
                      <a:gd name="T15" fmla="*/ 149 h 149"/>
                      <a:gd name="T16" fmla="*/ 58 w 3145"/>
                      <a:gd name="T17" fmla="*/ 149 h 149"/>
                      <a:gd name="T18" fmla="*/ 40 w 3145"/>
                      <a:gd name="T19" fmla="*/ 146 h 149"/>
                      <a:gd name="T20" fmla="*/ 25 w 3145"/>
                      <a:gd name="T21" fmla="*/ 138 h 149"/>
                      <a:gd name="T22" fmla="*/ 12 w 3145"/>
                      <a:gd name="T23" fmla="*/ 125 h 149"/>
                      <a:gd name="T24" fmla="*/ 3 w 3145"/>
                      <a:gd name="T25" fmla="*/ 109 h 149"/>
                      <a:gd name="T26" fmla="*/ 0 w 3145"/>
                      <a:gd name="T27" fmla="*/ 90 h 149"/>
                      <a:gd name="T28" fmla="*/ 0 w 3145"/>
                      <a:gd name="T29" fmla="*/ 0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45" h="149">
                        <a:moveTo>
                          <a:pt x="0" y="0"/>
                        </a:moveTo>
                        <a:lnTo>
                          <a:pt x="3145" y="0"/>
                        </a:lnTo>
                        <a:lnTo>
                          <a:pt x="3145" y="90"/>
                        </a:lnTo>
                        <a:lnTo>
                          <a:pt x="3143" y="109"/>
                        </a:lnTo>
                        <a:lnTo>
                          <a:pt x="3134" y="125"/>
                        </a:lnTo>
                        <a:lnTo>
                          <a:pt x="3121" y="138"/>
                        </a:lnTo>
                        <a:lnTo>
                          <a:pt x="3106" y="146"/>
                        </a:lnTo>
                        <a:lnTo>
                          <a:pt x="3086" y="149"/>
                        </a:lnTo>
                        <a:lnTo>
                          <a:pt x="58" y="149"/>
                        </a:lnTo>
                        <a:lnTo>
                          <a:pt x="40" y="146"/>
                        </a:lnTo>
                        <a:lnTo>
                          <a:pt x="25" y="138"/>
                        </a:lnTo>
                        <a:lnTo>
                          <a:pt x="12" y="125"/>
                        </a:lnTo>
                        <a:lnTo>
                          <a:pt x="3" y="109"/>
                        </a:lnTo>
                        <a:lnTo>
                          <a:pt x="0" y="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1385"/>
                  <p:cNvSpPr>
                    <a:spLocks noChangeArrowheads="1"/>
                  </p:cNvSpPr>
                  <p:nvPr/>
                </p:nvSpPr>
                <p:spPr bwMode="auto">
                  <a:xfrm>
                    <a:off x="8080104" y="5000401"/>
                    <a:ext cx="880372" cy="56754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342892" y="4525610"/>
                    <a:ext cx="4353413" cy="430497"/>
                    <a:chOff x="3470275" y="4772026"/>
                    <a:chExt cx="4992688" cy="493713"/>
                  </a:xfrm>
                  <a:solidFill>
                    <a:schemeClr val="bg1"/>
                  </a:solidFill>
                </p:grpSpPr>
                <p:sp>
                  <p:nvSpPr>
                    <p:cNvPr id="38" name="Freeform 1383"/>
                    <p:cNvSpPr>
                      <a:spLocks/>
                    </p:cNvSpPr>
                    <p:nvPr/>
                  </p:nvSpPr>
                  <p:spPr bwMode="auto">
                    <a:xfrm>
                      <a:off x="3470275" y="4772026"/>
                      <a:ext cx="4992688" cy="422275"/>
                    </a:xfrm>
                    <a:custGeom>
                      <a:avLst/>
                      <a:gdLst>
                        <a:gd name="T0" fmla="*/ 406 w 3145"/>
                        <a:gd name="T1" fmla="*/ 0 h 266"/>
                        <a:gd name="T2" fmla="*/ 2740 w 3145"/>
                        <a:gd name="T3" fmla="*/ 0 h 266"/>
                        <a:gd name="T4" fmla="*/ 3145 w 3145"/>
                        <a:gd name="T5" fmla="*/ 266 h 266"/>
                        <a:gd name="T6" fmla="*/ 0 w 3145"/>
                        <a:gd name="T7" fmla="*/ 266 h 266"/>
                        <a:gd name="T8" fmla="*/ 406 w 3145"/>
                        <a:gd name="T9" fmla="*/ 0 h 2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45" h="266">
                          <a:moveTo>
                            <a:pt x="406" y="0"/>
                          </a:moveTo>
                          <a:lnTo>
                            <a:pt x="2740" y="0"/>
                          </a:lnTo>
                          <a:lnTo>
                            <a:pt x="3145" y="266"/>
                          </a:lnTo>
                          <a:lnTo>
                            <a:pt x="0" y="266"/>
                          </a:lnTo>
                          <a:lnTo>
                            <a:pt x="406" y="0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62" tIns="34281" rIns="68562" bIns="3428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799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9" name="Rectangle 13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70275" y="5194301"/>
                      <a:ext cx="4992688" cy="71438"/>
                    </a:xfrm>
                    <a:prstGeom prst="rect">
                      <a:avLst/>
                    </a:prstGeom>
                    <a:grpFill/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68562" tIns="34281" rIns="68562" bIns="3428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799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28" name="Freeform 1395"/>
                  <p:cNvSpPr>
                    <a:spLocks/>
                  </p:cNvSpPr>
                  <p:nvPr/>
                </p:nvSpPr>
                <p:spPr bwMode="auto">
                  <a:xfrm>
                    <a:off x="6615586" y="4586515"/>
                    <a:ext cx="3819099" cy="246394"/>
                  </a:xfrm>
                  <a:custGeom>
                    <a:avLst/>
                    <a:gdLst>
                      <a:gd name="T0" fmla="*/ 272 w 2759"/>
                      <a:gd name="T1" fmla="*/ 0 h 178"/>
                      <a:gd name="T2" fmla="*/ 2487 w 2759"/>
                      <a:gd name="T3" fmla="*/ 0 h 178"/>
                      <a:gd name="T4" fmla="*/ 2759 w 2759"/>
                      <a:gd name="T5" fmla="*/ 178 h 178"/>
                      <a:gd name="T6" fmla="*/ 0 w 2759"/>
                      <a:gd name="T7" fmla="*/ 178 h 178"/>
                      <a:gd name="T8" fmla="*/ 272 w 2759"/>
                      <a:gd name="T9" fmla="*/ 0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59" h="178">
                        <a:moveTo>
                          <a:pt x="272" y="0"/>
                        </a:moveTo>
                        <a:lnTo>
                          <a:pt x="2487" y="0"/>
                        </a:lnTo>
                        <a:lnTo>
                          <a:pt x="2759" y="178"/>
                        </a:lnTo>
                        <a:lnTo>
                          <a:pt x="0" y="178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1396"/>
                  <p:cNvSpPr>
                    <a:spLocks noChangeArrowheads="1"/>
                  </p:cNvSpPr>
                  <p:nvPr/>
                </p:nvSpPr>
                <p:spPr bwMode="auto">
                  <a:xfrm>
                    <a:off x="8498143" y="4561599"/>
                    <a:ext cx="41527" cy="294842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397"/>
                  <p:cNvSpPr>
                    <a:spLocks/>
                  </p:cNvSpPr>
                  <p:nvPr/>
                </p:nvSpPr>
                <p:spPr bwMode="auto">
                  <a:xfrm>
                    <a:off x="8892648" y="4556062"/>
                    <a:ext cx="114892" cy="307300"/>
                  </a:xfrm>
                  <a:custGeom>
                    <a:avLst/>
                    <a:gdLst>
                      <a:gd name="T0" fmla="*/ 30 w 83"/>
                      <a:gd name="T1" fmla="*/ 0 h 222"/>
                      <a:gd name="T2" fmla="*/ 83 w 83"/>
                      <a:gd name="T3" fmla="*/ 213 h 222"/>
                      <a:gd name="T4" fmla="*/ 53 w 83"/>
                      <a:gd name="T5" fmla="*/ 222 h 222"/>
                      <a:gd name="T6" fmla="*/ 0 w 83"/>
                      <a:gd name="T7" fmla="*/ 8 h 222"/>
                      <a:gd name="T8" fmla="*/ 30 w 83"/>
                      <a:gd name="T9" fmla="*/ 0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222">
                        <a:moveTo>
                          <a:pt x="30" y="0"/>
                        </a:moveTo>
                        <a:lnTo>
                          <a:pt x="83" y="213"/>
                        </a:lnTo>
                        <a:lnTo>
                          <a:pt x="53" y="222"/>
                        </a:lnTo>
                        <a:lnTo>
                          <a:pt x="0" y="8"/>
                        </a:lnTo>
                        <a:lnTo>
                          <a:pt x="3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98"/>
                  <p:cNvSpPr>
                    <a:spLocks/>
                  </p:cNvSpPr>
                  <p:nvPr/>
                </p:nvSpPr>
                <p:spPr bwMode="auto">
                  <a:xfrm>
                    <a:off x="9265009" y="4553295"/>
                    <a:ext cx="184103" cy="312837"/>
                  </a:xfrm>
                  <a:custGeom>
                    <a:avLst/>
                    <a:gdLst>
                      <a:gd name="T0" fmla="*/ 27 w 133"/>
                      <a:gd name="T1" fmla="*/ 0 h 226"/>
                      <a:gd name="T2" fmla="*/ 133 w 133"/>
                      <a:gd name="T3" fmla="*/ 213 h 226"/>
                      <a:gd name="T4" fmla="*/ 107 w 133"/>
                      <a:gd name="T5" fmla="*/ 226 h 226"/>
                      <a:gd name="T6" fmla="*/ 0 w 133"/>
                      <a:gd name="T7" fmla="*/ 13 h 226"/>
                      <a:gd name="T8" fmla="*/ 27 w 133"/>
                      <a:gd name="T9" fmla="*/ 0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226">
                        <a:moveTo>
                          <a:pt x="27" y="0"/>
                        </a:moveTo>
                        <a:lnTo>
                          <a:pt x="133" y="213"/>
                        </a:lnTo>
                        <a:lnTo>
                          <a:pt x="107" y="226"/>
                        </a:lnTo>
                        <a:lnTo>
                          <a:pt x="0" y="13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Freeform 1399"/>
                  <p:cNvSpPr>
                    <a:spLocks/>
                  </p:cNvSpPr>
                  <p:nvPr/>
                </p:nvSpPr>
                <p:spPr bwMode="auto">
                  <a:xfrm>
                    <a:off x="9634598" y="4547758"/>
                    <a:ext cx="264389" cy="322527"/>
                  </a:xfrm>
                  <a:custGeom>
                    <a:avLst/>
                    <a:gdLst>
                      <a:gd name="T0" fmla="*/ 24 w 191"/>
                      <a:gd name="T1" fmla="*/ 0 h 233"/>
                      <a:gd name="T2" fmla="*/ 191 w 191"/>
                      <a:gd name="T3" fmla="*/ 215 h 233"/>
                      <a:gd name="T4" fmla="*/ 167 w 191"/>
                      <a:gd name="T5" fmla="*/ 233 h 233"/>
                      <a:gd name="T6" fmla="*/ 0 w 191"/>
                      <a:gd name="T7" fmla="*/ 20 h 233"/>
                      <a:gd name="T8" fmla="*/ 24 w 191"/>
                      <a:gd name="T9" fmla="*/ 0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" h="233">
                        <a:moveTo>
                          <a:pt x="24" y="0"/>
                        </a:moveTo>
                        <a:lnTo>
                          <a:pt x="191" y="215"/>
                        </a:lnTo>
                        <a:lnTo>
                          <a:pt x="167" y="233"/>
                        </a:lnTo>
                        <a:lnTo>
                          <a:pt x="0" y="20"/>
                        </a:lnTo>
                        <a:lnTo>
                          <a:pt x="24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Rectangle 1400"/>
                  <p:cNvSpPr>
                    <a:spLocks noChangeArrowheads="1"/>
                  </p:cNvSpPr>
                  <p:nvPr/>
                </p:nvSpPr>
                <p:spPr bwMode="auto">
                  <a:xfrm>
                    <a:off x="6792767" y="4629427"/>
                    <a:ext cx="3453662" cy="41527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Freeform 1401"/>
                  <p:cNvSpPr>
                    <a:spLocks/>
                  </p:cNvSpPr>
                  <p:nvPr/>
                </p:nvSpPr>
                <p:spPr bwMode="auto">
                  <a:xfrm>
                    <a:off x="8033041" y="4556062"/>
                    <a:ext cx="113507" cy="307300"/>
                  </a:xfrm>
                  <a:custGeom>
                    <a:avLst/>
                    <a:gdLst>
                      <a:gd name="T0" fmla="*/ 53 w 82"/>
                      <a:gd name="T1" fmla="*/ 0 h 222"/>
                      <a:gd name="T2" fmla="*/ 82 w 82"/>
                      <a:gd name="T3" fmla="*/ 8 h 222"/>
                      <a:gd name="T4" fmla="*/ 28 w 82"/>
                      <a:gd name="T5" fmla="*/ 222 h 222"/>
                      <a:gd name="T6" fmla="*/ 0 w 82"/>
                      <a:gd name="T7" fmla="*/ 213 h 222"/>
                      <a:gd name="T8" fmla="*/ 53 w 82"/>
                      <a:gd name="T9" fmla="*/ 0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222">
                        <a:moveTo>
                          <a:pt x="53" y="0"/>
                        </a:moveTo>
                        <a:lnTo>
                          <a:pt x="82" y="8"/>
                        </a:lnTo>
                        <a:lnTo>
                          <a:pt x="28" y="222"/>
                        </a:lnTo>
                        <a:lnTo>
                          <a:pt x="0" y="213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Freeform 1402"/>
                  <p:cNvSpPr>
                    <a:spLocks/>
                  </p:cNvSpPr>
                  <p:nvPr/>
                </p:nvSpPr>
                <p:spPr bwMode="auto">
                  <a:xfrm>
                    <a:off x="7588702" y="4553295"/>
                    <a:ext cx="185487" cy="312837"/>
                  </a:xfrm>
                  <a:custGeom>
                    <a:avLst/>
                    <a:gdLst>
                      <a:gd name="T0" fmla="*/ 108 w 134"/>
                      <a:gd name="T1" fmla="*/ 0 h 226"/>
                      <a:gd name="T2" fmla="*/ 134 w 134"/>
                      <a:gd name="T3" fmla="*/ 13 h 226"/>
                      <a:gd name="T4" fmla="*/ 28 w 134"/>
                      <a:gd name="T5" fmla="*/ 226 h 226"/>
                      <a:gd name="T6" fmla="*/ 0 w 134"/>
                      <a:gd name="T7" fmla="*/ 213 h 226"/>
                      <a:gd name="T8" fmla="*/ 108 w 134"/>
                      <a:gd name="T9" fmla="*/ 0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" h="226">
                        <a:moveTo>
                          <a:pt x="108" y="0"/>
                        </a:moveTo>
                        <a:lnTo>
                          <a:pt x="134" y="13"/>
                        </a:lnTo>
                        <a:lnTo>
                          <a:pt x="28" y="226"/>
                        </a:lnTo>
                        <a:lnTo>
                          <a:pt x="0" y="213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Freeform 1403"/>
                  <p:cNvSpPr>
                    <a:spLocks/>
                  </p:cNvSpPr>
                  <p:nvPr/>
                </p:nvSpPr>
                <p:spPr bwMode="auto">
                  <a:xfrm>
                    <a:off x="7141595" y="4547758"/>
                    <a:ext cx="264389" cy="322527"/>
                  </a:xfrm>
                  <a:custGeom>
                    <a:avLst/>
                    <a:gdLst>
                      <a:gd name="T0" fmla="*/ 167 w 191"/>
                      <a:gd name="T1" fmla="*/ 0 h 233"/>
                      <a:gd name="T2" fmla="*/ 191 w 191"/>
                      <a:gd name="T3" fmla="*/ 20 h 233"/>
                      <a:gd name="T4" fmla="*/ 24 w 191"/>
                      <a:gd name="T5" fmla="*/ 233 h 233"/>
                      <a:gd name="T6" fmla="*/ 0 w 191"/>
                      <a:gd name="T7" fmla="*/ 215 h 233"/>
                      <a:gd name="T8" fmla="*/ 167 w 191"/>
                      <a:gd name="T9" fmla="*/ 0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" h="233">
                        <a:moveTo>
                          <a:pt x="167" y="0"/>
                        </a:moveTo>
                        <a:lnTo>
                          <a:pt x="191" y="20"/>
                        </a:lnTo>
                        <a:lnTo>
                          <a:pt x="24" y="233"/>
                        </a:lnTo>
                        <a:lnTo>
                          <a:pt x="0" y="215"/>
                        </a:lnTo>
                        <a:lnTo>
                          <a:pt x="16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1404"/>
                  <p:cNvSpPr>
                    <a:spLocks noChangeArrowheads="1"/>
                  </p:cNvSpPr>
                  <p:nvPr/>
                </p:nvSpPr>
                <p:spPr bwMode="auto">
                  <a:xfrm>
                    <a:off x="6666802" y="4730476"/>
                    <a:ext cx="3760962" cy="41527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62" tIns="34281" rIns="68562" bIns="342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99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8245531" y="1495729"/>
                  <a:ext cx="1034455" cy="485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</a:rPr>
                    <a:t>Server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" name="Frame 8"/>
              <p:cNvSpPr/>
              <p:nvPr/>
            </p:nvSpPr>
            <p:spPr>
              <a:xfrm>
                <a:off x="4624110" y="2664724"/>
                <a:ext cx="2663068" cy="3360262"/>
              </a:xfrm>
              <a:prstGeom prst="frame">
                <a:avLst>
                  <a:gd name="adj1" fmla="val 0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28969" y="3651134"/>
                <a:ext cx="2250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2)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Initial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search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result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5868461" y="4120646"/>
                <a:ext cx="0" cy="7367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28969" y="4839220"/>
                <a:ext cx="24447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3)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Apply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the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emotion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value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to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the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query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and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result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1904307" y="5131608"/>
                <a:ext cx="25149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869715" y="5270886"/>
                <a:ext cx="29406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4)Show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search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results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with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emotion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tendency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(top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10)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20264" y="4807363"/>
                <a:ext cx="1407451" cy="11017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</a:t>
                </a:r>
                <a:r>
                  <a:rPr lang="en-US" altLang="zh-CN" sz="1600" dirty="0" smtClean="0"/>
                  <a:t>earch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/>
                  <a:t>results</a:t>
                </a:r>
                <a:endParaRPr lang="en-US" sz="16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859022" y="2586269"/>
              <a:ext cx="2413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Calculation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the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documents’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emotion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value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7787952" cy="76352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Data </a:t>
            </a:r>
            <a:r>
              <a:rPr lang="en-US" altLang="zh-CN" dirty="0" smtClean="0">
                <a:effectLst/>
              </a:rPr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7635250" cy="4581149"/>
          </a:xfrm>
        </p:spPr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BBC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acquired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websites</a:t>
            </a:r>
            <a:r>
              <a:rPr lang="en-US" altLang="zh-CN" dirty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INCLUDING: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Sport,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Politics,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Entertainment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Technology.</a:t>
            </a:r>
          </a:p>
          <a:p>
            <a:r>
              <a:rPr lang="en-US" altLang="zh-CN" dirty="0" smtClean="0"/>
              <a:t>2225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total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178726"/>
            <a:ext cx="3554475" cy="20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/>
              </a:rPr>
              <a:t>Serving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443835"/>
            <a:ext cx="6108200" cy="49868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BBC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Blogs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inner</a:t>
            </a:r>
            <a:r>
              <a:rPr lang="en-US" altLang="zh-CN" dirty="0"/>
              <a:t>-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/>
              </a:rPr>
              <a:t>Use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effectLst/>
              </a:rPr>
              <a:t>scenario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443835"/>
            <a:ext cx="6108200" cy="4986822"/>
          </a:xfrm>
        </p:spPr>
        <p:txBody>
          <a:bodyPr/>
          <a:lstStyle/>
          <a:p>
            <a:r>
              <a:rPr lang="en-US" altLang="zh-CN" dirty="0" smtClean="0"/>
              <a:t>WHEN</a:t>
            </a:r>
          </a:p>
          <a:p>
            <a:pPr marL="800100" lvl="2" indent="0">
              <a:buNone/>
            </a:pP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 smtClean="0"/>
              <a:t>WHY</a:t>
            </a:r>
          </a:p>
          <a:p>
            <a:pPr marL="800100" lvl="2" indent="0">
              <a:buNone/>
            </a:pP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tendency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2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/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443835"/>
            <a:ext cx="6108200" cy="4986822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altLang="zh-CN" dirty="0" smtClean="0"/>
              <a:t>M</a:t>
            </a:r>
            <a:r>
              <a:rPr lang="en-US" dirty="0" smtClean="0"/>
              <a:t>ajor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Preprocessor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Retrieval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Emotion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Calculation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GUI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</a:p>
          <a:p>
            <a:pPr lvl="1">
              <a:buFont typeface="Arial" charset="0"/>
              <a:buChar char="•"/>
            </a:pPr>
            <a:endParaRPr lang="en-US" altLang="zh-CN" dirty="0" smtClean="0"/>
          </a:p>
          <a:p>
            <a:pPr lvl="1">
              <a:buFont typeface="Wingdings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0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/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443835"/>
            <a:ext cx="6108200" cy="4986822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altLang="zh-CN" dirty="0" smtClean="0"/>
              <a:t>Preprocessor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Tokenization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Normalization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Emotion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</a:p>
          <a:p>
            <a:pPr marL="342900" lvl="1" indent="-342900">
              <a:buFont typeface="Wingdings" charset="2"/>
              <a:buChar char="v"/>
            </a:pP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</a:p>
          <a:p>
            <a:pPr lvl="1">
              <a:buFont typeface="Arial" charset="0"/>
              <a:buChar char="•"/>
            </a:pPr>
            <a:r>
              <a:rPr lang="en-US" dirty="0" err="1"/>
              <a:t>Dirichlet</a:t>
            </a:r>
            <a:r>
              <a:rPr lang="en-US" dirty="0"/>
              <a:t> Prior Smoothing </a:t>
            </a:r>
          </a:p>
          <a:p>
            <a:pPr lvl="1">
              <a:buFont typeface="Arial" charset="0"/>
              <a:buChar char="•"/>
            </a:pPr>
            <a:endParaRPr lang="en-US" altLang="zh-CN" dirty="0"/>
          </a:p>
          <a:p>
            <a:pPr lvl="1">
              <a:buFont typeface="Arial" charset="0"/>
              <a:buChar char="•"/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5066666"/>
            <a:ext cx="3817625" cy="13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638</Words>
  <Application>Microsoft Macintosh PowerPoint</Application>
  <PresentationFormat>On-screen Show (4:3)</PresentationFormat>
  <Paragraphs>97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DengXian</vt:lpstr>
      <vt:lpstr>Wingdings</vt:lpstr>
      <vt:lpstr>宋体</vt:lpstr>
      <vt:lpstr>Arial</vt:lpstr>
      <vt:lpstr>Office Theme</vt:lpstr>
      <vt:lpstr>Emotion based  Information Retrieval</vt:lpstr>
      <vt:lpstr>Outline</vt:lpstr>
      <vt:lpstr>Introduction</vt:lpstr>
      <vt:lpstr>System Design</vt:lpstr>
      <vt:lpstr>Data Collection</vt:lpstr>
      <vt:lpstr>Serving</vt:lpstr>
      <vt:lpstr>Use scenario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Lesson Learned</vt:lpstr>
      <vt:lpstr>Future Plan</vt:lpstr>
      <vt:lpstr>References</vt:lpstr>
      <vt:lpstr>Demo</vt:lpstr>
      <vt:lpstr>PowerPoint Presentation</vt:lpstr>
    </vt:vector>
  </TitlesOfParts>
  <Company>Microsoft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 Office User</cp:lastModifiedBy>
  <cp:revision>144</cp:revision>
  <dcterms:created xsi:type="dcterms:W3CDTF">2013-08-21T19:17:07Z</dcterms:created>
  <dcterms:modified xsi:type="dcterms:W3CDTF">2016-12-14T22:53:08Z</dcterms:modified>
</cp:coreProperties>
</file>