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4"/>
  </p:sldMasterIdLst>
  <p:notesMasterIdLst>
    <p:notesMasterId r:id="rId20"/>
  </p:notesMasterIdLst>
  <p:sldIdLst>
    <p:sldId id="281" r:id="rId5"/>
    <p:sldId id="282" r:id="rId6"/>
    <p:sldId id="284" r:id="rId7"/>
    <p:sldId id="291" r:id="rId8"/>
    <p:sldId id="292" r:id="rId9"/>
    <p:sldId id="294" r:id="rId10"/>
    <p:sldId id="283" r:id="rId11"/>
    <p:sldId id="287" r:id="rId12"/>
    <p:sldId id="285" r:id="rId13"/>
    <p:sldId id="286" r:id="rId14"/>
    <p:sldId id="293" r:id="rId15"/>
    <p:sldId id="288" r:id="rId16"/>
    <p:sldId id="289" r:id="rId17"/>
    <p:sldId id="290" r:id="rId18"/>
    <p:sldId id="296" r:id="rId19"/>
  </p:sldIdLst>
  <p:sldSz cx="12192000" cy="6858000"/>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hammad Chami" initials="MC" lastIdx="2" clrIdx="0">
    <p:extLst>
      <p:ext uri="{19B8F6BF-5375-455C-9EA6-DF929625EA0E}">
        <p15:presenceInfo xmlns:p15="http://schemas.microsoft.com/office/powerpoint/2012/main" userId="Mohammad Chami" providerId="None"/>
      </p:ext>
    </p:extLst>
  </p:cmAuthor>
  <p:cmAuthor id="2" name="Mohammad" initials="M" lastIdx="1" clrIdx="1">
    <p:extLst>
      <p:ext uri="{19B8F6BF-5375-455C-9EA6-DF929625EA0E}">
        <p15:presenceInfo xmlns:p15="http://schemas.microsoft.com/office/powerpoint/2012/main" userId="Mohamma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085" autoAdjust="0"/>
    <p:restoredTop sz="82041"/>
  </p:normalViewPr>
  <p:slideViewPr>
    <p:cSldViewPr snapToGrid="0">
      <p:cViewPr varScale="1">
        <p:scale>
          <a:sx n="104" d="100"/>
          <a:sy n="104" d="100"/>
        </p:scale>
        <p:origin x="198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280CDAB-0FCE-3940-A7BF-EAC72CF89825}" type="doc">
      <dgm:prSet loTypeId="urn:microsoft.com/office/officeart/2005/8/layout/chevron2" loCatId="" qsTypeId="urn:microsoft.com/office/officeart/2005/8/quickstyle/simple1" qsCatId="simple" csTypeId="urn:microsoft.com/office/officeart/2005/8/colors/accent1_2" csCatId="accent1" phldr="1"/>
      <dgm:spPr/>
      <dgm:t>
        <a:bodyPr/>
        <a:lstStyle/>
        <a:p>
          <a:endParaRPr lang="en-US"/>
        </a:p>
      </dgm:t>
    </dgm:pt>
    <dgm:pt modelId="{1F0805CD-DD26-2747-96C9-C1545EA463B2}">
      <dgm:prSet phldrT="[Text]"/>
      <dgm:spPr/>
      <dgm:t>
        <a:bodyPr/>
        <a:lstStyle/>
        <a:p>
          <a:r>
            <a:rPr lang="en-US" dirty="0"/>
            <a:t>Supervised</a:t>
          </a:r>
        </a:p>
      </dgm:t>
    </dgm:pt>
    <dgm:pt modelId="{5C3FF32C-5563-8C4F-81EE-367B7D406789}" type="parTrans" cxnId="{68D0AC89-7265-8246-A0CC-E7495B0D458D}">
      <dgm:prSet/>
      <dgm:spPr/>
      <dgm:t>
        <a:bodyPr/>
        <a:lstStyle/>
        <a:p>
          <a:endParaRPr lang="en-US"/>
        </a:p>
      </dgm:t>
    </dgm:pt>
    <dgm:pt modelId="{664DA9E7-DB06-0F4D-92A0-C8726A0D25B9}" type="sibTrans" cxnId="{68D0AC89-7265-8246-A0CC-E7495B0D458D}">
      <dgm:prSet/>
      <dgm:spPr/>
      <dgm:t>
        <a:bodyPr/>
        <a:lstStyle/>
        <a:p>
          <a:endParaRPr lang="en-US"/>
        </a:p>
      </dgm:t>
    </dgm:pt>
    <dgm:pt modelId="{7CEEDBF6-2E82-6C4C-818F-EF67DEB75E85}">
      <dgm:prSet phldrT="[Text]"/>
      <dgm:spPr/>
      <dgm:t>
        <a:bodyPr/>
        <a:lstStyle/>
        <a:p>
          <a:pPr rtl="0"/>
          <a:r>
            <a:rPr lang="en-US" dirty="0"/>
            <a:t>Data with labels</a:t>
          </a:r>
        </a:p>
      </dgm:t>
    </dgm:pt>
    <dgm:pt modelId="{14EE3AA7-C585-0542-9CFA-907B901BF493}" type="parTrans" cxnId="{600D64AC-74B1-4B44-A67B-4B9405CB65E2}">
      <dgm:prSet/>
      <dgm:spPr/>
      <dgm:t>
        <a:bodyPr/>
        <a:lstStyle/>
        <a:p>
          <a:endParaRPr lang="en-US"/>
        </a:p>
      </dgm:t>
    </dgm:pt>
    <dgm:pt modelId="{8E26B62C-4E91-B240-A9A6-9080C0CB5AA2}" type="sibTrans" cxnId="{600D64AC-74B1-4B44-A67B-4B9405CB65E2}">
      <dgm:prSet/>
      <dgm:spPr/>
      <dgm:t>
        <a:bodyPr/>
        <a:lstStyle/>
        <a:p>
          <a:endParaRPr lang="en-US"/>
        </a:p>
      </dgm:t>
    </dgm:pt>
    <dgm:pt modelId="{85302ADD-36BA-254B-A7C5-4C28402B9059}">
      <dgm:prSet phldrT="[Text]"/>
      <dgm:spPr/>
      <dgm:t>
        <a:bodyPr/>
        <a:lstStyle/>
        <a:p>
          <a:pPr rtl="0"/>
          <a:r>
            <a:rPr lang="en-US" dirty="0"/>
            <a:t>example: 'gene' or 'not gene'</a:t>
          </a:r>
        </a:p>
      </dgm:t>
    </dgm:pt>
    <dgm:pt modelId="{E7FF819B-277E-3A4F-B096-378150893F5E}" type="parTrans" cxnId="{423D0AB7-C64B-6D4B-8ED4-11E3433AB968}">
      <dgm:prSet/>
      <dgm:spPr/>
      <dgm:t>
        <a:bodyPr/>
        <a:lstStyle/>
        <a:p>
          <a:endParaRPr lang="en-US"/>
        </a:p>
      </dgm:t>
    </dgm:pt>
    <dgm:pt modelId="{425D9DE4-B154-6740-9F57-555B4195F058}" type="sibTrans" cxnId="{423D0AB7-C64B-6D4B-8ED4-11E3433AB968}">
      <dgm:prSet/>
      <dgm:spPr/>
      <dgm:t>
        <a:bodyPr/>
        <a:lstStyle/>
        <a:p>
          <a:endParaRPr lang="en-US"/>
        </a:p>
      </dgm:t>
    </dgm:pt>
    <dgm:pt modelId="{52A18C04-0F57-2349-9C85-BED4737F3667}">
      <dgm:prSet phldrT="[Text]"/>
      <dgm:spPr/>
      <dgm:t>
        <a:bodyPr/>
        <a:lstStyle/>
        <a:p>
          <a:r>
            <a:rPr lang="en-US" dirty="0"/>
            <a:t>Unsupervised</a:t>
          </a:r>
        </a:p>
      </dgm:t>
    </dgm:pt>
    <dgm:pt modelId="{FF4183D0-DC1B-134C-84BC-1581DBE81749}" type="parTrans" cxnId="{94BEFCD7-8D56-3A47-BF7C-DEBD74D6CCD4}">
      <dgm:prSet/>
      <dgm:spPr/>
      <dgm:t>
        <a:bodyPr/>
        <a:lstStyle/>
        <a:p>
          <a:endParaRPr lang="en-US"/>
        </a:p>
      </dgm:t>
    </dgm:pt>
    <dgm:pt modelId="{F6ACF6C3-565E-3D4C-A127-3B500A097142}" type="sibTrans" cxnId="{94BEFCD7-8D56-3A47-BF7C-DEBD74D6CCD4}">
      <dgm:prSet/>
      <dgm:spPr/>
      <dgm:t>
        <a:bodyPr/>
        <a:lstStyle/>
        <a:p>
          <a:endParaRPr lang="en-US"/>
        </a:p>
      </dgm:t>
    </dgm:pt>
    <dgm:pt modelId="{445E54C2-CB37-B34B-BBF8-1C09A99E6F65}">
      <dgm:prSet phldrT="[Text]"/>
      <dgm:spPr/>
      <dgm:t>
        <a:bodyPr/>
        <a:lstStyle/>
        <a:p>
          <a:r>
            <a:rPr lang="en-US" dirty="0"/>
            <a:t>Finds patterns in datasets without the use of labels</a:t>
          </a:r>
        </a:p>
      </dgm:t>
    </dgm:pt>
    <dgm:pt modelId="{CA2DADAB-5080-234B-895F-8BB2436F2E0D}" type="parTrans" cxnId="{4F00384F-907B-EA44-9349-6F51AF0F614C}">
      <dgm:prSet/>
      <dgm:spPr/>
      <dgm:t>
        <a:bodyPr/>
        <a:lstStyle/>
        <a:p>
          <a:endParaRPr lang="en-US"/>
        </a:p>
      </dgm:t>
    </dgm:pt>
    <dgm:pt modelId="{54685870-215A-344F-B9F0-AEB664E9343B}" type="sibTrans" cxnId="{4F00384F-907B-EA44-9349-6F51AF0F614C}">
      <dgm:prSet/>
      <dgm:spPr/>
      <dgm:t>
        <a:bodyPr/>
        <a:lstStyle/>
        <a:p>
          <a:endParaRPr lang="en-US"/>
        </a:p>
      </dgm:t>
    </dgm:pt>
    <dgm:pt modelId="{C2321B45-68FD-A54C-97F2-6326BD25ADD2}">
      <dgm:prSet phldrT="[Text]"/>
      <dgm:spPr/>
      <dgm:t>
        <a:bodyPr/>
        <a:lstStyle/>
        <a:p>
          <a:r>
            <a:rPr lang="en-US" dirty="0"/>
            <a:t>Semi-Supervised</a:t>
          </a:r>
        </a:p>
      </dgm:t>
    </dgm:pt>
    <dgm:pt modelId="{B3D0A55F-0373-634C-8CF6-6DA37B24E323}" type="parTrans" cxnId="{FF3CA765-42B1-4E4A-9BF6-DBDDE18D1C0A}">
      <dgm:prSet/>
      <dgm:spPr/>
      <dgm:t>
        <a:bodyPr/>
        <a:lstStyle/>
        <a:p>
          <a:endParaRPr lang="en-US"/>
        </a:p>
      </dgm:t>
    </dgm:pt>
    <dgm:pt modelId="{B7F0ED59-2D6F-644C-A91D-4B4709778026}" type="sibTrans" cxnId="{FF3CA765-42B1-4E4A-9BF6-DBDDE18D1C0A}">
      <dgm:prSet/>
      <dgm:spPr/>
      <dgm:t>
        <a:bodyPr/>
        <a:lstStyle/>
        <a:p>
          <a:endParaRPr lang="en-US"/>
        </a:p>
      </dgm:t>
    </dgm:pt>
    <dgm:pt modelId="{6F47D87F-F6F6-8F46-A499-86D72DA8B70F}">
      <dgm:prSet phldrT="[Text]"/>
      <dgm:spPr/>
      <dgm:t>
        <a:bodyPr/>
        <a:lstStyle/>
        <a:p>
          <a:r>
            <a:rPr lang="en-US" dirty="0"/>
            <a:t>Combines both approaches</a:t>
          </a:r>
        </a:p>
      </dgm:t>
    </dgm:pt>
    <dgm:pt modelId="{89CBF5FF-2629-1546-A40F-01167D0F4E8C}" type="parTrans" cxnId="{012BAD8A-3FDC-7644-8D9B-2B9FF4BC3F08}">
      <dgm:prSet/>
      <dgm:spPr/>
      <dgm:t>
        <a:bodyPr/>
        <a:lstStyle/>
        <a:p>
          <a:endParaRPr lang="en-US"/>
        </a:p>
      </dgm:t>
    </dgm:pt>
    <dgm:pt modelId="{60B6D09B-114F-0C4D-87C5-DCF399E84055}" type="sibTrans" cxnId="{012BAD8A-3FDC-7644-8D9B-2B9FF4BC3F08}">
      <dgm:prSet/>
      <dgm:spPr/>
      <dgm:t>
        <a:bodyPr/>
        <a:lstStyle/>
        <a:p>
          <a:endParaRPr lang="en-US"/>
        </a:p>
      </dgm:t>
    </dgm:pt>
    <dgm:pt modelId="{49F7FDE2-4BF5-9243-9B26-4626BC054DBD}">
      <dgm:prSet phldrT="[Text]"/>
      <dgm:spPr/>
      <dgm:t>
        <a:bodyPr/>
        <a:lstStyle/>
        <a:p>
          <a:pPr rtl="0"/>
          <a:r>
            <a:rPr lang="en-US" dirty="0"/>
            <a:t>these labels are used to predict other examples</a:t>
          </a:r>
        </a:p>
      </dgm:t>
    </dgm:pt>
    <dgm:pt modelId="{6A5934D1-7AF9-7D4D-8415-45E6F748B871}" type="parTrans" cxnId="{9E7C9CD0-2BFB-3946-8955-1FE10DD2AA94}">
      <dgm:prSet/>
      <dgm:spPr/>
      <dgm:t>
        <a:bodyPr/>
        <a:lstStyle/>
        <a:p>
          <a:endParaRPr lang="en-US"/>
        </a:p>
      </dgm:t>
    </dgm:pt>
    <dgm:pt modelId="{44985686-3553-9F42-854C-6EC1770AAF89}" type="sibTrans" cxnId="{9E7C9CD0-2BFB-3946-8955-1FE10DD2AA94}">
      <dgm:prSet/>
      <dgm:spPr/>
      <dgm:t>
        <a:bodyPr/>
        <a:lstStyle/>
        <a:p>
          <a:endParaRPr lang="en-US"/>
        </a:p>
      </dgm:t>
    </dgm:pt>
    <dgm:pt modelId="{7BD0EAD6-7038-C548-8C82-5821F15A5893}">
      <dgm:prSet phldrT="[Text]"/>
      <dgm:spPr/>
      <dgm:t>
        <a:bodyPr/>
        <a:lstStyle/>
        <a:p>
          <a:r>
            <a:rPr lang="en-US" dirty="0"/>
            <a:t>Finds patterns in labeled and unlabeled data to predict labels</a:t>
          </a:r>
        </a:p>
      </dgm:t>
    </dgm:pt>
    <dgm:pt modelId="{E646243A-3AC1-8D4A-BCA6-EB2B80049BCE}" type="parTrans" cxnId="{E3F55A6F-9A97-F541-94C9-E0507D517099}">
      <dgm:prSet/>
      <dgm:spPr/>
      <dgm:t>
        <a:bodyPr/>
        <a:lstStyle/>
        <a:p>
          <a:endParaRPr lang="en-US"/>
        </a:p>
      </dgm:t>
    </dgm:pt>
    <dgm:pt modelId="{3BE45561-F118-AA43-9932-1BD2A0455E26}" type="sibTrans" cxnId="{E3F55A6F-9A97-F541-94C9-E0507D517099}">
      <dgm:prSet/>
      <dgm:spPr/>
      <dgm:t>
        <a:bodyPr/>
        <a:lstStyle/>
        <a:p>
          <a:endParaRPr lang="en-US"/>
        </a:p>
      </dgm:t>
    </dgm:pt>
    <dgm:pt modelId="{F1BEB710-6615-2049-B789-94D71B120522}" type="pres">
      <dgm:prSet presAssocID="{3280CDAB-0FCE-3940-A7BF-EAC72CF89825}" presName="linearFlow" presStyleCnt="0">
        <dgm:presLayoutVars>
          <dgm:dir/>
          <dgm:animLvl val="lvl"/>
          <dgm:resizeHandles val="exact"/>
        </dgm:presLayoutVars>
      </dgm:prSet>
      <dgm:spPr/>
    </dgm:pt>
    <dgm:pt modelId="{259C1016-A8AE-D94A-A8DE-2A4F52F5C58C}" type="pres">
      <dgm:prSet presAssocID="{1F0805CD-DD26-2747-96C9-C1545EA463B2}" presName="composite" presStyleCnt="0"/>
      <dgm:spPr/>
    </dgm:pt>
    <dgm:pt modelId="{FE0BF939-4844-2642-AD5C-2170ECF35D45}" type="pres">
      <dgm:prSet presAssocID="{1F0805CD-DD26-2747-96C9-C1545EA463B2}" presName="parentText" presStyleLbl="alignNode1" presStyleIdx="0" presStyleCnt="3">
        <dgm:presLayoutVars>
          <dgm:chMax val="1"/>
          <dgm:bulletEnabled val="1"/>
        </dgm:presLayoutVars>
      </dgm:prSet>
      <dgm:spPr/>
    </dgm:pt>
    <dgm:pt modelId="{26794532-726A-8E48-BD0E-4536B65D7C0A}" type="pres">
      <dgm:prSet presAssocID="{1F0805CD-DD26-2747-96C9-C1545EA463B2}" presName="descendantText" presStyleLbl="alignAcc1" presStyleIdx="0" presStyleCnt="3" custLinFactNeighborX="821" custLinFactNeighborY="-2438">
        <dgm:presLayoutVars>
          <dgm:bulletEnabled val="1"/>
        </dgm:presLayoutVars>
      </dgm:prSet>
      <dgm:spPr/>
    </dgm:pt>
    <dgm:pt modelId="{BBAAA77C-674C-3A4A-B0E8-86CC6B4BF487}" type="pres">
      <dgm:prSet presAssocID="{664DA9E7-DB06-0F4D-92A0-C8726A0D25B9}" presName="sp" presStyleCnt="0"/>
      <dgm:spPr/>
    </dgm:pt>
    <dgm:pt modelId="{B4AFC5C3-E218-F445-99F7-676CFEC696C5}" type="pres">
      <dgm:prSet presAssocID="{52A18C04-0F57-2349-9C85-BED4737F3667}" presName="composite" presStyleCnt="0"/>
      <dgm:spPr/>
    </dgm:pt>
    <dgm:pt modelId="{AF08558B-6C46-8F4A-BE94-0ED9D5D40CAB}" type="pres">
      <dgm:prSet presAssocID="{52A18C04-0F57-2349-9C85-BED4737F3667}" presName="parentText" presStyleLbl="alignNode1" presStyleIdx="1" presStyleCnt="3">
        <dgm:presLayoutVars>
          <dgm:chMax val="1"/>
          <dgm:bulletEnabled val="1"/>
        </dgm:presLayoutVars>
      </dgm:prSet>
      <dgm:spPr/>
    </dgm:pt>
    <dgm:pt modelId="{F2ED492F-EC3D-A641-80ED-97A7E76C936D}" type="pres">
      <dgm:prSet presAssocID="{52A18C04-0F57-2349-9C85-BED4737F3667}" presName="descendantText" presStyleLbl="alignAcc1" presStyleIdx="1" presStyleCnt="3">
        <dgm:presLayoutVars>
          <dgm:bulletEnabled val="1"/>
        </dgm:presLayoutVars>
      </dgm:prSet>
      <dgm:spPr/>
    </dgm:pt>
    <dgm:pt modelId="{33EBAF76-CD61-244B-A16F-7A0E59E93B07}" type="pres">
      <dgm:prSet presAssocID="{F6ACF6C3-565E-3D4C-A127-3B500A097142}" presName="sp" presStyleCnt="0"/>
      <dgm:spPr/>
    </dgm:pt>
    <dgm:pt modelId="{2804D637-9B52-0248-AB5E-A63018EE8BFF}" type="pres">
      <dgm:prSet presAssocID="{C2321B45-68FD-A54C-97F2-6326BD25ADD2}" presName="composite" presStyleCnt="0"/>
      <dgm:spPr/>
    </dgm:pt>
    <dgm:pt modelId="{87AB877F-1D3B-454B-A0F5-A3A6644276E9}" type="pres">
      <dgm:prSet presAssocID="{C2321B45-68FD-A54C-97F2-6326BD25ADD2}" presName="parentText" presStyleLbl="alignNode1" presStyleIdx="2" presStyleCnt="3">
        <dgm:presLayoutVars>
          <dgm:chMax val="1"/>
          <dgm:bulletEnabled val="1"/>
        </dgm:presLayoutVars>
      </dgm:prSet>
      <dgm:spPr/>
    </dgm:pt>
    <dgm:pt modelId="{02F9829A-5759-2D4B-B960-43A9C8D7F96D}" type="pres">
      <dgm:prSet presAssocID="{C2321B45-68FD-A54C-97F2-6326BD25ADD2}" presName="descendantText" presStyleLbl="alignAcc1" presStyleIdx="2" presStyleCnt="3">
        <dgm:presLayoutVars>
          <dgm:bulletEnabled val="1"/>
        </dgm:presLayoutVars>
      </dgm:prSet>
      <dgm:spPr/>
    </dgm:pt>
  </dgm:ptLst>
  <dgm:cxnLst>
    <dgm:cxn modelId="{C6BD7000-0BEC-7841-92BE-1B82D75C08A6}" type="presOf" srcId="{1F0805CD-DD26-2747-96C9-C1545EA463B2}" destId="{FE0BF939-4844-2642-AD5C-2170ECF35D45}" srcOrd="0" destOrd="0" presId="urn:microsoft.com/office/officeart/2005/8/layout/chevron2"/>
    <dgm:cxn modelId="{9B445E3A-23BB-994A-8188-031794871A95}" type="presOf" srcId="{3280CDAB-0FCE-3940-A7BF-EAC72CF89825}" destId="{F1BEB710-6615-2049-B789-94D71B120522}" srcOrd="0" destOrd="0" presId="urn:microsoft.com/office/officeart/2005/8/layout/chevron2"/>
    <dgm:cxn modelId="{4F00384F-907B-EA44-9349-6F51AF0F614C}" srcId="{52A18C04-0F57-2349-9C85-BED4737F3667}" destId="{445E54C2-CB37-B34B-BBF8-1C09A99E6F65}" srcOrd="0" destOrd="0" parTransId="{CA2DADAB-5080-234B-895F-8BB2436F2E0D}" sibTransId="{54685870-215A-344F-B9F0-AEB664E9343B}"/>
    <dgm:cxn modelId="{D288455B-57D9-9242-8786-8C189AAE2262}" type="presOf" srcId="{49F7FDE2-4BF5-9243-9B26-4626BC054DBD}" destId="{26794532-726A-8E48-BD0E-4536B65D7C0A}" srcOrd="0" destOrd="2" presId="urn:microsoft.com/office/officeart/2005/8/layout/chevron2"/>
    <dgm:cxn modelId="{DACE7062-EB00-1C45-8D39-150EBDA568A3}" type="presOf" srcId="{85302ADD-36BA-254B-A7C5-4C28402B9059}" destId="{26794532-726A-8E48-BD0E-4536B65D7C0A}" srcOrd="0" destOrd="1" presId="urn:microsoft.com/office/officeart/2005/8/layout/chevron2"/>
    <dgm:cxn modelId="{FF3CA765-42B1-4E4A-9BF6-DBDDE18D1C0A}" srcId="{3280CDAB-0FCE-3940-A7BF-EAC72CF89825}" destId="{C2321B45-68FD-A54C-97F2-6326BD25ADD2}" srcOrd="2" destOrd="0" parTransId="{B3D0A55F-0373-634C-8CF6-6DA37B24E323}" sibTransId="{B7F0ED59-2D6F-644C-A91D-4B4709778026}"/>
    <dgm:cxn modelId="{E3F55A6F-9A97-F541-94C9-E0507D517099}" srcId="{C2321B45-68FD-A54C-97F2-6326BD25ADD2}" destId="{7BD0EAD6-7038-C548-8C82-5821F15A5893}" srcOrd="1" destOrd="0" parTransId="{E646243A-3AC1-8D4A-BCA6-EB2B80049BCE}" sibTransId="{3BE45561-F118-AA43-9932-1BD2A0455E26}"/>
    <dgm:cxn modelId="{79CC9470-9716-D04D-A8A0-42922159E0BA}" type="presOf" srcId="{445E54C2-CB37-B34B-BBF8-1C09A99E6F65}" destId="{F2ED492F-EC3D-A641-80ED-97A7E76C936D}" srcOrd="0" destOrd="0" presId="urn:microsoft.com/office/officeart/2005/8/layout/chevron2"/>
    <dgm:cxn modelId="{68D0AC89-7265-8246-A0CC-E7495B0D458D}" srcId="{3280CDAB-0FCE-3940-A7BF-EAC72CF89825}" destId="{1F0805CD-DD26-2747-96C9-C1545EA463B2}" srcOrd="0" destOrd="0" parTransId="{5C3FF32C-5563-8C4F-81EE-367B7D406789}" sibTransId="{664DA9E7-DB06-0F4D-92A0-C8726A0D25B9}"/>
    <dgm:cxn modelId="{012BAD8A-3FDC-7644-8D9B-2B9FF4BC3F08}" srcId="{C2321B45-68FD-A54C-97F2-6326BD25ADD2}" destId="{6F47D87F-F6F6-8F46-A499-86D72DA8B70F}" srcOrd="0" destOrd="0" parTransId="{89CBF5FF-2629-1546-A40F-01167D0F4E8C}" sibTransId="{60B6D09B-114F-0C4D-87C5-DCF399E84055}"/>
    <dgm:cxn modelId="{0E00F89C-33AE-DD45-93FF-80BA64DFD9B7}" type="presOf" srcId="{52A18C04-0F57-2349-9C85-BED4737F3667}" destId="{AF08558B-6C46-8F4A-BE94-0ED9D5D40CAB}" srcOrd="0" destOrd="0" presId="urn:microsoft.com/office/officeart/2005/8/layout/chevron2"/>
    <dgm:cxn modelId="{E1119EA0-DA1A-EB43-9FF2-AE34167AC2B1}" type="presOf" srcId="{C2321B45-68FD-A54C-97F2-6326BD25ADD2}" destId="{87AB877F-1D3B-454B-A0F5-A3A6644276E9}" srcOrd="0" destOrd="0" presId="urn:microsoft.com/office/officeart/2005/8/layout/chevron2"/>
    <dgm:cxn modelId="{337AF8A0-17EB-A240-AE8D-49F025E7008D}" type="presOf" srcId="{6F47D87F-F6F6-8F46-A499-86D72DA8B70F}" destId="{02F9829A-5759-2D4B-B960-43A9C8D7F96D}" srcOrd="0" destOrd="0" presId="urn:microsoft.com/office/officeart/2005/8/layout/chevron2"/>
    <dgm:cxn modelId="{600D64AC-74B1-4B44-A67B-4B9405CB65E2}" srcId="{1F0805CD-DD26-2747-96C9-C1545EA463B2}" destId="{7CEEDBF6-2E82-6C4C-818F-EF67DEB75E85}" srcOrd="0" destOrd="0" parTransId="{14EE3AA7-C585-0542-9CFA-907B901BF493}" sibTransId="{8E26B62C-4E91-B240-A9A6-9080C0CB5AA2}"/>
    <dgm:cxn modelId="{423D0AB7-C64B-6D4B-8ED4-11E3433AB968}" srcId="{1F0805CD-DD26-2747-96C9-C1545EA463B2}" destId="{85302ADD-36BA-254B-A7C5-4C28402B9059}" srcOrd="1" destOrd="0" parTransId="{E7FF819B-277E-3A4F-B096-378150893F5E}" sibTransId="{425D9DE4-B154-6740-9F57-555B4195F058}"/>
    <dgm:cxn modelId="{B32846C8-6F78-DD4E-8ECD-FCEA50B403C5}" type="presOf" srcId="{7BD0EAD6-7038-C548-8C82-5821F15A5893}" destId="{02F9829A-5759-2D4B-B960-43A9C8D7F96D}" srcOrd="0" destOrd="1" presId="urn:microsoft.com/office/officeart/2005/8/layout/chevron2"/>
    <dgm:cxn modelId="{9E7C9CD0-2BFB-3946-8955-1FE10DD2AA94}" srcId="{1F0805CD-DD26-2747-96C9-C1545EA463B2}" destId="{49F7FDE2-4BF5-9243-9B26-4626BC054DBD}" srcOrd="2" destOrd="0" parTransId="{6A5934D1-7AF9-7D4D-8415-45E6F748B871}" sibTransId="{44985686-3553-9F42-854C-6EC1770AAF89}"/>
    <dgm:cxn modelId="{94BEFCD7-8D56-3A47-BF7C-DEBD74D6CCD4}" srcId="{3280CDAB-0FCE-3940-A7BF-EAC72CF89825}" destId="{52A18C04-0F57-2349-9C85-BED4737F3667}" srcOrd="1" destOrd="0" parTransId="{FF4183D0-DC1B-134C-84BC-1581DBE81749}" sibTransId="{F6ACF6C3-565E-3D4C-A127-3B500A097142}"/>
    <dgm:cxn modelId="{844CF0EB-6813-3844-AB39-198D73C365B2}" type="presOf" srcId="{7CEEDBF6-2E82-6C4C-818F-EF67DEB75E85}" destId="{26794532-726A-8E48-BD0E-4536B65D7C0A}" srcOrd="0" destOrd="0" presId="urn:microsoft.com/office/officeart/2005/8/layout/chevron2"/>
    <dgm:cxn modelId="{1296DE65-CAEC-4848-846B-E1A0B0C59BF3}" type="presParOf" srcId="{F1BEB710-6615-2049-B789-94D71B120522}" destId="{259C1016-A8AE-D94A-A8DE-2A4F52F5C58C}" srcOrd="0" destOrd="0" presId="urn:microsoft.com/office/officeart/2005/8/layout/chevron2"/>
    <dgm:cxn modelId="{E55F7EA5-5379-A74C-B75B-7454EA81A286}" type="presParOf" srcId="{259C1016-A8AE-D94A-A8DE-2A4F52F5C58C}" destId="{FE0BF939-4844-2642-AD5C-2170ECF35D45}" srcOrd="0" destOrd="0" presId="urn:microsoft.com/office/officeart/2005/8/layout/chevron2"/>
    <dgm:cxn modelId="{E430FA72-F6CA-7148-A52C-D029014165D6}" type="presParOf" srcId="{259C1016-A8AE-D94A-A8DE-2A4F52F5C58C}" destId="{26794532-726A-8E48-BD0E-4536B65D7C0A}" srcOrd="1" destOrd="0" presId="urn:microsoft.com/office/officeart/2005/8/layout/chevron2"/>
    <dgm:cxn modelId="{BABAC193-3D67-3B4F-B7EE-68496D595A29}" type="presParOf" srcId="{F1BEB710-6615-2049-B789-94D71B120522}" destId="{BBAAA77C-674C-3A4A-B0E8-86CC6B4BF487}" srcOrd="1" destOrd="0" presId="urn:microsoft.com/office/officeart/2005/8/layout/chevron2"/>
    <dgm:cxn modelId="{B7B65FAF-0EEC-AF4F-92F3-200B7C16B34C}" type="presParOf" srcId="{F1BEB710-6615-2049-B789-94D71B120522}" destId="{B4AFC5C3-E218-F445-99F7-676CFEC696C5}" srcOrd="2" destOrd="0" presId="urn:microsoft.com/office/officeart/2005/8/layout/chevron2"/>
    <dgm:cxn modelId="{B7868BD8-9611-4646-99DE-5DE53E081448}" type="presParOf" srcId="{B4AFC5C3-E218-F445-99F7-676CFEC696C5}" destId="{AF08558B-6C46-8F4A-BE94-0ED9D5D40CAB}" srcOrd="0" destOrd="0" presId="urn:microsoft.com/office/officeart/2005/8/layout/chevron2"/>
    <dgm:cxn modelId="{87CB586E-F9D8-934F-A69B-DF1B078EC9C6}" type="presParOf" srcId="{B4AFC5C3-E218-F445-99F7-676CFEC696C5}" destId="{F2ED492F-EC3D-A641-80ED-97A7E76C936D}" srcOrd="1" destOrd="0" presId="urn:microsoft.com/office/officeart/2005/8/layout/chevron2"/>
    <dgm:cxn modelId="{44F3CF28-B6DD-EE44-A2B2-DCB637E27E52}" type="presParOf" srcId="{F1BEB710-6615-2049-B789-94D71B120522}" destId="{33EBAF76-CD61-244B-A16F-7A0E59E93B07}" srcOrd="3" destOrd="0" presId="urn:microsoft.com/office/officeart/2005/8/layout/chevron2"/>
    <dgm:cxn modelId="{1471870B-5AB1-0C47-89D9-56FD638C14CF}" type="presParOf" srcId="{F1BEB710-6615-2049-B789-94D71B120522}" destId="{2804D637-9B52-0248-AB5E-A63018EE8BFF}" srcOrd="4" destOrd="0" presId="urn:microsoft.com/office/officeart/2005/8/layout/chevron2"/>
    <dgm:cxn modelId="{D83A1469-FBD0-6148-8539-A4F9E5BE4ABC}" type="presParOf" srcId="{2804D637-9B52-0248-AB5E-A63018EE8BFF}" destId="{87AB877F-1D3B-454B-A0F5-A3A6644276E9}" srcOrd="0" destOrd="0" presId="urn:microsoft.com/office/officeart/2005/8/layout/chevron2"/>
    <dgm:cxn modelId="{5763BF4C-338E-1B48-9BDD-C59D69D0394A}" type="presParOf" srcId="{2804D637-9B52-0248-AB5E-A63018EE8BFF}" destId="{02F9829A-5759-2D4B-B960-43A9C8D7F96D}"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414816B-D477-E648-80BF-585DC82AE0C5}" type="doc">
      <dgm:prSet loTypeId="urn:microsoft.com/office/officeart/2005/8/layout/hList1" loCatId="" qsTypeId="urn:microsoft.com/office/officeart/2005/8/quickstyle/simple1" qsCatId="simple" csTypeId="urn:microsoft.com/office/officeart/2005/8/colors/accent2_2" csCatId="accent2" phldr="1"/>
      <dgm:spPr/>
      <dgm:t>
        <a:bodyPr/>
        <a:lstStyle/>
        <a:p>
          <a:endParaRPr lang="en-US"/>
        </a:p>
      </dgm:t>
    </dgm:pt>
    <dgm:pt modelId="{183E0427-2A6A-134B-8E32-04173392C8C4}">
      <dgm:prSet phldrT="[Text]"/>
      <dgm:spPr/>
      <dgm:t>
        <a:bodyPr/>
        <a:lstStyle/>
        <a:p>
          <a:r>
            <a:rPr lang="en-US" b="0" i="0" dirty="0"/>
            <a:t>Mitochondrial genetic inheritance disorders</a:t>
          </a:r>
          <a:endParaRPr lang="en-US" dirty="0"/>
        </a:p>
      </dgm:t>
    </dgm:pt>
    <dgm:pt modelId="{986987A8-6DFF-4A44-B22B-7AE78192A22F}" type="parTrans" cxnId="{A0B8B291-11A3-604A-8AC2-0E47AEC5DF53}">
      <dgm:prSet/>
      <dgm:spPr/>
      <dgm:t>
        <a:bodyPr/>
        <a:lstStyle/>
        <a:p>
          <a:endParaRPr lang="en-US"/>
        </a:p>
      </dgm:t>
    </dgm:pt>
    <dgm:pt modelId="{C32C21B8-E7C0-2B41-A8A8-E9FC2F81DEC0}" type="sibTrans" cxnId="{A0B8B291-11A3-604A-8AC2-0E47AEC5DF53}">
      <dgm:prSet/>
      <dgm:spPr/>
      <dgm:t>
        <a:bodyPr/>
        <a:lstStyle/>
        <a:p>
          <a:endParaRPr lang="en-US"/>
        </a:p>
      </dgm:t>
    </dgm:pt>
    <dgm:pt modelId="{BF9EBFF9-D6C0-454C-8FF9-A07FBFE060D9}">
      <dgm:prSet phldrT="[Text]"/>
      <dgm:spPr/>
      <dgm:t>
        <a:bodyPr/>
        <a:lstStyle/>
        <a:p>
          <a:r>
            <a:rPr lang="en-US" b="0" i="0" dirty="0"/>
            <a:t>Mitochondrial disorders impair the function of mitochondria, the tiny compartments in every cell of the body that produce the energy needed by cells.</a:t>
          </a:r>
          <a:endParaRPr lang="en-US" dirty="0"/>
        </a:p>
      </dgm:t>
    </dgm:pt>
    <dgm:pt modelId="{50522BB9-5A25-4A4C-9A29-5056B677C76B}" type="parTrans" cxnId="{93981385-3C9D-A941-90A7-B11A71EC816E}">
      <dgm:prSet/>
      <dgm:spPr/>
      <dgm:t>
        <a:bodyPr/>
        <a:lstStyle/>
        <a:p>
          <a:endParaRPr lang="en-US"/>
        </a:p>
      </dgm:t>
    </dgm:pt>
    <dgm:pt modelId="{36D2D4BD-F350-FB4D-B744-387772BE7E04}" type="sibTrans" cxnId="{93981385-3C9D-A941-90A7-B11A71EC816E}">
      <dgm:prSet/>
      <dgm:spPr/>
      <dgm:t>
        <a:bodyPr/>
        <a:lstStyle/>
        <a:p>
          <a:endParaRPr lang="en-US"/>
        </a:p>
      </dgm:t>
    </dgm:pt>
    <dgm:pt modelId="{81FB7227-92A6-984E-A94A-A28511C8839B}">
      <dgm:prSet phldrT="[Text]"/>
      <dgm:spPr/>
      <dgm:t>
        <a:bodyPr/>
        <a:lstStyle/>
        <a:p>
          <a:r>
            <a:rPr lang="en-US" b="0" i="0" dirty="0"/>
            <a:t>Single-gene inheritance disease</a:t>
          </a:r>
          <a:endParaRPr lang="en-US" dirty="0"/>
        </a:p>
      </dgm:t>
    </dgm:pt>
    <dgm:pt modelId="{8534FA39-CEA6-374D-A887-7FDEA3BA6CE5}" type="parTrans" cxnId="{435C0762-F7FD-5B41-A7D7-C35C465637BE}">
      <dgm:prSet/>
      <dgm:spPr/>
      <dgm:t>
        <a:bodyPr/>
        <a:lstStyle/>
        <a:p>
          <a:endParaRPr lang="en-US"/>
        </a:p>
      </dgm:t>
    </dgm:pt>
    <dgm:pt modelId="{E8919DE3-0BAD-CF46-955C-0371D23371DB}" type="sibTrans" cxnId="{435C0762-F7FD-5B41-A7D7-C35C465637BE}">
      <dgm:prSet/>
      <dgm:spPr/>
      <dgm:t>
        <a:bodyPr/>
        <a:lstStyle/>
        <a:p>
          <a:endParaRPr lang="en-US"/>
        </a:p>
      </dgm:t>
    </dgm:pt>
    <dgm:pt modelId="{3D74CB6E-EA94-9945-8DA9-A22CB755E82C}">
      <dgm:prSet phldrT="[Text]"/>
      <dgm:spPr/>
      <dgm:t>
        <a:bodyPr/>
        <a:lstStyle/>
        <a:p>
          <a:pPr rtl="0"/>
          <a:r>
            <a:rPr lang="en-US" b="0" i="0" dirty="0"/>
            <a:t>Single gene disorders are </a:t>
          </a:r>
          <a:r>
            <a:rPr lang="en-US" b="1" i="0" dirty="0"/>
            <a:t>caused by DNA changes in one particular gene</a:t>
          </a:r>
          <a:r>
            <a:rPr lang="en-US" b="0" i="0" dirty="0"/>
            <a:t>, and often have predictable inheritance patterns.</a:t>
          </a:r>
          <a:endParaRPr lang="en-US" dirty="0"/>
        </a:p>
      </dgm:t>
    </dgm:pt>
    <dgm:pt modelId="{7F94A73A-A6A8-2B4E-BE4D-ABE7440A3C2A}" type="parTrans" cxnId="{97CDE2D8-F943-5547-AB47-6411271021C8}">
      <dgm:prSet/>
      <dgm:spPr/>
      <dgm:t>
        <a:bodyPr/>
        <a:lstStyle/>
        <a:p>
          <a:endParaRPr lang="en-US"/>
        </a:p>
      </dgm:t>
    </dgm:pt>
    <dgm:pt modelId="{B63E9ADE-DF00-C246-AD7C-32E23FDDD5B1}" type="sibTrans" cxnId="{97CDE2D8-F943-5547-AB47-6411271021C8}">
      <dgm:prSet/>
      <dgm:spPr/>
      <dgm:t>
        <a:bodyPr/>
        <a:lstStyle/>
        <a:p>
          <a:endParaRPr lang="en-US"/>
        </a:p>
      </dgm:t>
    </dgm:pt>
    <dgm:pt modelId="{604B8E3C-9926-E344-B9E6-65A77C3C0D8B}">
      <dgm:prSet phldrT="[Text]"/>
      <dgm:spPr/>
      <dgm:t>
        <a:bodyPr/>
        <a:lstStyle/>
        <a:p>
          <a:r>
            <a:rPr lang="en-US" b="0" i="0" dirty="0"/>
            <a:t>Multifactorial inheritance disease</a:t>
          </a:r>
          <a:endParaRPr lang="en-US" dirty="0"/>
        </a:p>
      </dgm:t>
    </dgm:pt>
    <dgm:pt modelId="{528FDA2B-14A4-6441-B6D2-E0F9CF8168DA}" type="parTrans" cxnId="{FA8E8F52-3313-A24B-9D09-F41B6A418D0C}">
      <dgm:prSet/>
      <dgm:spPr/>
      <dgm:t>
        <a:bodyPr/>
        <a:lstStyle/>
        <a:p>
          <a:endParaRPr lang="en-US"/>
        </a:p>
      </dgm:t>
    </dgm:pt>
    <dgm:pt modelId="{BF563043-C61A-BD4D-872C-561908373478}" type="sibTrans" cxnId="{FA8E8F52-3313-A24B-9D09-F41B6A418D0C}">
      <dgm:prSet/>
      <dgm:spPr/>
      <dgm:t>
        <a:bodyPr/>
        <a:lstStyle/>
        <a:p>
          <a:endParaRPr lang="en-US"/>
        </a:p>
      </dgm:t>
    </dgm:pt>
    <dgm:pt modelId="{A42CCD0A-EF09-0B46-99D5-16305651DCD1}">
      <dgm:prSet phldrT="[Text]"/>
      <dgm:spPr/>
      <dgm:t>
        <a:bodyPr/>
        <a:lstStyle/>
        <a:p>
          <a:r>
            <a:rPr lang="en-US" b="0" i="0" dirty="0"/>
            <a:t>Multifactorial inheritance means that many factors are involved in causing a birth defect. The factors are usually both genetic and environmental, where a combination of genes from both parents, in addition to unknown environmental factors, produce the trait or condition.</a:t>
          </a:r>
          <a:endParaRPr lang="en-US" dirty="0"/>
        </a:p>
      </dgm:t>
    </dgm:pt>
    <dgm:pt modelId="{A8E76B27-DC8D-EE45-AAC9-842AEFBE5CBC}" type="parTrans" cxnId="{E4294AAA-542F-214F-AE87-B7041C207F06}">
      <dgm:prSet/>
      <dgm:spPr/>
      <dgm:t>
        <a:bodyPr/>
        <a:lstStyle/>
        <a:p>
          <a:endParaRPr lang="en-US"/>
        </a:p>
      </dgm:t>
    </dgm:pt>
    <dgm:pt modelId="{530EFC5A-503E-ED46-99BA-97563A10FAFB}" type="sibTrans" cxnId="{E4294AAA-542F-214F-AE87-B7041C207F06}">
      <dgm:prSet/>
      <dgm:spPr/>
      <dgm:t>
        <a:bodyPr/>
        <a:lstStyle/>
        <a:p>
          <a:endParaRPr lang="en-US"/>
        </a:p>
      </dgm:t>
    </dgm:pt>
    <dgm:pt modelId="{D9C7576A-FC6F-C04B-8594-F8BC486588DC}" type="pres">
      <dgm:prSet presAssocID="{2414816B-D477-E648-80BF-585DC82AE0C5}" presName="Name0" presStyleCnt="0">
        <dgm:presLayoutVars>
          <dgm:dir/>
          <dgm:animLvl val="lvl"/>
          <dgm:resizeHandles val="exact"/>
        </dgm:presLayoutVars>
      </dgm:prSet>
      <dgm:spPr/>
    </dgm:pt>
    <dgm:pt modelId="{FE718A72-69F1-E44D-9690-EF878CA6B1A2}" type="pres">
      <dgm:prSet presAssocID="{183E0427-2A6A-134B-8E32-04173392C8C4}" presName="composite" presStyleCnt="0"/>
      <dgm:spPr/>
    </dgm:pt>
    <dgm:pt modelId="{EA163127-31FA-284D-9644-677E667E2A31}" type="pres">
      <dgm:prSet presAssocID="{183E0427-2A6A-134B-8E32-04173392C8C4}" presName="parTx" presStyleLbl="alignNode1" presStyleIdx="0" presStyleCnt="3">
        <dgm:presLayoutVars>
          <dgm:chMax val="0"/>
          <dgm:chPref val="0"/>
          <dgm:bulletEnabled val="1"/>
        </dgm:presLayoutVars>
      </dgm:prSet>
      <dgm:spPr/>
    </dgm:pt>
    <dgm:pt modelId="{F0B652A0-F041-BA4D-875F-4A41339E1449}" type="pres">
      <dgm:prSet presAssocID="{183E0427-2A6A-134B-8E32-04173392C8C4}" presName="desTx" presStyleLbl="alignAccFollowNode1" presStyleIdx="0" presStyleCnt="3">
        <dgm:presLayoutVars>
          <dgm:bulletEnabled val="1"/>
        </dgm:presLayoutVars>
      </dgm:prSet>
      <dgm:spPr/>
    </dgm:pt>
    <dgm:pt modelId="{7B4B4F38-E1F8-6A48-B1E3-6BFEC2AC34AE}" type="pres">
      <dgm:prSet presAssocID="{C32C21B8-E7C0-2B41-A8A8-E9FC2F81DEC0}" presName="space" presStyleCnt="0"/>
      <dgm:spPr/>
    </dgm:pt>
    <dgm:pt modelId="{9FFDD9F2-DFD8-D444-B2BE-B0EA8539E9EC}" type="pres">
      <dgm:prSet presAssocID="{81FB7227-92A6-984E-A94A-A28511C8839B}" presName="composite" presStyleCnt="0"/>
      <dgm:spPr/>
    </dgm:pt>
    <dgm:pt modelId="{DB789323-C988-8D4C-B93B-0C6E64BC7083}" type="pres">
      <dgm:prSet presAssocID="{81FB7227-92A6-984E-A94A-A28511C8839B}" presName="parTx" presStyleLbl="alignNode1" presStyleIdx="1" presStyleCnt="3">
        <dgm:presLayoutVars>
          <dgm:chMax val="0"/>
          <dgm:chPref val="0"/>
          <dgm:bulletEnabled val="1"/>
        </dgm:presLayoutVars>
      </dgm:prSet>
      <dgm:spPr/>
    </dgm:pt>
    <dgm:pt modelId="{1F53F1C4-8966-F845-8DA4-5B8BB0785506}" type="pres">
      <dgm:prSet presAssocID="{81FB7227-92A6-984E-A94A-A28511C8839B}" presName="desTx" presStyleLbl="alignAccFollowNode1" presStyleIdx="1" presStyleCnt="3">
        <dgm:presLayoutVars>
          <dgm:bulletEnabled val="1"/>
        </dgm:presLayoutVars>
      </dgm:prSet>
      <dgm:spPr/>
    </dgm:pt>
    <dgm:pt modelId="{162DD800-56FE-7948-AED8-7C7D006C8BFC}" type="pres">
      <dgm:prSet presAssocID="{E8919DE3-0BAD-CF46-955C-0371D23371DB}" presName="space" presStyleCnt="0"/>
      <dgm:spPr/>
    </dgm:pt>
    <dgm:pt modelId="{6DD6D586-39DF-B542-95E0-75CBF7CAC1C8}" type="pres">
      <dgm:prSet presAssocID="{604B8E3C-9926-E344-B9E6-65A77C3C0D8B}" presName="composite" presStyleCnt="0"/>
      <dgm:spPr/>
    </dgm:pt>
    <dgm:pt modelId="{5A76C716-26B8-9744-B43C-6C413609E544}" type="pres">
      <dgm:prSet presAssocID="{604B8E3C-9926-E344-B9E6-65A77C3C0D8B}" presName="parTx" presStyleLbl="alignNode1" presStyleIdx="2" presStyleCnt="3">
        <dgm:presLayoutVars>
          <dgm:chMax val="0"/>
          <dgm:chPref val="0"/>
          <dgm:bulletEnabled val="1"/>
        </dgm:presLayoutVars>
      </dgm:prSet>
      <dgm:spPr/>
    </dgm:pt>
    <dgm:pt modelId="{FCBE4DB6-A176-574F-8DE7-06B491A9C878}" type="pres">
      <dgm:prSet presAssocID="{604B8E3C-9926-E344-B9E6-65A77C3C0D8B}" presName="desTx" presStyleLbl="alignAccFollowNode1" presStyleIdx="2" presStyleCnt="3">
        <dgm:presLayoutVars>
          <dgm:bulletEnabled val="1"/>
        </dgm:presLayoutVars>
      </dgm:prSet>
      <dgm:spPr/>
    </dgm:pt>
  </dgm:ptLst>
  <dgm:cxnLst>
    <dgm:cxn modelId="{11AAA11A-96AC-1A42-9894-182ADE76E716}" type="presOf" srcId="{A42CCD0A-EF09-0B46-99D5-16305651DCD1}" destId="{FCBE4DB6-A176-574F-8DE7-06B491A9C878}" srcOrd="0" destOrd="0" presId="urn:microsoft.com/office/officeart/2005/8/layout/hList1"/>
    <dgm:cxn modelId="{D7D96028-2D76-5444-A04C-90B9E2C6F0C6}" type="presOf" srcId="{183E0427-2A6A-134B-8E32-04173392C8C4}" destId="{EA163127-31FA-284D-9644-677E667E2A31}" srcOrd="0" destOrd="0" presId="urn:microsoft.com/office/officeart/2005/8/layout/hList1"/>
    <dgm:cxn modelId="{AF673A33-1F7E-7A40-9F3A-A10116C43341}" type="presOf" srcId="{2414816B-D477-E648-80BF-585DC82AE0C5}" destId="{D9C7576A-FC6F-C04B-8594-F8BC486588DC}" srcOrd="0" destOrd="0" presId="urn:microsoft.com/office/officeart/2005/8/layout/hList1"/>
    <dgm:cxn modelId="{FA8E8F52-3313-A24B-9D09-F41B6A418D0C}" srcId="{2414816B-D477-E648-80BF-585DC82AE0C5}" destId="{604B8E3C-9926-E344-B9E6-65A77C3C0D8B}" srcOrd="2" destOrd="0" parTransId="{528FDA2B-14A4-6441-B6D2-E0F9CF8168DA}" sibTransId="{BF563043-C61A-BD4D-872C-561908373478}"/>
    <dgm:cxn modelId="{435C0762-F7FD-5B41-A7D7-C35C465637BE}" srcId="{2414816B-D477-E648-80BF-585DC82AE0C5}" destId="{81FB7227-92A6-984E-A94A-A28511C8839B}" srcOrd="1" destOrd="0" parTransId="{8534FA39-CEA6-374D-A887-7FDEA3BA6CE5}" sibTransId="{E8919DE3-0BAD-CF46-955C-0371D23371DB}"/>
    <dgm:cxn modelId="{84E35A68-76C1-C641-8DE0-EF0E8F1E05B0}" type="presOf" srcId="{604B8E3C-9926-E344-B9E6-65A77C3C0D8B}" destId="{5A76C716-26B8-9744-B43C-6C413609E544}" srcOrd="0" destOrd="0" presId="urn:microsoft.com/office/officeart/2005/8/layout/hList1"/>
    <dgm:cxn modelId="{B69CF86C-CEDD-2249-88FC-F47A6F3C5E29}" type="presOf" srcId="{81FB7227-92A6-984E-A94A-A28511C8839B}" destId="{DB789323-C988-8D4C-B93B-0C6E64BC7083}" srcOrd="0" destOrd="0" presId="urn:microsoft.com/office/officeart/2005/8/layout/hList1"/>
    <dgm:cxn modelId="{93981385-3C9D-A941-90A7-B11A71EC816E}" srcId="{183E0427-2A6A-134B-8E32-04173392C8C4}" destId="{BF9EBFF9-D6C0-454C-8FF9-A07FBFE060D9}" srcOrd="0" destOrd="0" parTransId="{50522BB9-5A25-4A4C-9A29-5056B677C76B}" sibTransId="{36D2D4BD-F350-FB4D-B744-387772BE7E04}"/>
    <dgm:cxn modelId="{A0B8B291-11A3-604A-8AC2-0E47AEC5DF53}" srcId="{2414816B-D477-E648-80BF-585DC82AE0C5}" destId="{183E0427-2A6A-134B-8E32-04173392C8C4}" srcOrd="0" destOrd="0" parTransId="{986987A8-6DFF-4A44-B22B-7AE78192A22F}" sibTransId="{C32C21B8-E7C0-2B41-A8A8-E9FC2F81DEC0}"/>
    <dgm:cxn modelId="{8E2FB1A9-DBD0-8F40-BB1D-8FE2ECAE0F44}" type="presOf" srcId="{BF9EBFF9-D6C0-454C-8FF9-A07FBFE060D9}" destId="{F0B652A0-F041-BA4D-875F-4A41339E1449}" srcOrd="0" destOrd="0" presId="urn:microsoft.com/office/officeart/2005/8/layout/hList1"/>
    <dgm:cxn modelId="{E4294AAA-542F-214F-AE87-B7041C207F06}" srcId="{604B8E3C-9926-E344-B9E6-65A77C3C0D8B}" destId="{A42CCD0A-EF09-0B46-99D5-16305651DCD1}" srcOrd="0" destOrd="0" parTransId="{A8E76B27-DC8D-EE45-AAC9-842AEFBE5CBC}" sibTransId="{530EFC5A-503E-ED46-99BA-97563A10FAFB}"/>
    <dgm:cxn modelId="{8A4F9CB5-8BB0-FF41-8ED3-5D516F4D4ABA}" type="presOf" srcId="{3D74CB6E-EA94-9945-8DA9-A22CB755E82C}" destId="{1F53F1C4-8966-F845-8DA4-5B8BB0785506}" srcOrd="0" destOrd="0" presId="urn:microsoft.com/office/officeart/2005/8/layout/hList1"/>
    <dgm:cxn modelId="{97CDE2D8-F943-5547-AB47-6411271021C8}" srcId="{81FB7227-92A6-984E-A94A-A28511C8839B}" destId="{3D74CB6E-EA94-9945-8DA9-A22CB755E82C}" srcOrd="0" destOrd="0" parTransId="{7F94A73A-A6A8-2B4E-BE4D-ABE7440A3C2A}" sibTransId="{B63E9ADE-DF00-C246-AD7C-32E23FDDD5B1}"/>
    <dgm:cxn modelId="{556D028C-1E84-D343-977A-4AD133F753CB}" type="presParOf" srcId="{D9C7576A-FC6F-C04B-8594-F8BC486588DC}" destId="{FE718A72-69F1-E44D-9690-EF878CA6B1A2}" srcOrd="0" destOrd="0" presId="urn:microsoft.com/office/officeart/2005/8/layout/hList1"/>
    <dgm:cxn modelId="{ED4492AD-28EF-044B-A189-2156A590CABA}" type="presParOf" srcId="{FE718A72-69F1-E44D-9690-EF878CA6B1A2}" destId="{EA163127-31FA-284D-9644-677E667E2A31}" srcOrd="0" destOrd="0" presId="urn:microsoft.com/office/officeart/2005/8/layout/hList1"/>
    <dgm:cxn modelId="{B72C39F8-30A8-B44B-881D-E65D3C7AFF52}" type="presParOf" srcId="{FE718A72-69F1-E44D-9690-EF878CA6B1A2}" destId="{F0B652A0-F041-BA4D-875F-4A41339E1449}" srcOrd="1" destOrd="0" presId="urn:microsoft.com/office/officeart/2005/8/layout/hList1"/>
    <dgm:cxn modelId="{D8825917-A96E-2D47-8BB0-EEA4B826FA83}" type="presParOf" srcId="{D9C7576A-FC6F-C04B-8594-F8BC486588DC}" destId="{7B4B4F38-E1F8-6A48-B1E3-6BFEC2AC34AE}" srcOrd="1" destOrd="0" presId="urn:microsoft.com/office/officeart/2005/8/layout/hList1"/>
    <dgm:cxn modelId="{DF79A78D-7DF5-9A49-8BAC-82DCCFBA814D}" type="presParOf" srcId="{D9C7576A-FC6F-C04B-8594-F8BC486588DC}" destId="{9FFDD9F2-DFD8-D444-B2BE-B0EA8539E9EC}" srcOrd="2" destOrd="0" presId="urn:microsoft.com/office/officeart/2005/8/layout/hList1"/>
    <dgm:cxn modelId="{2591F6D8-AF6E-FC4A-871B-A37745FEBB1E}" type="presParOf" srcId="{9FFDD9F2-DFD8-D444-B2BE-B0EA8539E9EC}" destId="{DB789323-C988-8D4C-B93B-0C6E64BC7083}" srcOrd="0" destOrd="0" presId="urn:microsoft.com/office/officeart/2005/8/layout/hList1"/>
    <dgm:cxn modelId="{31DFA88F-663B-B145-A75F-A034774E0E24}" type="presParOf" srcId="{9FFDD9F2-DFD8-D444-B2BE-B0EA8539E9EC}" destId="{1F53F1C4-8966-F845-8DA4-5B8BB0785506}" srcOrd="1" destOrd="0" presId="urn:microsoft.com/office/officeart/2005/8/layout/hList1"/>
    <dgm:cxn modelId="{EBDE54F1-539A-C34F-A717-2A8B59A5EC36}" type="presParOf" srcId="{D9C7576A-FC6F-C04B-8594-F8BC486588DC}" destId="{162DD800-56FE-7948-AED8-7C7D006C8BFC}" srcOrd="3" destOrd="0" presId="urn:microsoft.com/office/officeart/2005/8/layout/hList1"/>
    <dgm:cxn modelId="{1A91515D-4D2F-8240-81A5-4AD4168DCF73}" type="presParOf" srcId="{D9C7576A-FC6F-C04B-8594-F8BC486588DC}" destId="{6DD6D586-39DF-B542-95E0-75CBF7CAC1C8}" srcOrd="4" destOrd="0" presId="urn:microsoft.com/office/officeart/2005/8/layout/hList1"/>
    <dgm:cxn modelId="{227A545E-C37E-5141-85FB-8592C2BBE336}" type="presParOf" srcId="{6DD6D586-39DF-B542-95E0-75CBF7CAC1C8}" destId="{5A76C716-26B8-9744-B43C-6C413609E544}" srcOrd="0" destOrd="0" presId="urn:microsoft.com/office/officeart/2005/8/layout/hList1"/>
    <dgm:cxn modelId="{44B45D6D-0F92-E448-8A44-19249AF8E37B}" type="presParOf" srcId="{6DD6D586-39DF-B542-95E0-75CBF7CAC1C8}" destId="{FCBE4DB6-A176-574F-8DE7-06B491A9C878}"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0BF939-4844-2642-AD5C-2170ECF35D45}">
      <dsp:nvSpPr>
        <dsp:cNvPr id="0" name=""/>
        <dsp:cNvSpPr/>
      </dsp:nvSpPr>
      <dsp:spPr>
        <a:xfrm rot="5400000">
          <a:off x="-150819" y="151156"/>
          <a:ext cx="1005466" cy="703826"/>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Supervised</a:t>
          </a:r>
        </a:p>
      </dsp:txBody>
      <dsp:txXfrm rot="-5400000">
        <a:off x="1" y="352249"/>
        <a:ext cx="703826" cy="301640"/>
      </dsp:txXfrm>
    </dsp:sp>
    <dsp:sp modelId="{26794532-726A-8E48-BD0E-4536B65D7C0A}">
      <dsp:nvSpPr>
        <dsp:cNvPr id="0" name=""/>
        <dsp:cNvSpPr/>
      </dsp:nvSpPr>
      <dsp:spPr>
        <a:xfrm rot="5400000">
          <a:off x="3246485" y="-2542658"/>
          <a:ext cx="653553" cy="5738870"/>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rtl="0">
            <a:lnSpc>
              <a:spcPct val="90000"/>
            </a:lnSpc>
            <a:spcBef>
              <a:spcPct val="0"/>
            </a:spcBef>
            <a:spcAft>
              <a:spcPct val="15000"/>
            </a:spcAft>
            <a:buChar char="•"/>
          </a:pPr>
          <a:r>
            <a:rPr lang="en-US" sz="1200" kern="1200" dirty="0"/>
            <a:t>Data with labels</a:t>
          </a:r>
        </a:p>
        <a:p>
          <a:pPr marL="114300" lvl="1" indent="-114300" algn="l" defTabSz="533400" rtl="0">
            <a:lnSpc>
              <a:spcPct val="90000"/>
            </a:lnSpc>
            <a:spcBef>
              <a:spcPct val="0"/>
            </a:spcBef>
            <a:spcAft>
              <a:spcPct val="15000"/>
            </a:spcAft>
            <a:buChar char="•"/>
          </a:pPr>
          <a:r>
            <a:rPr lang="en-US" sz="1200" kern="1200" dirty="0"/>
            <a:t>example: 'gene' or 'not gene'</a:t>
          </a:r>
        </a:p>
        <a:p>
          <a:pPr marL="114300" lvl="1" indent="-114300" algn="l" defTabSz="533400" rtl="0">
            <a:lnSpc>
              <a:spcPct val="90000"/>
            </a:lnSpc>
            <a:spcBef>
              <a:spcPct val="0"/>
            </a:spcBef>
            <a:spcAft>
              <a:spcPct val="15000"/>
            </a:spcAft>
            <a:buChar char="•"/>
          </a:pPr>
          <a:r>
            <a:rPr lang="en-US" sz="1200" kern="1200" dirty="0"/>
            <a:t>these labels are used to predict other examples</a:t>
          </a:r>
        </a:p>
      </dsp:txBody>
      <dsp:txXfrm rot="-5400000">
        <a:off x="703827" y="31904"/>
        <a:ext cx="5706966" cy="589745"/>
      </dsp:txXfrm>
    </dsp:sp>
    <dsp:sp modelId="{AF08558B-6C46-8F4A-BE94-0ED9D5D40CAB}">
      <dsp:nvSpPr>
        <dsp:cNvPr id="0" name=""/>
        <dsp:cNvSpPr/>
      </dsp:nvSpPr>
      <dsp:spPr>
        <a:xfrm rot="5400000">
          <a:off x="-150819" y="949727"/>
          <a:ext cx="1005466" cy="703826"/>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Unsupervised</a:t>
          </a:r>
        </a:p>
      </dsp:txBody>
      <dsp:txXfrm rot="-5400000">
        <a:off x="1" y="1150820"/>
        <a:ext cx="703826" cy="301640"/>
      </dsp:txXfrm>
    </dsp:sp>
    <dsp:sp modelId="{F2ED492F-EC3D-A641-80ED-97A7E76C936D}">
      <dsp:nvSpPr>
        <dsp:cNvPr id="0" name=""/>
        <dsp:cNvSpPr/>
      </dsp:nvSpPr>
      <dsp:spPr>
        <a:xfrm rot="5400000">
          <a:off x="3246485" y="-1743751"/>
          <a:ext cx="653553" cy="5738870"/>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Finds patterns in datasets without the use of labels</a:t>
          </a:r>
        </a:p>
      </dsp:txBody>
      <dsp:txXfrm rot="-5400000">
        <a:off x="703827" y="830811"/>
        <a:ext cx="5706966" cy="589745"/>
      </dsp:txXfrm>
    </dsp:sp>
    <dsp:sp modelId="{87AB877F-1D3B-454B-A0F5-A3A6644276E9}">
      <dsp:nvSpPr>
        <dsp:cNvPr id="0" name=""/>
        <dsp:cNvSpPr/>
      </dsp:nvSpPr>
      <dsp:spPr>
        <a:xfrm rot="5400000">
          <a:off x="-150819" y="1748297"/>
          <a:ext cx="1005466" cy="703826"/>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Semi-Supervised</a:t>
          </a:r>
        </a:p>
      </dsp:txBody>
      <dsp:txXfrm rot="-5400000">
        <a:off x="1" y="1949390"/>
        <a:ext cx="703826" cy="301640"/>
      </dsp:txXfrm>
    </dsp:sp>
    <dsp:sp modelId="{02F9829A-5759-2D4B-B960-43A9C8D7F96D}">
      <dsp:nvSpPr>
        <dsp:cNvPr id="0" name=""/>
        <dsp:cNvSpPr/>
      </dsp:nvSpPr>
      <dsp:spPr>
        <a:xfrm rot="5400000">
          <a:off x="3246485" y="-945180"/>
          <a:ext cx="653553" cy="5738870"/>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Combines both approaches</a:t>
          </a:r>
        </a:p>
        <a:p>
          <a:pPr marL="114300" lvl="1" indent="-114300" algn="l" defTabSz="533400">
            <a:lnSpc>
              <a:spcPct val="90000"/>
            </a:lnSpc>
            <a:spcBef>
              <a:spcPct val="0"/>
            </a:spcBef>
            <a:spcAft>
              <a:spcPct val="15000"/>
            </a:spcAft>
            <a:buChar char="•"/>
          </a:pPr>
          <a:r>
            <a:rPr lang="en-US" sz="1200" kern="1200" dirty="0"/>
            <a:t>Finds patterns in labeled and unlabeled data to predict labels</a:t>
          </a:r>
        </a:p>
      </dsp:txBody>
      <dsp:txXfrm rot="-5400000">
        <a:off x="703827" y="1629382"/>
        <a:ext cx="5706966" cy="5897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163127-31FA-284D-9644-677E667E2A31}">
      <dsp:nvSpPr>
        <dsp:cNvPr id="0" name=""/>
        <dsp:cNvSpPr/>
      </dsp:nvSpPr>
      <dsp:spPr>
        <a:xfrm>
          <a:off x="3644" y="98318"/>
          <a:ext cx="3553197" cy="805904"/>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en-US" sz="2200" b="0" i="0" kern="1200" dirty="0"/>
            <a:t>Mitochondrial genetic inheritance disorders</a:t>
          </a:r>
          <a:endParaRPr lang="en-US" sz="2200" kern="1200" dirty="0"/>
        </a:p>
      </dsp:txBody>
      <dsp:txXfrm>
        <a:off x="3644" y="98318"/>
        <a:ext cx="3553197" cy="805904"/>
      </dsp:txXfrm>
    </dsp:sp>
    <dsp:sp modelId="{F0B652A0-F041-BA4D-875F-4A41339E1449}">
      <dsp:nvSpPr>
        <dsp:cNvPr id="0" name=""/>
        <dsp:cNvSpPr/>
      </dsp:nvSpPr>
      <dsp:spPr>
        <a:xfrm>
          <a:off x="3644" y="904222"/>
          <a:ext cx="3553197" cy="4023483"/>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n-US" sz="2200" b="0" i="0" kern="1200" dirty="0"/>
            <a:t>Mitochondrial disorders impair the function of mitochondria, the tiny compartments in every cell of the body that produce the energy needed by cells.</a:t>
          </a:r>
          <a:endParaRPr lang="en-US" sz="2200" kern="1200" dirty="0"/>
        </a:p>
      </dsp:txBody>
      <dsp:txXfrm>
        <a:off x="3644" y="904222"/>
        <a:ext cx="3553197" cy="4023483"/>
      </dsp:txXfrm>
    </dsp:sp>
    <dsp:sp modelId="{DB789323-C988-8D4C-B93B-0C6E64BC7083}">
      <dsp:nvSpPr>
        <dsp:cNvPr id="0" name=""/>
        <dsp:cNvSpPr/>
      </dsp:nvSpPr>
      <dsp:spPr>
        <a:xfrm>
          <a:off x="4054288" y="98318"/>
          <a:ext cx="3553197" cy="805904"/>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en-US" sz="2200" b="0" i="0" kern="1200" dirty="0"/>
            <a:t>Single-gene inheritance disease</a:t>
          </a:r>
          <a:endParaRPr lang="en-US" sz="2200" kern="1200" dirty="0"/>
        </a:p>
      </dsp:txBody>
      <dsp:txXfrm>
        <a:off x="4054288" y="98318"/>
        <a:ext cx="3553197" cy="805904"/>
      </dsp:txXfrm>
    </dsp:sp>
    <dsp:sp modelId="{1F53F1C4-8966-F845-8DA4-5B8BB0785506}">
      <dsp:nvSpPr>
        <dsp:cNvPr id="0" name=""/>
        <dsp:cNvSpPr/>
      </dsp:nvSpPr>
      <dsp:spPr>
        <a:xfrm>
          <a:off x="4054288" y="904222"/>
          <a:ext cx="3553197" cy="4023483"/>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rtl="0">
            <a:lnSpc>
              <a:spcPct val="90000"/>
            </a:lnSpc>
            <a:spcBef>
              <a:spcPct val="0"/>
            </a:spcBef>
            <a:spcAft>
              <a:spcPct val="15000"/>
            </a:spcAft>
            <a:buChar char="•"/>
          </a:pPr>
          <a:r>
            <a:rPr lang="en-US" sz="2200" b="0" i="0" kern="1200" dirty="0"/>
            <a:t>Single gene disorders are </a:t>
          </a:r>
          <a:r>
            <a:rPr lang="en-US" sz="2200" b="1" i="0" kern="1200" dirty="0"/>
            <a:t>caused by DNA changes in one particular gene</a:t>
          </a:r>
          <a:r>
            <a:rPr lang="en-US" sz="2200" b="0" i="0" kern="1200" dirty="0"/>
            <a:t>, and often have predictable inheritance patterns.</a:t>
          </a:r>
          <a:endParaRPr lang="en-US" sz="2200" kern="1200" dirty="0"/>
        </a:p>
      </dsp:txBody>
      <dsp:txXfrm>
        <a:off x="4054288" y="904222"/>
        <a:ext cx="3553197" cy="4023483"/>
      </dsp:txXfrm>
    </dsp:sp>
    <dsp:sp modelId="{5A76C716-26B8-9744-B43C-6C413609E544}">
      <dsp:nvSpPr>
        <dsp:cNvPr id="0" name=""/>
        <dsp:cNvSpPr/>
      </dsp:nvSpPr>
      <dsp:spPr>
        <a:xfrm>
          <a:off x="8104933" y="98318"/>
          <a:ext cx="3553197" cy="805904"/>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en-US" sz="2200" b="0" i="0" kern="1200" dirty="0"/>
            <a:t>Multifactorial inheritance disease</a:t>
          </a:r>
          <a:endParaRPr lang="en-US" sz="2200" kern="1200" dirty="0"/>
        </a:p>
      </dsp:txBody>
      <dsp:txXfrm>
        <a:off x="8104933" y="98318"/>
        <a:ext cx="3553197" cy="805904"/>
      </dsp:txXfrm>
    </dsp:sp>
    <dsp:sp modelId="{FCBE4DB6-A176-574F-8DE7-06B491A9C878}">
      <dsp:nvSpPr>
        <dsp:cNvPr id="0" name=""/>
        <dsp:cNvSpPr/>
      </dsp:nvSpPr>
      <dsp:spPr>
        <a:xfrm>
          <a:off x="8104933" y="904222"/>
          <a:ext cx="3553197" cy="4023483"/>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n-US" sz="2200" b="0" i="0" kern="1200" dirty="0"/>
            <a:t>Multifactorial inheritance means that many factors are involved in causing a birth defect. The factors are usually both genetic and environmental, where a combination of genes from both parents, in addition to unknown environmental factors, produce the trait or condition.</a:t>
          </a:r>
          <a:endParaRPr lang="en-US" sz="2200" kern="1200" dirty="0"/>
        </a:p>
      </dsp:txBody>
      <dsp:txXfrm>
        <a:off x="8104933" y="904222"/>
        <a:ext cx="3553197" cy="4023483"/>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84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49688" y="0"/>
            <a:ext cx="2946400" cy="498475"/>
          </a:xfrm>
          <a:prstGeom prst="rect">
            <a:avLst/>
          </a:prstGeom>
        </p:spPr>
        <p:txBody>
          <a:bodyPr vert="horz" lIns="91440" tIns="45720" rIns="91440" bIns="45720" rtlCol="0"/>
          <a:lstStyle>
            <a:lvl1pPr algn="r">
              <a:defRPr sz="1200"/>
            </a:lvl1pPr>
          </a:lstStyle>
          <a:p>
            <a:fld id="{ACF37C1F-C173-40A6-9472-35459A5884BB}" type="datetimeFigureOut">
              <a:rPr lang="en-US" smtClean="0"/>
              <a:t>12/10/24</a:t>
            </a:fld>
            <a:endParaRPr lang="en-US"/>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450" y="4778375"/>
            <a:ext cx="5438775" cy="390842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29750"/>
            <a:ext cx="2946400" cy="4984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49688" y="9429750"/>
            <a:ext cx="2946400" cy="498475"/>
          </a:xfrm>
          <a:prstGeom prst="rect">
            <a:avLst/>
          </a:prstGeom>
        </p:spPr>
        <p:txBody>
          <a:bodyPr vert="horz" lIns="91440" tIns="45720" rIns="91440" bIns="45720" rtlCol="0" anchor="b"/>
          <a:lstStyle>
            <a:lvl1pPr algn="r">
              <a:defRPr sz="1200"/>
            </a:lvl1pPr>
          </a:lstStyle>
          <a:p>
            <a:fld id="{88F23C34-1D23-46EB-8ECE-F4D22687F6C8}" type="slidenum">
              <a:rPr lang="en-US" smtClean="0"/>
              <a:t>‹#›</a:t>
            </a:fld>
            <a:endParaRPr lang="en-US"/>
          </a:p>
        </p:txBody>
      </p:sp>
    </p:spTree>
    <p:extLst>
      <p:ext uri="{BB962C8B-B14F-4D97-AF65-F5344CB8AC3E}">
        <p14:creationId xmlns:p14="http://schemas.microsoft.com/office/powerpoint/2010/main" val="37626767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LB" dirty="0"/>
          </a:p>
        </p:txBody>
      </p:sp>
      <p:sp>
        <p:nvSpPr>
          <p:cNvPr id="4" name="Slide Number Placeholder 3"/>
          <p:cNvSpPr>
            <a:spLocks noGrp="1"/>
          </p:cNvSpPr>
          <p:nvPr>
            <p:ph type="sldNum" sz="quarter" idx="5"/>
          </p:nvPr>
        </p:nvSpPr>
        <p:spPr/>
        <p:txBody>
          <a:bodyPr/>
          <a:lstStyle/>
          <a:p>
            <a:fld id="{88F23C34-1D23-46EB-8ECE-F4D22687F6C8}" type="slidenum">
              <a:rPr lang="en-US" smtClean="0"/>
              <a:t>2</a:t>
            </a:fld>
            <a:endParaRPr lang="en-US"/>
          </a:p>
        </p:txBody>
      </p:sp>
    </p:spTree>
    <p:extLst>
      <p:ext uri="{BB962C8B-B14F-4D97-AF65-F5344CB8AC3E}">
        <p14:creationId xmlns:p14="http://schemas.microsoft.com/office/powerpoint/2010/main" val="1015436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www.youtube.com</a:t>
            </a:r>
            <a:r>
              <a:rPr lang="en-US" dirty="0"/>
              <a:t>/</a:t>
            </a:r>
            <a:r>
              <a:rPr lang="en-US" dirty="0" err="1"/>
              <a:t>watch?v</a:t>
            </a:r>
            <a:r>
              <a:rPr lang="en-US" dirty="0"/>
              <a:t>=mmgIClg0Y1k</a:t>
            </a:r>
            <a:endParaRPr lang="en-LB" dirty="0"/>
          </a:p>
        </p:txBody>
      </p:sp>
      <p:sp>
        <p:nvSpPr>
          <p:cNvPr id="4" name="Slide Number Placeholder 3"/>
          <p:cNvSpPr>
            <a:spLocks noGrp="1"/>
          </p:cNvSpPr>
          <p:nvPr>
            <p:ph type="sldNum" sz="quarter" idx="5"/>
          </p:nvPr>
        </p:nvSpPr>
        <p:spPr/>
        <p:txBody>
          <a:bodyPr/>
          <a:lstStyle/>
          <a:p>
            <a:fld id="{88F23C34-1D23-46EB-8ECE-F4D22687F6C8}" type="slidenum">
              <a:rPr lang="en-US" smtClean="0"/>
              <a:t>4</a:t>
            </a:fld>
            <a:endParaRPr lang="en-US"/>
          </a:p>
        </p:txBody>
      </p:sp>
    </p:spTree>
    <p:extLst>
      <p:ext uri="{BB962C8B-B14F-4D97-AF65-F5344CB8AC3E}">
        <p14:creationId xmlns:p14="http://schemas.microsoft.com/office/powerpoint/2010/main" val="4020028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www.youtube.com</a:t>
            </a:r>
            <a:r>
              <a:rPr lang="en-US" dirty="0"/>
              <a:t>/</a:t>
            </a:r>
            <a:r>
              <a:rPr lang="en-US" dirty="0" err="1"/>
              <a:t>watch?v</a:t>
            </a:r>
            <a:r>
              <a:rPr lang="en-US" dirty="0"/>
              <a:t>=p5G5aMnExpI</a:t>
            </a:r>
            <a:endParaRPr lang="en-LB" dirty="0"/>
          </a:p>
        </p:txBody>
      </p:sp>
      <p:sp>
        <p:nvSpPr>
          <p:cNvPr id="4" name="Slide Number Placeholder 3"/>
          <p:cNvSpPr>
            <a:spLocks noGrp="1"/>
          </p:cNvSpPr>
          <p:nvPr>
            <p:ph type="sldNum" sz="quarter" idx="5"/>
          </p:nvPr>
        </p:nvSpPr>
        <p:spPr/>
        <p:txBody>
          <a:bodyPr/>
          <a:lstStyle/>
          <a:p>
            <a:fld id="{88F23C34-1D23-46EB-8ECE-F4D22687F6C8}" type="slidenum">
              <a:rPr lang="en-US" smtClean="0"/>
              <a:t>6</a:t>
            </a:fld>
            <a:endParaRPr lang="en-US"/>
          </a:p>
        </p:txBody>
      </p:sp>
    </p:spTree>
    <p:extLst>
      <p:ext uri="{BB962C8B-B14F-4D97-AF65-F5344CB8AC3E}">
        <p14:creationId xmlns:p14="http://schemas.microsoft.com/office/powerpoint/2010/main" val="21994636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https://</a:t>
            </a:r>
            <a:r>
              <a:rPr lang="en-US" dirty="0" err="1"/>
              <a:t>www.nature.com</a:t>
            </a:r>
            <a:r>
              <a:rPr lang="en-US" dirty="0"/>
              <a:t>/articles/nrg3920</a:t>
            </a:r>
            <a:endParaRPr lang="en-LB" dirty="0"/>
          </a:p>
        </p:txBody>
      </p:sp>
      <p:sp>
        <p:nvSpPr>
          <p:cNvPr id="4" name="Slide Number Placeholder 3"/>
          <p:cNvSpPr>
            <a:spLocks noGrp="1"/>
          </p:cNvSpPr>
          <p:nvPr>
            <p:ph type="sldNum" sz="quarter" idx="5"/>
          </p:nvPr>
        </p:nvSpPr>
        <p:spPr/>
        <p:txBody>
          <a:bodyPr/>
          <a:lstStyle/>
          <a:p>
            <a:fld id="{88F23C34-1D23-46EB-8ECE-F4D22687F6C8}" type="slidenum">
              <a:rPr lang="en-US" smtClean="0"/>
              <a:t>8</a:t>
            </a:fld>
            <a:endParaRPr lang="en-US"/>
          </a:p>
        </p:txBody>
      </p:sp>
    </p:spTree>
    <p:extLst>
      <p:ext uri="{BB962C8B-B14F-4D97-AF65-F5344CB8AC3E}">
        <p14:creationId xmlns:p14="http://schemas.microsoft.com/office/powerpoint/2010/main" val="11218244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None/>
            </a:pPr>
            <a:r>
              <a:rPr lang="en-US" dirty="0">
                <a:solidFill>
                  <a:srgbClr val="222222"/>
                </a:solidFill>
                <a:highlight>
                  <a:srgbClr val="FFFFFF"/>
                </a:highlight>
                <a:latin typeface="-apple-system"/>
              </a:rPr>
              <a:t>Paper of Reference: </a:t>
            </a:r>
          </a:p>
          <a:p>
            <a:pPr marL="0" indent="0" algn="l">
              <a:buNone/>
            </a:pPr>
            <a:r>
              <a:rPr lang="en-US" b="1" i="0" dirty="0">
                <a:solidFill>
                  <a:srgbClr val="222222"/>
                </a:solidFill>
                <a:effectLst/>
                <a:highlight>
                  <a:srgbClr val="FFFFFF"/>
                </a:highlight>
                <a:latin typeface="-apple-system"/>
              </a:rPr>
              <a:t>Measurement of genetic diseases as a cause of mortality in infants receiving whole genome sequencing</a:t>
            </a:r>
          </a:p>
        </p:txBody>
      </p:sp>
      <p:sp>
        <p:nvSpPr>
          <p:cNvPr id="4" name="Slide Number Placeholder 3"/>
          <p:cNvSpPr>
            <a:spLocks noGrp="1"/>
          </p:cNvSpPr>
          <p:nvPr>
            <p:ph type="sldNum" sz="quarter" idx="5"/>
          </p:nvPr>
        </p:nvSpPr>
        <p:spPr/>
        <p:txBody>
          <a:bodyPr/>
          <a:lstStyle/>
          <a:p>
            <a:fld id="{88F23C34-1D23-46EB-8ECE-F4D22687F6C8}" type="slidenum">
              <a:rPr lang="en-US" smtClean="0"/>
              <a:t>9</a:t>
            </a:fld>
            <a:endParaRPr lang="en-US"/>
          </a:p>
        </p:txBody>
      </p:sp>
    </p:spTree>
    <p:extLst>
      <p:ext uri="{BB962C8B-B14F-4D97-AF65-F5344CB8AC3E}">
        <p14:creationId xmlns:p14="http://schemas.microsoft.com/office/powerpoint/2010/main" val="13628211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Reference: https://</a:t>
            </a:r>
            <a:r>
              <a:rPr lang="en-US" dirty="0" err="1"/>
              <a:t>www.sandiegouniontribune.com</a:t>
            </a:r>
            <a:r>
              <a:rPr lang="en-US" dirty="0"/>
              <a:t>/news/health/story/2023-02-09/how-many-babies-die-from-genetic-diseases#:~:text=Because%20these%20conditions%20do%20not,deaths%20had%20a%20genetic%20cause.</a:t>
            </a:r>
            <a:endParaRPr lang="en-LB" dirty="0"/>
          </a:p>
          <a:p>
            <a:endParaRPr lang="en-LB" dirty="0"/>
          </a:p>
        </p:txBody>
      </p:sp>
      <p:sp>
        <p:nvSpPr>
          <p:cNvPr id="4" name="Slide Number Placeholder 3"/>
          <p:cNvSpPr>
            <a:spLocks noGrp="1"/>
          </p:cNvSpPr>
          <p:nvPr>
            <p:ph type="sldNum" sz="quarter" idx="5"/>
          </p:nvPr>
        </p:nvSpPr>
        <p:spPr/>
        <p:txBody>
          <a:bodyPr/>
          <a:lstStyle/>
          <a:p>
            <a:fld id="{88F23C34-1D23-46EB-8ECE-F4D22687F6C8}" type="slidenum">
              <a:rPr lang="en-US" smtClean="0"/>
              <a:t>10</a:t>
            </a:fld>
            <a:endParaRPr lang="en-US"/>
          </a:p>
        </p:txBody>
      </p:sp>
    </p:spTree>
    <p:extLst>
      <p:ext uri="{BB962C8B-B14F-4D97-AF65-F5344CB8AC3E}">
        <p14:creationId xmlns:p14="http://schemas.microsoft.com/office/powerpoint/2010/main" val="7529558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E6448-DEDD-4AF4-B202-39A9FE22B293}"/>
              </a:ext>
            </a:extLst>
          </p:cNvPr>
          <p:cNvSpPr>
            <a:spLocks noGrp="1"/>
          </p:cNvSpPr>
          <p:nvPr>
            <p:ph type="ctrTitle"/>
          </p:nvPr>
        </p:nvSpPr>
        <p:spPr>
          <a:xfrm>
            <a:off x="1524000" y="1122363"/>
            <a:ext cx="9144000" cy="2387600"/>
          </a:xfrm>
        </p:spPr>
        <p:txBody>
          <a:bodyPr anchor="b">
            <a:normAutofit/>
          </a:bodyPr>
          <a:lstStyle>
            <a:lvl1pPr algn="ctr">
              <a:defRPr sz="4800">
                <a:latin typeface="Montserrat" panose="00000500000000000000" pitchFamily="2" charset="0"/>
              </a:defRPr>
            </a:lvl1pPr>
          </a:lstStyle>
          <a:p>
            <a:r>
              <a:rPr lang="en-US" dirty="0"/>
              <a:t>Click to edit Master title style</a:t>
            </a:r>
          </a:p>
        </p:txBody>
      </p:sp>
      <p:sp>
        <p:nvSpPr>
          <p:cNvPr id="3" name="Subtitle 2">
            <a:extLst>
              <a:ext uri="{FF2B5EF4-FFF2-40B4-BE49-F238E27FC236}">
                <a16:creationId xmlns:a16="http://schemas.microsoft.com/office/drawing/2014/main" id="{F7A3F93D-98EE-4807-8443-79C8EC2EB14C}"/>
              </a:ext>
            </a:extLst>
          </p:cNvPr>
          <p:cNvSpPr>
            <a:spLocks noGrp="1"/>
          </p:cNvSpPr>
          <p:nvPr>
            <p:ph type="subTitle" idx="1"/>
          </p:nvPr>
        </p:nvSpPr>
        <p:spPr>
          <a:xfrm>
            <a:off x="1524000" y="3602038"/>
            <a:ext cx="9144000" cy="1655762"/>
          </a:xfrm>
        </p:spPr>
        <p:txBody>
          <a:bodyPr>
            <a:normAutofit/>
          </a:bodyPr>
          <a:lstStyle>
            <a:lvl1pPr marL="0" indent="0" algn="l">
              <a:buNone/>
              <a:defRPr sz="2000">
                <a:latin typeface="Montserrat" panose="000005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994222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85562-A419-4C4A-A7A2-8D86F96EB4DF}"/>
              </a:ext>
            </a:extLst>
          </p:cNvPr>
          <p:cNvSpPr>
            <a:spLocks noGrp="1"/>
          </p:cNvSpPr>
          <p:nvPr>
            <p:ph type="title"/>
          </p:nvPr>
        </p:nvSpPr>
        <p:spPr>
          <a:xfrm>
            <a:off x="264621" y="157308"/>
            <a:ext cx="9975273" cy="523729"/>
          </a:xfrm>
        </p:spPr>
        <p:txBody>
          <a:bodyPr>
            <a:normAutofit/>
          </a:bodyPr>
          <a:lstStyle>
            <a:lvl1pPr>
              <a:defRPr sz="3600">
                <a:latin typeface="Montserrat" panose="00000500000000000000" pitchFamily="2"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4DA033D7-36A9-4DF4-852B-7877E9A359BC}"/>
              </a:ext>
            </a:extLst>
          </p:cNvPr>
          <p:cNvSpPr>
            <a:spLocks noGrp="1"/>
          </p:cNvSpPr>
          <p:nvPr>
            <p:ph idx="1"/>
          </p:nvPr>
        </p:nvSpPr>
        <p:spPr>
          <a:xfrm>
            <a:off x="264621" y="1333230"/>
            <a:ext cx="11662758" cy="5026005"/>
          </a:xfrm>
        </p:spPr>
        <p:txBody>
          <a:bodyPr>
            <a:normAutofit/>
          </a:bodyPr>
          <a:lstStyle>
            <a:lvl1pPr>
              <a:defRPr sz="2400">
                <a:latin typeface="Montserrat" panose="00000500000000000000" pitchFamily="2" charset="0"/>
              </a:defRPr>
            </a:lvl1pPr>
            <a:lvl2pPr>
              <a:defRPr sz="2000">
                <a:latin typeface="Montserrat" panose="00000500000000000000" pitchFamily="2" charset="0"/>
              </a:defRPr>
            </a:lvl2pPr>
            <a:lvl3pPr>
              <a:defRPr sz="1800">
                <a:latin typeface="Montserrat" panose="00000500000000000000" pitchFamily="2" charset="0"/>
              </a:defRPr>
            </a:lvl3pPr>
            <a:lvl4pPr>
              <a:defRPr sz="1600">
                <a:latin typeface="Montserrat" panose="00000500000000000000" pitchFamily="2" charset="0"/>
              </a:defRPr>
            </a:lvl4pPr>
            <a:lvl5pPr>
              <a:defRPr sz="1600">
                <a:latin typeface="Montserrat" panose="000005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a:extLst>
              <a:ext uri="{FF2B5EF4-FFF2-40B4-BE49-F238E27FC236}">
                <a16:creationId xmlns:a16="http://schemas.microsoft.com/office/drawing/2014/main" id="{6FDC5AC8-B2C2-402D-AF61-467511111FC7}"/>
              </a:ext>
            </a:extLst>
          </p:cNvPr>
          <p:cNvSpPr>
            <a:spLocks noGrp="1"/>
          </p:cNvSpPr>
          <p:nvPr>
            <p:ph type="body" sz="quarter" idx="10" hasCustomPrompt="1"/>
          </p:nvPr>
        </p:nvSpPr>
        <p:spPr>
          <a:xfrm>
            <a:off x="265113" y="681614"/>
            <a:ext cx="9974262" cy="357188"/>
          </a:xfrm>
        </p:spPr>
        <p:txBody>
          <a:bodyPr>
            <a:noAutofit/>
          </a:bodyPr>
          <a:lstStyle>
            <a:lvl1pPr marL="0" indent="0">
              <a:buNone/>
              <a:defRPr sz="2800" i="1">
                <a:latin typeface="Montserrat" panose="00000500000000000000" pitchFamily="2" charset="0"/>
              </a:defRPr>
            </a:lvl1pPr>
          </a:lstStyle>
          <a:p>
            <a:r>
              <a:rPr lang="en-US" sz="2800" dirty="0"/>
              <a:t>Click to edit Master title style</a:t>
            </a:r>
          </a:p>
        </p:txBody>
      </p:sp>
    </p:spTree>
    <p:extLst>
      <p:ext uri="{BB962C8B-B14F-4D97-AF65-F5344CB8AC3E}">
        <p14:creationId xmlns:p14="http://schemas.microsoft.com/office/powerpoint/2010/main" val="90588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_Only">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FF8C096-7509-452A-AAC1-C730A3A2B5E8}"/>
              </a:ext>
            </a:extLst>
          </p:cNvPr>
          <p:cNvSpPr>
            <a:spLocks noGrp="1"/>
          </p:cNvSpPr>
          <p:nvPr>
            <p:ph type="title"/>
          </p:nvPr>
        </p:nvSpPr>
        <p:spPr>
          <a:xfrm>
            <a:off x="264621" y="157308"/>
            <a:ext cx="9975273" cy="523729"/>
          </a:xfrm>
        </p:spPr>
        <p:txBody>
          <a:bodyPr>
            <a:normAutofit/>
          </a:bodyPr>
          <a:lstStyle>
            <a:lvl1pPr>
              <a:defRPr sz="3600">
                <a:latin typeface="Montserrat" panose="00000500000000000000" pitchFamily="2" charset="0"/>
              </a:defRPr>
            </a:lvl1pPr>
          </a:lstStyle>
          <a:p>
            <a:r>
              <a:rPr lang="en-US" dirty="0"/>
              <a:t>Click to edit Master title style</a:t>
            </a:r>
          </a:p>
        </p:txBody>
      </p:sp>
      <p:sp>
        <p:nvSpPr>
          <p:cNvPr id="9" name="Text Placeholder 9">
            <a:extLst>
              <a:ext uri="{FF2B5EF4-FFF2-40B4-BE49-F238E27FC236}">
                <a16:creationId xmlns:a16="http://schemas.microsoft.com/office/drawing/2014/main" id="{4DAB2117-50E9-4044-A832-CB69291A6D20}"/>
              </a:ext>
            </a:extLst>
          </p:cNvPr>
          <p:cNvSpPr>
            <a:spLocks noGrp="1"/>
          </p:cNvSpPr>
          <p:nvPr>
            <p:ph type="body" sz="quarter" idx="10" hasCustomPrompt="1"/>
          </p:nvPr>
        </p:nvSpPr>
        <p:spPr>
          <a:xfrm>
            <a:off x="265113" y="681614"/>
            <a:ext cx="9974262" cy="357188"/>
          </a:xfrm>
        </p:spPr>
        <p:txBody>
          <a:bodyPr>
            <a:noAutofit/>
          </a:bodyPr>
          <a:lstStyle>
            <a:lvl1pPr marL="0" indent="0">
              <a:buNone/>
              <a:defRPr sz="2800" i="1">
                <a:latin typeface="Montserrat" panose="00000500000000000000" pitchFamily="2" charset="0"/>
              </a:defRPr>
            </a:lvl1pPr>
          </a:lstStyle>
          <a:p>
            <a:r>
              <a:rPr lang="en-US" sz="2800" dirty="0"/>
              <a:t>Click to edit Master title style</a:t>
            </a:r>
          </a:p>
        </p:txBody>
      </p:sp>
    </p:spTree>
    <p:extLst>
      <p:ext uri="{BB962C8B-B14F-4D97-AF65-F5344CB8AC3E}">
        <p14:creationId xmlns:p14="http://schemas.microsoft.com/office/powerpoint/2010/main" val="3880981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_Subtitle_Only">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3BD4AED-A4B4-4D23-8381-BC9F38BBF520}"/>
              </a:ext>
            </a:extLst>
          </p:cNvPr>
          <p:cNvSpPr>
            <a:spLocks noGrp="1"/>
          </p:cNvSpPr>
          <p:nvPr>
            <p:ph type="title"/>
          </p:nvPr>
        </p:nvSpPr>
        <p:spPr>
          <a:xfrm>
            <a:off x="264621" y="157308"/>
            <a:ext cx="9975273" cy="523729"/>
          </a:xfrm>
        </p:spPr>
        <p:txBody>
          <a:bodyPr>
            <a:normAutofit/>
          </a:bodyPr>
          <a:lstStyle>
            <a:lvl1pPr>
              <a:defRPr sz="3600">
                <a:latin typeface="Montserrat" panose="00000500000000000000" pitchFamily="2" charset="0"/>
              </a:defRPr>
            </a:lvl1pPr>
          </a:lstStyle>
          <a:p>
            <a:r>
              <a:rPr lang="en-US" dirty="0"/>
              <a:t>Click to edit Master title style</a:t>
            </a:r>
          </a:p>
        </p:txBody>
      </p:sp>
    </p:spTree>
    <p:extLst>
      <p:ext uri="{BB962C8B-B14F-4D97-AF65-F5344CB8AC3E}">
        <p14:creationId xmlns:p14="http://schemas.microsoft.com/office/powerpoint/2010/main" val="667800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602778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565EED-1CBD-4DC0-B95D-AFF63655AD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37FF5DF-4D56-45CB-952F-9244CE1688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33E21E0D-F6A1-4746-95C7-828740D45B97}"/>
              </a:ext>
            </a:extLst>
          </p:cNvPr>
          <p:cNvSpPr/>
          <p:nvPr userDrawn="1"/>
        </p:nvSpPr>
        <p:spPr>
          <a:xfrm>
            <a:off x="0" y="6492145"/>
            <a:ext cx="12192000" cy="3651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Date Placeholder 3">
            <a:extLst>
              <a:ext uri="{FF2B5EF4-FFF2-40B4-BE49-F238E27FC236}">
                <a16:creationId xmlns:a16="http://schemas.microsoft.com/office/drawing/2014/main" id="{5A28AE67-F69A-4587-B1B8-87EE1B463ACD}"/>
              </a:ext>
            </a:extLst>
          </p:cNvPr>
          <p:cNvSpPr txBox="1">
            <a:spLocks/>
          </p:cNvSpPr>
          <p:nvPr userDrawn="1"/>
        </p:nvSpPr>
        <p:spPr>
          <a:xfrm>
            <a:off x="838200" y="6492145"/>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209A96-36E5-405E-8064-D6198E091F64}" type="datetime1">
              <a:rPr lang="en-US" smtClean="0"/>
              <a:pPr/>
              <a:t>12/10/24</a:t>
            </a:fld>
            <a:endParaRPr lang="en-US" dirty="0"/>
          </a:p>
        </p:txBody>
      </p:sp>
      <p:sp>
        <p:nvSpPr>
          <p:cNvPr id="10" name="Footer Placeholder 4">
            <a:extLst>
              <a:ext uri="{FF2B5EF4-FFF2-40B4-BE49-F238E27FC236}">
                <a16:creationId xmlns:a16="http://schemas.microsoft.com/office/drawing/2014/main" id="{F927D328-666F-49B6-AB87-FBE9C8B65EDF}"/>
              </a:ext>
            </a:extLst>
          </p:cNvPr>
          <p:cNvSpPr txBox="1">
            <a:spLocks/>
          </p:cNvSpPr>
          <p:nvPr userDrawn="1"/>
        </p:nvSpPr>
        <p:spPr>
          <a:xfrm>
            <a:off x="4038600" y="649214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100" kern="1200">
                <a:solidFill>
                  <a:srgbClr val="002060"/>
                </a:solidFill>
                <a:latin typeface="Montserrat"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CONFIDENTIAL - Copyright © 2022 USJ</a:t>
            </a:r>
            <a:endParaRPr lang="en-US" dirty="0">
              <a:latin typeface="Montserrat SemiBold" panose="00000700000000000000" pitchFamily="2" charset="0"/>
            </a:endParaRPr>
          </a:p>
        </p:txBody>
      </p:sp>
      <p:sp>
        <p:nvSpPr>
          <p:cNvPr id="11" name="Rectangle 10">
            <a:extLst>
              <a:ext uri="{FF2B5EF4-FFF2-40B4-BE49-F238E27FC236}">
                <a16:creationId xmlns:a16="http://schemas.microsoft.com/office/drawing/2014/main" id="{D13789E7-D948-431B-8FE8-205EC946775D}"/>
              </a:ext>
            </a:extLst>
          </p:cNvPr>
          <p:cNvSpPr/>
          <p:nvPr userDrawn="1"/>
        </p:nvSpPr>
        <p:spPr>
          <a:xfrm>
            <a:off x="11684794" y="6492145"/>
            <a:ext cx="507206" cy="3651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5">
            <a:extLst>
              <a:ext uri="{FF2B5EF4-FFF2-40B4-BE49-F238E27FC236}">
                <a16:creationId xmlns:a16="http://schemas.microsoft.com/office/drawing/2014/main" id="{AF5AEDB5-A7D2-450B-8BCC-E33F09CBE223}"/>
              </a:ext>
            </a:extLst>
          </p:cNvPr>
          <p:cNvSpPr txBox="1">
            <a:spLocks/>
          </p:cNvSpPr>
          <p:nvPr userDrawn="1"/>
        </p:nvSpPr>
        <p:spPr>
          <a:xfrm>
            <a:off x="11684794" y="6492145"/>
            <a:ext cx="50720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99F15EE-1BA3-439B-A4EE-F5186FCDC0A8}" type="slidenum">
              <a:rPr lang="en-US" smtClean="0"/>
              <a:pPr/>
              <a:t>‹#›</a:t>
            </a:fld>
            <a:endParaRPr lang="en-US" dirty="0"/>
          </a:p>
        </p:txBody>
      </p:sp>
      <p:sp>
        <p:nvSpPr>
          <p:cNvPr id="13" name="Rectangle 12">
            <a:extLst>
              <a:ext uri="{FF2B5EF4-FFF2-40B4-BE49-F238E27FC236}">
                <a16:creationId xmlns:a16="http://schemas.microsoft.com/office/drawing/2014/main" id="{67B5B402-8F8A-4E2C-A7E9-0AEB650A0D3D}"/>
              </a:ext>
            </a:extLst>
          </p:cNvPr>
          <p:cNvSpPr/>
          <p:nvPr userDrawn="1"/>
        </p:nvSpPr>
        <p:spPr>
          <a:xfrm>
            <a:off x="11612881" y="6492145"/>
            <a:ext cx="45719" cy="3651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logo">
            <a:extLst>
              <a:ext uri="{FF2B5EF4-FFF2-40B4-BE49-F238E27FC236}">
                <a16:creationId xmlns:a16="http://schemas.microsoft.com/office/drawing/2014/main" id="{B1F9BFEE-9D0F-480E-A7DF-F370FD9E8381}"/>
              </a:ext>
            </a:extLst>
          </p:cNvPr>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10197934" y="107356"/>
            <a:ext cx="1895475"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6486353"/>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63" r:id="rId3"/>
    <p:sldLayoutId id="2147483664" r:id="rId4"/>
    <p:sldLayoutId id="2147483665" r:id="rId5"/>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4D488-B28D-4728-BFE1-22A905ABDBC7}"/>
              </a:ext>
            </a:extLst>
          </p:cNvPr>
          <p:cNvSpPr>
            <a:spLocks noGrp="1"/>
          </p:cNvSpPr>
          <p:nvPr>
            <p:ph type="ctrTitle"/>
          </p:nvPr>
        </p:nvSpPr>
        <p:spPr/>
        <p:txBody>
          <a:bodyPr>
            <a:normAutofit/>
          </a:bodyPr>
          <a:lstStyle/>
          <a:p>
            <a:r>
              <a:rPr lang="en-US" sz="3600" b="1" i="0" dirty="0">
                <a:effectLst/>
                <a:latin typeface="Courier New" panose="02070309020205020404" pitchFamily="49" charset="0"/>
              </a:rPr>
              <a:t>Machine Learning in </a:t>
            </a:r>
            <a:br>
              <a:rPr lang="en-US" sz="3600" b="1" i="0" dirty="0">
                <a:effectLst/>
                <a:latin typeface="Courier New" panose="02070309020205020404" pitchFamily="49" charset="0"/>
              </a:rPr>
            </a:br>
            <a:r>
              <a:rPr lang="en-US" sz="3600" b="1" i="0" dirty="0">
                <a:effectLst/>
                <a:latin typeface="Courier New" panose="02070309020205020404" pitchFamily="49" charset="0"/>
              </a:rPr>
              <a:t>Genetic Disorder </a:t>
            </a:r>
            <a:br>
              <a:rPr lang="en-US" sz="3600" b="1" i="0" dirty="0">
                <a:effectLst/>
                <a:latin typeface="Courier New" panose="02070309020205020404" pitchFamily="49" charset="0"/>
              </a:rPr>
            </a:br>
            <a:r>
              <a:rPr lang="en-US" sz="3600" b="1" i="0" dirty="0">
                <a:effectLst/>
                <a:latin typeface="Courier New" panose="02070309020205020404" pitchFamily="49" charset="0"/>
              </a:rPr>
              <a:t>&amp;</a:t>
            </a:r>
            <a:br>
              <a:rPr lang="en-US" sz="3600" b="1" i="0" dirty="0">
                <a:effectLst/>
                <a:latin typeface="Courier New" panose="02070309020205020404" pitchFamily="49" charset="0"/>
              </a:rPr>
            </a:br>
            <a:r>
              <a:rPr lang="en-US" sz="3600" b="1" i="0" dirty="0">
                <a:effectLst/>
                <a:latin typeface="Courier New" panose="02070309020205020404" pitchFamily="49" charset="0"/>
              </a:rPr>
              <a:t>Disorder Subclass Prediction</a:t>
            </a:r>
            <a:endParaRPr lang="en-US" sz="4400" dirty="0"/>
          </a:p>
        </p:txBody>
      </p:sp>
      <p:sp>
        <p:nvSpPr>
          <p:cNvPr id="3" name="Subtitle 2">
            <a:extLst>
              <a:ext uri="{FF2B5EF4-FFF2-40B4-BE49-F238E27FC236}">
                <a16:creationId xmlns:a16="http://schemas.microsoft.com/office/drawing/2014/main" id="{5C96A036-D4CC-41B0-B82D-D041A9AF577A}"/>
              </a:ext>
            </a:extLst>
          </p:cNvPr>
          <p:cNvSpPr>
            <a:spLocks noGrp="1"/>
          </p:cNvSpPr>
          <p:nvPr>
            <p:ph type="subTitle" idx="1"/>
          </p:nvPr>
        </p:nvSpPr>
        <p:spPr>
          <a:xfrm>
            <a:off x="1524000" y="3602037"/>
            <a:ext cx="9144000" cy="2133599"/>
          </a:xfrm>
        </p:spPr>
        <p:txBody>
          <a:bodyPr>
            <a:normAutofit/>
          </a:bodyPr>
          <a:lstStyle/>
          <a:p>
            <a:pPr>
              <a:spcBef>
                <a:spcPts val="600"/>
              </a:spcBef>
            </a:pPr>
            <a:endParaRPr lang="en-US" sz="1800" i="1" dirty="0"/>
          </a:p>
          <a:p>
            <a:pPr>
              <a:lnSpc>
                <a:spcPct val="120000"/>
              </a:lnSpc>
              <a:spcBef>
                <a:spcPts val="0"/>
              </a:spcBef>
            </a:pPr>
            <a:r>
              <a:rPr lang="en-US" sz="1800" i="1"/>
              <a:t>Date</a:t>
            </a:r>
            <a:r>
              <a:rPr lang="en-US" sz="1800" i="1" dirty="0"/>
              <a:t>:  25-4-2024</a:t>
            </a:r>
          </a:p>
        </p:txBody>
      </p:sp>
    </p:spTree>
    <p:extLst>
      <p:ext uri="{BB962C8B-B14F-4D97-AF65-F5344CB8AC3E}">
        <p14:creationId xmlns:p14="http://schemas.microsoft.com/office/powerpoint/2010/main" val="29229187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848FA-6061-618A-EF09-829D10CC3805}"/>
              </a:ext>
            </a:extLst>
          </p:cNvPr>
          <p:cNvSpPr>
            <a:spLocks noGrp="1"/>
          </p:cNvSpPr>
          <p:nvPr>
            <p:ph type="title"/>
          </p:nvPr>
        </p:nvSpPr>
        <p:spPr/>
        <p:txBody>
          <a:bodyPr>
            <a:noAutofit/>
          </a:bodyPr>
          <a:lstStyle/>
          <a:p>
            <a:r>
              <a:rPr lang="en-US" sz="2800" dirty="0">
                <a:solidFill>
                  <a:srgbClr val="222222"/>
                </a:solidFill>
                <a:highlight>
                  <a:srgbClr val="FFFFFF"/>
                </a:highlight>
                <a:latin typeface="Montserrat" pitchFamily="2" charset="77"/>
              </a:rPr>
              <a:t>G</a:t>
            </a:r>
            <a:r>
              <a:rPr lang="en-US" sz="2800" b="0" i="0" dirty="0">
                <a:solidFill>
                  <a:srgbClr val="222222"/>
                </a:solidFill>
                <a:effectLst/>
                <a:highlight>
                  <a:srgbClr val="FFFFFF"/>
                </a:highlight>
                <a:latin typeface="Montserrat" pitchFamily="2" charset="77"/>
              </a:rPr>
              <a:t>enetic Disorders: Leading Caus</a:t>
            </a:r>
            <a:r>
              <a:rPr lang="en-US" sz="2800" dirty="0">
                <a:solidFill>
                  <a:srgbClr val="222222"/>
                </a:solidFill>
                <a:highlight>
                  <a:srgbClr val="FFFFFF"/>
                </a:highlight>
                <a:latin typeface="Montserrat" pitchFamily="2" charset="77"/>
              </a:rPr>
              <a:t>e of Child Mortality</a:t>
            </a:r>
            <a:endParaRPr lang="en-LB" sz="2800" dirty="0">
              <a:latin typeface="Montserrat" pitchFamily="2" charset="77"/>
            </a:endParaRPr>
          </a:p>
        </p:txBody>
      </p:sp>
      <p:sp>
        <p:nvSpPr>
          <p:cNvPr id="3" name="Content Placeholder 2">
            <a:extLst>
              <a:ext uri="{FF2B5EF4-FFF2-40B4-BE49-F238E27FC236}">
                <a16:creationId xmlns:a16="http://schemas.microsoft.com/office/drawing/2014/main" id="{CE68E942-1917-D978-7DDC-FCC2DCFBAF46}"/>
              </a:ext>
            </a:extLst>
          </p:cNvPr>
          <p:cNvSpPr>
            <a:spLocks noGrp="1"/>
          </p:cNvSpPr>
          <p:nvPr>
            <p:ph idx="1"/>
          </p:nvPr>
        </p:nvSpPr>
        <p:spPr>
          <a:xfrm>
            <a:off x="264621" y="2577899"/>
            <a:ext cx="11662758" cy="1702201"/>
          </a:xfrm>
        </p:spPr>
        <p:txBody>
          <a:bodyPr/>
          <a:lstStyle/>
          <a:p>
            <a:r>
              <a:rPr lang="en-US" b="0" i="0" dirty="0">
                <a:solidFill>
                  <a:srgbClr val="333333"/>
                </a:solidFill>
                <a:effectLst/>
                <a:highlight>
                  <a:srgbClr val="FFFFFF"/>
                </a:highlight>
                <a:latin typeface="Georgia" panose="02040502050405020303" pitchFamily="18" charset="0"/>
              </a:rPr>
              <a:t>“This study shows </a:t>
            </a:r>
            <a:r>
              <a:rPr lang="en-US" b="0" i="0" u="sng" dirty="0">
                <a:solidFill>
                  <a:srgbClr val="333333"/>
                </a:solidFill>
                <a:effectLst/>
                <a:highlight>
                  <a:srgbClr val="FFFFFF"/>
                </a:highlight>
                <a:latin typeface="Georgia" panose="02040502050405020303" pitchFamily="18" charset="0"/>
              </a:rPr>
              <a:t>that a test, the basic (sequencing</a:t>
            </a:r>
            <a:r>
              <a:rPr lang="en-US" b="0" i="0" dirty="0">
                <a:solidFill>
                  <a:srgbClr val="333333"/>
                </a:solidFill>
                <a:effectLst/>
                <a:highlight>
                  <a:srgbClr val="FFFFFF"/>
                </a:highlight>
                <a:latin typeface="Georgia" panose="02040502050405020303" pitchFamily="18" charset="0"/>
              </a:rPr>
              <a:t>) element of which is now available for $200, </a:t>
            </a:r>
            <a:r>
              <a:rPr lang="en-US" b="0" i="0" u="sng" dirty="0">
                <a:solidFill>
                  <a:srgbClr val="333333"/>
                </a:solidFill>
                <a:effectLst/>
                <a:highlight>
                  <a:srgbClr val="FFFFFF"/>
                </a:highlight>
                <a:latin typeface="Georgia" panose="02040502050405020303" pitchFamily="18" charset="0"/>
              </a:rPr>
              <a:t>is likely to have dramatic benefits if deployed early in the clinical course</a:t>
            </a:r>
            <a:r>
              <a:rPr lang="en-US" b="0" i="0" dirty="0">
                <a:solidFill>
                  <a:srgbClr val="333333"/>
                </a:solidFill>
                <a:effectLst/>
                <a:highlight>
                  <a:srgbClr val="FFFFFF"/>
                </a:highlight>
                <a:latin typeface="Georgia" panose="02040502050405020303" pitchFamily="18" charset="0"/>
              </a:rPr>
              <a:t>.”</a:t>
            </a:r>
          </a:p>
          <a:p>
            <a:pPr marL="0" indent="0">
              <a:buNone/>
            </a:pPr>
            <a:endParaRPr lang="en-US" dirty="0"/>
          </a:p>
        </p:txBody>
      </p:sp>
      <p:sp>
        <p:nvSpPr>
          <p:cNvPr id="4" name="Text Placeholder 3">
            <a:extLst>
              <a:ext uri="{FF2B5EF4-FFF2-40B4-BE49-F238E27FC236}">
                <a16:creationId xmlns:a16="http://schemas.microsoft.com/office/drawing/2014/main" id="{F1489A4C-FEA0-5B24-F97F-59D1645DC5DE}"/>
              </a:ext>
            </a:extLst>
          </p:cNvPr>
          <p:cNvSpPr>
            <a:spLocks noGrp="1"/>
          </p:cNvSpPr>
          <p:nvPr>
            <p:ph type="body" sz="quarter" idx="10"/>
          </p:nvPr>
        </p:nvSpPr>
        <p:spPr/>
        <p:txBody>
          <a:bodyPr/>
          <a:lstStyle/>
          <a:p>
            <a:r>
              <a:rPr lang="en-US" dirty="0"/>
              <a:t>Studies supporting this claim</a:t>
            </a:r>
            <a:endParaRPr lang="en-LB" dirty="0"/>
          </a:p>
          <a:p>
            <a:endParaRPr lang="en-LB" dirty="0"/>
          </a:p>
        </p:txBody>
      </p:sp>
    </p:spTree>
    <p:extLst>
      <p:ext uri="{BB962C8B-B14F-4D97-AF65-F5344CB8AC3E}">
        <p14:creationId xmlns:p14="http://schemas.microsoft.com/office/powerpoint/2010/main" val="4103596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CC8FE-E86A-63C1-CE32-88E46E5B2755}"/>
              </a:ext>
            </a:extLst>
          </p:cNvPr>
          <p:cNvSpPr>
            <a:spLocks noGrp="1"/>
          </p:cNvSpPr>
          <p:nvPr>
            <p:ph type="title"/>
          </p:nvPr>
        </p:nvSpPr>
        <p:spPr/>
        <p:txBody>
          <a:bodyPr>
            <a:normAutofit fontScale="90000"/>
          </a:bodyPr>
          <a:lstStyle/>
          <a:p>
            <a:r>
              <a:rPr lang="en-LB" dirty="0"/>
              <a:t>Goal of this Project: </a:t>
            </a:r>
          </a:p>
        </p:txBody>
      </p:sp>
      <p:sp>
        <p:nvSpPr>
          <p:cNvPr id="3" name="Content Placeholder 2">
            <a:extLst>
              <a:ext uri="{FF2B5EF4-FFF2-40B4-BE49-F238E27FC236}">
                <a16:creationId xmlns:a16="http://schemas.microsoft.com/office/drawing/2014/main" id="{1F8FE663-A838-2C99-1772-DCA544C3C19C}"/>
              </a:ext>
            </a:extLst>
          </p:cNvPr>
          <p:cNvSpPr>
            <a:spLocks noGrp="1"/>
          </p:cNvSpPr>
          <p:nvPr>
            <p:ph idx="1"/>
          </p:nvPr>
        </p:nvSpPr>
        <p:spPr/>
        <p:txBody>
          <a:bodyPr/>
          <a:lstStyle/>
          <a:p>
            <a:r>
              <a:rPr lang="en-US" i="0" u="none" strike="noStrike" dirty="0">
                <a:effectLst/>
                <a:latin typeface="Montserrat" pitchFamily="2" charset="77"/>
              </a:rPr>
              <a:t>We will build a model that successfully classifies the genetic disorder and disorder subclass based on the dataset provided.</a:t>
            </a:r>
          </a:p>
          <a:p>
            <a:r>
              <a:rPr lang="en-US" dirty="0">
                <a:latin typeface="Montserrat" pitchFamily="2" charset="77"/>
              </a:rPr>
              <a:t>Here are the steps:</a:t>
            </a:r>
            <a:endParaRPr lang="en-US" i="0" u="none" strike="noStrike" dirty="0">
              <a:effectLst/>
              <a:latin typeface="Montserrat" pitchFamily="2" charset="77"/>
            </a:endParaRPr>
          </a:p>
          <a:p>
            <a:pPr marL="457200" indent="-457200">
              <a:buFont typeface="+mj-lt"/>
              <a:buAutoNum type="arabicPeriod"/>
            </a:pPr>
            <a:r>
              <a:rPr lang="en-US" dirty="0"/>
              <a:t>Data Loading and Exploration</a:t>
            </a:r>
          </a:p>
          <a:p>
            <a:pPr marL="457200" indent="-457200">
              <a:buFont typeface="+mj-lt"/>
              <a:buAutoNum type="arabicPeriod"/>
            </a:pPr>
            <a:r>
              <a:rPr lang="en-US" dirty="0"/>
              <a:t>Data Pre-Processing</a:t>
            </a:r>
          </a:p>
          <a:p>
            <a:pPr marL="457200" indent="-457200">
              <a:buFont typeface="+mj-lt"/>
              <a:buAutoNum type="arabicPeriod"/>
            </a:pPr>
            <a:r>
              <a:rPr lang="en-US" dirty="0"/>
              <a:t>Feature Selection</a:t>
            </a:r>
          </a:p>
          <a:p>
            <a:pPr marL="457200" indent="-457200">
              <a:buFont typeface="+mj-lt"/>
              <a:buAutoNum type="arabicPeriod"/>
            </a:pPr>
            <a:r>
              <a:rPr lang="en-US" dirty="0"/>
              <a:t>Model Selection</a:t>
            </a:r>
          </a:p>
          <a:p>
            <a:pPr marL="457200" indent="-457200">
              <a:buFont typeface="+mj-lt"/>
              <a:buAutoNum type="arabicPeriod"/>
            </a:pPr>
            <a:r>
              <a:rPr lang="en-US" dirty="0"/>
              <a:t>Model Training</a:t>
            </a:r>
          </a:p>
          <a:p>
            <a:pPr marL="457200" indent="-457200">
              <a:buFont typeface="+mj-lt"/>
              <a:buAutoNum type="arabicPeriod"/>
            </a:pPr>
            <a:r>
              <a:rPr lang="en-US" dirty="0"/>
              <a:t>Model Evaluation </a:t>
            </a:r>
          </a:p>
          <a:p>
            <a:pPr marL="457200" indent="-457200">
              <a:buFont typeface="+mj-lt"/>
              <a:buAutoNum type="arabicPeriod"/>
            </a:pPr>
            <a:r>
              <a:rPr lang="en-US" dirty="0"/>
              <a:t>Optimization and Tuning</a:t>
            </a:r>
          </a:p>
          <a:p>
            <a:pPr marL="457200" indent="-457200">
              <a:buFont typeface="+mj-lt"/>
              <a:buAutoNum type="arabicPeriod"/>
            </a:pPr>
            <a:r>
              <a:rPr lang="en-US" dirty="0"/>
              <a:t>Prediction and Deployment</a:t>
            </a:r>
          </a:p>
          <a:p>
            <a:endParaRPr lang="en-US" i="0" u="none" strike="noStrike" dirty="0">
              <a:effectLst/>
              <a:latin typeface="Montserrat" pitchFamily="2" charset="77"/>
            </a:endParaRPr>
          </a:p>
          <a:p>
            <a:endParaRPr lang="en-LB" dirty="0"/>
          </a:p>
        </p:txBody>
      </p:sp>
      <p:sp>
        <p:nvSpPr>
          <p:cNvPr id="4" name="Text Placeholder 3">
            <a:extLst>
              <a:ext uri="{FF2B5EF4-FFF2-40B4-BE49-F238E27FC236}">
                <a16:creationId xmlns:a16="http://schemas.microsoft.com/office/drawing/2014/main" id="{A64A83B3-066C-D0B0-1785-779D44E17CFB}"/>
              </a:ext>
            </a:extLst>
          </p:cNvPr>
          <p:cNvSpPr>
            <a:spLocks noGrp="1"/>
          </p:cNvSpPr>
          <p:nvPr>
            <p:ph type="body" sz="quarter" idx="10"/>
          </p:nvPr>
        </p:nvSpPr>
        <p:spPr/>
        <p:txBody>
          <a:bodyPr>
            <a:normAutofit fontScale="77500" lnSpcReduction="20000"/>
          </a:bodyPr>
          <a:lstStyle/>
          <a:p>
            <a:r>
              <a:rPr lang="en-LB" dirty="0"/>
              <a:t>ML model using data of children’s genetic information (7-14) </a:t>
            </a:r>
          </a:p>
        </p:txBody>
      </p:sp>
    </p:spTree>
    <p:extLst>
      <p:ext uri="{BB962C8B-B14F-4D97-AF65-F5344CB8AC3E}">
        <p14:creationId xmlns:p14="http://schemas.microsoft.com/office/powerpoint/2010/main" val="1462239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0D131-265B-63B3-91C3-1F20C327D826}"/>
              </a:ext>
            </a:extLst>
          </p:cNvPr>
          <p:cNvSpPr>
            <a:spLocks noGrp="1"/>
          </p:cNvSpPr>
          <p:nvPr>
            <p:ph type="title"/>
          </p:nvPr>
        </p:nvSpPr>
        <p:spPr/>
        <p:txBody>
          <a:bodyPr>
            <a:normAutofit fontScale="90000"/>
          </a:bodyPr>
          <a:lstStyle/>
          <a:p>
            <a:r>
              <a:rPr lang="en-LB" dirty="0"/>
              <a:t>The data</a:t>
            </a:r>
          </a:p>
        </p:txBody>
      </p:sp>
      <p:sp>
        <p:nvSpPr>
          <p:cNvPr id="3" name="Content Placeholder 2">
            <a:extLst>
              <a:ext uri="{FF2B5EF4-FFF2-40B4-BE49-F238E27FC236}">
                <a16:creationId xmlns:a16="http://schemas.microsoft.com/office/drawing/2014/main" id="{513293AE-1B58-B454-594F-4E2F4D138FD6}"/>
              </a:ext>
            </a:extLst>
          </p:cNvPr>
          <p:cNvSpPr>
            <a:spLocks noGrp="1"/>
          </p:cNvSpPr>
          <p:nvPr>
            <p:ph idx="1"/>
          </p:nvPr>
        </p:nvSpPr>
        <p:spPr/>
        <p:txBody>
          <a:bodyPr/>
          <a:lstStyle/>
          <a:p>
            <a:r>
              <a:rPr lang="en-LB" dirty="0"/>
              <a:t>The data is available on kaggle.</a:t>
            </a:r>
          </a:p>
          <a:p>
            <a:r>
              <a:rPr lang="en-US" b="0" i="0" dirty="0">
                <a:effectLst/>
                <a:highlight>
                  <a:srgbClr val="FFFFFF"/>
                </a:highlight>
                <a:latin typeface="Montserrat" pitchFamily="2" charset="77"/>
              </a:rPr>
              <a:t>The dataset folder contains the following:</a:t>
            </a:r>
            <a:br>
              <a:rPr lang="en-US" dirty="0">
                <a:latin typeface="Montserrat" pitchFamily="2" charset="77"/>
              </a:rPr>
            </a:br>
            <a:r>
              <a:rPr lang="en-US" b="0" i="0" dirty="0">
                <a:effectLst/>
                <a:highlight>
                  <a:srgbClr val="FFFFFF"/>
                </a:highlight>
                <a:latin typeface="Montserrat" pitchFamily="2" charset="77"/>
              </a:rPr>
              <a:t>19916r x 45 c</a:t>
            </a:r>
          </a:p>
          <a:p>
            <a:r>
              <a:rPr lang="en-US" dirty="0">
                <a:highlight>
                  <a:srgbClr val="FFFFFF"/>
                </a:highlight>
                <a:latin typeface="Montserrat" pitchFamily="2" charset="77"/>
              </a:rPr>
              <a:t>The dataset includes numerical and categorical values.</a:t>
            </a:r>
            <a:endParaRPr lang="en-US" b="0" i="0" dirty="0">
              <a:effectLst/>
              <a:highlight>
                <a:srgbClr val="FFFFFF"/>
              </a:highlight>
              <a:latin typeface="Montserrat" pitchFamily="2" charset="77"/>
            </a:endParaRPr>
          </a:p>
          <a:p>
            <a:r>
              <a:rPr lang="en-US" dirty="0">
                <a:highlight>
                  <a:srgbClr val="FFFFFF"/>
                </a:highlight>
                <a:latin typeface="Montserrat" pitchFamily="2" charset="77"/>
              </a:rPr>
              <a:t>The dataset contains personal and comprehensive information regarding patients.</a:t>
            </a:r>
          </a:p>
        </p:txBody>
      </p:sp>
    </p:spTree>
    <p:extLst>
      <p:ext uri="{BB962C8B-B14F-4D97-AF65-F5344CB8AC3E}">
        <p14:creationId xmlns:p14="http://schemas.microsoft.com/office/powerpoint/2010/main" val="36498814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03AAC-0529-DEAC-13A8-47C7750DCA38}"/>
              </a:ext>
            </a:extLst>
          </p:cNvPr>
          <p:cNvSpPr>
            <a:spLocks noGrp="1"/>
          </p:cNvSpPr>
          <p:nvPr>
            <p:ph type="title"/>
          </p:nvPr>
        </p:nvSpPr>
        <p:spPr>
          <a:xfrm>
            <a:off x="265113" y="374987"/>
            <a:ext cx="9975273" cy="523729"/>
          </a:xfrm>
        </p:spPr>
        <p:txBody>
          <a:bodyPr>
            <a:normAutofit fontScale="90000"/>
          </a:bodyPr>
          <a:lstStyle/>
          <a:p>
            <a:r>
              <a:rPr lang="en-US" dirty="0"/>
              <a:t>Details of each attribute of the dataset</a:t>
            </a:r>
            <a:endParaRPr lang="en-LB" dirty="0"/>
          </a:p>
        </p:txBody>
      </p:sp>
      <p:pic>
        <p:nvPicPr>
          <p:cNvPr id="6" name="Content Placeholder 5">
            <a:extLst>
              <a:ext uri="{FF2B5EF4-FFF2-40B4-BE49-F238E27FC236}">
                <a16:creationId xmlns:a16="http://schemas.microsoft.com/office/drawing/2014/main" id="{2E93E5D0-AEF8-AB22-1E83-B23C5F3F84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5113" y="1471876"/>
            <a:ext cx="11661775" cy="4749272"/>
          </a:xfrm>
        </p:spPr>
      </p:pic>
    </p:spTree>
    <p:extLst>
      <p:ext uri="{BB962C8B-B14F-4D97-AF65-F5344CB8AC3E}">
        <p14:creationId xmlns:p14="http://schemas.microsoft.com/office/powerpoint/2010/main" val="7165587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AB3A0-A42F-66B9-C00E-B3B1A53DD316}"/>
              </a:ext>
            </a:extLst>
          </p:cNvPr>
          <p:cNvSpPr>
            <a:spLocks noGrp="1"/>
          </p:cNvSpPr>
          <p:nvPr>
            <p:ph type="title"/>
          </p:nvPr>
        </p:nvSpPr>
        <p:spPr>
          <a:xfrm>
            <a:off x="394094" y="408161"/>
            <a:ext cx="9975273" cy="523729"/>
          </a:xfrm>
        </p:spPr>
        <p:txBody>
          <a:bodyPr>
            <a:normAutofit fontScale="90000"/>
          </a:bodyPr>
          <a:lstStyle/>
          <a:p>
            <a:r>
              <a:rPr lang="en-LB" dirty="0"/>
              <a:t>3 types of genetic disorder in the dataset</a:t>
            </a:r>
          </a:p>
        </p:txBody>
      </p:sp>
      <p:graphicFrame>
        <p:nvGraphicFramePr>
          <p:cNvPr id="9" name="Content Placeholder 8">
            <a:extLst>
              <a:ext uri="{FF2B5EF4-FFF2-40B4-BE49-F238E27FC236}">
                <a16:creationId xmlns:a16="http://schemas.microsoft.com/office/drawing/2014/main" id="{736AF1F1-4A98-FE99-AA11-799533BE2112}"/>
              </a:ext>
            </a:extLst>
          </p:cNvPr>
          <p:cNvGraphicFramePr>
            <a:graphicFrameLocks noGrp="1"/>
          </p:cNvGraphicFramePr>
          <p:nvPr>
            <p:ph idx="1"/>
            <p:extLst>
              <p:ext uri="{D42A27DB-BD31-4B8C-83A1-F6EECF244321}">
                <p14:modId xmlns:p14="http://schemas.microsoft.com/office/powerpoint/2010/main" val="866777800"/>
              </p:ext>
            </p:extLst>
          </p:nvPr>
        </p:nvGraphicFramePr>
        <p:xfrm>
          <a:off x="265113" y="1333500"/>
          <a:ext cx="11661775" cy="50260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822080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65BDA-CA41-2BA8-3C53-7768932FA5DF}"/>
              </a:ext>
            </a:extLst>
          </p:cNvPr>
          <p:cNvSpPr>
            <a:spLocks noGrp="1"/>
          </p:cNvSpPr>
          <p:nvPr>
            <p:ph type="title"/>
          </p:nvPr>
        </p:nvSpPr>
        <p:spPr>
          <a:xfrm>
            <a:off x="4468832" y="2905271"/>
            <a:ext cx="3254335" cy="523729"/>
          </a:xfrm>
        </p:spPr>
        <p:txBody>
          <a:bodyPr>
            <a:normAutofit fontScale="90000"/>
          </a:bodyPr>
          <a:lstStyle/>
          <a:p>
            <a:r>
              <a:rPr lang="en-LB" dirty="0"/>
              <a:t>MatLab Code</a:t>
            </a:r>
          </a:p>
        </p:txBody>
      </p:sp>
    </p:spTree>
    <p:extLst>
      <p:ext uri="{BB962C8B-B14F-4D97-AF65-F5344CB8AC3E}">
        <p14:creationId xmlns:p14="http://schemas.microsoft.com/office/powerpoint/2010/main" val="2154550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8FF03-5ACB-48C6-A1DB-3EB6CB3B42CA}"/>
              </a:ext>
            </a:extLst>
          </p:cNvPr>
          <p:cNvSpPr>
            <a:spLocks noGrp="1"/>
          </p:cNvSpPr>
          <p:nvPr>
            <p:ph type="title"/>
          </p:nvPr>
        </p:nvSpPr>
        <p:spPr>
          <a:xfrm>
            <a:off x="264621" y="498765"/>
            <a:ext cx="9975273" cy="523729"/>
          </a:xfrm>
        </p:spPr>
        <p:txBody>
          <a:bodyPr>
            <a:noAutofit/>
          </a:bodyPr>
          <a:lstStyle/>
          <a:p>
            <a:r>
              <a:rPr lang="en-US" sz="4000" dirty="0"/>
              <a:t>Outline</a:t>
            </a:r>
          </a:p>
        </p:txBody>
      </p:sp>
      <p:sp>
        <p:nvSpPr>
          <p:cNvPr id="3" name="Content Placeholder 2">
            <a:extLst>
              <a:ext uri="{FF2B5EF4-FFF2-40B4-BE49-F238E27FC236}">
                <a16:creationId xmlns:a16="http://schemas.microsoft.com/office/drawing/2014/main" id="{1D7F4DC3-AD65-43D8-960B-C3BF0B26952F}"/>
              </a:ext>
            </a:extLst>
          </p:cNvPr>
          <p:cNvSpPr>
            <a:spLocks noGrp="1"/>
          </p:cNvSpPr>
          <p:nvPr>
            <p:ph idx="1"/>
          </p:nvPr>
        </p:nvSpPr>
        <p:spPr/>
        <p:txBody>
          <a:bodyPr/>
          <a:lstStyle/>
          <a:p>
            <a:pPr marL="457200" indent="-457200">
              <a:buAutoNum type="arabicPeriod"/>
            </a:pPr>
            <a:r>
              <a:rPr lang="en-US" sz="3600" dirty="0"/>
              <a:t>Introduction, History &amp; Context</a:t>
            </a:r>
          </a:p>
          <a:p>
            <a:pPr marL="457200" indent="-457200">
              <a:buAutoNum type="arabicPeriod"/>
            </a:pPr>
            <a:r>
              <a:rPr lang="en-US" sz="3600" dirty="0"/>
              <a:t>What is Genomics</a:t>
            </a:r>
          </a:p>
          <a:p>
            <a:pPr marL="457200" indent="-457200">
              <a:buAutoNum type="arabicPeriod"/>
            </a:pPr>
            <a:r>
              <a:rPr lang="en-US" sz="3600" dirty="0"/>
              <a:t>Data in Genomics</a:t>
            </a:r>
          </a:p>
          <a:p>
            <a:pPr marL="457200" indent="-457200">
              <a:buAutoNum type="arabicPeriod"/>
            </a:pPr>
            <a:r>
              <a:rPr lang="en-US" sz="3600" dirty="0"/>
              <a:t>Phases and Goal of the model</a:t>
            </a:r>
            <a:endParaRPr lang="en-US" dirty="0"/>
          </a:p>
        </p:txBody>
      </p:sp>
    </p:spTree>
    <p:extLst>
      <p:ext uri="{BB962C8B-B14F-4D97-AF65-F5344CB8AC3E}">
        <p14:creationId xmlns:p14="http://schemas.microsoft.com/office/powerpoint/2010/main" val="3527628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51142-2BC3-E83A-541A-2F1F79D3CAA2}"/>
              </a:ext>
            </a:extLst>
          </p:cNvPr>
          <p:cNvSpPr>
            <a:spLocks noGrp="1"/>
          </p:cNvSpPr>
          <p:nvPr>
            <p:ph type="title"/>
          </p:nvPr>
        </p:nvSpPr>
        <p:spPr/>
        <p:txBody>
          <a:bodyPr>
            <a:noAutofit/>
          </a:bodyPr>
          <a:lstStyle/>
          <a:p>
            <a:r>
              <a:rPr lang="en-US" sz="4000" i="0" u="none" strike="noStrike" dirty="0">
                <a:solidFill>
                  <a:srgbClr val="000000"/>
                </a:solidFill>
                <a:effectLst/>
                <a:latin typeface="Montserrat" pitchFamily="2" charset="77"/>
              </a:rPr>
              <a:t>Introduction</a:t>
            </a:r>
            <a:endParaRPr lang="en-LB" sz="4000" dirty="0">
              <a:latin typeface="Montserrat" pitchFamily="2" charset="77"/>
            </a:endParaRPr>
          </a:p>
        </p:txBody>
      </p:sp>
      <p:sp>
        <p:nvSpPr>
          <p:cNvPr id="3" name="Content Placeholder 2">
            <a:extLst>
              <a:ext uri="{FF2B5EF4-FFF2-40B4-BE49-F238E27FC236}">
                <a16:creationId xmlns:a16="http://schemas.microsoft.com/office/drawing/2014/main" id="{87FFE12D-B201-D128-6A5C-1F8D093A2E01}"/>
              </a:ext>
            </a:extLst>
          </p:cNvPr>
          <p:cNvSpPr>
            <a:spLocks noGrp="1"/>
          </p:cNvSpPr>
          <p:nvPr>
            <p:ph idx="1"/>
          </p:nvPr>
        </p:nvSpPr>
        <p:spPr/>
        <p:txBody>
          <a:bodyPr>
            <a:normAutofit/>
          </a:bodyPr>
          <a:lstStyle/>
          <a:p>
            <a:pPr marL="0" indent="0">
              <a:buNone/>
            </a:pPr>
            <a:r>
              <a:rPr lang="en-US" dirty="0">
                <a:solidFill>
                  <a:srgbClr val="000000"/>
                </a:solidFill>
                <a:highlight>
                  <a:srgbClr val="FFFFFF"/>
                </a:highlight>
                <a:latin typeface="Montserrat" pitchFamily="2" charset="77"/>
              </a:rPr>
              <a:t>B</a:t>
            </a:r>
            <a:r>
              <a:rPr lang="en-US" b="0" dirty="0">
                <a:solidFill>
                  <a:srgbClr val="000000"/>
                </a:solidFill>
                <a:effectLst/>
                <a:highlight>
                  <a:srgbClr val="FFFFFF"/>
                </a:highlight>
                <a:latin typeface="Montserrat" pitchFamily="2" charset="77"/>
              </a:rPr>
              <a:t>y the end of the 21st century, the world's population may exceed 11 billion.</a:t>
            </a:r>
          </a:p>
          <a:p>
            <a:r>
              <a:rPr lang="en-US" b="0" dirty="0">
                <a:solidFill>
                  <a:srgbClr val="000000"/>
                </a:solidFill>
                <a:effectLst/>
                <a:highlight>
                  <a:srgbClr val="FFFFFF"/>
                </a:highlight>
                <a:latin typeface="Montserrat" pitchFamily="2" charset="77"/>
              </a:rPr>
              <a:t>As per reports, because of the </a:t>
            </a:r>
            <a:r>
              <a:rPr lang="en-US" b="0" u="sng" dirty="0">
                <a:solidFill>
                  <a:srgbClr val="000000"/>
                </a:solidFill>
                <a:effectLst/>
                <a:highlight>
                  <a:srgbClr val="FFFFFF"/>
                </a:highlight>
                <a:latin typeface="Montserrat" pitchFamily="2" charset="77"/>
              </a:rPr>
              <a:t>unsustainable increase in population </a:t>
            </a:r>
            <a:r>
              <a:rPr lang="en-US" b="0" dirty="0">
                <a:solidFill>
                  <a:srgbClr val="000000"/>
                </a:solidFill>
                <a:effectLst/>
                <a:highlight>
                  <a:srgbClr val="FFFFFF"/>
                </a:highlight>
                <a:latin typeface="Montserrat" pitchFamily="2" charset="77"/>
              </a:rPr>
              <a:t>the number of </a:t>
            </a:r>
            <a:r>
              <a:rPr lang="en-US" b="0" u="sng" dirty="0">
                <a:solidFill>
                  <a:srgbClr val="000000"/>
                </a:solidFill>
                <a:effectLst/>
                <a:highlight>
                  <a:srgbClr val="FFFFFF"/>
                </a:highlight>
                <a:latin typeface="Montserrat" pitchFamily="2" charset="77"/>
              </a:rPr>
              <a:t>genetic disorders have increased. </a:t>
            </a:r>
          </a:p>
          <a:p>
            <a:r>
              <a:rPr lang="en-US" b="0" dirty="0">
                <a:solidFill>
                  <a:srgbClr val="000000"/>
                </a:solidFill>
                <a:effectLst/>
                <a:highlight>
                  <a:srgbClr val="FFFFFF"/>
                </a:highlight>
                <a:latin typeface="Montserrat" pitchFamily="2" charset="77"/>
              </a:rPr>
              <a:t>Hereditary illnesses are becoming more common due to a lack of understanding about the need for genetic testing.</a:t>
            </a:r>
          </a:p>
          <a:p>
            <a:r>
              <a:rPr lang="en-US" b="0" dirty="0">
                <a:solidFill>
                  <a:srgbClr val="000000"/>
                </a:solidFill>
                <a:effectLst/>
                <a:highlight>
                  <a:srgbClr val="FFFFFF"/>
                </a:highlight>
                <a:latin typeface="Montserrat" pitchFamily="2" charset="77"/>
              </a:rPr>
              <a:t> Often kids die because of these illnesses, thus genetic testing during pregnancy is critical.</a:t>
            </a:r>
          </a:p>
          <a:p>
            <a:endParaRPr lang="en-LB" dirty="0"/>
          </a:p>
        </p:txBody>
      </p:sp>
      <p:sp>
        <p:nvSpPr>
          <p:cNvPr id="4" name="Text Placeholder 3">
            <a:extLst>
              <a:ext uri="{FF2B5EF4-FFF2-40B4-BE49-F238E27FC236}">
                <a16:creationId xmlns:a16="http://schemas.microsoft.com/office/drawing/2014/main" id="{F8DCE200-BB08-03DD-A058-F22F9CB9230B}"/>
              </a:ext>
            </a:extLst>
          </p:cNvPr>
          <p:cNvSpPr>
            <a:spLocks noGrp="1"/>
          </p:cNvSpPr>
          <p:nvPr>
            <p:ph type="body" sz="quarter" idx="10"/>
          </p:nvPr>
        </p:nvSpPr>
        <p:spPr/>
        <p:txBody>
          <a:bodyPr/>
          <a:lstStyle/>
          <a:p>
            <a:r>
              <a:rPr lang="en-LB" dirty="0"/>
              <a:t>History a</a:t>
            </a:r>
            <a:r>
              <a:rPr lang="en-US" dirty="0"/>
              <a:t>nd Context</a:t>
            </a:r>
            <a:endParaRPr lang="en-LB" dirty="0"/>
          </a:p>
        </p:txBody>
      </p:sp>
    </p:spTree>
    <p:extLst>
      <p:ext uri="{BB962C8B-B14F-4D97-AF65-F5344CB8AC3E}">
        <p14:creationId xmlns:p14="http://schemas.microsoft.com/office/powerpoint/2010/main" val="1787469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EC6C0-A2B8-D600-0643-8E8D8FC10F62}"/>
              </a:ext>
            </a:extLst>
          </p:cNvPr>
          <p:cNvSpPr>
            <a:spLocks noGrp="1"/>
          </p:cNvSpPr>
          <p:nvPr>
            <p:ph type="title"/>
          </p:nvPr>
        </p:nvSpPr>
        <p:spPr>
          <a:xfrm>
            <a:off x="264621" y="498765"/>
            <a:ext cx="9975273" cy="523729"/>
          </a:xfrm>
        </p:spPr>
        <p:txBody>
          <a:bodyPr>
            <a:noAutofit/>
          </a:bodyPr>
          <a:lstStyle/>
          <a:p>
            <a:r>
              <a:rPr lang="en-LB" sz="4400" dirty="0"/>
              <a:t>What is Genomics? </a:t>
            </a:r>
          </a:p>
        </p:txBody>
      </p:sp>
      <p:sp>
        <p:nvSpPr>
          <p:cNvPr id="3" name="Content Placeholder 2">
            <a:extLst>
              <a:ext uri="{FF2B5EF4-FFF2-40B4-BE49-F238E27FC236}">
                <a16:creationId xmlns:a16="http://schemas.microsoft.com/office/drawing/2014/main" id="{9664EA6C-D65D-D517-F54F-5F112C946294}"/>
              </a:ext>
            </a:extLst>
          </p:cNvPr>
          <p:cNvSpPr>
            <a:spLocks noGrp="1"/>
          </p:cNvSpPr>
          <p:nvPr>
            <p:ph idx="1"/>
          </p:nvPr>
        </p:nvSpPr>
        <p:spPr/>
        <p:txBody>
          <a:bodyPr/>
          <a:lstStyle/>
          <a:p>
            <a:r>
              <a:rPr lang="en-US" b="0" i="0" dirty="0">
                <a:solidFill>
                  <a:srgbClr val="1F1F1F"/>
                </a:solidFill>
                <a:effectLst/>
                <a:highlight>
                  <a:srgbClr val="FFFFFF"/>
                </a:highlight>
                <a:latin typeface="Montserrat" pitchFamily="2" charset="77"/>
              </a:rPr>
              <a:t>Genomics is the branch of molecular biology concerned with the structure, function, evolution, and mapping of </a:t>
            </a:r>
            <a:r>
              <a:rPr lang="en-US" b="0" i="0" u="none" strike="noStrike" dirty="0">
                <a:solidFill>
                  <a:srgbClr val="1F1F1F"/>
                </a:solidFill>
                <a:effectLst/>
                <a:highlight>
                  <a:srgbClr val="FFFFFF"/>
                </a:highlight>
                <a:latin typeface="Montserrat" pitchFamily="2" charset="77"/>
              </a:rPr>
              <a:t>genomes.</a:t>
            </a:r>
          </a:p>
          <a:p>
            <a:endParaRPr lang="en-US" b="0" i="0" u="none" strike="noStrike" dirty="0">
              <a:solidFill>
                <a:srgbClr val="1F1F1F"/>
              </a:solidFill>
              <a:effectLst/>
              <a:highlight>
                <a:srgbClr val="FFFFFF"/>
              </a:highlight>
              <a:latin typeface="Montserrat" pitchFamily="2" charset="77"/>
            </a:endParaRPr>
          </a:p>
          <a:p>
            <a:r>
              <a:rPr lang="en-US" i="0" dirty="0">
                <a:effectLst/>
                <a:highlight>
                  <a:srgbClr val="FFFFFF"/>
                </a:highlight>
                <a:latin typeface="Montserrat" pitchFamily="2" charset="77"/>
              </a:rPr>
              <a:t>The genome is the entire set of DNA instructions found in a cell. </a:t>
            </a:r>
          </a:p>
          <a:p>
            <a:pPr marL="0" indent="0" algn="l">
              <a:buNone/>
            </a:pPr>
            <a:endParaRPr lang="en-US" dirty="0">
              <a:solidFill>
                <a:srgbClr val="242424"/>
              </a:solidFill>
              <a:highlight>
                <a:srgbClr val="FFFFFF"/>
              </a:highlight>
              <a:latin typeface="Montserrat" pitchFamily="2" charset="77"/>
            </a:endParaRPr>
          </a:p>
          <a:p>
            <a:pPr algn="l"/>
            <a:r>
              <a:rPr lang="en-US" b="0" i="0" u="sng" dirty="0">
                <a:solidFill>
                  <a:srgbClr val="242424"/>
                </a:solidFill>
                <a:effectLst/>
                <a:highlight>
                  <a:srgbClr val="FFFFFF"/>
                </a:highlight>
                <a:latin typeface="Montserrat" pitchFamily="2" charset="77"/>
              </a:rPr>
              <a:t>Genomic data </a:t>
            </a:r>
            <a:r>
              <a:rPr lang="en-US" b="0" i="0" dirty="0">
                <a:solidFill>
                  <a:srgbClr val="242424"/>
                </a:solidFill>
                <a:effectLst/>
                <a:highlight>
                  <a:srgbClr val="FFFFFF"/>
                </a:highlight>
                <a:latin typeface="Montserrat" pitchFamily="2" charset="77"/>
              </a:rPr>
              <a:t>is used in the field of Bioinformatics for collection, storage and processing of living being genomes.</a:t>
            </a:r>
          </a:p>
          <a:p>
            <a:pPr algn="l"/>
            <a:r>
              <a:rPr lang="en-US" b="0" i="0" dirty="0">
                <a:solidFill>
                  <a:srgbClr val="242424"/>
                </a:solidFill>
                <a:effectLst/>
                <a:highlight>
                  <a:srgbClr val="FFFFFF"/>
                </a:highlight>
                <a:latin typeface="Montserrat" pitchFamily="2" charset="77"/>
              </a:rPr>
              <a:t> Genomic data processing requires a significant amount of data storage and high-performance hardware and software for statistical analysis.</a:t>
            </a:r>
          </a:p>
          <a:p>
            <a:pPr marL="0" indent="0">
              <a:buNone/>
            </a:pPr>
            <a:endParaRPr lang="en-LB" dirty="0"/>
          </a:p>
        </p:txBody>
      </p:sp>
    </p:spTree>
    <p:extLst>
      <p:ext uri="{BB962C8B-B14F-4D97-AF65-F5344CB8AC3E}">
        <p14:creationId xmlns:p14="http://schemas.microsoft.com/office/powerpoint/2010/main" val="2483719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BAA99-0CD1-8A7D-8FBC-0185528990B2}"/>
              </a:ext>
            </a:extLst>
          </p:cNvPr>
          <p:cNvSpPr>
            <a:spLocks noGrp="1"/>
          </p:cNvSpPr>
          <p:nvPr>
            <p:ph type="title"/>
          </p:nvPr>
        </p:nvSpPr>
        <p:spPr>
          <a:xfrm>
            <a:off x="264621" y="498765"/>
            <a:ext cx="9975273" cy="523729"/>
          </a:xfrm>
        </p:spPr>
        <p:txBody>
          <a:bodyPr>
            <a:noAutofit/>
          </a:bodyPr>
          <a:lstStyle/>
          <a:p>
            <a:r>
              <a:rPr lang="en-LB" sz="4400" dirty="0"/>
              <a:t>Data in Genomics</a:t>
            </a:r>
          </a:p>
        </p:txBody>
      </p:sp>
      <p:sp>
        <p:nvSpPr>
          <p:cNvPr id="3" name="Content Placeholder 2">
            <a:extLst>
              <a:ext uri="{FF2B5EF4-FFF2-40B4-BE49-F238E27FC236}">
                <a16:creationId xmlns:a16="http://schemas.microsoft.com/office/drawing/2014/main" id="{0C60EC3D-83C4-CBD9-79EB-92BE295EA611}"/>
              </a:ext>
            </a:extLst>
          </p:cNvPr>
          <p:cNvSpPr>
            <a:spLocks noGrp="1"/>
          </p:cNvSpPr>
          <p:nvPr>
            <p:ph idx="1"/>
          </p:nvPr>
        </p:nvSpPr>
        <p:spPr/>
        <p:txBody>
          <a:bodyPr/>
          <a:lstStyle/>
          <a:p>
            <a:pPr algn="l"/>
            <a:r>
              <a:rPr lang="en-US" b="0" i="0" dirty="0">
                <a:solidFill>
                  <a:srgbClr val="242424"/>
                </a:solidFill>
                <a:effectLst/>
                <a:highlight>
                  <a:srgbClr val="FFFFFF"/>
                </a:highlight>
                <a:latin typeface="source-serif-pro"/>
              </a:rPr>
              <a:t>There are around 3.16 billion base pairs present in </a:t>
            </a:r>
            <a:r>
              <a:rPr lang="en-US" b="0" i="0" u="sng" dirty="0">
                <a:solidFill>
                  <a:srgbClr val="242424"/>
                </a:solidFill>
                <a:effectLst/>
                <a:highlight>
                  <a:srgbClr val="FFFFFF"/>
                </a:highlight>
                <a:latin typeface="source-serif-pro"/>
              </a:rPr>
              <a:t>each </a:t>
            </a:r>
            <a:r>
              <a:rPr lang="en-US" b="0" i="0" dirty="0">
                <a:solidFill>
                  <a:srgbClr val="242424"/>
                </a:solidFill>
                <a:effectLst/>
                <a:highlight>
                  <a:srgbClr val="FFFFFF"/>
                </a:highlight>
                <a:latin typeface="source-serif-pro"/>
              </a:rPr>
              <a:t>human cell.</a:t>
            </a:r>
          </a:p>
          <a:p>
            <a:pPr algn="l"/>
            <a:r>
              <a:rPr lang="en-US" b="0" i="0" dirty="0">
                <a:solidFill>
                  <a:srgbClr val="242424"/>
                </a:solidFill>
                <a:effectLst/>
                <a:highlight>
                  <a:srgbClr val="FFFFFF"/>
                </a:highlight>
                <a:latin typeface="source-serif-pro"/>
              </a:rPr>
              <a:t>These DNAs are spread across in total of 46 chromosomes in a single human cell.</a:t>
            </a:r>
          </a:p>
          <a:p>
            <a:pPr algn="l"/>
            <a:r>
              <a:rPr lang="en-US" b="0" i="0" dirty="0">
                <a:solidFill>
                  <a:srgbClr val="242424"/>
                </a:solidFill>
                <a:effectLst/>
                <a:highlight>
                  <a:srgbClr val="FFFFFF"/>
                </a:highlight>
                <a:latin typeface="source-serif-pro"/>
              </a:rPr>
              <a:t>Machine Learning helps the genomics field:</a:t>
            </a:r>
          </a:p>
          <a:p>
            <a:pPr algn="l"/>
            <a:r>
              <a:rPr lang="en-US" b="0" i="0" dirty="0">
                <a:solidFill>
                  <a:srgbClr val="242424"/>
                </a:solidFill>
                <a:effectLst/>
                <a:highlight>
                  <a:srgbClr val="FFFFFF"/>
                </a:highlight>
                <a:latin typeface="source-serif-pro"/>
              </a:rPr>
              <a:t>1. Description of large-scale genomic datasets.</a:t>
            </a:r>
            <a:br>
              <a:rPr lang="en-US" b="0" i="0" dirty="0">
                <a:solidFill>
                  <a:srgbClr val="242424"/>
                </a:solidFill>
                <a:effectLst/>
                <a:highlight>
                  <a:srgbClr val="FFFFFF"/>
                </a:highlight>
                <a:latin typeface="source-serif-pro"/>
              </a:rPr>
            </a:br>
            <a:r>
              <a:rPr lang="en-US" b="0" i="0" dirty="0">
                <a:solidFill>
                  <a:srgbClr val="242424"/>
                </a:solidFill>
                <a:effectLst/>
                <a:highlight>
                  <a:srgbClr val="FFFFFF"/>
                </a:highlight>
                <a:latin typeface="source-serif-pro"/>
              </a:rPr>
              <a:t>2. Annotation of wide variety of genomics sequence elements.</a:t>
            </a:r>
            <a:br>
              <a:rPr lang="en-US" b="0" i="0" dirty="0">
                <a:solidFill>
                  <a:srgbClr val="242424"/>
                </a:solidFill>
                <a:effectLst/>
                <a:highlight>
                  <a:srgbClr val="FFFFFF"/>
                </a:highlight>
                <a:latin typeface="source-serif-pro"/>
              </a:rPr>
            </a:br>
            <a:r>
              <a:rPr lang="en-US" b="0" i="0" dirty="0">
                <a:solidFill>
                  <a:srgbClr val="242424"/>
                </a:solidFill>
                <a:effectLst/>
                <a:highlight>
                  <a:srgbClr val="FFFFFF"/>
                </a:highlight>
                <a:latin typeface="source-serif-pro"/>
              </a:rPr>
              <a:t>3. Predicting the influence of genetic variation on DNA sequences.</a:t>
            </a:r>
            <a:br>
              <a:rPr lang="en-US" b="0" i="0" dirty="0">
                <a:solidFill>
                  <a:srgbClr val="242424"/>
                </a:solidFill>
                <a:effectLst/>
                <a:highlight>
                  <a:srgbClr val="FFFFFF"/>
                </a:highlight>
                <a:latin typeface="source-serif-pro"/>
              </a:rPr>
            </a:br>
            <a:r>
              <a:rPr lang="en-US" b="0" i="0" dirty="0">
                <a:solidFill>
                  <a:srgbClr val="242424"/>
                </a:solidFill>
                <a:effectLst/>
                <a:highlight>
                  <a:srgbClr val="FFFFFF"/>
                </a:highlight>
                <a:latin typeface="source-serif-pro"/>
              </a:rPr>
              <a:t>4. Determine the likelihood of developing a particular disease and to determine genetic heredity.</a:t>
            </a:r>
            <a:br>
              <a:rPr lang="en-US" b="0" i="0" dirty="0">
                <a:solidFill>
                  <a:srgbClr val="242424"/>
                </a:solidFill>
                <a:effectLst/>
                <a:highlight>
                  <a:srgbClr val="FFFFFF"/>
                </a:highlight>
                <a:latin typeface="source-serif-pro"/>
              </a:rPr>
            </a:br>
            <a:endParaRPr lang="en-LB" dirty="0"/>
          </a:p>
        </p:txBody>
      </p:sp>
    </p:spTree>
    <p:extLst>
      <p:ext uri="{BB962C8B-B14F-4D97-AF65-F5344CB8AC3E}">
        <p14:creationId xmlns:p14="http://schemas.microsoft.com/office/powerpoint/2010/main" val="962501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8F06A-8814-E2E4-6135-CB466C9BF38C}"/>
              </a:ext>
            </a:extLst>
          </p:cNvPr>
          <p:cNvSpPr>
            <a:spLocks noGrp="1"/>
          </p:cNvSpPr>
          <p:nvPr>
            <p:ph type="title"/>
          </p:nvPr>
        </p:nvSpPr>
        <p:spPr/>
        <p:txBody>
          <a:bodyPr>
            <a:normAutofit fontScale="90000"/>
          </a:bodyPr>
          <a:lstStyle/>
          <a:p>
            <a:r>
              <a:rPr lang="en-LB" dirty="0"/>
              <a:t>ML and Prevention Strategies</a:t>
            </a:r>
          </a:p>
        </p:txBody>
      </p:sp>
      <p:sp>
        <p:nvSpPr>
          <p:cNvPr id="3" name="Content Placeholder 2">
            <a:extLst>
              <a:ext uri="{FF2B5EF4-FFF2-40B4-BE49-F238E27FC236}">
                <a16:creationId xmlns:a16="http://schemas.microsoft.com/office/drawing/2014/main" id="{4E887009-4CB6-4447-FC68-15109695B614}"/>
              </a:ext>
            </a:extLst>
          </p:cNvPr>
          <p:cNvSpPr>
            <a:spLocks noGrp="1"/>
          </p:cNvSpPr>
          <p:nvPr>
            <p:ph idx="1"/>
          </p:nvPr>
        </p:nvSpPr>
        <p:spPr/>
        <p:txBody>
          <a:bodyPr/>
          <a:lstStyle/>
          <a:p>
            <a:r>
              <a:rPr lang="en-US" b="0" i="0" dirty="0">
                <a:solidFill>
                  <a:srgbClr val="0D0D0D"/>
                </a:solidFill>
                <a:effectLst/>
                <a:highlight>
                  <a:srgbClr val="FFFFFF"/>
                </a:highlight>
                <a:latin typeface="Söhne"/>
              </a:rPr>
              <a:t>technologies enable early detection of genetic abnormalities, which can help prospective parents make informed decisions and prepare for any necessary medical interventions that might improve the quality of life of the affected child.</a:t>
            </a:r>
          </a:p>
          <a:p>
            <a:endParaRPr lang="en-US" dirty="0">
              <a:solidFill>
                <a:srgbClr val="0D0D0D"/>
              </a:solidFill>
              <a:highlight>
                <a:srgbClr val="FFFFFF"/>
              </a:highlight>
              <a:latin typeface="Söhne"/>
            </a:endParaRPr>
          </a:p>
          <a:p>
            <a:r>
              <a:rPr lang="en-US" dirty="0">
                <a:solidFill>
                  <a:srgbClr val="0D0D0D"/>
                </a:solidFill>
                <a:highlight>
                  <a:srgbClr val="FFFFFF"/>
                </a:highlight>
                <a:latin typeface="Söhne"/>
              </a:rPr>
              <a:t>C</a:t>
            </a:r>
            <a:r>
              <a:rPr lang="en-US" b="0" i="0" dirty="0">
                <a:solidFill>
                  <a:srgbClr val="0D0D0D"/>
                </a:solidFill>
                <a:effectLst/>
                <a:highlight>
                  <a:srgbClr val="FFFFFF"/>
                </a:highlight>
                <a:latin typeface="Söhne"/>
              </a:rPr>
              <a:t>ouples at risk of passing genetic disorders to their children to ensure that only embryos without these disorders are implanted.</a:t>
            </a:r>
          </a:p>
          <a:p>
            <a:endParaRPr lang="en-US" b="0" i="0" dirty="0">
              <a:solidFill>
                <a:srgbClr val="0D0D0D"/>
              </a:solidFill>
              <a:effectLst/>
              <a:highlight>
                <a:srgbClr val="FFFFFF"/>
              </a:highlight>
              <a:latin typeface="Söhne"/>
            </a:endParaRPr>
          </a:p>
          <a:p>
            <a:r>
              <a:rPr lang="en-US" b="0" i="0" dirty="0">
                <a:solidFill>
                  <a:srgbClr val="0D0D0D"/>
                </a:solidFill>
                <a:effectLst/>
                <a:highlight>
                  <a:srgbClr val="FFFFFF"/>
                </a:highlight>
                <a:latin typeface="Söhne"/>
              </a:rPr>
              <a:t>CRISPR, is a technology that allows scientists to edit genes precisely and efficiently, enabling targeted modifications to DNA sequences in organisms. It relies mainly on ML-Driven Target Identification which improves the precision of CRISPR.</a:t>
            </a:r>
            <a:endParaRPr lang="en-LB" dirty="0"/>
          </a:p>
        </p:txBody>
      </p:sp>
      <p:sp>
        <p:nvSpPr>
          <p:cNvPr id="4" name="Text Placeholder 3">
            <a:extLst>
              <a:ext uri="{FF2B5EF4-FFF2-40B4-BE49-F238E27FC236}">
                <a16:creationId xmlns:a16="http://schemas.microsoft.com/office/drawing/2014/main" id="{8421E116-A725-CA64-F34C-19D9AFEF0578}"/>
              </a:ext>
            </a:extLst>
          </p:cNvPr>
          <p:cNvSpPr>
            <a:spLocks noGrp="1"/>
          </p:cNvSpPr>
          <p:nvPr>
            <p:ph type="body" sz="quarter" idx="10"/>
          </p:nvPr>
        </p:nvSpPr>
        <p:spPr/>
        <p:txBody>
          <a:bodyPr/>
          <a:lstStyle/>
          <a:p>
            <a:r>
              <a:rPr lang="en-LB" dirty="0"/>
              <a:t>CRISPR</a:t>
            </a:r>
          </a:p>
        </p:txBody>
      </p:sp>
    </p:spTree>
    <p:extLst>
      <p:ext uri="{BB962C8B-B14F-4D97-AF65-F5344CB8AC3E}">
        <p14:creationId xmlns:p14="http://schemas.microsoft.com/office/powerpoint/2010/main" val="4038384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194ED-6386-FBE4-E12D-73ADDB4315AC}"/>
              </a:ext>
            </a:extLst>
          </p:cNvPr>
          <p:cNvSpPr>
            <a:spLocks noGrp="1"/>
          </p:cNvSpPr>
          <p:nvPr>
            <p:ph type="title"/>
          </p:nvPr>
        </p:nvSpPr>
        <p:spPr>
          <a:xfrm>
            <a:off x="264621" y="675198"/>
            <a:ext cx="9975273" cy="523729"/>
          </a:xfrm>
        </p:spPr>
        <p:txBody>
          <a:bodyPr>
            <a:normAutofit fontScale="90000"/>
          </a:bodyPr>
          <a:lstStyle/>
          <a:p>
            <a:r>
              <a:rPr lang="en-LB" dirty="0"/>
              <a:t>In short, why is ML in genetics important?</a:t>
            </a:r>
          </a:p>
        </p:txBody>
      </p:sp>
      <p:sp>
        <p:nvSpPr>
          <p:cNvPr id="3" name="Content Placeholder 2">
            <a:extLst>
              <a:ext uri="{FF2B5EF4-FFF2-40B4-BE49-F238E27FC236}">
                <a16:creationId xmlns:a16="http://schemas.microsoft.com/office/drawing/2014/main" id="{57000068-48BD-631D-7798-5C3C3A342E81}"/>
              </a:ext>
            </a:extLst>
          </p:cNvPr>
          <p:cNvSpPr>
            <a:spLocks noGrp="1"/>
          </p:cNvSpPr>
          <p:nvPr>
            <p:ph idx="1"/>
          </p:nvPr>
        </p:nvSpPr>
        <p:spPr>
          <a:xfrm>
            <a:off x="264621" y="1333230"/>
            <a:ext cx="11662758" cy="3724292"/>
          </a:xfrm>
        </p:spPr>
        <p:txBody>
          <a:bodyPr>
            <a:normAutofit/>
          </a:bodyPr>
          <a:lstStyle/>
          <a:p>
            <a:pPr marL="0" indent="0" algn="ctr">
              <a:buNone/>
            </a:pPr>
            <a:endParaRPr lang="en-US" sz="4000" i="0" dirty="0">
              <a:solidFill>
                <a:srgbClr val="212121"/>
              </a:solidFill>
              <a:effectLst/>
              <a:latin typeface="Montserrat" pitchFamily="2" charset="77"/>
            </a:endParaRPr>
          </a:p>
          <a:p>
            <a:pPr marL="0" indent="0" algn="ctr">
              <a:buNone/>
            </a:pPr>
            <a:r>
              <a:rPr lang="en-US" sz="4000" dirty="0">
                <a:solidFill>
                  <a:srgbClr val="212121"/>
                </a:solidFill>
                <a:latin typeface="Montserrat" pitchFamily="2" charset="77"/>
              </a:rPr>
              <a:t>ML contributes </a:t>
            </a:r>
            <a:r>
              <a:rPr lang="en-US" sz="4000" i="0" dirty="0">
                <a:solidFill>
                  <a:srgbClr val="212121"/>
                </a:solidFill>
                <a:effectLst/>
                <a:latin typeface="Montserrat" pitchFamily="2" charset="77"/>
              </a:rPr>
              <a:t>to </a:t>
            </a:r>
          </a:p>
          <a:p>
            <a:pPr marL="0" indent="0" algn="ctr">
              <a:buNone/>
            </a:pPr>
            <a:r>
              <a:rPr lang="en-US" sz="4000" i="0" dirty="0">
                <a:solidFill>
                  <a:srgbClr val="212121"/>
                </a:solidFill>
                <a:effectLst/>
                <a:latin typeface="Montserrat" pitchFamily="2" charset="77"/>
              </a:rPr>
              <a:t>the Prevention, </a:t>
            </a:r>
          </a:p>
          <a:p>
            <a:pPr marL="0" indent="0" algn="ctr">
              <a:buNone/>
            </a:pPr>
            <a:r>
              <a:rPr lang="en-US" sz="4000" i="0" dirty="0">
                <a:solidFill>
                  <a:srgbClr val="212121"/>
                </a:solidFill>
                <a:effectLst/>
                <a:latin typeface="Montserrat" pitchFamily="2" charset="77"/>
              </a:rPr>
              <a:t>Diagnosis &amp; Treatment</a:t>
            </a:r>
          </a:p>
          <a:p>
            <a:pPr marL="0" indent="0" algn="ctr">
              <a:buNone/>
            </a:pPr>
            <a:r>
              <a:rPr lang="en-US" sz="4000" i="0" dirty="0">
                <a:solidFill>
                  <a:srgbClr val="212121"/>
                </a:solidFill>
                <a:effectLst/>
                <a:latin typeface="Montserrat" pitchFamily="2" charset="77"/>
              </a:rPr>
              <a:t> of genetic disorders.</a:t>
            </a:r>
          </a:p>
          <a:p>
            <a:endParaRPr lang="en-LB" dirty="0"/>
          </a:p>
        </p:txBody>
      </p:sp>
    </p:spTree>
    <p:extLst>
      <p:ext uri="{BB962C8B-B14F-4D97-AF65-F5344CB8AC3E}">
        <p14:creationId xmlns:p14="http://schemas.microsoft.com/office/powerpoint/2010/main" val="3195706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1DF68-6495-69CC-47D5-7551585AB9A3}"/>
              </a:ext>
            </a:extLst>
          </p:cNvPr>
          <p:cNvSpPr>
            <a:spLocks noGrp="1"/>
          </p:cNvSpPr>
          <p:nvPr>
            <p:ph type="title"/>
          </p:nvPr>
        </p:nvSpPr>
        <p:spPr/>
        <p:txBody>
          <a:bodyPr>
            <a:normAutofit fontScale="90000"/>
          </a:bodyPr>
          <a:lstStyle/>
          <a:p>
            <a:r>
              <a:rPr lang="en-LB" dirty="0"/>
              <a:t>Example of Data</a:t>
            </a:r>
          </a:p>
        </p:txBody>
      </p:sp>
      <p:sp>
        <p:nvSpPr>
          <p:cNvPr id="4" name="Text Placeholder 3">
            <a:extLst>
              <a:ext uri="{FF2B5EF4-FFF2-40B4-BE49-F238E27FC236}">
                <a16:creationId xmlns:a16="http://schemas.microsoft.com/office/drawing/2014/main" id="{4072D887-8E3E-6382-5501-509E551B20DA}"/>
              </a:ext>
            </a:extLst>
          </p:cNvPr>
          <p:cNvSpPr>
            <a:spLocks noGrp="1"/>
          </p:cNvSpPr>
          <p:nvPr>
            <p:ph type="body" sz="quarter" idx="10"/>
          </p:nvPr>
        </p:nvSpPr>
        <p:spPr/>
        <p:txBody>
          <a:bodyPr/>
          <a:lstStyle/>
          <a:p>
            <a:r>
              <a:rPr lang="en-US" dirty="0"/>
              <a:t>P</a:t>
            </a:r>
            <a:r>
              <a:rPr lang="en-LB" dirty="0"/>
              <a:t>aper: </a:t>
            </a:r>
            <a:r>
              <a:rPr lang="en-US" dirty="0"/>
              <a:t>Machine learning applications in genetics and genomics</a:t>
            </a:r>
          </a:p>
          <a:p>
            <a:endParaRPr lang="en-LB" dirty="0"/>
          </a:p>
        </p:txBody>
      </p:sp>
      <p:graphicFrame>
        <p:nvGraphicFramePr>
          <p:cNvPr id="5" name="Diagram 4">
            <a:extLst>
              <a:ext uri="{FF2B5EF4-FFF2-40B4-BE49-F238E27FC236}">
                <a16:creationId xmlns:a16="http://schemas.microsoft.com/office/drawing/2014/main" id="{950270D4-AE02-C84F-68A2-85F600D645BE}"/>
              </a:ext>
            </a:extLst>
          </p:cNvPr>
          <p:cNvGraphicFramePr/>
          <p:nvPr>
            <p:extLst>
              <p:ext uri="{D42A27DB-BD31-4B8C-83A1-F6EECF244321}">
                <p14:modId xmlns:p14="http://schemas.microsoft.com/office/powerpoint/2010/main" val="2619900803"/>
              </p:ext>
            </p:extLst>
          </p:nvPr>
        </p:nvGraphicFramePr>
        <p:xfrm>
          <a:off x="2874651" y="2330459"/>
          <a:ext cx="6442697" cy="26032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001802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07060-F9EB-BE0B-E517-2D089C81B6A1}"/>
              </a:ext>
            </a:extLst>
          </p:cNvPr>
          <p:cNvSpPr>
            <a:spLocks noGrp="1"/>
          </p:cNvSpPr>
          <p:nvPr>
            <p:ph type="title"/>
          </p:nvPr>
        </p:nvSpPr>
        <p:spPr/>
        <p:txBody>
          <a:bodyPr>
            <a:noAutofit/>
          </a:bodyPr>
          <a:lstStyle/>
          <a:p>
            <a:r>
              <a:rPr lang="en-US" sz="2800" dirty="0">
                <a:solidFill>
                  <a:srgbClr val="222222"/>
                </a:solidFill>
                <a:highlight>
                  <a:srgbClr val="FFFFFF"/>
                </a:highlight>
                <a:latin typeface="Montserrat" pitchFamily="2" charset="77"/>
              </a:rPr>
              <a:t>G</a:t>
            </a:r>
            <a:r>
              <a:rPr lang="en-US" sz="2800" b="0" i="0" dirty="0">
                <a:solidFill>
                  <a:srgbClr val="222222"/>
                </a:solidFill>
                <a:effectLst/>
                <a:highlight>
                  <a:srgbClr val="FFFFFF"/>
                </a:highlight>
                <a:latin typeface="Montserrat" pitchFamily="2" charset="77"/>
              </a:rPr>
              <a:t>enetic Disorders: Leading Caus</a:t>
            </a:r>
            <a:r>
              <a:rPr lang="en-US" sz="2800" dirty="0">
                <a:solidFill>
                  <a:srgbClr val="222222"/>
                </a:solidFill>
                <a:highlight>
                  <a:srgbClr val="FFFFFF"/>
                </a:highlight>
                <a:latin typeface="Montserrat" pitchFamily="2" charset="77"/>
              </a:rPr>
              <a:t>e of Child Mortality</a:t>
            </a:r>
            <a:endParaRPr lang="en-LB" sz="2800" dirty="0">
              <a:latin typeface="Montserrat" pitchFamily="2" charset="77"/>
            </a:endParaRPr>
          </a:p>
        </p:txBody>
      </p:sp>
      <p:sp>
        <p:nvSpPr>
          <p:cNvPr id="3" name="Content Placeholder 2">
            <a:extLst>
              <a:ext uri="{FF2B5EF4-FFF2-40B4-BE49-F238E27FC236}">
                <a16:creationId xmlns:a16="http://schemas.microsoft.com/office/drawing/2014/main" id="{A3229C1B-1EF1-548B-92F0-C22E4367DCF9}"/>
              </a:ext>
            </a:extLst>
          </p:cNvPr>
          <p:cNvSpPr>
            <a:spLocks noGrp="1"/>
          </p:cNvSpPr>
          <p:nvPr>
            <p:ph idx="1"/>
          </p:nvPr>
        </p:nvSpPr>
        <p:spPr/>
        <p:txBody>
          <a:bodyPr/>
          <a:lstStyle/>
          <a:p>
            <a:r>
              <a:rPr lang="en-US" sz="3200" b="0" i="0" dirty="0">
                <a:solidFill>
                  <a:srgbClr val="222222"/>
                </a:solidFill>
                <a:effectLst/>
                <a:highlight>
                  <a:srgbClr val="FFFFFF"/>
                </a:highlight>
                <a:latin typeface="-apple-system"/>
              </a:rPr>
              <a:t>Congenital malformations, deformations and chromosomal abnormalities have been reported to be the leading causes of infant death in the United States for the past 50 years.</a:t>
            </a:r>
          </a:p>
          <a:p>
            <a:endParaRPr lang="en-US" sz="3200" b="0" i="0" baseline="30000" dirty="0">
              <a:solidFill>
                <a:srgbClr val="006699"/>
              </a:solidFill>
              <a:effectLst/>
              <a:highlight>
                <a:srgbClr val="FFFFFF"/>
              </a:highlight>
              <a:latin typeface="-apple-system"/>
            </a:endParaRPr>
          </a:p>
          <a:p>
            <a:r>
              <a:rPr lang="en-US" sz="3200" b="0" i="0" u="sng" dirty="0">
                <a:solidFill>
                  <a:srgbClr val="222222"/>
                </a:solidFill>
                <a:effectLst/>
                <a:highlight>
                  <a:srgbClr val="FFFFFF"/>
                </a:highlight>
                <a:latin typeface="-apple-system"/>
              </a:rPr>
              <a:t>Many, but not all, of these are associated with genetic diseases.</a:t>
            </a:r>
          </a:p>
          <a:p>
            <a:endParaRPr lang="en-US" sz="3200" b="0" i="0" u="sng" dirty="0">
              <a:solidFill>
                <a:srgbClr val="222222"/>
              </a:solidFill>
              <a:effectLst/>
              <a:highlight>
                <a:srgbClr val="FFFFFF"/>
              </a:highlight>
              <a:latin typeface="-apple-system"/>
            </a:endParaRPr>
          </a:p>
          <a:p>
            <a:r>
              <a:rPr lang="en-US" sz="3200" b="0" i="0" dirty="0">
                <a:solidFill>
                  <a:srgbClr val="222222"/>
                </a:solidFill>
                <a:effectLst/>
                <a:highlight>
                  <a:srgbClr val="FFFFFF"/>
                </a:highlight>
                <a:latin typeface="-apple-system"/>
              </a:rPr>
              <a:t> Several of the other nine leading causes of infant mortality are also associated with genetic diseases: including low birth weight and prematurity, sudden infant death syndrome, newborn sepsis, diseases of the circulatory system and neonatal hemorrhage</a:t>
            </a:r>
          </a:p>
        </p:txBody>
      </p:sp>
      <p:sp>
        <p:nvSpPr>
          <p:cNvPr id="4" name="Text Placeholder 3">
            <a:extLst>
              <a:ext uri="{FF2B5EF4-FFF2-40B4-BE49-F238E27FC236}">
                <a16:creationId xmlns:a16="http://schemas.microsoft.com/office/drawing/2014/main" id="{3904E259-6D46-D336-4B99-4A2BCBF09BAD}"/>
              </a:ext>
            </a:extLst>
          </p:cNvPr>
          <p:cNvSpPr>
            <a:spLocks noGrp="1"/>
          </p:cNvSpPr>
          <p:nvPr>
            <p:ph type="body" sz="quarter" idx="10"/>
          </p:nvPr>
        </p:nvSpPr>
        <p:spPr/>
        <p:txBody>
          <a:bodyPr/>
          <a:lstStyle/>
          <a:p>
            <a:r>
              <a:rPr lang="en-US" dirty="0"/>
              <a:t>Studies supporting this claim</a:t>
            </a:r>
            <a:endParaRPr lang="en-LB" dirty="0"/>
          </a:p>
        </p:txBody>
      </p:sp>
    </p:spTree>
    <p:extLst>
      <p:ext uri="{BB962C8B-B14F-4D97-AF65-F5344CB8AC3E}">
        <p14:creationId xmlns:p14="http://schemas.microsoft.com/office/powerpoint/2010/main" val="149613888"/>
      </p:ext>
    </p:extLst>
  </p:cSld>
  <p:clrMapOvr>
    <a:masterClrMapping/>
  </p:clrMapOvr>
</p:sld>
</file>

<file path=ppt/theme/theme1.xml><?xml version="1.0" encoding="utf-8"?>
<a:theme xmlns:a="http://schemas.openxmlformats.org/drawingml/2006/main" name="SysDICE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E09484A44E98142A15204E0A9DF3769" ma:contentTypeVersion="12" ma:contentTypeDescription="Create a new document." ma:contentTypeScope="" ma:versionID="05381b7ce4afc87983de7a932f33a46e">
  <xsd:schema xmlns:xsd="http://www.w3.org/2001/XMLSchema" xmlns:xs="http://www.w3.org/2001/XMLSchema" xmlns:p="http://schemas.microsoft.com/office/2006/metadata/properties" xmlns:ns2="c3108dcd-292c-4da3-a0a6-aa0d52663270" xmlns:ns3="0f14d076-6d5c-4cef-8cf5-fd8c8800d895" targetNamespace="http://schemas.microsoft.com/office/2006/metadata/properties" ma:root="true" ma:fieldsID="47f6fa1b6be1ac177a70ef1c3d8d0d81" ns2:_="" ns3:_="">
    <xsd:import namespace="c3108dcd-292c-4da3-a0a6-aa0d52663270"/>
    <xsd:import namespace="0f14d076-6d5c-4cef-8cf5-fd8c8800d895"/>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3108dcd-292c-4da3-a0a6-aa0d5266327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0f14d076-6d5c-4cef-8cf5-fd8c8800d895"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46568C4-06AC-4A8D-93F0-F66E69AEF2A9}">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815AD969-F14C-4D77-B432-0B9BAAD3AE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3108dcd-292c-4da3-a0a6-aa0d52663270"/>
    <ds:schemaRef ds:uri="0f14d076-6d5c-4cef-8cf5-fd8c8800d89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DD9A26C-1B1A-494D-8979-6530046B005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6130</TotalTime>
  <Words>925</Words>
  <Application>Microsoft Macintosh PowerPoint</Application>
  <PresentationFormat>Widescreen</PresentationFormat>
  <Paragraphs>98</Paragraphs>
  <Slides>15</Slides>
  <Notes>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-apple-system</vt:lpstr>
      <vt:lpstr>Arial</vt:lpstr>
      <vt:lpstr>Calibri</vt:lpstr>
      <vt:lpstr>Calibri Light</vt:lpstr>
      <vt:lpstr>Courier New</vt:lpstr>
      <vt:lpstr>Georgia</vt:lpstr>
      <vt:lpstr>Montserrat</vt:lpstr>
      <vt:lpstr>Montserrat SemiBold</vt:lpstr>
      <vt:lpstr>Söhne</vt:lpstr>
      <vt:lpstr>source-serif-pro</vt:lpstr>
      <vt:lpstr>SysDICE Design</vt:lpstr>
      <vt:lpstr>Machine Learning in  Genetic Disorder  &amp; Disorder Subclass Prediction</vt:lpstr>
      <vt:lpstr>Outline</vt:lpstr>
      <vt:lpstr>Introduction</vt:lpstr>
      <vt:lpstr>What is Genomics? </vt:lpstr>
      <vt:lpstr>Data in Genomics</vt:lpstr>
      <vt:lpstr>ML and Prevention Strategies</vt:lpstr>
      <vt:lpstr>In short, why is ML in genetics important?</vt:lpstr>
      <vt:lpstr>Example of Data</vt:lpstr>
      <vt:lpstr>Genetic Disorders: Leading Cause of Child Mortality</vt:lpstr>
      <vt:lpstr>Genetic Disorders: Leading Cause of Child Mortality</vt:lpstr>
      <vt:lpstr>Goal of this Project: </vt:lpstr>
      <vt:lpstr>The data</vt:lpstr>
      <vt:lpstr>Details of each attribute of the dataset</vt:lpstr>
      <vt:lpstr>3 types of genetic disorder in the dataset</vt:lpstr>
      <vt:lpstr>MatLab Code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 Chami</dc:creator>
  <cp:lastModifiedBy>Lynn Moussaoui (El)</cp:lastModifiedBy>
  <cp:revision>76</cp:revision>
  <cp:lastPrinted>2020-03-04T19:02:04Z</cp:lastPrinted>
  <dcterms:created xsi:type="dcterms:W3CDTF">2020-03-04T18:50:01Z</dcterms:created>
  <dcterms:modified xsi:type="dcterms:W3CDTF">2024-12-10T13:24:37Z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0x010100AE09484A44E98142A15204E0A9DF3769</vt:lpwstr>
  </property>
</Properties>
</file>