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1" r:id="rId6"/>
    <p:sldId id="260" r:id="rId7"/>
  </p:sldIdLst>
  <p:sldSz cx="9144000" cy="5715000" type="screen16x1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30" y="-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4" y="2206626"/>
            <a:ext cx="3571875" cy="350837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771"/>
            <a:ext cx="9146380" cy="5715771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6" y="1442005"/>
            <a:ext cx="5648623" cy="1003589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81" y="2059106"/>
            <a:ext cx="6511131" cy="274383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F8B1-C652-4271-A1E7-119612CAAB1F}" type="datetimeFigureOut">
              <a:rPr lang="zh-TW" altLang="en-US" smtClean="0"/>
              <a:t>2017/3/15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0C5B-F2B5-446F-AF4D-8C9FB56174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F8B1-C652-4271-A1E7-119612CAAB1F}" type="datetimeFigureOut">
              <a:rPr lang="zh-TW" altLang="en-US" smtClean="0"/>
              <a:t>2017/3/15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0C5B-F2B5-446F-AF4D-8C9FB56174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57400" cy="389863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8"/>
            <a:ext cx="6019800" cy="3898636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F8B1-C652-4271-A1E7-119612CAAB1F}" type="datetimeFigureOut">
              <a:rPr lang="zh-TW" altLang="en-US" smtClean="0"/>
              <a:t>2017/3/15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0C5B-F2B5-446F-AF4D-8C9FB56174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F8B1-C652-4271-A1E7-119612CAAB1F}" type="datetimeFigureOut">
              <a:rPr lang="zh-TW" altLang="en-US" smtClean="0"/>
              <a:t>2017/3/15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0C5B-F2B5-446F-AF4D-8C9FB56174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771"/>
            <a:ext cx="9146380" cy="5715771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4" y="2206626"/>
            <a:ext cx="3571875" cy="3508376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438950"/>
            <a:ext cx="5650992" cy="1006258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056920"/>
            <a:ext cx="6510528" cy="274320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F8B1-C652-4271-A1E7-119612CAAB1F}" type="datetimeFigureOut">
              <a:rPr lang="zh-TW" altLang="en-US" smtClean="0"/>
              <a:t>2017/3/15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0C5B-F2B5-446F-AF4D-8C9FB56174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914400"/>
            <a:ext cx="3200400" cy="30937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914400"/>
            <a:ext cx="3200400" cy="30937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F8B1-C652-4271-A1E7-119612CAAB1F}" type="datetimeFigureOut">
              <a:rPr lang="zh-TW" altLang="en-US" smtClean="0"/>
              <a:t>2017/3/15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0C5B-F2B5-446F-AF4D-8C9FB56174B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914400"/>
            <a:ext cx="3200400" cy="45720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418207"/>
            <a:ext cx="3200400" cy="259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914400"/>
            <a:ext cx="3200400" cy="45720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418207"/>
            <a:ext cx="3200400" cy="259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F8B1-C652-4271-A1E7-119612CAAB1F}" type="datetimeFigureOut">
              <a:rPr lang="zh-TW" altLang="en-US" smtClean="0"/>
              <a:t>2017/3/15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0C5B-F2B5-446F-AF4D-8C9FB56174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F8B1-C652-4271-A1E7-119612CAAB1F}" type="datetimeFigureOut">
              <a:rPr lang="zh-TW" altLang="en-US" smtClean="0"/>
              <a:t>2017/3/15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0C5B-F2B5-446F-AF4D-8C9FB56174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F8B1-C652-4271-A1E7-119612CAAB1F}" type="datetimeFigureOut">
              <a:rPr lang="zh-TW" altLang="en-US" smtClean="0"/>
              <a:t>2017/3/15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0C5B-F2B5-446F-AF4D-8C9FB56174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4" y="2206626"/>
            <a:ext cx="3571875" cy="350837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004889" y="-1004888"/>
            <a:ext cx="5715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313422"/>
            <a:ext cx="5212080" cy="907856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6" y="2182429"/>
            <a:ext cx="3807779" cy="277057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1877823"/>
            <a:ext cx="5794760" cy="519429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F8B1-C652-4271-A1E7-119612CAAB1F}" type="datetimeFigureOut">
              <a:rPr lang="zh-TW" altLang="en-US" smtClean="0"/>
              <a:t>2017/3/15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A40C5B-F2B5-446F-AF4D-8C9FB56174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9" y="0"/>
            <a:ext cx="7115175" cy="5715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4" y="2206626"/>
            <a:ext cx="3571875" cy="350837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" y="4206877"/>
            <a:ext cx="3571875" cy="1508126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431252"/>
            <a:ext cx="5486400" cy="722870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83" y="1817108"/>
            <a:ext cx="6096545" cy="61722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F8B1-C652-4271-A1E7-119612CAAB1F}" type="datetimeFigureOut">
              <a:rPr lang="zh-TW" altLang="en-US" smtClean="0"/>
              <a:t>2017/3/15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0C5B-F2B5-446F-AF4D-8C9FB56174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1" y="4208861"/>
            <a:ext cx="3574257" cy="150614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4209412"/>
            <a:ext cx="9146380" cy="1505591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04800"/>
            <a:ext cx="752094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917193"/>
            <a:ext cx="7520940" cy="2983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4892040"/>
            <a:ext cx="2176272" cy="167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65EF8B1-C652-4271-A1E7-119612CAAB1F}" type="datetimeFigureOut">
              <a:rPr lang="zh-TW" altLang="en-US" smtClean="0"/>
              <a:t>2017/3/15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5237603"/>
            <a:ext cx="4724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9" y="5142353"/>
            <a:ext cx="502920" cy="41910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FA40C5B-F2B5-446F-AF4D-8C9FB56174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4932"/>
            <a:ext cx="5648623" cy="1003589"/>
          </a:xfrm>
        </p:spPr>
        <p:txBody>
          <a:bodyPr/>
          <a:lstStyle/>
          <a:p>
            <a:pPr algn="ctr"/>
            <a:r>
              <a:rPr lang="en-US" altLang="zh-TW" sz="4800" dirty="0" err="1">
                <a:latin typeface="+mj-ea"/>
              </a:rPr>
              <a:t>arduino</a:t>
            </a:r>
            <a:r>
              <a:rPr lang="en-US" altLang="zh-TW" sz="4800" dirty="0">
                <a:latin typeface="+mj-ea"/>
              </a:rPr>
              <a:t> </a:t>
            </a:r>
            <a:r>
              <a:rPr lang="zh-TW" altLang="en-US" sz="4800" dirty="0" smtClean="0">
                <a:latin typeface="+mj-ea"/>
              </a:rPr>
              <a:t>專題</a:t>
            </a:r>
            <a:endParaRPr lang="zh-TW" altLang="en-US" sz="4800" dirty="0">
              <a:latin typeface="+mj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1273324"/>
            <a:ext cx="6511131" cy="504056"/>
          </a:xfrm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+mj-ea"/>
              </a:rPr>
              <a:t>		-App</a:t>
            </a:r>
            <a:r>
              <a:rPr lang="zh-TW" altLang="zh-TW" sz="3200" dirty="0" smtClean="0">
                <a:latin typeface="+mj-ea"/>
              </a:rPr>
              <a:t>遙控車</a:t>
            </a:r>
            <a:r>
              <a:rPr lang="en-US" altLang="zh-TW" sz="3200" dirty="0" smtClean="0">
                <a:latin typeface="+mj-ea"/>
              </a:rPr>
              <a:t>-</a:t>
            </a:r>
            <a:endParaRPr lang="zh-TW" altLang="en-US" sz="3200" dirty="0">
              <a:latin typeface="+mj-ea"/>
            </a:endParaRPr>
          </a:p>
        </p:txBody>
      </p:sp>
      <p:pic>
        <p:nvPicPr>
          <p:cNvPr id="1026" name="Picture 2" descr="D:\NCU\continue\三下\微電腦介面電路設計\arduino\abb-cararduino-ema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6" y="1921395"/>
            <a:ext cx="3672409" cy="367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843808" y="4123939"/>
            <a:ext cx="25202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000" b="1" dirty="0">
                <a:latin typeface="+mj-ea"/>
                <a:ea typeface="+mj-ea"/>
              </a:rPr>
              <a:t>組別 </a:t>
            </a:r>
            <a:r>
              <a:rPr lang="en-US" altLang="zh-TW" sz="2000" b="1" dirty="0">
                <a:latin typeface="+mj-ea"/>
                <a:ea typeface="+mj-ea"/>
              </a:rPr>
              <a:t>: D</a:t>
            </a:r>
            <a:r>
              <a:rPr lang="zh-TW" altLang="zh-TW" sz="2000" b="1" dirty="0">
                <a:latin typeface="+mj-ea"/>
                <a:ea typeface="+mj-ea"/>
              </a:rPr>
              <a:t>組</a:t>
            </a:r>
            <a:endParaRPr lang="zh-TW" altLang="zh-TW" sz="2000" dirty="0">
              <a:latin typeface="+mj-ea"/>
              <a:ea typeface="+mj-ea"/>
            </a:endParaRPr>
          </a:p>
          <a:p>
            <a:r>
              <a:rPr lang="zh-TW" altLang="zh-TW" sz="2000" b="1" dirty="0">
                <a:latin typeface="+mj-ea"/>
                <a:ea typeface="+mj-ea"/>
              </a:rPr>
              <a:t>班級 </a:t>
            </a:r>
            <a:r>
              <a:rPr lang="en-US" altLang="zh-TW" sz="2000" b="1" dirty="0">
                <a:latin typeface="+mj-ea"/>
                <a:ea typeface="+mj-ea"/>
              </a:rPr>
              <a:t>: </a:t>
            </a:r>
            <a:r>
              <a:rPr lang="zh-TW" altLang="zh-TW" sz="2000" b="1" dirty="0">
                <a:latin typeface="+mj-ea"/>
                <a:ea typeface="+mj-ea"/>
              </a:rPr>
              <a:t>電機</a:t>
            </a:r>
            <a:r>
              <a:rPr lang="en-US" altLang="zh-TW" sz="2000" b="1" dirty="0">
                <a:latin typeface="+mj-ea"/>
                <a:ea typeface="+mj-ea"/>
              </a:rPr>
              <a:t>3B</a:t>
            </a:r>
            <a:endParaRPr lang="zh-TW" altLang="zh-TW" sz="2000" dirty="0">
              <a:latin typeface="+mj-ea"/>
              <a:ea typeface="+mj-ea"/>
            </a:endParaRPr>
          </a:p>
          <a:p>
            <a:r>
              <a:rPr lang="zh-TW" altLang="zh-TW" sz="2000" b="1" dirty="0">
                <a:latin typeface="+mj-ea"/>
                <a:ea typeface="+mj-ea"/>
              </a:rPr>
              <a:t>姓名 </a:t>
            </a:r>
            <a:r>
              <a:rPr lang="en-US" altLang="zh-TW" sz="2000" b="1" dirty="0">
                <a:latin typeface="+mj-ea"/>
                <a:ea typeface="+mj-ea"/>
              </a:rPr>
              <a:t>: </a:t>
            </a:r>
            <a:r>
              <a:rPr lang="zh-TW" altLang="zh-TW" sz="2000" b="1" dirty="0">
                <a:latin typeface="+mj-ea"/>
                <a:ea typeface="+mj-ea"/>
              </a:rPr>
              <a:t>林啟源</a:t>
            </a:r>
            <a:endParaRPr lang="zh-TW" altLang="zh-TW" sz="2000" dirty="0">
              <a:latin typeface="+mj-ea"/>
              <a:ea typeface="+mj-ea"/>
            </a:endParaRPr>
          </a:p>
          <a:p>
            <a:r>
              <a:rPr lang="zh-TW" altLang="zh-TW" sz="2000" b="1" dirty="0">
                <a:latin typeface="+mj-ea"/>
                <a:ea typeface="+mj-ea"/>
              </a:rPr>
              <a:t>學號 </a:t>
            </a:r>
            <a:r>
              <a:rPr lang="en-US" altLang="zh-TW" sz="2000" b="1" dirty="0">
                <a:latin typeface="+mj-ea"/>
                <a:ea typeface="+mj-ea"/>
              </a:rPr>
              <a:t>: 103501027</a:t>
            </a:r>
            <a:endParaRPr lang="zh-TW" altLang="zh-TW" sz="2000" dirty="0">
              <a:latin typeface="+mj-ea"/>
              <a:ea typeface="+mj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380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55976" y="553244"/>
            <a:ext cx="4032448" cy="3311252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自動點燈</a:t>
            </a:r>
            <a:r>
              <a:rPr lang="zh-TW" altLang="en-US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系統 </a:t>
            </a:r>
            <a:r>
              <a:rPr lang="en-US" altLang="zh-TW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:</a:t>
            </a:r>
            <a:r>
              <a:rPr lang="zh-TW" altLang="en-US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 </a:t>
            </a:r>
            <a:endParaRPr lang="zh-TW" altLang="en-US" dirty="0">
              <a:latin typeface="微軟正黑體 Light" pitchFamily="34" charset="-120"/>
              <a:ea typeface="微軟正黑體 Light" pitchFamily="34" charset="-120"/>
              <a:cs typeface="微軟正黑體 Light" pitchFamily="34" charset="-120"/>
            </a:endParaRPr>
          </a:p>
          <a:p>
            <a:r>
              <a:rPr lang="en-US" altLang="zh-TW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	</a:t>
            </a:r>
            <a:r>
              <a:rPr lang="zh-TW" altLang="en-US" sz="2000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運用</a:t>
            </a:r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光感測</a:t>
            </a:r>
            <a:r>
              <a:rPr lang="zh-TW" altLang="en-US" sz="2000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器</a:t>
            </a:r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，</a:t>
            </a:r>
            <a:r>
              <a:rPr lang="zh-TW" altLang="en-US" sz="2000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偵測外部</a:t>
            </a:r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光源強度，自動啟閉或開啟車燈。</a:t>
            </a:r>
            <a:br>
              <a:rPr lang="zh-TW" altLang="en-US" sz="20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</a:br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可避免駕駛忘記開燈，造成行車危險。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27584" y="193204"/>
            <a:ext cx="7520940" cy="762000"/>
          </a:xfrm>
        </p:spPr>
        <p:txBody>
          <a:bodyPr/>
          <a:lstStyle/>
          <a:p>
            <a:r>
              <a:rPr lang="zh-TW" altLang="en-US" sz="4000" b="1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專題</a:t>
            </a:r>
            <a:r>
              <a:rPr lang="zh-TW" altLang="zh-TW" sz="4000" b="1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動機</a:t>
            </a:r>
            <a:r>
              <a:rPr lang="zh-TW" altLang="en-US" sz="4000" b="1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 </a:t>
            </a:r>
            <a:r>
              <a:rPr lang="en-US" altLang="zh-TW" sz="4000" b="1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:</a:t>
            </a:r>
            <a:endParaRPr lang="zh-TW" altLang="en-US" sz="4000" b="1" dirty="0">
              <a:latin typeface="微軟正黑體 Light" pitchFamily="34" charset="-120"/>
              <a:ea typeface="微軟正黑體 Light" pitchFamily="34" charset="-120"/>
              <a:cs typeface="微軟正黑體 Light" pitchFamily="34" charset="-120"/>
            </a:endParaRPr>
          </a:p>
        </p:txBody>
      </p:sp>
      <p:pic>
        <p:nvPicPr>
          <p:cNvPr id="3074" name="Picture 2" descr="D:\NCU\continue\三下\微電腦介面電路設計\arduino\2017-03-12_20493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5292"/>
            <a:ext cx="3548304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NCU\continue\三下\微電腦介面電路設計\arduino\420_7e73d6ef1892b0f2430f071a84ef807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438538"/>
            <a:ext cx="3419872" cy="21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32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5220072" y="697260"/>
            <a:ext cx="3416424" cy="3597776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紅外線倒車</a:t>
            </a:r>
            <a:r>
              <a:rPr lang="zh-TW" altLang="en-US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雷達 </a:t>
            </a:r>
            <a:r>
              <a:rPr lang="en-US" altLang="zh-TW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:</a:t>
            </a:r>
          </a:p>
          <a:p>
            <a:r>
              <a:rPr lang="en-US" altLang="zh-TW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	</a:t>
            </a:r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使</a:t>
            </a:r>
            <a:r>
              <a:rPr lang="zh-TW" altLang="en-US" sz="2000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用</a:t>
            </a:r>
            <a:r>
              <a:rPr lang="zh-TW" altLang="zh-TW" sz="20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紅外線感測模組</a:t>
            </a:r>
            <a:r>
              <a:rPr lang="en-US" altLang="zh-TW" sz="20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 </a:t>
            </a:r>
            <a:r>
              <a:rPr lang="zh-TW" altLang="en-US" sz="2000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，當</a:t>
            </a:r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紅外線感測到距離太接近時啟動蜂鳴器及停止車輛繼續後退，可避免駕駛因視線死角，造成行車危險。</a:t>
            </a:r>
          </a:p>
          <a:p>
            <a:endParaRPr lang="zh-TW" altLang="en-US" dirty="0">
              <a:latin typeface="微軟正黑體 Light" pitchFamily="34" charset="-120"/>
              <a:ea typeface="微軟正黑體 Light" pitchFamily="34" charset="-120"/>
              <a:cs typeface="微軟正黑體 Light" pitchFamily="34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22960" y="304800"/>
            <a:ext cx="7520940" cy="608484"/>
          </a:xfrm>
        </p:spPr>
        <p:txBody>
          <a:bodyPr/>
          <a:lstStyle/>
          <a:p>
            <a:r>
              <a:rPr lang="zh-TW" altLang="en-US" sz="4000" b="1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專題</a:t>
            </a:r>
            <a:r>
              <a:rPr lang="zh-TW" altLang="zh-TW" sz="4000" b="1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動機</a:t>
            </a:r>
            <a:r>
              <a:rPr lang="zh-TW" altLang="en-US" sz="4000" b="1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 </a:t>
            </a:r>
            <a:r>
              <a:rPr lang="en-US" altLang="zh-TW" sz="4000" b="1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:</a:t>
            </a:r>
            <a:endParaRPr lang="zh-TW" altLang="en-US" sz="4000" b="1" dirty="0">
              <a:latin typeface="微軟正黑體 Light" pitchFamily="34" charset="-120"/>
              <a:ea typeface="微軟正黑體 Light" pitchFamily="34" charset="-120"/>
              <a:cs typeface="微軟正黑體 Light" pitchFamily="34" charset="-120"/>
            </a:endParaRPr>
          </a:p>
        </p:txBody>
      </p:sp>
      <p:pic>
        <p:nvPicPr>
          <p:cNvPr id="4098" name="Picture 2" descr="D:\NCU\continue\三下\微電腦介面電路設計\arduino\159b0000494054160c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88" y="985292"/>
            <a:ext cx="4926230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41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3568" y="1057300"/>
            <a:ext cx="3677032" cy="3165728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err="1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Arduino</a:t>
            </a:r>
            <a:r>
              <a:rPr lang="en-US" altLang="zh-TW" sz="24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 UNO</a:t>
            </a:r>
            <a:r>
              <a:rPr lang="zh-TW" altLang="zh-TW" sz="24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板</a:t>
            </a:r>
            <a:r>
              <a:rPr lang="en-US" altLang="zh-TW" sz="24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 X </a:t>
            </a:r>
            <a:r>
              <a:rPr lang="en-US" altLang="zh-TW" sz="2400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1</a:t>
            </a:r>
            <a:endParaRPr lang="zh-TW" altLang="zh-TW" sz="2400" dirty="0">
              <a:latin typeface="微軟正黑體 Light" pitchFamily="34" charset="-120"/>
              <a:ea typeface="微軟正黑體 Light" pitchFamily="34" charset="-120"/>
              <a:cs typeface="微軟正黑體 Light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zh-TW" sz="24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伺服馬達</a:t>
            </a:r>
            <a:r>
              <a:rPr lang="en-US" altLang="zh-TW" sz="24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 X </a:t>
            </a:r>
            <a:r>
              <a:rPr lang="en-US" altLang="zh-TW" sz="2400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2	</a:t>
            </a:r>
            <a:endParaRPr lang="zh-TW" altLang="zh-TW" sz="2400" dirty="0">
              <a:latin typeface="微軟正黑體 Light" pitchFamily="34" charset="-120"/>
              <a:ea typeface="微軟正黑體 Light" pitchFamily="34" charset="-120"/>
              <a:cs typeface="微軟正黑體 Light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24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LED</a:t>
            </a:r>
            <a:r>
              <a:rPr lang="zh-TW" altLang="zh-TW" sz="24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燈</a:t>
            </a:r>
            <a:r>
              <a:rPr lang="en-US" altLang="zh-TW" sz="24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 X </a:t>
            </a:r>
            <a:r>
              <a:rPr lang="en-US" altLang="zh-TW" sz="2400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4</a:t>
            </a:r>
            <a:r>
              <a:rPr lang="en-US" altLang="zh-TW" sz="24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	</a:t>
            </a:r>
            <a:endParaRPr lang="zh-TW" altLang="zh-TW" sz="2400" dirty="0" smtClean="0">
              <a:latin typeface="微軟正黑體 Light" pitchFamily="34" charset="-120"/>
              <a:ea typeface="微軟正黑體 Light" pitchFamily="34" charset="-120"/>
              <a:cs typeface="微軟正黑體 Light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zh-TW" sz="2400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藍芽模組</a:t>
            </a:r>
            <a:r>
              <a:rPr lang="en-US" altLang="zh-TW" sz="2400" dirty="0"/>
              <a:t>(HC-06)</a:t>
            </a:r>
            <a:r>
              <a:rPr lang="en-US" altLang="zh-TW" sz="2400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 X 1</a:t>
            </a:r>
            <a:endParaRPr lang="zh-TW" altLang="zh-TW" sz="2400" dirty="0" smtClean="0">
              <a:latin typeface="微軟正黑體 Light" pitchFamily="34" charset="-120"/>
              <a:ea typeface="微軟正黑體 Light" pitchFamily="34" charset="-120"/>
              <a:cs typeface="微軟正黑體 Light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zh-TW" sz="2400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紅外線</a:t>
            </a:r>
            <a:r>
              <a:rPr lang="zh-TW" altLang="zh-TW" sz="24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感測模組</a:t>
            </a:r>
            <a:r>
              <a:rPr lang="en-US" altLang="zh-TW" sz="24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 X </a:t>
            </a:r>
            <a:r>
              <a:rPr lang="en-US" altLang="zh-TW" sz="2400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1</a:t>
            </a:r>
            <a:endParaRPr lang="en-US" altLang="zh-TW" sz="2400" dirty="0">
              <a:latin typeface="微軟正黑體 Light" pitchFamily="34" charset="-120"/>
              <a:ea typeface="微軟正黑體 Light" pitchFamily="34" charset="-120"/>
              <a:cs typeface="微軟正黑體 Light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zh-TW" sz="2400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電線</a:t>
            </a:r>
            <a:r>
              <a:rPr lang="zh-TW" altLang="zh-TW" sz="24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數條</a:t>
            </a:r>
            <a:endParaRPr lang="zh-TW" altLang="en-US" sz="2400" dirty="0">
              <a:latin typeface="微軟正黑體 Light" pitchFamily="34" charset="-120"/>
              <a:ea typeface="微軟正黑體 Light" pitchFamily="34" charset="-120"/>
              <a:cs typeface="微軟正黑體 Light" pitchFamily="34" charset="-120"/>
            </a:endParaRPr>
          </a:p>
          <a:p>
            <a:pPr>
              <a:buFont typeface="Arial" pitchFamily="34" charset="0"/>
              <a:buChar char="•"/>
            </a:pPr>
            <a:endParaRPr lang="zh-TW" altLang="zh-TW" sz="2400" dirty="0">
              <a:latin typeface="微軟正黑體 Light" pitchFamily="34" charset="-120"/>
              <a:ea typeface="微軟正黑體 Light" pitchFamily="34" charset="-120"/>
              <a:cs typeface="微軟正黑體 Light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16016" y="1057300"/>
            <a:ext cx="3672408" cy="309372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err="1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Arduino</a:t>
            </a:r>
            <a:r>
              <a:rPr lang="en-US" altLang="zh-TW" sz="24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 Shield</a:t>
            </a:r>
            <a:r>
              <a:rPr lang="zh-TW" altLang="zh-TW" sz="24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板</a:t>
            </a:r>
            <a:r>
              <a:rPr lang="en-US" altLang="zh-TW" sz="24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 X 1</a:t>
            </a:r>
          </a:p>
          <a:p>
            <a:pPr>
              <a:buFont typeface="Arial" pitchFamily="34" charset="0"/>
              <a:buChar char="•"/>
            </a:pPr>
            <a:r>
              <a:rPr lang="zh-TW" altLang="zh-TW" sz="24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光</a:t>
            </a:r>
            <a:r>
              <a:rPr lang="zh-TW" altLang="zh-TW" sz="2400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敏</a:t>
            </a:r>
            <a:r>
              <a:rPr lang="zh-TW" altLang="zh-TW" sz="24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電阻</a:t>
            </a:r>
            <a:r>
              <a:rPr lang="zh-TW" altLang="en-US" sz="24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 </a:t>
            </a:r>
            <a:r>
              <a:rPr lang="en-US" altLang="zh-TW" sz="24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X</a:t>
            </a:r>
            <a:r>
              <a:rPr lang="zh-TW" altLang="en-US" sz="24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 </a:t>
            </a:r>
            <a:r>
              <a:rPr lang="en-US" altLang="zh-TW" sz="24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1</a:t>
            </a:r>
          </a:p>
          <a:p>
            <a:pPr>
              <a:buFont typeface="Arial" pitchFamily="34" charset="0"/>
              <a:buChar char="•"/>
            </a:pPr>
            <a:r>
              <a:rPr lang="zh-TW" altLang="zh-TW" sz="2400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電阻</a:t>
            </a:r>
            <a:r>
              <a:rPr lang="en-US" altLang="zh-TW" sz="2400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 </a:t>
            </a:r>
            <a:r>
              <a:rPr lang="en-US" altLang="zh-TW" sz="24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X 4</a:t>
            </a:r>
          </a:p>
          <a:p>
            <a:pPr>
              <a:buFont typeface="Arial" pitchFamily="34" charset="0"/>
              <a:buChar char="•"/>
            </a:pPr>
            <a:r>
              <a:rPr lang="zh-TW" altLang="zh-TW" sz="24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蜂鳴器</a:t>
            </a:r>
            <a:r>
              <a:rPr lang="en-US" altLang="zh-TW" sz="24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 X </a:t>
            </a:r>
            <a:r>
              <a:rPr lang="en-US" altLang="zh-TW" sz="2400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1</a:t>
            </a:r>
            <a:endParaRPr lang="en-US" altLang="zh-TW" sz="2400" dirty="0">
              <a:latin typeface="微軟正黑體 Light" pitchFamily="34" charset="-120"/>
              <a:ea typeface="微軟正黑體 Light" pitchFamily="34" charset="-120"/>
              <a:cs typeface="微軟正黑體 Light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使用元件 </a:t>
            </a:r>
            <a:r>
              <a:rPr lang="en-US" altLang="zh-TW" sz="4000" b="1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:</a:t>
            </a:r>
            <a:r>
              <a:rPr lang="zh-TW" altLang="en-US" sz="4000" b="1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 </a:t>
            </a:r>
            <a:endParaRPr lang="zh-TW" altLang="en-US" sz="4000" b="1" dirty="0">
              <a:latin typeface="微軟正黑體 Light" pitchFamily="34" charset="-120"/>
              <a:ea typeface="微軟正黑體 Light" pitchFamily="34" charset="-120"/>
              <a:cs typeface="微軟正黑體 Light" pitchFamily="34" charset="-120"/>
            </a:endParaRPr>
          </a:p>
        </p:txBody>
      </p:sp>
      <p:pic>
        <p:nvPicPr>
          <p:cNvPr id="2050" name="Picture 2" descr="D:\NCU\continue\三下\微電腦介面電路設計\arduino\20300542519440140096272281545_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489348"/>
            <a:ext cx="1561864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單箭頭接點 5"/>
          <p:cNvCxnSpPr/>
          <p:nvPr/>
        </p:nvCxnSpPr>
        <p:spPr>
          <a:xfrm>
            <a:off x="6948264" y="1767652"/>
            <a:ext cx="878523" cy="5137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1" name="Picture 3" descr="D:\NCU\continue\三下\微電腦介面電路設計\arduino\TB2yQlzoFXXXXb_XXXXXXXXXXXX_!!282162923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120" y="3289548"/>
            <a:ext cx="2297335" cy="229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單箭頭接點 8"/>
          <p:cNvCxnSpPr/>
          <p:nvPr/>
        </p:nvCxnSpPr>
        <p:spPr>
          <a:xfrm>
            <a:off x="6666104" y="2731181"/>
            <a:ext cx="714208" cy="12784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2" name="Picture 4" descr="D:\NCU\continue\三下\微電腦介面電路設計\arduino\od004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103" y="2983813"/>
            <a:ext cx="2429113" cy="242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線單箭頭接點 20"/>
          <p:cNvCxnSpPr/>
          <p:nvPr/>
        </p:nvCxnSpPr>
        <p:spPr>
          <a:xfrm>
            <a:off x="3959932" y="2713484"/>
            <a:ext cx="1044116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3" name="Picture 5" descr="D:\NCU\continue\三下\微電腦介面電路設計\arduino\DSCN247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168" y="3888080"/>
            <a:ext cx="2347764" cy="176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直線單箭頭接點 25"/>
          <p:cNvCxnSpPr/>
          <p:nvPr/>
        </p:nvCxnSpPr>
        <p:spPr>
          <a:xfrm>
            <a:off x="2915816" y="3408858"/>
            <a:ext cx="1" cy="7895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58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827584" y="1129308"/>
            <a:ext cx="3200400" cy="3093720"/>
          </a:xfrm>
        </p:spPr>
        <p:txBody>
          <a:bodyPr/>
          <a:lstStyle/>
          <a:p>
            <a:r>
              <a:rPr lang="en-US" altLang="zh-TW" dirty="0" err="1"/>
              <a:t>Arduino</a:t>
            </a:r>
            <a:r>
              <a:rPr lang="en-US" altLang="zh-TW" dirty="0"/>
              <a:t> </a:t>
            </a:r>
            <a:r>
              <a:rPr lang="en-US" altLang="zh-TW" dirty="0" smtClean="0"/>
              <a:t>code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寫於</a:t>
            </a:r>
            <a:r>
              <a:rPr lang="en-US" altLang="zh-TW" sz="2000" dirty="0" err="1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arduino</a:t>
            </a:r>
            <a:r>
              <a:rPr lang="zh-TW" altLang="en-US" sz="2000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板中</a:t>
            </a:r>
            <a:endParaRPr lang="en-US" altLang="zh-TW" sz="2000" dirty="0" smtClean="0">
              <a:latin typeface="微軟正黑體 Light" pitchFamily="34" charset="-120"/>
              <a:ea typeface="微軟正黑體 Light" pitchFamily="34" charset="-120"/>
              <a:cs typeface="微軟正黑體 Light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使用</a:t>
            </a:r>
            <a:r>
              <a:rPr lang="zh-TW" altLang="zh-TW" sz="2000" dirty="0"/>
              <a:t>AVR </a:t>
            </a:r>
            <a:r>
              <a:rPr lang="zh-TW" altLang="zh-TW" sz="2000" dirty="0" smtClean="0"/>
              <a:t>Studio</a:t>
            </a:r>
            <a:r>
              <a:rPr lang="zh-TW" altLang="en-US" sz="2000" dirty="0" smtClean="0"/>
              <a:t> 開發</a:t>
            </a:r>
            <a:r>
              <a:rPr lang="zh-TW" altLang="en-US" sz="2000" dirty="0"/>
              <a:t>環境</a:t>
            </a:r>
            <a:endParaRPr lang="zh-TW" altLang="en-US" sz="2000" dirty="0">
              <a:latin typeface="微軟正黑體 Light" pitchFamily="34" charset="-120"/>
              <a:ea typeface="微軟正黑體 Light" pitchFamily="34" charset="-120"/>
              <a:cs typeface="微軟正黑體 Light" pitchFamily="34" charset="-120"/>
            </a:endParaRPr>
          </a:p>
          <a:p>
            <a:pPr marL="0" indent="0"/>
            <a:endParaRPr lang="zh-TW" altLang="en-US" sz="2000" dirty="0">
              <a:latin typeface="微軟正黑體 Light" pitchFamily="34" charset="-120"/>
              <a:ea typeface="微軟正黑體 Light" pitchFamily="34" charset="-120"/>
              <a:cs typeface="微軟正黑體 Light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716016" y="1129308"/>
            <a:ext cx="3200400" cy="3093720"/>
          </a:xfrm>
        </p:spPr>
        <p:txBody>
          <a:bodyPr/>
          <a:lstStyle/>
          <a:p>
            <a:r>
              <a:rPr lang="en-US" altLang="zh-TW" dirty="0" smtClean="0"/>
              <a:t>App code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寫</a:t>
            </a:r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於</a:t>
            </a:r>
            <a:r>
              <a:rPr lang="en-US" altLang="zh-TW" sz="20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app</a:t>
            </a:r>
            <a:r>
              <a:rPr lang="zh-TW" altLang="en-US" sz="2000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中</a:t>
            </a:r>
            <a:endParaRPr lang="en-US" altLang="zh-TW" sz="2000" dirty="0" smtClean="0">
              <a:latin typeface="微軟正黑體 Light" pitchFamily="34" charset="-120"/>
              <a:ea typeface="微軟正黑體 Light" pitchFamily="34" charset="-120"/>
              <a:cs typeface="微軟正黑體 Light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使用</a:t>
            </a:r>
            <a:r>
              <a:rPr lang="en-US" altLang="zh-TW" sz="2000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Android</a:t>
            </a:r>
            <a:r>
              <a:rPr lang="zh-TW" altLang="zh-TW" sz="2000" dirty="0" smtClean="0"/>
              <a:t> Studio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開發環境</a:t>
            </a:r>
            <a:endParaRPr lang="en-US" altLang="zh-TW" sz="2000" dirty="0" smtClean="0"/>
          </a:p>
          <a:p>
            <a:pPr>
              <a:buFont typeface="Arial" pitchFamily="34" charset="0"/>
              <a:buChar char="•"/>
            </a:pPr>
            <a:r>
              <a:rPr lang="en-US" altLang="zh-TW" sz="2000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User Interface - XML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2000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Object Oriented - Java</a:t>
            </a:r>
            <a:endParaRPr lang="zh-TW" altLang="en-US" sz="2000" dirty="0">
              <a:latin typeface="微軟正黑體 Light" pitchFamily="34" charset="-120"/>
              <a:ea typeface="微軟正黑體 Light" pitchFamily="34" charset="-120"/>
              <a:cs typeface="微軟正黑體 Light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22960" y="304800"/>
            <a:ext cx="7520940" cy="608484"/>
          </a:xfrm>
        </p:spPr>
        <p:txBody>
          <a:bodyPr>
            <a:noAutofit/>
          </a:bodyPr>
          <a:lstStyle/>
          <a:p>
            <a:r>
              <a:rPr lang="en-US" altLang="zh-TW" sz="4000" b="1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android app </a:t>
            </a:r>
            <a:r>
              <a:rPr lang="zh-TW" altLang="en-US" sz="4000" b="1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開發 </a:t>
            </a:r>
            <a:r>
              <a:rPr lang="en-US" altLang="zh-TW" sz="4000" b="1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: </a:t>
            </a:r>
            <a:endParaRPr lang="zh-TW" altLang="en-US" sz="4000" b="1" dirty="0">
              <a:latin typeface="微軟正黑體 Light" pitchFamily="34" charset="-120"/>
              <a:ea typeface="微軟正黑體 Light" pitchFamily="34" charset="-120"/>
              <a:cs typeface="微軟正黑體 Light" pitchFamily="34" charset="-120"/>
            </a:endParaRPr>
          </a:p>
        </p:txBody>
      </p:sp>
      <p:pic>
        <p:nvPicPr>
          <p:cNvPr id="1026" name="Picture 2" descr="D:\NCU\continue\三下\微電腦介面電路設計\arduino\1335950298-1796872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68" y="2785492"/>
            <a:ext cx="4861950" cy="278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99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539552" y="913284"/>
            <a:ext cx="3893056" cy="3311252"/>
          </a:xfrm>
        </p:spPr>
        <p:txBody>
          <a:bodyPr>
            <a:noAutofit/>
          </a:bodyPr>
          <a:lstStyle/>
          <a:p>
            <a:pPr lvl="0">
              <a:buFont typeface="Arial" pitchFamily="34" charset="0"/>
              <a:buChar char="•"/>
            </a:pPr>
            <a:r>
              <a:rPr lang="zh-TW" altLang="zh-TW" sz="2000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伺服</a:t>
            </a:r>
            <a:r>
              <a:rPr lang="zh-TW" altLang="zh-TW" sz="20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馬達是透過</a:t>
            </a:r>
            <a:r>
              <a:rPr lang="en-US" altLang="zh-TW" sz="20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app</a:t>
            </a:r>
            <a:r>
              <a:rPr lang="zh-TW" altLang="zh-TW" sz="20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、藍芽</a:t>
            </a:r>
            <a:r>
              <a:rPr lang="zh-TW" altLang="zh-TW" sz="2000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模組</a:t>
            </a:r>
            <a:r>
              <a:rPr lang="en-US" altLang="zh-TW" sz="2000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(</a:t>
            </a:r>
            <a:r>
              <a:rPr lang="en-US" altLang="zh-TW" sz="20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HC-06)</a:t>
            </a:r>
            <a:r>
              <a:rPr lang="zh-TW" altLang="zh-TW" sz="20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及</a:t>
            </a:r>
            <a:r>
              <a:rPr lang="en-US" altLang="zh-TW" sz="2000" dirty="0" err="1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arduino</a:t>
            </a:r>
            <a:r>
              <a:rPr lang="zh-TW" altLang="zh-TW" sz="20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程式控制遙控車</a:t>
            </a:r>
            <a:r>
              <a:rPr lang="zh-TW" altLang="zh-TW" sz="2000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方向</a:t>
            </a:r>
            <a:r>
              <a:rPr lang="zh-TW" altLang="zh-TW" sz="20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。</a:t>
            </a:r>
          </a:p>
          <a:p>
            <a:pPr lvl="0">
              <a:buFont typeface="Arial" pitchFamily="34" charset="0"/>
              <a:buChar char="•"/>
            </a:pPr>
            <a:r>
              <a:rPr lang="zh-TW" altLang="zh-TW" sz="2000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紅外線</a:t>
            </a:r>
            <a:r>
              <a:rPr lang="zh-TW" altLang="zh-TW" sz="20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感測器來供給蜂鳴器</a:t>
            </a:r>
            <a:r>
              <a:rPr lang="zh-TW" altLang="zh-TW" sz="2000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訊號，當</a:t>
            </a:r>
            <a:r>
              <a:rPr lang="zh-TW" altLang="zh-TW" sz="20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距離太接近時蜂鳴器會啟動，</a:t>
            </a:r>
            <a:r>
              <a:rPr lang="zh-TW" altLang="zh-TW" sz="2000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並使</a:t>
            </a:r>
            <a:r>
              <a:rPr lang="zh-TW" altLang="zh-TW" sz="20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遙控車停止後退。</a:t>
            </a:r>
          </a:p>
          <a:p>
            <a:pPr lvl="0">
              <a:buFont typeface="Arial" pitchFamily="34" charset="0"/>
              <a:buChar char="•"/>
            </a:pPr>
            <a:r>
              <a:rPr lang="zh-TW" altLang="zh-TW" sz="20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光敏電阻感測燈光並控制</a:t>
            </a:r>
            <a:r>
              <a:rPr lang="en-US" altLang="zh-TW" sz="20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LED</a:t>
            </a:r>
            <a:r>
              <a:rPr lang="zh-TW" altLang="zh-TW" sz="20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燈亮</a:t>
            </a:r>
            <a:r>
              <a:rPr lang="zh-TW" altLang="zh-TW" sz="2000" dirty="0" smtClean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與否</a:t>
            </a:r>
            <a:r>
              <a:rPr lang="zh-TW" altLang="zh-TW" sz="2000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。</a:t>
            </a:r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22960" y="304800"/>
            <a:ext cx="7520940" cy="608484"/>
          </a:xfrm>
        </p:spPr>
        <p:txBody>
          <a:bodyPr/>
          <a:lstStyle/>
          <a:p>
            <a:pPr lvl="0"/>
            <a:r>
              <a:rPr lang="zh-TW" altLang="zh-TW" sz="4000" b="1" dirty="0">
                <a:latin typeface="微軟正黑體 Light" pitchFamily="34" charset="-120"/>
                <a:ea typeface="微軟正黑體 Light" pitchFamily="34" charset="-120"/>
                <a:cs typeface="微軟正黑體 Light" pitchFamily="34" charset="-120"/>
              </a:rPr>
              <a:t>預計如何實現：</a:t>
            </a:r>
            <a:endParaRPr lang="zh-TW" altLang="en-US" sz="4000" b="1" dirty="0">
              <a:latin typeface="微軟正黑體 Light" pitchFamily="34" charset="-120"/>
              <a:ea typeface="微軟正黑體 Light" pitchFamily="34" charset="-120"/>
              <a:cs typeface="微軟正黑體 Light" pitchFamily="34" charset="-12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849388"/>
            <a:ext cx="4034540" cy="228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84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122</TotalTime>
  <Words>158</Words>
  <Application>Microsoft Office PowerPoint</Application>
  <PresentationFormat>如螢幕大小 (16:10)</PresentationFormat>
  <Paragraphs>36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角度</vt:lpstr>
      <vt:lpstr>arduino 專題</vt:lpstr>
      <vt:lpstr>專題動機 :</vt:lpstr>
      <vt:lpstr>專題動機 :</vt:lpstr>
      <vt:lpstr>使用元件 : </vt:lpstr>
      <vt:lpstr>android app 開發 : </vt:lpstr>
      <vt:lpstr>預計如何實現：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</dc:creator>
  <cp:lastModifiedBy>Lin</cp:lastModifiedBy>
  <cp:revision>25</cp:revision>
  <dcterms:created xsi:type="dcterms:W3CDTF">2017-03-12T11:49:43Z</dcterms:created>
  <dcterms:modified xsi:type="dcterms:W3CDTF">2017-03-15T15:31:27Z</dcterms:modified>
</cp:coreProperties>
</file>