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10C06E3-8B43-45D2-91A1-545380D778CC}">
  <a:tblStyle styleId="{210C06E3-8B43-45D2-91A1-545380D778CC}"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B4772F8C-8070-473E-A066-A41EC7628B7D}"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9F977AB6-A38B-4D16-97F1-F3341C58880D}" styleName="Table_2">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egyenewsagency.com/news/articleView.html?idxno=303832" TargetMode="External"/><Relationship Id="rId3" Type="http://schemas.openxmlformats.org/officeDocument/2006/relationships/hyperlink" Target="http://www.dreamlib.co.kr/dreamInfo/libnews_view.php?b_cate=program&amp;no=1909#"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93d6bc344f_3_150:notes"/>
          <p:cNvSpPr txBox="1"/>
          <p:nvPr>
            <p:ph idx="1" type="body"/>
          </p:nvPr>
        </p:nvSpPr>
        <p:spPr>
          <a:xfrm>
            <a:off x="685801" y="4400555"/>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g93d6bc344f_3_150:notes"/>
          <p:cNvSpPr/>
          <p:nvPr>
            <p:ph idx="2" type="sldImg"/>
          </p:nvPr>
        </p:nvSpPr>
        <p:spPr>
          <a:xfrm>
            <a:off x="426022" y="1143550"/>
            <a:ext cx="6006000" cy="3085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93a7e888e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g93a7e888eb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93d6bc344f_3_405:notes"/>
          <p:cNvSpPr txBox="1"/>
          <p:nvPr>
            <p:ph idx="1" type="body"/>
          </p:nvPr>
        </p:nvSpPr>
        <p:spPr>
          <a:xfrm>
            <a:off x="685801" y="4400555"/>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g93d6bc344f_3_405:notes"/>
          <p:cNvSpPr/>
          <p:nvPr>
            <p:ph idx="2" type="sldImg"/>
          </p:nvPr>
        </p:nvSpPr>
        <p:spPr>
          <a:xfrm>
            <a:off x="426022" y="1143550"/>
            <a:ext cx="6006000" cy="3085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93d6bc344f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g93d6bc344f_3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ko-KR" sz="1000">
                <a:solidFill>
                  <a:schemeClr val="dk1"/>
                </a:solidFill>
              </a:rPr>
              <a:t>[도서관수]</a:t>
            </a:r>
            <a:endParaRPr b="1" sz="1000">
              <a:solidFill>
                <a:schemeClr val="dk1"/>
              </a:solidFill>
            </a:endParaRPr>
          </a:p>
          <a:p>
            <a:pPr indent="0" lvl="0" marL="0" rtl="0" algn="l">
              <a:lnSpc>
                <a:spcPct val="137500"/>
              </a:lnSpc>
              <a:spcBef>
                <a:spcPts val="1400"/>
              </a:spcBef>
              <a:spcAft>
                <a:spcPts val="0"/>
              </a:spcAft>
              <a:buClr>
                <a:schemeClr val="dk1"/>
              </a:buClr>
              <a:buSzPts val="1100"/>
              <a:buFont typeface="Arial"/>
              <a:buNone/>
            </a:pPr>
            <a:r>
              <a:rPr b="1" lang="ko-KR" sz="1000">
                <a:solidFill>
                  <a:srgbClr val="222222"/>
                </a:solidFill>
                <a:latin typeface="Malgun Gothic"/>
                <a:ea typeface="Malgun Gothic"/>
                <a:cs typeface="Malgun Gothic"/>
                <a:sym typeface="Malgun Gothic"/>
              </a:rPr>
              <a:t>#1 대전교육청, 초등돌봄교실 6개 기관과 업무협약 체결(</a:t>
            </a:r>
            <a:r>
              <a:rPr b="1" lang="ko-KR" sz="1000">
                <a:solidFill>
                  <a:srgbClr val="707070"/>
                </a:solidFill>
                <a:latin typeface="Malgun Gothic"/>
                <a:ea typeface="Malgun Gothic"/>
                <a:cs typeface="Malgun Gothic"/>
                <a:sym typeface="Malgun Gothic"/>
              </a:rPr>
              <a:t>2020.06.02</a:t>
            </a:r>
            <a:r>
              <a:rPr b="1" lang="ko-KR" sz="1000">
                <a:solidFill>
                  <a:srgbClr val="222222"/>
                </a:solidFill>
                <a:latin typeface="Malgun Gothic"/>
                <a:ea typeface="Malgun Gothic"/>
                <a:cs typeface="Malgun Gothic"/>
                <a:sym typeface="Malgun Gothic"/>
              </a:rPr>
              <a:t>)</a:t>
            </a:r>
            <a:endParaRPr b="1" sz="1000">
              <a:solidFill>
                <a:srgbClr val="222222"/>
              </a:solidFill>
              <a:latin typeface="Malgun Gothic"/>
              <a:ea typeface="Malgun Gothic"/>
              <a:cs typeface="Malgun Gothic"/>
              <a:sym typeface="Malgun Gothic"/>
            </a:endParaRPr>
          </a:p>
          <a:p>
            <a:pPr indent="0" lvl="0" marL="0" rtl="0" algn="l">
              <a:lnSpc>
                <a:spcPct val="115000"/>
              </a:lnSpc>
              <a:spcBef>
                <a:spcPts val="400"/>
              </a:spcBef>
              <a:spcAft>
                <a:spcPts val="0"/>
              </a:spcAft>
              <a:buClr>
                <a:schemeClr val="dk1"/>
              </a:buClr>
              <a:buSzPts val="1100"/>
              <a:buFont typeface="Arial"/>
              <a:buNone/>
            </a:pPr>
            <a:r>
              <a:rPr lang="ko-KR" sz="1000">
                <a:solidFill>
                  <a:srgbClr val="222222"/>
                </a:solidFill>
                <a:highlight>
                  <a:schemeClr val="lt1"/>
                </a:highlight>
                <a:latin typeface="Malgun Gothic"/>
                <a:ea typeface="Malgun Gothic"/>
                <a:cs typeface="Malgun Gothic"/>
                <a:sym typeface="Malgun Gothic"/>
              </a:rPr>
              <a:t>학교 밖 돌봄서비스 제공을 위해 해뜰마을어린이도서관, 동산교회, 우주작은도서관, 대전한빛작은도서관, 한우리 아이행복돌봄터, 모두의 에너지 자립마을 학교 등 6개 기관과 2020년 마을로 찾아가는 초등돌봄교실 운영을 위한 업무협약을 체결했다</a:t>
            </a:r>
            <a:endParaRPr sz="1000">
              <a:solidFill>
                <a:srgbClr val="222222"/>
              </a:solidFill>
              <a:highlight>
                <a:schemeClr val="lt1"/>
              </a:highlight>
              <a:latin typeface="Malgun Gothic"/>
              <a:ea typeface="Malgun Gothic"/>
              <a:cs typeface="Malgun Gothic"/>
              <a:sym typeface="Malgun Gothic"/>
            </a:endParaRPr>
          </a:p>
          <a:p>
            <a:pPr indent="0" lvl="0" marL="0" rtl="0" algn="l">
              <a:lnSpc>
                <a:spcPct val="115000"/>
              </a:lnSpc>
              <a:spcBef>
                <a:spcPts val="0"/>
              </a:spcBef>
              <a:spcAft>
                <a:spcPts val="0"/>
              </a:spcAft>
              <a:buClr>
                <a:schemeClr val="dk1"/>
              </a:buClr>
              <a:buSzPts val="1100"/>
              <a:buFont typeface="Arial"/>
              <a:buNone/>
            </a:pPr>
            <a:r>
              <a:t/>
            </a:r>
            <a:endParaRPr sz="1000">
              <a:solidFill>
                <a:srgbClr val="222222"/>
              </a:solidFill>
              <a:highlight>
                <a:schemeClr val="lt1"/>
              </a:highlight>
              <a:latin typeface="Malgun Gothic"/>
              <a:ea typeface="Malgun Gothic"/>
              <a:cs typeface="Malgun Gothic"/>
              <a:sym typeface="Malgun Gothic"/>
            </a:endParaRPr>
          </a:p>
          <a:p>
            <a:pPr indent="0" lvl="0" marL="0" rtl="0" algn="l">
              <a:lnSpc>
                <a:spcPct val="115000"/>
              </a:lnSpc>
              <a:spcBef>
                <a:spcPts val="0"/>
              </a:spcBef>
              <a:spcAft>
                <a:spcPts val="0"/>
              </a:spcAft>
              <a:buClr>
                <a:schemeClr val="dk1"/>
              </a:buClr>
              <a:buSzPts val="1100"/>
              <a:buFont typeface="Arial"/>
              <a:buNone/>
            </a:pPr>
            <a:r>
              <a:rPr b="1" lang="ko-KR" sz="1000">
                <a:solidFill>
                  <a:srgbClr val="222222"/>
                </a:solidFill>
                <a:highlight>
                  <a:schemeClr val="lt1"/>
                </a:highlight>
                <a:latin typeface="Malgun Gothic"/>
                <a:ea typeface="Malgun Gothic"/>
                <a:cs typeface="Malgun Gothic"/>
                <a:sym typeface="Malgun Gothic"/>
              </a:rPr>
              <a:t>마을로 찾아가는 초등돌봄교실</a:t>
            </a:r>
            <a:r>
              <a:rPr lang="ko-KR" sz="1000">
                <a:solidFill>
                  <a:srgbClr val="222222"/>
                </a:solidFill>
                <a:highlight>
                  <a:schemeClr val="lt1"/>
                </a:highlight>
                <a:latin typeface="Malgun Gothic"/>
                <a:ea typeface="Malgun Gothic"/>
                <a:cs typeface="Malgun Gothic"/>
                <a:sym typeface="Malgun Gothic"/>
              </a:rPr>
              <a:t>은 올해로 </a:t>
            </a:r>
            <a:r>
              <a:rPr b="1" lang="ko-KR" sz="1000">
                <a:solidFill>
                  <a:srgbClr val="222222"/>
                </a:solidFill>
                <a:highlight>
                  <a:schemeClr val="lt1"/>
                </a:highlight>
                <a:latin typeface="Malgun Gothic"/>
                <a:ea typeface="Malgun Gothic"/>
                <a:cs typeface="Malgun Gothic"/>
                <a:sym typeface="Malgun Gothic"/>
              </a:rPr>
              <a:t>2년째 실시하는 국가 시책사업</a:t>
            </a:r>
            <a:r>
              <a:rPr lang="ko-KR" sz="1000">
                <a:solidFill>
                  <a:srgbClr val="222222"/>
                </a:solidFill>
                <a:highlight>
                  <a:schemeClr val="lt1"/>
                </a:highlight>
                <a:latin typeface="Malgun Gothic"/>
                <a:ea typeface="Malgun Gothic"/>
                <a:cs typeface="Malgun Gothic"/>
                <a:sym typeface="Malgun Gothic"/>
              </a:rPr>
              <a:t>으로써 </a:t>
            </a:r>
            <a:r>
              <a:rPr lang="ko-KR" sz="1000" u="sng">
                <a:solidFill>
                  <a:srgbClr val="222222"/>
                </a:solidFill>
                <a:highlight>
                  <a:schemeClr val="lt1"/>
                </a:highlight>
                <a:latin typeface="Malgun Gothic"/>
                <a:ea typeface="Malgun Gothic"/>
                <a:cs typeface="Malgun Gothic"/>
                <a:sym typeface="Malgun Gothic"/>
              </a:rPr>
              <a:t>학교 밖 도서관 등 마을의 공공시설을 활용한 돌봄서비스를 제공하여 돌봄 사각지대를 해소하고 학교가 아닌 다른 장소에서 프로그램을 제공</a:t>
            </a:r>
            <a:endParaRPr sz="1000" u="sng">
              <a:solidFill>
                <a:srgbClr val="222222"/>
              </a:solidFill>
              <a:highlight>
                <a:schemeClr val="lt1"/>
              </a:highlight>
              <a:latin typeface="Malgun Gothic"/>
              <a:ea typeface="Malgun Gothic"/>
              <a:cs typeface="Malgun Gothic"/>
              <a:sym typeface="Malgun Gothic"/>
            </a:endParaRPr>
          </a:p>
          <a:p>
            <a:pPr indent="0" lvl="0" marL="0" rtl="0" algn="l">
              <a:lnSpc>
                <a:spcPct val="115000"/>
              </a:lnSpc>
              <a:spcBef>
                <a:spcPts val="0"/>
              </a:spcBef>
              <a:spcAft>
                <a:spcPts val="0"/>
              </a:spcAft>
              <a:buClr>
                <a:schemeClr val="dk1"/>
              </a:buClr>
              <a:buSzPts val="1100"/>
              <a:buFont typeface="Arial"/>
              <a:buNone/>
            </a:pPr>
            <a:r>
              <a:t/>
            </a:r>
            <a:endParaRPr sz="1000" u="sng">
              <a:solidFill>
                <a:srgbClr val="222222"/>
              </a:solidFill>
              <a:highlight>
                <a:schemeClr val="lt1"/>
              </a:highlight>
              <a:latin typeface="Malgun Gothic"/>
              <a:ea typeface="Malgun Gothic"/>
              <a:cs typeface="Malgun Gothic"/>
              <a:sym typeface="Malgun Gothic"/>
            </a:endParaRPr>
          </a:p>
          <a:p>
            <a:pPr indent="0" lvl="0" marL="0" rtl="0" algn="l">
              <a:lnSpc>
                <a:spcPct val="115000"/>
              </a:lnSpc>
              <a:spcBef>
                <a:spcPts val="0"/>
              </a:spcBef>
              <a:spcAft>
                <a:spcPts val="0"/>
              </a:spcAft>
              <a:buClr>
                <a:schemeClr val="dk1"/>
              </a:buClr>
              <a:buSzPts val="1100"/>
              <a:buFont typeface="Arial"/>
              <a:buNone/>
            </a:pPr>
            <a:r>
              <a:rPr lang="ko-KR" sz="1000" u="sng">
                <a:solidFill>
                  <a:srgbClr val="222222"/>
                </a:solidFill>
                <a:highlight>
                  <a:schemeClr val="lt1"/>
                </a:highlight>
                <a:latin typeface="Malgun Gothic"/>
                <a:ea typeface="Malgun Gothic"/>
                <a:cs typeface="Malgun Gothic"/>
                <a:sym typeface="Malgun Gothic"/>
              </a:rPr>
              <a:t>학부모에게는 지역 돌봄에 대한 인식과 신뢰를 개선하여 학교와 마을돌봄이 유기적으로 연계한 온종일 돌봄체계를 구축해 나갈 계획</a:t>
            </a:r>
            <a:endParaRPr sz="1000" u="sng">
              <a:solidFill>
                <a:srgbClr val="222222"/>
              </a:solidFill>
              <a:highlight>
                <a:schemeClr val="lt1"/>
              </a:highlight>
              <a:latin typeface="Malgun Gothic"/>
              <a:ea typeface="Malgun Gothic"/>
              <a:cs typeface="Malgun Gothic"/>
              <a:sym typeface="Malgun Gothic"/>
            </a:endParaRPr>
          </a:p>
          <a:p>
            <a:pPr indent="0" lvl="0" marL="0" rtl="0" algn="l">
              <a:lnSpc>
                <a:spcPct val="115000"/>
              </a:lnSpc>
              <a:spcBef>
                <a:spcPts val="0"/>
              </a:spcBef>
              <a:spcAft>
                <a:spcPts val="0"/>
              </a:spcAft>
              <a:buClr>
                <a:schemeClr val="dk1"/>
              </a:buClr>
              <a:buSzPts val="1100"/>
              <a:buFont typeface="Arial"/>
              <a:buNone/>
            </a:pPr>
            <a:r>
              <a:t/>
            </a:r>
            <a:endParaRPr sz="1000">
              <a:solidFill>
                <a:srgbClr val="222222"/>
              </a:solidFill>
              <a:highlight>
                <a:schemeClr val="lt1"/>
              </a:highlight>
              <a:latin typeface="Malgun Gothic"/>
              <a:ea typeface="Malgun Gothic"/>
              <a:cs typeface="Malgun Gothic"/>
              <a:sym typeface="Malgun Gothic"/>
            </a:endParaRPr>
          </a:p>
          <a:p>
            <a:pPr indent="0" lvl="0" marL="0" rtl="0" algn="l">
              <a:lnSpc>
                <a:spcPct val="115000"/>
              </a:lnSpc>
              <a:spcBef>
                <a:spcPts val="0"/>
              </a:spcBef>
              <a:spcAft>
                <a:spcPts val="0"/>
              </a:spcAft>
              <a:buClr>
                <a:schemeClr val="dk1"/>
              </a:buClr>
              <a:buSzPts val="1100"/>
              <a:buFont typeface="Arial"/>
              <a:buNone/>
            </a:pPr>
            <a:r>
              <a:rPr lang="ko-KR" sz="1000" u="sng">
                <a:solidFill>
                  <a:srgbClr val="1155CC"/>
                </a:solidFill>
                <a:hlinkClick r:id="rId2">
                  <a:extLst>
                    <a:ext uri="{A12FA001-AC4F-418D-AE19-62706E023703}">
                      <ahyp:hlinkClr val="tx"/>
                    </a:ext>
                  </a:extLst>
                </a:hlinkClick>
              </a:rPr>
              <a:t>https://www.segyenewsagency.com/news/articleView.html?idxno=303832</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ko-KR" sz="1000">
                <a:solidFill>
                  <a:schemeClr val="dk1"/>
                </a:solidFill>
              </a:rPr>
              <a:t>#2 </a:t>
            </a:r>
            <a:r>
              <a:rPr lang="ko-KR" sz="1000">
                <a:solidFill>
                  <a:srgbClr val="222222"/>
                </a:solidFill>
              </a:rPr>
              <a:t>군포시, 도서관 활용…아동 돌봄 서비스 시행(</a:t>
            </a:r>
            <a:r>
              <a:rPr lang="ko-KR" sz="1000">
                <a:solidFill>
                  <a:srgbClr val="E05E2A"/>
                </a:solidFill>
                <a:highlight>
                  <a:schemeClr val="lt1"/>
                </a:highlight>
                <a:uFill>
                  <a:noFill/>
                </a:uFill>
                <a:hlinkClick r:id="rId3">
                  <a:extLst>
                    <a:ext uri="{A12FA001-AC4F-418D-AE19-62706E023703}">
                      <ahyp:hlinkClr val="tx"/>
                    </a:ext>
                  </a:extLst>
                </a:hlinkClick>
              </a:rPr>
              <a:t>2020년 02월 20일</a:t>
            </a:r>
            <a:r>
              <a:rPr lang="ko-KR" sz="1000">
                <a:solidFill>
                  <a:srgbClr val="222222"/>
                </a:solidFill>
              </a:rPr>
              <a:t>)</a:t>
            </a:r>
            <a:endParaRPr sz="1000">
              <a:solidFill>
                <a:srgbClr val="222222"/>
              </a:solidFill>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ko-KR" sz="1000">
                <a:solidFill>
                  <a:srgbClr val="222222"/>
                </a:solidFill>
                <a:highlight>
                  <a:schemeClr val="lt1"/>
                </a:highlight>
              </a:rPr>
              <a:t>중앙도서관 주관으로 공모를 통해 모집한 지역 내 7개 작은도서관에서 초등 1~6학년과 동일 연령의 학교 밖 아동까지를 대상으로 한 다양한 독서문화 프로그램 등의 운영을 시작했다고 밝혔다.</a:t>
            </a:r>
            <a:endParaRPr sz="1000">
              <a:solidFill>
                <a:srgbClr val="222222"/>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ko-KR" sz="1000">
                <a:solidFill>
                  <a:srgbClr val="222222"/>
                </a:solidFill>
                <a:highlight>
                  <a:schemeClr val="lt1"/>
                </a:highlight>
              </a:rPr>
              <a:t>주 5일간 하루 4시간씩(오후 2시~6시) 연말까지 시행될 이번 돌봄 서비스는</a:t>
            </a:r>
            <a:r>
              <a:rPr b="1" lang="ko-KR" sz="1000">
                <a:solidFill>
                  <a:srgbClr val="222222"/>
                </a:solidFill>
                <a:highlight>
                  <a:schemeClr val="lt1"/>
                </a:highlight>
              </a:rPr>
              <a:t> 맞벌이 가정의 양육 부담을 줄이고, 공동체 문화를 형성함으로써 궁극적으로는 아이 낳기 좋은 환경을 조성</a:t>
            </a:r>
            <a:r>
              <a:rPr lang="ko-KR" sz="1000">
                <a:solidFill>
                  <a:srgbClr val="222222"/>
                </a:solidFill>
                <a:highlight>
                  <a:schemeClr val="lt1"/>
                </a:highlight>
              </a:rPr>
              <a:t>하는데 기여할 것으로 시는 기대하고 있다.</a:t>
            </a:r>
            <a:endParaRPr sz="1000">
              <a:solidFill>
                <a:srgbClr val="222222"/>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ko-KR" sz="1000">
                <a:solidFill>
                  <a:srgbClr val="222222"/>
                </a:solidFill>
                <a:highlight>
                  <a:schemeClr val="lt1"/>
                </a:highlight>
              </a:rPr>
              <a:t>이를 위해 시는 </a:t>
            </a:r>
            <a:r>
              <a:rPr b="1" lang="ko-KR" sz="1000">
                <a:solidFill>
                  <a:srgbClr val="222222"/>
                </a:solidFill>
                <a:highlight>
                  <a:schemeClr val="lt1"/>
                </a:highlight>
              </a:rPr>
              <a:t>돌봄 활동에 투입될 강사나 봉사자의 인건비와 아이들 간식비 등을 지원하며, 각종 프로그램의 운영을 수시 점검해 아동들에게 안정적·효율적으로 양질의 서비스가 제공될 수 있도록 관리</a:t>
            </a:r>
            <a:r>
              <a:rPr lang="ko-KR" sz="1000">
                <a:solidFill>
                  <a:srgbClr val="222222"/>
                </a:solidFill>
                <a:highlight>
                  <a:schemeClr val="lt1"/>
                </a:highlight>
              </a:rPr>
              <a:t>한다는 방침이다.</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ko-KR" sz="1000">
                <a:solidFill>
                  <a:srgbClr val="222222"/>
                </a:solidFill>
                <a:highlight>
                  <a:schemeClr val="lt1"/>
                </a:highlight>
              </a:rPr>
              <a:t>아동들에게 돌봄 서비스를 제공하는 이번 사업으로 </a:t>
            </a:r>
            <a:r>
              <a:rPr b="1" lang="ko-KR" sz="1000">
                <a:solidFill>
                  <a:srgbClr val="222222"/>
                </a:solidFill>
                <a:highlight>
                  <a:schemeClr val="lt1"/>
                </a:highlight>
              </a:rPr>
              <a:t>작은도서관 활성화와 지역 공동체 문화 형성까지 달성할 것</a:t>
            </a:r>
            <a:r>
              <a:rPr lang="ko-KR" sz="1000">
                <a:solidFill>
                  <a:srgbClr val="222222"/>
                </a:solidFill>
                <a:highlight>
                  <a:schemeClr val="lt1"/>
                </a:highlight>
              </a:rPr>
              <a:t>으로 생각한다”며 “수시로 운영 상황을 점검해 미비한 점이 발견되면 보완하고, 성과 분석을 통해 사업 확대 등을 검토하겠다</a:t>
            </a:r>
            <a:endParaRPr sz="1000">
              <a:solidFill>
                <a:srgbClr val="222222"/>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t/>
            </a:r>
            <a:endParaRPr sz="1000">
              <a:solidFill>
                <a:srgbClr val="222222"/>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rPr lang="ko-KR" sz="1000">
                <a:solidFill>
                  <a:srgbClr val="222222"/>
                </a:solidFill>
                <a:highlight>
                  <a:schemeClr val="lt1"/>
                </a:highlight>
              </a:rPr>
              <a:t>http://www.dreamlib.co.kr/dreamInfo/libnews_view.php?b_cate=program&amp;no=1909</a:t>
            </a:r>
            <a:endParaRPr sz="1000">
              <a:solidFill>
                <a:srgbClr val="222222"/>
              </a:solidFill>
              <a:highlight>
                <a:schemeClr val="lt1"/>
              </a:highlight>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ko-KR" sz="1000">
                <a:solidFill>
                  <a:schemeClr val="dk1"/>
                </a:solidFill>
              </a:rPr>
              <a:t>3. </a:t>
            </a:r>
            <a:r>
              <a:rPr b="1" lang="ko-KR" sz="1000">
                <a:solidFill>
                  <a:schemeClr val="dk1"/>
                </a:solidFill>
                <a:highlight>
                  <a:schemeClr val="lt1"/>
                </a:highlight>
                <a:latin typeface="Malgun Gothic"/>
                <a:ea typeface="Malgun Gothic"/>
                <a:cs typeface="Malgun Gothic"/>
                <a:sym typeface="Malgun Gothic"/>
              </a:rPr>
              <a:t>지자체 및 교육청 협력의 초등 돌봄서비스</a:t>
            </a:r>
            <a:endParaRPr sz="1000">
              <a:solidFill>
                <a:srgbClr val="555555"/>
              </a:solidFill>
              <a:highlight>
                <a:schemeClr val="lt1"/>
              </a:highlight>
              <a:latin typeface="Malgun Gothic"/>
              <a:ea typeface="Malgun Gothic"/>
              <a:cs typeface="Malgun Gothic"/>
              <a:sym typeface="Malgun Gothic"/>
            </a:endParaRPr>
          </a:p>
          <a:p>
            <a:pPr indent="0" lvl="0" marL="0" rtl="0" algn="just">
              <a:lnSpc>
                <a:spcPct val="140000"/>
              </a:lnSpc>
              <a:spcBef>
                <a:spcPts val="0"/>
              </a:spcBef>
              <a:spcAft>
                <a:spcPts val="0"/>
              </a:spcAft>
              <a:buClr>
                <a:schemeClr val="dk1"/>
              </a:buClr>
              <a:buSzPts val="1100"/>
              <a:buFont typeface="Arial"/>
              <a:buNone/>
            </a:pPr>
            <a:r>
              <a:rPr lang="ko-KR" sz="1000">
                <a:solidFill>
                  <a:srgbClr val="555555"/>
                </a:solidFill>
                <a:highlight>
                  <a:schemeClr val="lt1"/>
                </a:highlight>
                <a:latin typeface="Malgun Gothic"/>
                <a:ea typeface="Malgun Gothic"/>
                <a:cs typeface="Malgun Gothic"/>
                <a:sym typeface="Malgun Gothic"/>
              </a:rPr>
              <a:t>지난해 교육부를 비롯해 보건복지부, 여성가족부, 행정안전부 등 관계부처가 합동으로 추진한 ‘</a:t>
            </a:r>
            <a:r>
              <a:rPr b="1" lang="ko-KR" sz="1000">
                <a:solidFill>
                  <a:srgbClr val="555555"/>
                </a:solidFill>
                <a:highlight>
                  <a:schemeClr val="lt1"/>
                </a:highlight>
                <a:latin typeface="Malgun Gothic"/>
                <a:ea typeface="Malgun Gothic"/>
                <a:cs typeface="Malgun Gothic"/>
                <a:sym typeface="Malgun Gothic"/>
              </a:rPr>
              <a:t>온종일 돌봄 생태계 구축 선도사업’</a:t>
            </a:r>
            <a:r>
              <a:rPr lang="ko-KR" sz="1000">
                <a:solidFill>
                  <a:srgbClr val="555555"/>
                </a:solidFill>
                <a:highlight>
                  <a:schemeClr val="lt1"/>
                </a:highlight>
                <a:latin typeface="Malgun Gothic"/>
                <a:ea typeface="Malgun Gothic"/>
                <a:cs typeface="Malgun Gothic"/>
                <a:sym typeface="Malgun Gothic"/>
              </a:rPr>
              <a:t>은 올해 1년간의 사업 성과를 공유하며 우수한 돌봄모델을 다른 지역으로 확산하도록 했다. 공모로 선정된 9개 지자체(서울 구로구·노원구·성동구·성북구, 대전 서구, 경기 시흥시·오산시, 충남 홍성군, 전남 광양시)는 돌봄 전담조직을 설치하고, 돌봄기관 간 소통·협력을 위한 지역돌봄협의체를 구성해 지역의 돌봄 기반을 구축했다.</a:t>
            </a:r>
            <a:endParaRPr sz="1000">
              <a:solidFill>
                <a:srgbClr val="555555"/>
              </a:solidFill>
              <a:highlight>
                <a:schemeClr val="lt1"/>
              </a:highlight>
              <a:latin typeface="Malgun Gothic"/>
              <a:ea typeface="Malgun Gothic"/>
              <a:cs typeface="Malgun Gothic"/>
              <a:sym typeface="Malgun Gothic"/>
            </a:endParaRPr>
          </a:p>
          <a:p>
            <a:pPr indent="0" lvl="0" marL="0" rtl="0" algn="just">
              <a:lnSpc>
                <a:spcPct val="140000"/>
              </a:lnSpc>
              <a:spcBef>
                <a:spcPts val="3000"/>
              </a:spcBef>
              <a:spcAft>
                <a:spcPts val="0"/>
              </a:spcAft>
              <a:buClr>
                <a:schemeClr val="dk1"/>
              </a:buClr>
              <a:buSzPts val="1100"/>
              <a:buFont typeface="Arial"/>
              <a:buNone/>
            </a:pPr>
            <a:r>
              <a:rPr lang="ko-KR" sz="1000">
                <a:solidFill>
                  <a:srgbClr val="555555"/>
                </a:solidFill>
                <a:highlight>
                  <a:schemeClr val="lt1"/>
                </a:highlight>
                <a:latin typeface="Malgun Gothic"/>
                <a:ea typeface="Malgun Gothic"/>
                <a:cs typeface="Malgun Gothic"/>
                <a:sym typeface="Malgun Gothic"/>
              </a:rPr>
              <a:t>  지자체는 교육청(학교)과 협력을 통해 돌봄 수요조사를 실시하고, 지역 단위의 돌봄 공급 기관을 파악하여 돌봄서비스를 연계·안내했다. </a:t>
            </a:r>
            <a:r>
              <a:rPr b="1" lang="ko-KR" sz="1000">
                <a:solidFill>
                  <a:srgbClr val="555555"/>
                </a:solidFill>
                <a:highlight>
                  <a:schemeClr val="lt1"/>
                </a:highlight>
                <a:latin typeface="Malgun Gothic"/>
                <a:ea typeface="Malgun Gothic"/>
                <a:cs typeface="Malgun Gothic"/>
                <a:sym typeface="Malgun Gothic"/>
              </a:rPr>
              <a:t>활용가능교실, 도서관·아파트 유휴공간 등 지역 공공시설</a:t>
            </a:r>
            <a:r>
              <a:rPr lang="ko-KR" sz="1000">
                <a:solidFill>
                  <a:srgbClr val="555555"/>
                </a:solidFill>
                <a:highlight>
                  <a:schemeClr val="lt1"/>
                </a:highlight>
                <a:latin typeface="Malgun Gothic"/>
                <a:ea typeface="Malgun Gothic"/>
                <a:cs typeface="Malgun Gothic"/>
                <a:sym typeface="Malgun Gothic"/>
              </a:rPr>
              <a:t>은 아이들을 위한 돌봄센터로 재탄생했다.</a:t>
            </a:r>
            <a:endParaRPr sz="1000">
              <a:solidFill>
                <a:srgbClr val="555555"/>
              </a:solidFill>
              <a:highlight>
                <a:schemeClr val="lt1"/>
              </a:highlight>
              <a:latin typeface="Malgun Gothic"/>
              <a:ea typeface="Malgun Gothic"/>
              <a:cs typeface="Malgun Gothic"/>
              <a:sym typeface="Malgun Gothic"/>
            </a:endParaRPr>
          </a:p>
          <a:p>
            <a:pPr indent="0" lvl="0" marL="0" rtl="0" algn="just">
              <a:lnSpc>
                <a:spcPct val="140000"/>
              </a:lnSpc>
              <a:spcBef>
                <a:spcPts val="3000"/>
              </a:spcBef>
              <a:spcAft>
                <a:spcPts val="0"/>
              </a:spcAft>
              <a:buClr>
                <a:schemeClr val="dk1"/>
              </a:buClr>
              <a:buSzPts val="1100"/>
              <a:buFont typeface="Arial"/>
              <a:buNone/>
            </a:pPr>
            <a:r>
              <a:rPr lang="ko-KR" sz="1000">
                <a:solidFill>
                  <a:srgbClr val="555555"/>
                </a:solidFill>
                <a:highlight>
                  <a:schemeClr val="lt1"/>
                </a:highlight>
                <a:latin typeface="Malgun Gothic"/>
                <a:ea typeface="Malgun Gothic"/>
                <a:cs typeface="Malgun Gothic"/>
                <a:sym typeface="Malgun Gothic"/>
              </a:rPr>
              <a:t>  </a:t>
            </a:r>
            <a:r>
              <a:rPr lang="ko-KR" sz="1000" u="sng">
                <a:solidFill>
                  <a:schemeClr val="dk1"/>
                </a:solidFill>
                <a:highlight>
                  <a:schemeClr val="lt1"/>
                </a:highlight>
                <a:latin typeface="Malgun Gothic"/>
                <a:ea typeface="Malgun Gothic"/>
                <a:cs typeface="Malgun Gothic"/>
                <a:sym typeface="Malgun Gothic"/>
              </a:rPr>
              <a:t>서울 노원구는 아파트 내 유휴공간에 ‘우리동네 아이휴센터’ 6개소를 설치</a:t>
            </a:r>
            <a:r>
              <a:rPr lang="ko-KR" sz="1000">
                <a:solidFill>
                  <a:schemeClr val="dk1"/>
                </a:solidFill>
                <a:highlight>
                  <a:schemeClr val="lt1"/>
                </a:highlight>
                <a:latin typeface="Malgun Gothic"/>
                <a:ea typeface="Malgun Gothic"/>
                <a:cs typeface="Malgun Gothic"/>
                <a:sym typeface="Malgun Gothic"/>
              </a:rPr>
              <a:t>해 아이들의 놀이와 독서 지도 공간으로 활용했다. </a:t>
            </a:r>
            <a:r>
              <a:rPr lang="ko-KR" sz="1000" u="sng">
                <a:solidFill>
                  <a:schemeClr val="dk1"/>
                </a:solidFill>
                <a:highlight>
                  <a:schemeClr val="lt1"/>
                </a:highlight>
                <a:latin typeface="Malgun Gothic"/>
                <a:ea typeface="Malgun Gothic"/>
                <a:cs typeface="Malgun Gothic"/>
                <a:sym typeface="Malgun Gothic"/>
              </a:rPr>
              <a:t>서울 성동구에서도 아파트 단지 내 유휴공간과 작은 도서관을 초등돌봄센터인 ‘아이꿈누리터’로 탈바꿈</a:t>
            </a:r>
            <a:r>
              <a:rPr lang="ko-KR" sz="1000">
                <a:solidFill>
                  <a:srgbClr val="555555"/>
                </a:solidFill>
                <a:highlight>
                  <a:schemeClr val="lt1"/>
                </a:highlight>
                <a:latin typeface="Malgun Gothic"/>
                <a:ea typeface="Malgun Gothic"/>
                <a:cs typeface="Malgun Gothic"/>
                <a:sym typeface="Malgun Gothic"/>
              </a:rPr>
              <a:t>하고, 돌봄공동체 확산을 위해 이웃돌봄도 운영했다. </a:t>
            </a:r>
            <a:r>
              <a:rPr b="1" lang="ko-KR" sz="1000">
                <a:solidFill>
                  <a:srgbClr val="555555"/>
                </a:solidFill>
                <a:highlight>
                  <a:schemeClr val="lt1"/>
                </a:highlight>
                <a:latin typeface="Malgun Gothic"/>
                <a:ea typeface="Malgun Gothic"/>
                <a:cs typeface="Malgun Gothic"/>
                <a:sym typeface="Malgun Gothic"/>
              </a:rPr>
              <a:t>경기 시흥시는 마을학교, 공공도서관, 작은 도서관으로 나뉘는 시흥형 돌봄모델을 구성</a:t>
            </a:r>
            <a:r>
              <a:rPr lang="ko-KR" sz="1000">
                <a:solidFill>
                  <a:srgbClr val="555555"/>
                </a:solidFill>
                <a:highlight>
                  <a:schemeClr val="lt1"/>
                </a:highlight>
                <a:latin typeface="Malgun Gothic"/>
                <a:ea typeface="Malgun Gothic"/>
                <a:cs typeface="Malgun Gothic"/>
                <a:sym typeface="Malgun Gothic"/>
              </a:rPr>
              <a:t>했고, </a:t>
            </a:r>
            <a:r>
              <a:rPr b="1" lang="ko-KR" sz="1000">
                <a:solidFill>
                  <a:srgbClr val="555555"/>
                </a:solidFill>
                <a:highlight>
                  <a:schemeClr val="lt1"/>
                </a:highlight>
                <a:latin typeface="Malgun Gothic"/>
                <a:ea typeface="Malgun Gothic"/>
                <a:cs typeface="Malgun Gothic"/>
                <a:sym typeface="Malgun Gothic"/>
              </a:rPr>
              <a:t>충남 홍성군에서는 홍성초와 홍주초의 활용가능교실을 이용해 지자체 주체로 돌봄교실을 운영</a:t>
            </a:r>
            <a:r>
              <a:rPr lang="ko-KR" sz="1000">
                <a:solidFill>
                  <a:srgbClr val="555555"/>
                </a:solidFill>
                <a:highlight>
                  <a:schemeClr val="lt1"/>
                </a:highlight>
                <a:latin typeface="Malgun Gothic"/>
                <a:ea typeface="Malgun Gothic"/>
                <a:cs typeface="Malgun Gothic"/>
                <a:sym typeface="Malgun Gothic"/>
              </a:rPr>
              <a:t>했다. 이처럼 지역 여건과 특성에 맞는 돌봄 모델 운영은 앞으로도 늘어날 전망이다.</a:t>
            </a:r>
            <a:endParaRPr sz="1000">
              <a:solidFill>
                <a:srgbClr val="555555"/>
              </a:solidFill>
              <a:highlight>
                <a:schemeClr val="lt1"/>
              </a:highlight>
              <a:latin typeface="Malgun Gothic"/>
              <a:ea typeface="Malgun Gothic"/>
              <a:cs typeface="Malgun Gothic"/>
              <a:sym typeface="Malgun Gothic"/>
            </a:endParaRPr>
          </a:p>
          <a:p>
            <a:pPr indent="0" lvl="0" marL="0" rtl="0" algn="just">
              <a:lnSpc>
                <a:spcPct val="140000"/>
              </a:lnSpc>
              <a:spcBef>
                <a:spcPts val="3000"/>
              </a:spcBef>
              <a:spcAft>
                <a:spcPts val="0"/>
              </a:spcAft>
              <a:buClr>
                <a:schemeClr val="dk1"/>
              </a:buClr>
              <a:buSzPts val="1100"/>
              <a:buFont typeface="Arial"/>
              <a:buNone/>
            </a:pPr>
            <a:r>
              <a:rPr lang="ko-KR" sz="1000">
                <a:solidFill>
                  <a:srgbClr val="555555"/>
                </a:solidFill>
                <a:highlight>
                  <a:schemeClr val="lt1"/>
                </a:highlight>
                <a:latin typeface="Malgun Gothic"/>
                <a:ea typeface="Malgun Gothic"/>
                <a:cs typeface="Malgun Gothic"/>
                <a:sym typeface="Malgun Gothic"/>
              </a:rPr>
              <a:t>http://happyedu.moe.go.kr/happy/bbs/selectHappyArticleImg.do?bbsId=BBSMSTR_000000000191&amp;nttId=9669</a:t>
            </a:r>
            <a:endParaRPr sz="1000">
              <a:solidFill>
                <a:srgbClr val="555555"/>
              </a:solidFill>
              <a:highlight>
                <a:schemeClr val="lt1"/>
              </a:highlight>
              <a:latin typeface="Malgun Gothic"/>
              <a:ea typeface="Malgun Gothic"/>
              <a:cs typeface="Malgun Gothic"/>
              <a:sym typeface="Malgun Gothic"/>
            </a:endParaRPr>
          </a:p>
          <a:p>
            <a:pPr indent="0" lvl="0" marL="0" rtl="0" algn="l">
              <a:spcBef>
                <a:spcPts val="3000"/>
              </a:spcBef>
              <a:spcAft>
                <a:spcPts val="0"/>
              </a:spcAft>
              <a:buNone/>
            </a:pPr>
            <a:r>
              <a:t/>
            </a:r>
            <a:endParaRPr/>
          </a:p>
        </p:txBody>
      </p:sp>
      <p:sp>
        <p:nvSpPr>
          <p:cNvPr id="318" name="Google Shape;31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957b420ab4_4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g957b420ab4_4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ko-KR" sz="1000">
                <a:solidFill>
                  <a:schemeClr val="dk1"/>
                </a:solidFill>
                <a:latin typeface="Malgun Gothic"/>
                <a:ea typeface="Malgun Gothic"/>
                <a:cs typeface="Malgun Gothic"/>
                <a:sym typeface="Malgun Gothic"/>
              </a:rPr>
              <a:t>서울시(구별)를 모델로 정한 이유</a:t>
            </a:r>
            <a:endParaRPr sz="1000">
              <a:solidFill>
                <a:schemeClr val="dk1"/>
              </a:solidFill>
              <a:latin typeface="Malgun Gothic"/>
              <a:ea typeface="Malgun Gothic"/>
              <a:cs typeface="Malgun Gothic"/>
              <a:sym typeface="Malgun Gothic"/>
            </a:endParaRPr>
          </a:p>
          <a:p>
            <a:pPr indent="0" lvl="0" marL="0" rtl="0" algn="l">
              <a:spcBef>
                <a:spcPts val="0"/>
              </a:spcBef>
              <a:spcAft>
                <a:spcPts val="0"/>
              </a:spcAft>
              <a:buClr>
                <a:schemeClr val="dk1"/>
              </a:buClr>
              <a:buSzPts val="1100"/>
              <a:buFont typeface="Arial"/>
              <a:buNone/>
            </a:pPr>
            <a:r>
              <a:t/>
            </a:r>
            <a:endParaRPr sz="1000">
              <a:solidFill>
                <a:schemeClr val="dk1"/>
              </a:solidFill>
              <a:latin typeface="Malgun Gothic"/>
              <a:ea typeface="Malgun Gothic"/>
              <a:cs typeface="Malgun Gothic"/>
              <a:sym typeface="Malgun Gothic"/>
            </a:endParaRPr>
          </a:p>
          <a:p>
            <a:pPr indent="0" lvl="0" marL="0" rtl="0" algn="l">
              <a:spcBef>
                <a:spcPts val="0"/>
              </a:spcBef>
              <a:spcAft>
                <a:spcPts val="0"/>
              </a:spcAft>
              <a:buNone/>
            </a:pPr>
            <a:r>
              <a:rPr lang="ko-KR" sz="1000">
                <a:solidFill>
                  <a:schemeClr val="dk1"/>
                </a:solidFill>
                <a:latin typeface="Malgun Gothic"/>
                <a:ea typeface="Malgun Gothic"/>
                <a:cs typeface="Malgun Gothic"/>
                <a:sym typeface="Malgun Gothic"/>
              </a:rPr>
              <a:t>돌봄 관련 다양한 주제를 공론화 하고 포럼의 기회가 多,</a:t>
            </a:r>
            <a:endParaRPr sz="1000">
              <a:solidFill>
                <a:schemeClr val="dk1"/>
              </a:solidFill>
              <a:latin typeface="Malgun Gothic"/>
              <a:ea typeface="Malgun Gothic"/>
              <a:cs typeface="Malgun Gothic"/>
              <a:sym typeface="Malgun Gothic"/>
            </a:endParaRPr>
          </a:p>
          <a:p>
            <a:pPr indent="0" lvl="0" marL="0" rtl="0" algn="l">
              <a:spcBef>
                <a:spcPts val="0"/>
              </a:spcBef>
              <a:spcAft>
                <a:spcPts val="0"/>
              </a:spcAft>
              <a:buNone/>
            </a:pPr>
            <a:r>
              <a:t/>
            </a:r>
            <a:endParaRPr sz="1000">
              <a:solidFill>
                <a:schemeClr val="dk1"/>
              </a:solidFill>
              <a:latin typeface="Malgun Gothic"/>
              <a:ea typeface="Malgun Gothic"/>
              <a:cs typeface="Malgun Gothic"/>
              <a:sym typeface="Malgun Gothic"/>
            </a:endParaRPr>
          </a:p>
          <a:p>
            <a:pPr indent="0" lvl="0" marL="0" rtl="0" algn="l">
              <a:spcBef>
                <a:spcPts val="0"/>
              </a:spcBef>
              <a:spcAft>
                <a:spcPts val="0"/>
              </a:spcAft>
              <a:buNone/>
            </a:pPr>
            <a:r>
              <a:rPr lang="ko-KR" sz="1000">
                <a:solidFill>
                  <a:schemeClr val="dk1"/>
                </a:solidFill>
                <a:latin typeface="Malgun Gothic"/>
                <a:ea typeface="Malgun Gothic"/>
                <a:cs typeface="Malgun Gothic"/>
                <a:sym typeface="Malgun Gothic"/>
              </a:rPr>
              <a:t>구별 지역센터들이 연계가 잘 되어있다.</a:t>
            </a:r>
            <a:endParaRPr sz="1000">
              <a:solidFill>
                <a:schemeClr val="dk1"/>
              </a:solidFill>
              <a:latin typeface="Malgun Gothic"/>
              <a:ea typeface="Malgun Gothic"/>
              <a:cs typeface="Malgun Gothic"/>
              <a:sym typeface="Malgun Gothic"/>
            </a:endParaRPr>
          </a:p>
          <a:p>
            <a:pPr indent="0" lvl="0" marL="0" rtl="0" algn="l">
              <a:spcBef>
                <a:spcPts val="0"/>
              </a:spcBef>
              <a:spcAft>
                <a:spcPts val="0"/>
              </a:spcAft>
              <a:buNone/>
            </a:pPr>
            <a:r>
              <a:rPr lang="ko-KR" sz="1000">
                <a:solidFill>
                  <a:schemeClr val="dk1"/>
                </a:solidFill>
                <a:latin typeface="Malgun Gothic"/>
                <a:ea typeface="Malgun Gothic"/>
                <a:cs typeface="Malgun Gothic"/>
                <a:sym typeface="Malgun Gothic"/>
              </a:rPr>
              <a:t>키움센터를 포함한 다양한 종류의 돌봄서비스들이 있다.</a:t>
            </a:r>
            <a:endParaRPr sz="1000">
              <a:solidFill>
                <a:schemeClr val="dk1"/>
              </a:solidFill>
              <a:latin typeface="Malgun Gothic"/>
              <a:ea typeface="Malgun Gothic"/>
              <a:cs typeface="Malgun Gothic"/>
              <a:sym typeface="Malgun Gothic"/>
            </a:endParaRPr>
          </a:p>
          <a:p>
            <a:pPr indent="0" lvl="0" marL="0" rtl="0" algn="l">
              <a:spcBef>
                <a:spcPts val="0"/>
              </a:spcBef>
              <a:spcAft>
                <a:spcPts val="0"/>
              </a:spcAft>
              <a:buNone/>
            </a:pPr>
            <a:r>
              <a:t/>
            </a:r>
            <a:endParaRPr sz="1000">
              <a:solidFill>
                <a:schemeClr val="dk1"/>
              </a:solidFill>
              <a:latin typeface="Malgun Gothic"/>
              <a:ea typeface="Malgun Gothic"/>
              <a:cs typeface="Malgun Gothic"/>
              <a:sym typeface="Malgun Gothic"/>
            </a:endParaRPr>
          </a:p>
          <a:p>
            <a:pPr indent="0" lvl="0" marL="0" rtl="0" algn="l">
              <a:spcBef>
                <a:spcPts val="0"/>
              </a:spcBef>
              <a:spcAft>
                <a:spcPts val="0"/>
              </a:spcAft>
              <a:buNone/>
            </a:pPr>
            <a:r>
              <a:t/>
            </a:r>
            <a:endParaRPr sz="1000">
              <a:solidFill>
                <a:schemeClr val="dk1"/>
              </a:solidFill>
              <a:latin typeface="Malgun Gothic"/>
              <a:ea typeface="Malgun Gothic"/>
              <a:cs typeface="Malgun Gothic"/>
              <a:sym typeface="Malgun Gothic"/>
            </a:endParaRPr>
          </a:p>
          <a:p>
            <a:pPr indent="0" lvl="0" marL="0" rtl="0" algn="l">
              <a:spcBef>
                <a:spcPts val="0"/>
              </a:spcBef>
              <a:spcAft>
                <a:spcPts val="0"/>
              </a:spcAft>
              <a:buClr>
                <a:schemeClr val="dk1"/>
              </a:buClr>
              <a:buSzPts val="1100"/>
              <a:buFont typeface="Arial"/>
              <a:buNone/>
            </a:pPr>
            <a:r>
              <a:t/>
            </a:r>
            <a:endParaRPr sz="1000">
              <a:solidFill>
                <a:schemeClr val="dk1"/>
              </a:solidFill>
              <a:latin typeface="Malgun Gothic"/>
              <a:ea typeface="Malgun Gothic"/>
              <a:cs typeface="Malgun Gothic"/>
              <a:sym typeface="Malgun Gothic"/>
            </a:endParaRPr>
          </a:p>
        </p:txBody>
      </p:sp>
      <p:sp>
        <p:nvSpPr>
          <p:cNvPr id="334" name="Google Shape;33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KR"/>
              <a:t>제목: 글자포인트 30</a:t>
            </a:r>
            <a:endParaRPr/>
          </a:p>
          <a:p>
            <a:pPr indent="0" lvl="0" marL="0" rtl="0" algn="l">
              <a:spcBef>
                <a:spcPts val="0"/>
              </a:spcBef>
              <a:spcAft>
                <a:spcPts val="0"/>
              </a:spcAft>
              <a:buNone/>
            </a:pPr>
            <a:r>
              <a:rPr lang="ko-KR"/>
              <a:t>내용:20</a:t>
            </a:r>
            <a:endParaRPr/>
          </a:p>
        </p:txBody>
      </p:sp>
      <p:sp>
        <p:nvSpPr>
          <p:cNvPr id="89" name="Google Shape;8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93d6bc344f_3_64:notes"/>
          <p:cNvSpPr/>
          <p:nvPr>
            <p:ph idx="2" type="sldImg"/>
          </p:nvPr>
        </p:nvSpPr>
        <p:spPr>
          <a:xfrm>
            <a:off x="426022" y="1143550"/>
            <a:ext cx="6006000" cy="3085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8" name="Google Shape;448;g93d6bc344f_3_64:notes"/>
          <p:cNvSpPr txBox="1"/>
          <p:nvPr>
            <p:ph idx="1" type="body"/>
          </p:nvPr>
        </p:nvSpPr>
        <p:spPr>
          <a:xfrm>
            <a:off x="685801" y="4400555"/>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49" name="Google Shape;449;g93d6bc344f_3_64:notes"/>
          <p:cNvSpPr txBox="1"/>
          <p:nvPr>
            <p:ph idx="12" type="sldNum"/>
          </p:nvPr>
        </p:nvSpPr>
        <p:spPr>
          <a:xfrm>
            <a:off x="3884613" y="8685225"/>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93d6bc344f_3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g93d6bc344f_3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93d6bc344f_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g93d6bc344f_3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93d6bc344f_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g93d6bc344f_3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959c114f26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g959c114f26_1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93d6bc3bc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g93d6bc3bc9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959c114f26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g959c114f26_3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93d6bc344f_3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g93d6bc344f_3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959c114f26_3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Clr>
                <a:schemeClr val="dk1"/>
              </a:buClr>
              <a:buSzPts val="1100"/>
              <a:buFont typeface="Arial"/>
              <a:buNone/>
            </a:pPr>
            <a:r>
              <a:rPr lang="ko-KR" sz="1600">
                <a:solidFill>
                  <a:schemeClr val="dk1"/>
                </a:solidFill>
              </a:rPr>
              <a:t>지방자치단체의 </a:t>
            </a:r>
            <a:r>
              <a:rPr b="1" lang="ko-KR" sz="1600">
                <a:solidFill>
                  <a:schemeClr val="dk1"/>
                </a:solidFill>
              </a:rPr>
              <a:t>재정적 자립수준</a:t>
            </a:r>
            <a:r>
              <a:rPr lang="ko-KR" sz="1600">
                <a:solidFill>
                  <a:schemeClr val="dk1"/>
                </a:solidFill>
              </a:rPr>
              <a:t> 또는 </a:t>
            </a:r>
            <a:r>
              <a:rPr b="1" lang="ko-KR" sz="1600">
                <a:solidFill>
                  <a:schemeClr val="dk1"/>
                </a:solidFill>
              </a:rPr>
              <a:t>경제적 자치능력</a:t>
            </a:r>
            <a:r>
              <a:rPr lang="ko-KR" sz="1600">
                <a:solidFill>
                  <a:schemeClr val="dk1"/>
                </a:solidFill>
              </a:rPr>
              <a:t>을 측정</a:t>
            </a:r>
            <a:endParaRPr/>
          </a:p>
        </p:txBody>
      </p:sp>
      <p:sp>
        <p:nvSpPr>
          <p:cNvPr id="531" name="Google Shape;531;g959c114f26_3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959c114f26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g959c114f26_3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93d6bc344f_3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g93d6bc344f_3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93d6bc344f_3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ko-KR"/>
              <a:t>- 초기 주제선정: 지역별 수요분석과 예측을 통한</a:t>
            </a:r>
            <a:endParaRPr/>
          </a:p>
          <a:p>
            <a:pPr indent="0" lvl="0" marL="0" rtl="0" algn="l">
              <a:spcBef>
                <a:spcPts val="0"/>
              </a:spcBef>
              <a:spcAft>
                <a:spcPts val="0"/>
              </a:spcAft>
              <a:buClr>
                <a:schemeClr val="dk1"/>
              </a:buClr>
              <a:buSzPts val="1100"/>
              <a:buFont typeface="Arial"/>
              <a:buNone/>
            </a:pPr>
            <a:r>
              <a:rPr lang="ko-KR"/>
              <a:t>초등돌봄교실 우선 배치 필요 지역 선정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ko-KR"/>
              <a:t>- 최종 version: 돌봄교실 수(초등돌봄교실+지역아동센터+~) = 학교+재정자립도+도서관+작은도서관+다문화가정수</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ko-KR"/>
              <a:t>- 최종 회귀분석에 들어가는 독립변수가 다문화가정을 제외하고 모두 '인프라'에 해당함</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ko-KR"/>
              <a:t>- 종속변수인 돌봄교실 수는 상대적으로 '인프라 구축'의 영향을 많이 받는 것을 알 수 있음</a:t>
            </a:r>
            <a:endParaRPr/>
          </a:p>
          <a:p>
            <a:pPr indent="0" lvl="0" marL="0" rtl="0" algn="l">
              <a:spcBef>
                <a:spcPts val="0"/>
              </a:spcBef>
              <a:spcAft>
                <a:spcPts val="0"/>
              </a:spcAft>
              <a:buClr>
                <a:schemeClr val="dk1"/>
              </a:buClr>
              <a:buSzPts val="1100"/>
              <a:buFont typeface="Arial"/>
              <a:buNone/>
            </a:pPr>
            <a:r>
              <a:rPr lang="ko-KR"/>
              <a:t>(예를 들어 학교수의 신뢰도가 학생수보다 높게 나타남)</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ko-KR"/>
              <a:t>- 최종 주제 변경: 돌봄교실 운영 현황 파악을 통한 초등 돌봄교실 향후 개선방안 도출</a:t>
            </a:r>
            <a:endParaRPr/>
          </a:p>
          <a:p>
            <a:pPr indent="0" lvl="0" marL="0" rtl="0" algn="l">
              <a:spcBef>
                <a:spcPts val="0"/>
              </a:spcBef>
              <a:spcAft>
                <a:spcPts val="0"/>
              </a:spcAft>
              <a:buClr>
                <a:schemeClr val="dk1"/>
              </a:buClr>
              <a:buSzPts val="1100"/>
              <a:buFont typeface="Arial"/>
              <a:buNone/>
            </a:pPr>
            <a:r>
              <a:rPr lang="ko-KR"/>
              <a:t>(양적확대--&gt;양+질적확대)</a:t>
            </a:r>
            <a:endParaRPr/>
          </a:p>
          <a:p>
            <a:pPr indent="0" lvl="0" marL="0" rtl="0" algn="l">
              <a:spcBef>
                <a:spcPts val="0"/>
              </a:spcBef>
              <a:spcAft>
                <a:spcPts val="0"/>
              </a:spcAft>
              <a:buNone/>
            </a:pPr>
            <a:r>
              <a:rPr lang="ko-KR"/>
              <a:t>(ex.돌봄서비스의 개선, 정권 변경 후에도 정책의 지속가능성)</a:t>
            </a:r>
            <a:endParaRPr/>
          </a:p>
        </p:txBody>
      </p:sp>
      <p:sp>
        <p:nvSpPr>
          <p:cNvPr id="574" name="Google Shape;574;g93d6bc344f_3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959c114f2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g959c114f26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292100" rtl="0" algn="l">
              <a:lnSpc>
                <a:spcPct val="150000"/>
              </a:lnSpc>
              <a:spcBef>
                <a:spcPts val="800"/>
              </a:spcBef>
              <a:spcAft>
                <a:spcPts val="0"/>
              </a:spcAft>
              <a:buClr>
                <a:schemeClr val="dk1"/>
              </a:buClr>
              <a:buSzPts val="1100"/>
              <a:buFont typeface="Arial"/>
              <a:buNone/>
            </a:pPr>
            <a:r>
              <a:rPr lang="ko-KR" sz="1050">
                <a:solidFill>
                  <a:srgbClr val="333333"/>
                </a:solidFill>
                <a:highlight>
                  <a:srgbClr val="FFFFFF"/>
                </a:highlight>
              </a:rPr>
              <a:t>‘방과후학교 연계형 돌봄교실’이란 방과후 돌봄이 필요한 </a:t>
            </a:r>
            <a:r>
              <a:rPr b="1" lang="ko-KR" sz="1050">
                <a:solidFill>
                  <a:srgbClr val="333333"/>
                </a:solidFill>
                <a:highlight>
                  <a:srgbClr val="FFFFFF"/>
                </a:highlight>
              </a:rPr>
              <a:t>맞벌이·저소득층·한부모 가정</a:t>
            </a:r>
            <a:r>
              <a:rPr lang="ko-KR" sz="1050">
                <a:solidFill>
                  <a:srgbClr val="333333"/>
                </a:solidFill>
                <a:highlight>
                  <a:srgbClr val="FFFFFF"/>
                </a:highlight>
              </a:rPr>
              <a:t> 등의 학생 중 방과후학교 프로그램에 참여하면서, 오후돌봄교실을 이용하지 않는 학생 등을 대상으로 별도의 공간에서 이루어지는 돌봄활동을 말한다.</a:t>
            </a:r>
            <a:endParaRPr sz="1050">
              <a:solidFill>
                <a:srgbClr val="333333"/>
              </a:solidFill>
              <a:highlight>
                <a:srgbClr val="FFFFFF"/>
              </a:highlight>
            </a:endParaRPr>
          </a:p>
          <a:p>
            <a:pPr indent="0" lvl="0" marL="0" rtl="0" algn="l">
              <a:spcBef>
                <a:spcPts val="0"/>
              </a:spcBef>
              <a:spcAft>
                <a:spcPts val="0"/>
              </a:spcAft>
              <a:buNone/>
            </a:pPr>
            <a:r>
              <a:t/>
            </a:r>
            <a:endParaRPr/>
          </a:p>
        </p:txBody>
      </p:sp>
      <p:sp>
        <p:nvSpPr>
          <p:cNvPr id="126" name="Google Shape;12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93d6bc344f_3_235:notes"/>
          <p:cNvSpPr txBox="1"/>
          <p:nvPr>
            <p:ph idx="1" type="body"/>
          </p:nvPr>
        </p:nvSpPr>
        <p:spPr>
          <a:xfrm>
            <a:off x="685801" y="4400555"/>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g93d6bc344f_3_235:notes"/>
          <p:cNvSpPr/>
          <p:nvPr>
            <p:ph idx="2" type="sldImg"/>
          </p:nvPr>
        </p:nvSpPr>
        <p:spPr>
          <a:xfrm>
            <a:off x="426022" y="1143550"/>
            <a:ext cx="6006000" cy="3085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2400"/>
              </a:spcBef>
              <a:spcAft>
                <a:spcPts val="0"/>
              </a:spcAft>
              <a:buClr>
                <a:schemeClr val="dk1"/>
              </a:buClr>
              <a:buSzPts val="1100"/>
              <a:buFont typeface="Arial"/>
              <a:buNone/>
            </a:pPr>
            <a:r>
              <a:rPr lang="ko-KR" sz="1500">
                <a:solidFill>
                  <a:srgbClr val="333333"/>
                </a:solidFill>
              </a:rPr>
              <a:t>초등돌봄교실 추진배경</a:t>
            </a:r>
            <a:endParaRPr sz="1500">
              <a:solidFill>
                <a:srgbClr val="333333"/>
              </a:solidFill>
            </a:endParaRPr>
          </a:p>
          <a:p>
            <a:pPr indent="0" lvl="0" marL="292100" rtl="0" algn="l">
              <a:lnSpc>
                <a:spcPct val="150000"/>
              </a:lnSpc>
              <a:spcBef>
                <a:spcPts val="800"/>
              </a:spcBef>
              <a:spcAft>
                <a:spcPts val="0"/>
              </a:spcAft>
              <a:buClr>
                <a:schemeClr val="dk1"/>
              </a:buClr>
              <a:buSzPts val="1100"/>
              <a:buFont typeface="Arial"/>
              <a:buNone/>
            </a:pPr>
            <a:r>
              <a:rPr lang="ko-KR" sz="1050">
                <a:solidFill>
                  <a:srgbClr val="333333"/>
                </a:solidFill>
                <a:highlight>
                  <a:srgbClr val="FFFFFF"/>
                </a:highlight>
              </a:rPr>
              <a:t>핵가족화 심화, 여성경제활동 인구 증가 등 양육환경이 변화함에 따라 돌봄에 대한 사회적 요구도 점차 증가</a:t>
            </a:r>
            <a:endParaRPr sz="1050">
              <a:solidFill>
                <a:srgbClr val="333333"/>
              </a:solidFill>
              <a:highlight>
                <a:srgbClr val="FFFFFF"/>
              </a:highlight>
            </a:endParaRPr>
          </a:p>
          <a:p>
            <a:pPr indent="0" lvl="0" marL="292100" rtl="0" algn="l">
              <a:lnSpc>
                <a:spcPct val="150000"/>
              </a:lnSpc>
              <a:spcBef>
                <a:spcPts val="800"/>
              </a:spcBef>
              <a:spcAft>
                <a:spcPts val="0"/>
              </a:spcAft>
              <a:buClr>
                <a:schemeClr val="dk1"/>
              </a:buClr>
              <a:buSzPts val="1100"/>
              <a:buFont typeface="Arial"/>
              <a:buNone/>
            </a:pPr>
            <a:r>
              <a:rPr lang="ko-KR" sz="1050">
                <a:solidFill>
                  <a:srgbClr val="333333"/>
                </a:solidFill>
                <a:highlight>
                  <a:srgbClr val="FFFFFF"/>
                </a:highlight>
              </a:rPr>
              <a:t>영유아 보육 지원에 비해 초등학생 대상 돌봄 지원은 상대적으로 부족하여 방과후·방학 중 돌봄 사각지대 발생</a:t>
            </a:r>
            <a:endParaRPr sz="1050">
              <a:solidFill>
                <a:srgbClr val="333333"/>
              </a:solidFill>
              <a:highlight>
                <a:srgbClr val="FFFFFF"/>
              </a:highlight>
            </a:endParaRPr>
          </a:p>
          <a:p>
            <a:pPr indent="0" lvl="0" marL="292100" rtl="0" algn="l">
              <a:lnSpc>
                <a:spcPct val="150000"/>
              </a:lnSpc>
              <a:spcBef>
                <a:spcPts val="800"/>
              </a:spcBef>
              <a:spcAft>
                <a:spcPts val="0"/>
              </a:spcAft>
              <a:buClr>
                <a:schemeClr val="dk1"/>
              </a:buClr>
              <a:buSzPts val="1100"/>
              <a:buFont typeface="Arial"/>
              <a:buNone/>
            </a:pPr>
            <a:r>
              <a:rPr lang="ko-KR" sz="1050">
                <a:solidFill>
                  <a:srgbClr val="333333"/>
                </a:solidFill>
                <a:highlight>
                  <a:srgbClr val="FFFFFF"/>
                </a:highlight>
              </a:rPr>
              <a:t>학교와 지역사회 간의 유기적 협력과 연계를 통해 촘촘한 돌봄 서비스 제공 필요</a:t>
            </a:r>
            <a:endParaRPr sz="1050">
              <a:solidFill>
                <a:srgbClr val="333333"/>
              </a:solidFill>
              <a:highlight>
                <a:srgbClr val="FFFFFF"/>
              </a:highlight>
            </a:endParaRPr>
          </a:p>
          <a:p>
            <a:pPr indent="0" lvl="0" marL="0" rtl="0" algn="l">
              <a:spcBef>
                <a:spcPts val="0"/>
              </a:spcBef>
              <a:spcAft>
                <a:spcPts val="0"/>
              </a:spcAft>
              <a:buNone/>
            </a:pPr>
            <a:r>
              <a:t/>
            </a:r>
            <a:endParaRPr/>
          </a:p>
        </p:txBody>
      </p:sp>
      <p:sp>
        <p:nvSpPr>
          <p:cNvPr id="160" name="Google Shape;16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빈 화면" type="blank">
  <p:cSld name="BLANK">
    <p:spTree>
      <p:nvGrpSpPr>
        <p:cNvPr id="11" name="Shape 11"/>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세로 텍스트" type="vertTx">
  <p:cSld name="VERTICAL_TEXT">
    <p:spTree>
      <p:nvGrpSpPr>
        <p:cNvPr id="65" name="Shape 65"/>
        <p:cNvGrpSpPr/>
        <p:nvPr/>
      </p:nvGrpSpPr>
      <p:grpSpPr>
        <a:xfrm>
          <a:off x="0" y="0"/>
          <a:ext cx="0" cy="0"/>
          <a:chOff x="0" y="0"/>
          <a:chExt cx="0" cy="0"/>
        </a:xfrm>
      </p:grpSpPr>
      <p:sp>
        <p:nvSpPr>
          <p:cNvPr id="66" name="Google Shape;66;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세로 제목 및 텍스트" type="vertTitleAndTx">
  <p:cSld name="VERTICAL_TITLE_AND_VERTICAL_TEXT">
    <p:spTree>
      <p:nvGrpSpPr>
        <p:cNvPr id="71" name="Shape 71"/>
        <p:cNvGrpSpPr/>
        <p:nvPr/>
      </p:nvGrpSpPr>
      <p:grpSpPr>
        <a:xfrm>
          <a:off x="0" y="0"/>
          <a:ext cx="0" cy="0"/>
          <a:chOff x="0" y="0"/>
          <a:chExt cx="0" cy="0"/>
        </a:xfrm>
      </p:grpSpPr>
      <p:sp>
        <p:nvSpPr>
          <p:cNvPr id="72" name="Google Shape;72;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슬라이드" type="title">
  <p:cSld name="TITLE">
    <p:spTree>
      <p:nvGrpSpPr>
        <p:cNvPr id="12" name="Shape 12"/>
        <p:cNvGrpSpPr/>
        <p:nvPr/>
      </p:nvGrpSpPr>
      <p:grpSpPr>
        <a:xfrm>
          <a:off x="0" y="0"/>
          <a:ext cx="0" cy="0"/>
          <a:chOff x="0" y="0"/>
          <a:chExt cx="0" cy="0"/>
        </a:xfrm>
      </p:grpSpPr>
      <p:sp>
        <p:nvSpPr>
          <p:cNvPr id="13" name="Google Shape;13;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Malgun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5" name="Google Shape;15;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내용" type="obj">
  <p:cSld name="OBJECT">
    <p:spTree>
      <p:nvGrpSpPr>
        <p:cNvPr id="18" name="Shape 18"/>
        <p:cNvGrpSpPr/>
        <p:nvPr/>
      </p:nvGrpSpPr>
      <p:grpSpPr>
        <a:xfrm>
          <a:off x="0" y="0"/>
          <a:ext cx="0" cy="0"/>
          <a:chOff x="0" y="0"/>
          <a:chExt cx="0" cy="0"/>
        </a:xfrm>
      </p:grpSpPr>
      <p:sp>
        <p:nvSpPr>
          <p:cNvPr id="19" name="Google Shape;19;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구역 머리글" type="secHead">
  <p:cSld name="SECTION_HEADER">
    <p:spTree>
      <p:nvGrpSpPr>
        <p:cNvPr id="24" name="Shape 24"/>
        <p:cNvGrpSpPr/>
        <p:nvPr/>
      </p:nvGrpSpPr>
      <p:grpSpPr>
        <a:xfrm>
          <a:off x="0" y="0"/>
          <a:ext cx="0" cy="0"/>
          <a:chOff x="0" y="0"/>
          <a:chExt cx="0" cy="0"/>
        </a:xfrm>
      </p:grpSpPr>
      <p:sp>
        <p:nvSpPr>
          <p:cNvPr id="25" name="Google Shape;25;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Malgun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7" name="Google Shape;2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콘텐츠 2개" type="twoObj">
  <p:cSld name="TWO_OBJECTS">
    <p:spTree>
      <p:nvGrpSpPr>
        <p:cNvPr id="30" name="Shape 30"/>
        <p:cNvGrpSpPr/>
        <p:nvPr/>
      </p:nvGrpSpPr>
      <p:grpSpPr>
        <a:xfrm>
          <a:off x="0" y="0"/>
          <a:ext cx="0" cy="0"/>
          <a:chOff x="0" y="0"/>
          <a:chExt cx="0" cy="0"/>
        </a:xfrm>
      </p:grpSpPr>
      <p:sp>
        <p:nvSpPr>
          <p:cNvPr id="31" name="Google Shape;31;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비교" type="twoTxTwoObj">
  <p:cSld name="TWO_OBJECTS_WITH_TEXT">
    <p:spTree>
      <p:nvGrpSpPr>
        <p:cNvPr id="37" name="Shape 37"/>
        <p:cNvGrpSpPr/>
        <p:nvPr/>
      </p:nvGrpSpPr>
      <p:grpSpPr>
        <a:xfrm>
          <a:off x="0" y="0"/>
          <a:ext cx="0" cy="0"/>
          <a:chOff x="0" y="0"/>
          <a:chExt cx="0" cy="0"/>
        </a:xfrm>
      </p:grpSpPr>
      <p:sp>
        <p:nvSpPr>
          <p:cNvPr id="38" name="Google Shape;38;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0" name="Google Shape;40;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2" name="Google Shape;42;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만" type="titleOnly">
  <p:cSld name="TITLE_ONLY">
    <p:spTree>
      <p:nvGrpSpPr>
        <p:cNvPr id="46" name="Shape 46"/>
        <p:cNvGrpSpPr/>
        <p:nvPr/>
      </p:nvGrpSpPr>
      <p:grpSpPr>
        <a:xfrm>
          <a:off x="0" y="0"/>
          <a:ext cx="0" cy="0"/>
          <a:chOff x="0" y="0"/>
          <a:chExt cx="0" cy="0"/>
        </a:xfrm>
      </p:grpSpPr>
      <p:sp>
        <p:nvSpPr>
          <p:cNvPr id="47" name="Google Shape;47;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캡션 있는 콘텐츠" type="objTx">
  <p:cSld name="OBJECT_WITH_CAPTION_TEXT">
    <p:spTree>
      <p:nvGrpSpPr>
        <p:cNvPr id="51" name="Shape 51"/>
        <p:cNvGrpSpPr/>
        <p:nvPr/>
      </p:nvGrpSpPr>
      <p:grpSpPr>
        <a:xfrm>
          <a:off x="0" y="0"/>
          <a:ext cx="0" cy="0"/>
          <a:chOff x="0" y="0"/>
          <a:chExt cx="0" cy="0"/>
        </a:xfrm>
      </p:grpSpPr>
      <p:sp>
        <p:nvSpPr>
          <p:cNvPr id="52" name="Google Shape;52;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Malgun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4" name="Google Shape;54;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5" name="Google Shape;55;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캡션 있는 그림" type="picTx">
  <p:cSld name="PICTURE_WITH_CAPTION_TEXT">
    <p:spTree>
      <p:nvGrpSpPr>
        <p:cNvPr id="58" name="Shape 58"/>
        <p:cNvGrpSpPr/>
        <p:nvPr/>
      </p:nvGrpSpPr>
      <p:grpSpPr>
        <a:xfrm>
          <a:off x="0" y="0"/>
          <a:ext cx="0" cy="0"/>
          <a:chOff x="0" y="0"/>
          <a:chExt cx="0" cy="0"/>
        </a:xfrm>
      </p:grpSpPr>
      <p:sp>
        <p:nvSpPr>
          <p:cNvPr id="59" name="Google Shape;59;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Malgun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algun Gothic"/>
                <a:ea typeface="Malgun Gothic"/>
                <a:cs typeface="Malgun Gothic"/>
                <a:sym typeface="Malgun Gothic"/>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Malgun Gothic"/>
                <a:ea typeface="Malgun Gothic"/>
                <a:cs typeface="Malgun Gothic"/>
                <a:sym typeface="Malgun Gothic"/>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Malgun Gothic"/>
                <a:ea typeface="Malgun Gothic"/>
                <a:cs typeface="Malgun Gothic"/>
                <a:sym typeface="Malgun Gothic"/>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Malgun Gothic"/>
                <a:ea typeface="Malgun Gothic"/>
                <a:cs typeface="Malgun Gothic"/>
                <a:sym typeface="Malgun Gothic"/>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Malgun Gothic"/>
                <a:ea typeface="Malgun Gothic"/>
                <a:cs typeface="Malgun Gothic"/>
                <a:sym typeface="Malgun Gothic"/>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Malgun Gothic"/>
                <a:ea typeface="Malgun Gothic"/>
                <a:cs typeface="Malgun Gothic"/>
                <a:sym typeface="Malgun Gothic"/>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Malgun Gothic"/>
                <a:ea typeface="Malgun Gothic"/>
                <a:cs typeface="Malgun Gothic"/>
                <a:sym typeface="Malgun Gothic"/>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Malgun Gothic"/>
                <a:ea typeface="Malgun Gothic"/>
                <a:cs typeface="Malgun Gothic"/>
                <a:sym typeface="Malgun Gothic"/>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Malgun Gothic"/>
                <a:ea typeface="Malgun Gothic"/>
                <a:cs typeface="Malgun Gothic"/>
                <a:sym typeface="Malgun Gothic"/>
              </a:defRPr>
            </a:lvl9pPr>
          </a:lstStyle>
          <a:p/>
        </p:txBody>
      </p:sp>
      <p:sp>
        <p:nvSpPr>
          <p:cNvPr id="61" name="Google Shape;61;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Malgun Gothic"/>
              <a:buNone/>
              <a:defRPr b="0" i="0" sz="4400" u="none" cap="none" strike="noStrike">
                <a:solidFill>
                  <a:schemeClr val="dk1"/>
                </a:solidFill>
                <a:latin typeface="Malgun Gothic"/>
                <a:ea typeface="Malgun Gothic"/>
                <a:cs typeface="Malgun Gothic"/>
                <a:sym typeface="Malgun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Malgun Gothic"/>
                <a:ea typeface="Malgun Gothic"/>
                <a:cs typeface="Malgun Gothic"/>
                <a:sym typeface="Malgun Gothic"/>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algun Gothic"/>
                <a:ea typeface="Malgun Gothic"/>
                <a:cs typeface="Malgun Gothic"/>
                <a:sym typeface="Malgun Gothic"/>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Malgun Gothic"/>
                <a:ea typeface="Malgun Gothic"/>
                <a:cs typeface="Malgun Gothic"/>
                <a:sym typeface="Malgun Gothic"/>
              </a:defRPr>
            </a:lvl1pPr>
            <a:lvl2pPr indent="0" lvl="1" marL="0" marR="0" rtl="0" algn="r">
              <a:spcBef>
                <a:spcPts val="0"/>
              </a:spcBef>
              <a:buNone/>
              <a:defRPr b="0" i="0" sz="1200" u="none" cap="none" strike="noStrike">
                <a:solidFill>
                  <a:srgbClr val="888888"/>
                </a:solidFill>
                <a:latin typeface="Malgun Gothic"/>
                <a:ea typeface="Malgun Gothic"/>
                <a:cs typeface="Malgun Gothic"/>
                <a:sym typeface="Malgun Gothic"/>
              </a:defRPr>
            </a:lvl2pPr>
            <a:lvl3pPr indent="0" lvl="2" marL="0" marR="0" rtl="0" algn="r">
              <a:spcBef>
                <a:spcPts val="0"/>
              </a:spcBef>
              <a:buNone/>
              <a:defRPr b="0" i="0" sz="1200" u="none" cap="none" strike="noStrike">
                <a:solidFill>
                  <a:srgbClr val="888888"/>
                </a:solidFill>
                <a:latin typeface="Malgun Gothic"/>
                <a:ea typeface="Malgun Gothic"/>
                <a:cs typeface="Malgun Gothic"/>
                <a:sym typeface="Malgun Gothic"/>
              </a:defRPr>
            </a:lvl3pPr>
            <a:lvl4pPr indent="0" lvl="3" marL="0" marR="0" rtl="0" algn="r">
              <a:spcBef>
                <a:spcPts val="0"/>
              </a:spcBef>
              <a:buNone/>
              <a:defRPr b="0" i="0" sz="1200" u="none" cap="none" strike="noStrike">
                <a:solidFill>
                  <a:srgbClr val="888888"/>
                </a:solidFill>
                <a:latin typeface="Malgun Gothic"/>
                <a:ea typeface="Malgun Gothic"/>
                <a:cs typeface="Malgun Gothic"/>
                <a:sym typeface="Malgun Gothic"/>
              </a:defRPr>
            </a:lvl4pPr>
            <a:lvl5pPr indent="0" lvl="4" marL="0" marR="0" rtl="0" algn="r">
              <a:spcBef>
                <a:spcPts val="0"/>
              </a:spcBef>
              <a:buNone/>
              <a:defRPr b="0" i="0" sz="1200" u="none" cap="none" strike="noStrike">
                <a:solidFill>
                  <a:srgbClr val="888888"/>
                </a:solidFill>
                <a:latin typeface="Malgun Gothic"/>
                <a:ea typeface="Malgun Gothic"/>
                <a:cs typeface="Malgun Gothic"/>
                <a:sym typeface="Malgun Gothic"/>
              </a:defRPr>
            </a:lvl5pPr>
            <a:lvl6pPr indent="0" lvl="5" marL="0" marR="0" rtl="0" algn="r">
              <a:spcBef>
                <a:spcPts val="0"/>
              </a:spcBef>
              <a:buNone/>
              <a:defRPr b="0" i="0" sz="1200" u="none" cap="none" strike="noStrike">
                <a:solidFill>
                  <a:srgbClr val="888888"/>
                </a:solidFill>
                <a:latin typeface="Malgun Gothic"/>
                <a:ea typeface="Malgun Gothic"/>
                <a:cs typeface="Malgun Gothic"/>
                <a:sym typeface="Malgun Gothic"/>
              </a:defRPr>
            </a:lvl6pPr>
            <a:lvl7pPr indent="0" lvl="6" marL="0" marR="0" rtl="0" algn="r">
              <a:spcBef>
                <a:spcPts val="0"/>
              </a:spcBef>
              <a:buNone/>
              <a:defRPr b="0" i="0" sz="1200" u="none" cap="none" strike="noStrike">
                <a:solidFill>
                  <a:srgbClr val="888888"/>
                </a:solidFill>
                <a:latin typeface="Malgun Gothic"/>
                <a:ea typeface="Malgun Gothic"/>
                <a:cs typeface="Malgun Gothic"/>
                <a:sym typeface="Malgun Gothic"/>
              </a:defRPr>
            </a:lvl7pPr>
            <a:lvl8pPr indent="0" lvl="7" marL="0" marR="0" rtl="0" algn="r">
              <a:spcBef>
                <a:spcPts val="0"/>
              </a:spcBef>
              <a:buNone/>
              <a:defRPr b="0" i="0" sz="1200" u="none" cap="none" strike="noStrike">
                <a:solidFill>
                  <a:srgbClr val="888888"/>
                </a:solidFill>
                <a:latin typeface="Malgun Gothic"/>
                <a:ea typeface="Malgun Gothic"/>
                <a:cs typeface="Malgun Gothic"/>
                <a:sym typeface="Malgun Gothic"/>
              </a:defRPr>
            </a:lvl8pPr>
            <a:lvl9pPr indent="0" lvl="8" marL="0" marR="0" rtl="0" algn="r">
              <a:spcBef>
                <a:spcPts val="0"/>
              </a:spcBef>
              <a:buNone/>
              <a:defRPr b="0" i="0" sz="1200" u="none" cap="none" strike="noStrike">
                <a:solidFill>
                  <a:srgbClr val="888888"/>
                </a:solidFill>
                <a:latin typeface="Malgun Gothic"/>
                <a:ea typeface="Malgun Gothic"/>
                <a:cs typeface="Malgun Gothic"/>
                <a:sym typeface="Malgun Gothic"/>
              </a:defRPr>
            </a:lvl9pPr>
          </a:lstStyle>
          <a:p>
            <a:pPr indent="0" lvl="0" marL="0" rtl="0" algn="r">
              <a:spcBef>
                <a:spcPts val="0"/>
              </a:spcBef>
              <a:spcAft>
                <a:spcPts val="0"/>
              </a:spcAft>
              <a:buNone/>
            </a:pPr>
            <a:fld id="{00000000-1234-1234-1234-123412341234}" type="slidenum">
              <a:rPr lang="ko-K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jpg"/><Relationship Id="rId4" Type="http://schemas.openxmlformats.org/officeDocument/2006/relationships/image" Target="../media/image1.jpg"/><Relationship Id="rId5"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hyperlink" Target="https://www.schoolinfo.go.kr/Main.do" TargetMode="External"/><Relationship Id="rId4" Type="http://schemas.openxmlformats.org/officeDocument/2006/relationships/hyperlink" Target="https://www.schoolinfo.go.kr/ei/ss/pneiss_a03_s0.do" TargetMode="External"/><Relationship Id="rId11" Type="http://schemas.openxmlformats.org/officeDocument/2006/relationships/hyperlink" Target="http://lofin.mois.go.kr/portal/main.do" TargetMode="External"/><Relationship Id="rId10" Type="http://schemas.openxmlformats.org/officeDocument/2006/relationships/hyperlink" Target="https://www.libsta.go.kr/libportal/libStats/mainStats/getPublicLibPop.do" TargetMode="External"/><Relationship Id="rId9" Type="http://schemas.openxmlformats.org/officeDocument/2006/relationships/hyperlink" Target="https://lib.seoul.go.kr/slibsrch/main" TargetMode="External"/><Relationship Id="rId5" Type="http://schemas.openxmlformats.org/officeDocument/2006/relationships/hyperlink" Target="https://www.icareinfo.go.kr" TargetMode="External"/><Relationship Id="rId6" Type="http://schemas.openxmlformats.org/officeDocument/2006/relationships/hyperlink" Target="https://dadol.or.kr" TargetMode="External"/><Relationship Id="rId7" Type="http://schemas.openxmlformats.org/officeDocument/2006/relationships/hyperlink" Target="https://www.youth.go.kr/yaca/about/orgSearch.do" TargetMode="External"/><Relationship Id="rId8" Type="http://schemas.openxmlformats.org/officeDocument/2006/relationships/hyperlink" Target="https://kess.kedi.re.kr/index"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hyperlink" Target="https://kess.kedi.re.kr/index" TargetMode="External"/><Relationship Id="rId4" Type="http://schemas.openxmlformats.org/officeDocument/2006/relationships/hyperlink" Target="https://www.schoolinfo.go.kr/Main.do" TargetMode="External"/><Relationship Id="rId11" Type="http://schemas.openxmlformats.org/officeDocument/2006/relationships/hyperlink" Target="http://kosis.kr/statHtml/statHtml.do?orgId=117&amp;tblId=DT_H_DR_MONTH" TargetMode="External"/><Relationship Id="rId10" Type="http://schemas.openxmlformats.org/officeDocument/2006/relationships/hyperlink" Target="http://opendata.hira.or.kr/op/opc/olapCliNhstPrsntInfm.do" TargetMode="External"/><Relationship Id="rId12" Type="http://schemas.openxmlformats.org/officeDocument/2006/relationships/hyperlink" Target="http://kosis.kr/statHtml/statHtml.do?orgId=117&amp;tblId=DT_H_SM" TargetMode="External"/><Relationship Id="rId9" Type="http://schemas.openxmlformats.org/officeDocument/2006/relationships/hyperlink" Target="https://data.seoul.go.kr/dataList/28/S/2/datasetView.do" TargetMode="External"/><Relationship Id="rId5" Type="http://schemas.openxmlformats.org/officeDocument/2006/relationships/hyperlink" Target="https://data.seoul.go.kr/dataList/11043/S/2/datasetView.do" TargetMode="External"/><Relationship Id="rId6" Type="http://schemas.openxmlformats.org/officeDocument/2006/relationships/hyperlink" Target="http://lofin.mois.go.kr/portal/main.do" TargetMode="External"/><Relationship Id="rId7" Type="http://schemas.openxmlformats.org/officeDocument/2006/relationships/hyperlink" Target="http://www.eduinfo.go.kr/portal/main.do#anchor2" TargetMode="External"/><Relationship Id="rId8" Type="http://schemas.openxmlformats.org/officeDocument/2006/relationships/hyperlink" Target="http://opendata.hira.or.kr/op/opc/olapCliNhstPrsntInfm.do"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5.png"/><Relationship Id="rId4" Type="http://schemas.openxmlformats.org/officeDocument/2006/relationships/image" Target="../media/image13.png"/><Relationship Id="rId5"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8.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0.png"/><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1.png"/><Relationship Id="rId4" Type="http://schemas.openxmlformats.org/officeDocument/2006/relationships/hyperlink" Target="https://www.youtube.com/watch?v=zPWHvle3neU"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4.png"/><Relationship Id="rId5" Type="http://schemas.openxmlformats.org/officeDocument/2006/relationships/image" Target="../media/image8.png"/><Relationship Id="rId6"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3"/>
          <p:cNvSpPr/>
          <p:nvPr/>
        </p:nvSpPr>
        <p:spPr>
          <a:xfrm>
            <a:off x="828370" y="310196"/>
            <a:ext cx="71340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ko-KR" sz="3600" u="none" cap="none" strike="noStrike">
                <a:solidFill>
                  <a:srgbClr val="1A7BAE"/>
                </a:solidFill>
                <a:latin typeface="Impact"/>
                <a:ea typeface="Impact"/>
                <a:cs typeface="Impact"/>
                <a:sym typeface="Impact"/>
              </a:rPr>
              <a:t>전반적인 작성요령</a:t>
            </a:r>
            <a:endParaRPr b="1" i="0" sz="3600" u="none" cap="none" strike="noStrike">
              <a:solidFill>
                <a:srgbClr val="1A7BAE"/>
              </a:solidFill>
              <a:latin typeface="Impact"/>
              <a:ea typeface="Impact"/>
              <a:cs typeface="Impact"/>
              <a:sym typeface="Impact"/>
            </a:endParaRPr>
          </a:p>
        </p:txBody>
      </p:sp>
      <p:grpSp>
        <p:nvGrpSpPr>
          <p:cNvPr id="82" name="Google Shape;82;p13"/>
          <p:cNvGrpSpPr/>
          <p:nvPr/>
        </p:nvGrpSpPr>
        <p:grpSpPr>
          <a:xfrm>
            <a:off x="648917" y="14748"/>
            <a:ext cx="179794" cy="1187805"/>
            <a:chOff x="281524" y="0"/>
            <a:chExt cx="105606" cy="721500"/>
          </a:xfrm>
        </p:grpSpPr>
        <p:sp>
          <p:nvSpPr>
            <p:cNvPr id="83" name="Google Shape;83;p13"/>
            <p:cNvSpPr/>
            <p:nvPr/>
          </p:nvSpPr>
          <p:spPr>
            <a:xfrm>
              <a:off x="281524" y="0"/>
              <a:ext cx="45600" cy="721500"/>
            </a:xfrm>
            <a:prstGeom prst="rect">
              <a:avLst/>
            </a:prstGeom>
            <a:solidFill>
              <a:srgbClr val="2E75B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Malgun Gothic"/>
                <a:buNone/>
              </a:pPr>
              <a:r>
                <a:t/>
              </a:r>
              <a:endParaRPr b="0" i="0" sz="1800" u="none" cap="none" strike="noStrike">
                <a:solidFill>
                  <a:srgbClr val="FFFFFF"/>
                </a:solidFill>
                <a:latin typeface="Arial"/>
                <a:ea typeface="Arial"/>
                <a:cs typeface="Arial"/>
                <a:sym typeface="Arial"/>
              </a:endParaRPr>
            </a:p>
          </p:txBody>
        </p:sp>
        <p:sp>
          <p:nvSpPr>
            <p:cNvPr id="84" name="Google Shape;84;p13"/>
            <p:cNvSpPr/>
            <p:nvPr/>
          </p:nvSpPr>
          <p:spPr>
            <a:xfrm>
              <a:off x="341530" y="0"/>
              <a:ext cx="45600" cy="721500"/>
            </a:xfrm>
            <a:prstGeom prst="rect">
              <a:avLst/>
            </a:prstGeom>
            <a:solidFill>
              <a:srgbClr val="2E75B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Malgun Gothic"/>
                <a:buNone/>
              </a:pPr>
              <a:r>
                <a:t/>
              </a:r>
              <a:endParaRPr b="0" i="0" sz="1800" u="none" cap="none" strike="noStrike">
                <a:solidFill>
                  <a:srgbClr val="FFFFFF"/>
                </a:solidFill>
                <a:latin typeface="Arial"/>
                <a:ea typeface="Arial"/>
                <a:cs typeface="Arial"/>
                <a:sym typeface="Arial"/>
              </a:endParaRPr>
            </a:p>
          </p:txBody>
        </p:sp>
      </p:grpSp>
      <p:graphicFrame>
        <p:nvGraphicFramePr>
          <p:cNvPr id="85" name="Google Shape;85;p13"/>
          <p:cNvGraphicFramePr/>
          <p:nvPr/>
        </p:nvGraphicFramePr>
        <p:xfrm>
          <a:off x="1045029" y="1539705"/>
          <a:ext cx="3000000" cy="3000000"/>
        </p:xfrm>
        <a:graphic>
          <a:graphicData uri="http://schemas.openxmlformats.org/drawingml/2006/table">
            <a:tbl>
              <a:tblPr>
                <a:noFill/>
                <a:tableStyleId>{210C06E3-8B43-45D2-91A1-545380D778CC}</a:tableStyleId>
              </a:tblPr>
              <a:tblGrid>
                <a:gridCol w="10114375"/>
              </a:tblGrid>
              <a:tr h="549800">
                <a:tc>
                  <a:txBody>
                    <a:bodyPr/>
                    <a:lstStyle/>
                    <a:p>
                      <a:pPr indent="0" lvl="0" marL="0" marR="0" rtl="0" algn="ctr">
                        <a:lnSpc>
                          <a:spcPct val="130000"/>
                        </a:lnSpc>
                        <a:spcBef>
                          <a:spcPts val="0"/>
                        </a:spcBef>
                        <a:spcAft>
                          <a:spcPts val="0"/>
                        </a:spcAft>
                        <a:buClr>
                          <a:schemeClr val="dk1"/>
                        </a:buClr>
                        <a:buSzPts val="2400"/>
                        <a:buFont typeface="Arial"/>
                        <a:buNone/>
                      </a:pPr>
                      <a:r>
                        <a:t/>
                      </a:r>
                      <a:endParaRPr b="1" i="0" sz="2400" u="none" cap="none" strike="noStrike">
                        <a:solidFill>
                          <a:schemeClr val="dk1"/>
                        </a:solidFill>
                        <a:latin typeface="Arial"/>
                        <a:ea typeface="Arial"/>
                        <a:cs typeface="Arial"/>
                        <a:sym typeface="Arial"/>
                      </a:endParaRPr>
                    </a:p>
                  </a:txBody>
                  <a:tcPr marT="4225" marB="0" marR="4225" marL="72000" anchor="ctr">
                    <a:lnL cap="flat" cmpd="sng" w="12700">
                      <a:solidFill>
                        <a:schemeClr val="dk1"/>
                      </a:solidFill>
                      <a:prstDash val="dot"/>
                      <a:round/>
                      <a:headEnd len="sm" w="sm" type="none"/>
                      <a:tailEnd len="sm" w="sm" type="none"/>
                    </a:lnL>
                    <a:lnR cap="flat" cmpd="sng" w="12700">
                      <a:solidFill>
                        <a:schemeClr val="dk1"/>
                      </a:solidFill>
                      <a:prstDash val="dot"/>
                      <a:round/>
                      <a:headEnd len="sm" w="sm" type="none"/>
                      <a:tailEnd len="sm" w="sm" type="none"/>
                    </a:lnR>
                    <a:lnT cap="flat" cmpd="sng" w="12700">
                      <a:solidFill>
                        <a:schemeClr val="dk1"/>
                      </a:solidFill>
                      <a:prstDash val="dot"/>
                      <a:round/>
                      <a:headEnd len="sm" w="sm" type="none"/>
                      <a:tailEnd len="sm" w="sm" type="none"/>
                    </a:lnT>
                    <a:lnB cap="flat" cmpd="sng" w="12700">
                      <a:solidFill>
                        <a:schemeClr val="dk1"/>
                      </a:solidFill>
                      <a:prstDash val="dot"/>
                      <a:round/>
                      <a:headEnd len="sm" w="sm" type="none"/>
                      <a:tailEnd len="sm" w="sm" type="none"/>
                    </a:lnB>
                    <a:solidFill>
                      <a:srgbClr val="BFBFBF"/>
                    </a:solidFill>
                  </a:tcPr>
                </a:tc>
              </a:tr>
              <a:tr h="4208550">
                <a:tc>
                  <a:txBody>
                    <a:bodyPr/>
                    <a:lstStyle/>
                    <a:p>
                      <a:pPr indent="-285750" lvl="0" marL="285750" marR="0" rtl="0" algn="l">
                        <a:spcBef>
                          <a:spcPts val="0"/>
                        </a:spcBef>
                        <a:spcAft>
                          <a:spcPts val="0"/>
                        </a:spcAft>
                        <a:buClr>
                          <a:schemeClr val="dk1"/>
                        </a:buClr>
                        <a:buSzPts val="1800"/>
                        <a:buFont typeface="Noto Sans Symbols"/>
                        <a:buChar char="❖"/>
                      </a:pPr>
                      <a:r>
                        <a:rPr b="1" lang="ko-KR" sz="1800" u="none" cap="none" strike="noStrike">
                          <a:solidFill>
                            <a:schemeClr val="dk1"/>
                          </a:solidFill>
                          <a:latin typeface="Malgun Gothic"/>
                          <a:ea typeface="Malgun Gothic"/>
                          <a:cs typeface="Malgun Gothic"/>
                          <a:sym typeface="Malgun Gothic"/>
                        </a:rPr>
                        <a:t>본 훈련생 포트폴리오 양식은 프로젝트 기반 훈련 평가대상 훈련과정에 한하여 대표 프로젝트 </a:t>
                      </a:r>
                      <a:r>
                        <a:rPr b="1" lang="ko-KR" sz="1800" u="none" cap="none" strike="noStrike">
                          <a:solidFill>
                            <a:srgbClr val="FF0000"/>
                          </a:solidFill>
                          <a:latin typeface="Malgun Gothic"/>
                          <a:ea typeface="Malgun Gothic"/>
                          <a:cs typeface="Malgun Gothic"/>
                          <a:sym typeface="Malgun Gothic"/>
                        </a:rPr>
                        <a:t>팀별로 각각 작성하여 제출</a:t>
                      </a:r>
                      <a:br>
                        <a:rPr b="1" lang="ko-KR" sz="1800" u="none" cap="none" strike="noStrike">
                          <a:solidFill>
                            <a:srgbClr val="0070C0"/>
                          </a:solidFill>
                          <a:latin typeface="Malgun Gothic"/>
                          <a:ea typeface="Malgun Gothic"/>
                          <a:cs typeface="Malgun Gothic"/>
                          <a:sym typeface="Malgun Gothic"/>
                        </a:rPr>
                      </a:br>
                      <a:endParaRPr b="1" sz="1800" u="none" cap="none" strike="noStrike">
                        <a:solidFill>
                          <a:srgbClr val="0070C0"/>
                        </a:solidFill>
                        <a:latin typeface="Malgun Gothic"/>
                        <a:ea typeface="Malgun Gothic"/>
                        <a:cs typeface="Malgun Gothic"/>
                        <a:sym typeface="Malgun Gothic"/>
                      </a:endParaRPr>
                    </a:p>
                    <a:p>
                      <a:pPr indent="-285750" lvl="0" marL="285750" marR="0" rtl="0" algn="l">
                        <a:lnSpc>
                          <a:spcPct val="100000"/>
                        </a:lnSpc>
                        <a:spcBef>
                          <a:spcPts val="0"/>
                        </a:spcBef>
                        <a:spcAft>
                          <a:spcPts val="0"/>
                        </a:spcAft>
                        <a:buClr>
                          <a:schemeClr val="dk1"/>
                        </a:buClr>
                        <a:buSzPts val="1800"/>
                        <a:buFont typeface="Noto Sans Symbols"/>
                        <a:buChar char="❖"/>
                      </a:pPr>
                      <a:r>
                        <a:rPr b="1" lang="ko-KR" sz="1800" u="none" cap="none" strike="noStrike">
                          <a:solidFill>
                            <a:schemeClr val="dk1"/>
                          </a:solidFill>
                          <a:latin typeface="Malgun Gothic"/>
                          <a:ea typeface="Malgun Gothic"/>
                          <a:cs typeface="Malgun Gothic"/>
                          <a:sym typeface="Malgun Gothic"/>
                        </a:rPr>
                        <a:t>프로젝트 수행 과정 및 결과에 대해서는 </a:t>
                      </a:r>
                      <a:r>
                        <a:rPr b="1" lang="ko-KR" sz="1800" u="none" cap="none" strike="noStrike">
                          <a:solidFill>
                            <a:srgbClr val="FF0000"/>
                          </a:solidFill>
                          <a:latin typeface="Malgun Gothic"/>
                          <a:ea typeface="Malgun Gothic"/>
                          <a:cs typeface="Malgun Gothic"/>
                          <a:sym typeface="Malgun Gothic"/>
                        </a:rPr>
                        <a:t>제공된 목차 및 세부 항목별 작성요령을 참조</a:t>
                      </a:r>
                      <a:r>
                        <a:rPr b="1" lang="ko-KR" sz="1800" u="none" cap="none" strike="noStrike">
                          <a:solidFill>
                            <a:schemeClr val="dk1"/>
                          </a:solidFill>
                          <a:latin typeface="Malgun Gothic"/>
                          <a:ea typeface="Malgun Gothic"/>
                          <a:cs typeface="Malgun Gothic"/>
                          <a:sym typeface="Malgun Gothic"/>
                        </a:rPr>
                        <a:t>하여 작성하되, 프로젝트 특성에 따라 </a:t>
                      </a:r>
                      <a:r>
                        <a:rPr b="1" lang="ko-KR" sz="1800" u="none" cap="none" strike="noStrike">
                          <a:solidFill>
                            <a:srgbClr val="FF0000"/>
                          </a:solidFill>
                          <a:latin typeface="Malgun Gothic"/>
                          <a:ea typeface="Malgun Gothic"/>
                          <a:cs typeface="Malgun Gothic"/>
                          <a:sym typeface="Malgun Gothic"/>
                        </a:rPr>
                        <a:t>기본적인 구성을 유지한 상태에서 템플릿/디자인/구성은 </a:t>
                      </a:r>
                      <a:br>
                        <a:rPr b="1" lang="ko-KR" sz="1800" u="none" cap="none" strike="noStrike">
                          <a:solidFill>
                            <a:srgbClr val="FF0000"/>
                          </a:solidFill>
                          <a:latin typeface="Malgun Gothic"/>
                          <a:ea typeface="Malgun Gothic"/>
                          <a:cs typeface="Malgun Gothic"/>
                          <a:sym typeface="Malgun Gothic"/>
                        </a:rPr>
                      </a:br>
                      <a:r>
                        <a:rPr b="1" lang="ko-KR" sz="1800" u="none" cap="none" strike="noStrike">
                          <a:solidFill>
                            <a:srgbClr val="FF0000"/>
                          </a:solidFill>
                          <a:latin typeface="Malgun Gothic"/>
                          <a:ea typeface="Malgun Gothic"/>
                          <a:cs typeface="Malgun Gothic"/>
                          <a:sym typeface="Malgun Gothic"/>
                        </a:rPr>
                        <a:t>변경 및 추가 가능</a:t>
                      </a:r>
                      <a:r>
                        <a:rPr b="1" lang="ko-KR" sz="1800" u="none" cap="none" strike="noStrike">
                          <a:solidFill>
                            <a:schemeClr val="dk1"/>
                          </a:solidFill>
                          <a:latin typeface="Malgun Gothic"/>
                          <a:ea typeface="Malgun Gothic"/>
                          <a:cs typeface="Malgun Gothic"/>
                          <a:sym typeface="Malgun Gothic"/>
                        </a:rPr>
                        <a:t>함</a:t>
                      </a:r>
                      <a:endParaRPr b="1" sz="1800" u="none" cap="none" strike="noStrike">
                        <a:solidFill>
                          <a:schemeClr val="dk1"/>
                        </a:solidFill>
                        <a:latin typeface="Malgun Gothic"/>
                        <a:ea typeface="Malgun Gothic"/>
                        <a:cs typeface="Malgun Gothic"/>
                        <a:sym typeface="Malgun Gothic"/>
                      </a:endParaRPr>
                    </a:p>
                    <a:p>
                      <a:pPr indent="-171450" lvl="0" marL="285750" marR="0" rtl="0" algn="l">
                        <a:lnSpc>
                          <a:spcPct val="100000"/>
                        </a:lnSpc>
                        <a:spcBef>
                          <a:spcPts val="0"/>
                        </a:spcBef>
                        <a:spcAft>
                          <a:spcPts val="0"/>
                        </a:spcAft>
                        <a:buClr>
                          <a:schemeClr val="dk1"/>
                        </a:buClr>
                        <a:buSzPts val="1800"/>
                        <a:buFont typeface="Noto Sans Symbols"/>
                        <a:buNone/>
                      </a:pPr>
                      <a:r>
                        <a:t/>
                      </a:r>
                      <a:endParaRPr b="1" sz="1800" u="none" cap="none" strike="noStrike">
                        <a:solidFill>
                          <a:schemeClr val="dk1"/>
                        </a:solidFill>
                        <a:latin typeface="Malgun Gothic"/>
                        <a:ea typeface="Malgun Gothic"/>
                        <a:cs typeface="Malgun Gothic"/>
                        <a:sym typeface="Malgun Gothic"/>
                      </a:endParaRPr>
                    </a:p>
                    <a:p>
                      <a:pPr indent="-285750" lvl="0" marL="285750" marR="0" rtl="0" algn="l">
                        <a:spcBef>
                          <a:spcPts val="0"/>
                        </a:spcBef>
                        <a:spcAft>
                          <a:spcPts val="0"/>
                        </a:spcAft>
                        <a:buClr>
                          <a:schemeClr val="dk1"/>
                        </a:buClr>
                        <a:buSzPts val="1800"/>
                        <a:buFont typeface="Noto Sans Symbols"/>
                        <a:buChar char="❖"/>
                      </a:pPr>
                      <a:r>
                        <a:rPr b="1" lang="ko-KR" sz="1800" u="none" cap="none" strike="noStrike">
                          <a:solidFill>
                            <a:schemeClr val="dk1"/>
                          </a:solidFill>
                          <a:latin typeface="Malgun Gothic"/>
                          <a:ea typeface="Malgun Gothic"/>
                          <a:cs typeface="Malgun Gothic"/>
                          <a:sym typeface="Malgun Gothic"/>
                        </a:rPr>
                        <a:t>훈련생 포트폴리오에 작성한 내용은 </a:t>
                      </a:r>
                      <a:r>
                        <a:rPr b="1" lang="ko-KR" sz="1800" u="none" cap="none" strike="noStrike">
                          <a:solidFill>
                            <a:srgbClr val="FF0000"/>
                          </a:solidFill>
                          <a:latin typeface="Malgun Gothic"/>
                          <a:ea typeface="Malgun Gothic"/>
                          <a:cs typeface="Malgun Gothic"/>
                          <a:sym typeface="Malgun Gothic"/>
                        </a:rPr>
                        <a:t>관련 증빙자료를 모두 제출</a:t>
                      </a:r>
                      <a:r>
                        <a:rPr b="1" lang="ko-KR" sz="1800" u="none" cap="none" strike="noStrike">
                          <a:solidFill>
                            <a:schemeClr val="dk1"/>
                          </a:solidFill>
                          <a:latin typeface="Malgun Gothic"/>
                          <a:ea typeface="Malgun Gothic"/>
                          <a:cs typeface="Malgun Gothic"/>
                          <a:sym typeface="Malgun Gothic"/>
                        </a:rPr>
                        <a:t>해야 함</a:t>
                      </a:r>
                      <a:endParaRPr b="1" sz="1800" u="none" cap="none" strike="noStrike">
                        <a:solidFill>
                          <a:schemeClr val="dk1"/>
                        </a:solidFill>
                        <a:latin typeface="Malgun Gothic"/>
                        <a:ea typeface="Malgun Gothic"/>
                        <a:cs typeface="Malgun Gothic"/>
                        <a:sym typeface="Malgun Gothic"/>
                      </a:endParaRPr>
                    </a:p>
                    <a:p>
                      <a:pPr indent="-171450" lvl="0" marL="285750" marR="0" rtl="0" algn="l">
                        <a:spcBef>
                          <a:spcPts val="0"/>
                        </a:spcBef>
                        <a:spcAft>
                          <a:spcPts val="0"/>
                        </a:spcAft>
                        <a:buClr>
                          <a:schemeClr val="dk1"/>
                        </a:buClr>
                        <a:buSzPts val="1800"/>
                        <a:buFont typeface="Noto Sans Symbols"/>
                        <a:buNone/>
                      </a:pPr>
                      <a:r>
                        <a:t/>
                      </a:r>
                      <a:endParaRPr b="1" sz="1800" u="none" cap="none" strike="noStrike">
                        <a:solidFill>
                          <a:schemeClr val="dk1"/>
                        </a:solidFill>
                        <a:latin typeface="Malgun Gothic"/>
                        <a:ea typeface="Malgun Gothic"/>
                        <a:cs typeface="Malgun Gothic"/>
                        <a:sym typeface="Malgun Gothic"/>
                      </a:endParaRPr>
                    </a:p>
                    <a:p>
                      <a:pPr indent="-285750" lvl="0" marL="285750" marR="0" rtl="0" algn="l">
                        <a:spcBef>
                          <a:spcPts val="0"/>
                        </a:spcBef>
                        <a:spcAft>
                          <a:spcPts val="0"/>
                        </a:spcAft>
                        <a:buClr>
                          <a:schemeClr val="dk1"/>
                        </a:buClr>
                        <a:buSzPts val="1800"/>
                        <a:buFont typeface="Noto Sans Symbols"/>
                        <a:buChar char="❖"/>
                      </a:pPr>
                      <a:r>
                        <a:rPr b="1" lang="ko-KR" sz="1800" u="none" cap="none" strike="noStrike">
                          <a:solidFill>
                            <a:schemeClr val="dk1"/>
                          </a:solidFill>
                          <a:latin typeface="Malgun Gothic"/>
                          <a:ea typeface="Malgun Gothic"/>
                          <a:cs typeface="Malgun Gothic"/>
                          <a:sym typeface="Malgun Gothic"/>
                        </a:rPr>
                        <a:t>작성 예시(기울임 회색 글씨)는 모두 삭제 후 제출</a:t>
                      </a:r>
                      <a:endParaRPr b="1" sz="1800" u="none" cap="none" strike="noStrike">
                        <a:solidFill>
                          <a:schemeClr val="dk1"/>
                        </a:solidFill>
                        <a:latin typeface="Malgun Gothic"/>
                        <a:ea typeface="Malgun Gothic"/>
                        <a:cs typeface="Malgun Gothic"/>
                        <a:sym typeface="Malgun Gothic"/>
                      </a:endParaRPr>
                    </a:p>
                    <a:p>
                      <a:pPr indent="-171450" lvl="0" marL="285750" marR="0" rtl="0" algn="l">
                        <a:spcBef>
                          <a:spcPts val="0"/>
                        </a:spcBef>
                        <a:spcAft>
                          <a:spcPts val="0"/>
                        </a:spcAft>
                        <a:buClr>
                          <a:schemeClr val="dk1"/>
                        </a:buClr>
                        <a:buSzPts val="1800"/>
                        <a:buFont typeface="Noto Sans Symbols"/>
                        <a:buNone/>
                      </a:pPr>
                      <a:r>
                        <a:t/>
                      </a:r>
                      <a:endParaRPr b="1" sz="1800" u="none" cap="none" strike="noStrike">
                        <a:solidFill>
                          <a:schemeClr val="dk1"/>
                        </a:solidFill>
                        <a:latin typeface="Malgun Gothic"/>
                        <a:ea typeface="Malgun Gothic"/>
                        <a:cs typeface="Malgun Gothic"/>
                        <a:sym typeface="Malgun Gothic"/>
                      </a:endParaRPr>
                    </a:p>
                  </a:txBody>
                  <a:tcPr marT="4225" marB="0" marR="4225" marL="72000" anchor="ctr">
                    <a:lnL cap="flat" cmpd="sng" w="12700">
                      <a:solidFill>
                        <a:schemeClr val="dk1"/>
                      </a:solidFill>
                      <a:prstDash val="dot"/>
                      <a:round/>
                      <a:headEnd len="sm" w="sm" type="none"/>
                      <a:tailEnd len="sm" w="sm" type="none"/>
                    </a:lnL>
                    <a:lnR cap="flat" cmpd="sng" w="12700">
                      <a:solidFill>
                        <a:schemeClr val="dk1"/>
                      </a:solidFill>
                      <a:prstDash val="dot"/>
                      <a:round/>
                      <a:headEnd len="sm" w="sm" type="none"/>
                      <a:tailEnd len="sm" w="sm" type="none"/>
                    </a:lnR>
                    <a:lnT cap="flat" cmpd="sng" w="12700">
                      <a:solidFill>
                        <a:schemeClr val="dk1"/>
                      </a:solidFill>
                      <a:prstDash val="dot"/>
                      <a:round/>
                      <a:headEnd len="sm" w="sm" type="none"/>
                      <a:tailEnd len="sm" w="sm" type="none"/>
                    </a:lnT>
                    <a:lnB cap="flat" cmpd="sng" w="12700">
                      <a:solidFill>
                        <a:schemeClr val="dk1"/>
                      </a:solidFill>
                      <a:prstDash val="dot"/>
                      <a:round/>
                      <a:headEnd len="sm" w="sm" type="none"/>
                      <a:tailEnd len="sm" w="sm" type="none"/>
                    </a:lnB>
                  </a:tcPr>
                </a:tc>
              </a:tr>
            </a:tbl>
          </a:graphicData>
        </a:graphic>
      </p:graphicFrame>
      <p:sp>
        <p:nvSpPr>
          <p:cNvPr id="86" name="Google Shape;86;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ko-KR"/>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F0"/>
        </a:solidFill>
      </p:bgPr>
    </p:bg>
    <p:spTree>
      <p:nvGrpSpPr>
        <p:cNvPr id="217" name="Shape 217"/>
        <p:cNvGrpSpPr/>
        <p:nvPr/>
      </p:nvGrpSpPr>
      <p:grpSpPr>
        <a:xfrm>
          <a:off x="0" y="0"/>
          <a:ext cx="0" cy="0"/>
          <a:chOff x="0" y="0"/>
          <a:chExt cx="0" cy="0"/>
        </a:xfrm>
      </p:grpSpPr>
      <p:sp>
        <p:nvSpPr>
          <p:cNvPr id="218" name="Google Shape;218;p22"/>
          <p:cNvSpPr/>
          <p:nvPr/>
        </p:nvSpPr>
        <p:spPr>
          <a:xfrm>
            <a:off x="11512149" y="6132622"/>
            <a:ext cx="521979" cy="521979"/>
          </a:xfrm>
          <a:prstGeom prst="ellipse">
            <a:avLst/>
          </a:prstGeom>
          <a:solidFill>
            <a:srgbClr val="99A6A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219" name="Google Shape;219;p22"/>
          <p:cNvSpPr txBox="1"/>
          <p:nvPr/>
        </p:nvSpPr>
        <p:spPr>
          <a:xfrm>
            <a:off x="4227875" y="150900"/>
            <a:ext cx="3575700" cy="400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ko-KR" sz="3000">
                <a:solidFill>
                  <a:srgbClr val="3F3F3F"/>
                </a:solidFill>
              </a:rPr>
              <a:t>기대</a:t>
            </a:r>
            <a:r>
              <a:rPr b="1" lang="ko-KR" sz="3000">
                <a:solidFill>
                  <a:srgbClr val="3F3F3F"/>
                </a:solidFill>
              </a:rPr>
              <a:t>효과 및 서비스</a:t>
            </a:r>
            <a:endParaRPr b="1" sz="3000">
              <a:solidFill>
                <a:srgbClr val="3F3F3F"/>
              </a:solidFill>
            </a:endParaRPr>
          </a:p>
        </p:txBody>
      </p:sp>
      <p:sp>
        <p:nvSpPr>
          <p:cNvPr id="220" name="Google Shape;220;p22"/>
          <p:cNvSpPr/>
          <p:nvPr/>
        </p:nvSpPr>
        <p:spPr>
          <a:xfrm>
            <a:off x="3768850" y="288604"/>
            <a:ext cx="262500" cy="262500"/>
          </a:xfrm>
          <a:prstGeom prst="ellipse">
            <a:avLst/>
          </a:prstGeom>
          <a:noFill/>
          <a:ln cap="flat" cmpd="sng" w="57150">
            <a:solidFill>
              <a:srgbClr val="F2C06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221" name="Google Shape;221;p22"/>
          <p:cNvSpPr/>
          <p:nvPr/>
        </p:nvSpPr>
        <p:spPr>
          <a:xfrm>
            <a:off x="8000096" y="288611"/>
            <a:ext cx="262500" cy="262500"/>
          </a:xfrm>
          <a:prstGeom prst="ellipse">
            <a:avLst/>
          </a:prstGeom>
          <a:noFill/>
          <a:ln cap="flat" cmpd="sng" w="57150">
            <a:solidFill>
              <a:srgbClr val="F2C06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222" name="Google Shape;222;p22"/>
          <p:cNvSpPr/>
          <p:nvPr/>
        </p:nvSpPr>
        <p:spPr>
          <a:xfrm>
            <a:off x="11610251" y="6329061"/>
            <a:ext cx="748814" cy="748814"/>
          </a:xfrm>
          <a:prstGeom prst="ellipse">
            <a:avLst/>
          </a:prstGeom>
          <a:solidFill>
            <a:srgbClr val="F2C06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223" name="Google Shape;223;p22"/>
          <p:cNvSpPr/>
          <p:nvPr/>
        </p:nvSpPr>
        <p:spPr>
          <a:xfrm>
            <a:off x="11527010" y="5447445"/>
            <a:ext cx="392876" cy="392876"/>
          </a:xfrm>
          <a:prstGeom prst="ellipse">
            <a:avLst/>
          </a:prstGeom>
          <a:solidFill>
            <a:srgbClr val="CF5F5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224" name="Google Shape;224;p22"/>
          <p:cNvSpPr/>
          <p:nvPr/>
        </p:nvSpPr>
        <p:spPr>
          <a:xfrm>
            <a:off x="11546791" y="5365176"/>
            <a:ext cx="278706" cy="278706"/>
          </a:xfrm>
          <a:prstGeom prst="ellipse">
            <a:avLst/>
          </a:prstGeom>
          <a:solidFill>
            <a:srgbClr val="5F938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225" name="Google Shape;225;p22"/>
          <p:cNvSpPr/>
          <p:nvPr/>
        </p:nvSpPr>
        <p:spPr>
          <a:xfrm>
            <a:off x="12046298" y="5247179"/>
            <a:ext cx="278706" cy="278706"/>
          </a:xfrm>
          <a:prstGeom prst="ellipse">
            <a:avLst/>
          </a:prstGeom>
          <a:solidFill>
            <a:srgbClr val="99A6A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226" name="Google Shape;226;p22"/>
          <p:cNvSpPr/>
          <p:nvPr/>
        </p:nvSpPr>
        <p:spPr>
          <a:xfrm>
            <a:off x="10935385" y="5734548"/>
            <a:ext cx="141033" cy="141033"/>
          </a:xfrm>
          <a:prstGeom prst="ellipse">
            <a:avLst/>
          </a:prstGeom>
          <a:solidFill>
            <a:srgbClr val="F2C06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227" name="Google Shape;227;p22"/>
          <p:cNvSpPr/>
          <p:nvPr/>
        </p:nvSpPr>
        <p:spPr>
          <a:xfrm>
            <a:off x="10058400" y="6365595"/>
            <a:ext cx="636057" cy="636056"/>
          </a:xfrm>
          <a:prstGeom prst="ellipse">
            <a:avLst/>
          </a:prstGeom>
          <a:solidFill>
            <a:srgbClr val="5F938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228" name="Google Shape;228;p22"/>
          <p:cNvSpPr/>
          <p:nvPr/>
        </p:nvSpPr>
        <p:spPr>
          <a:xfrm>
            <a:off x="12110653" y="5674104"/>
            <a:ext cx="141033" cy="141033"/>
          </a:xfrm>
          <a:prstGeom prst="ellipse">
            <a:avLst/>
          </a:prstGeom>
          <a:solidFill>
            <a:srgbClr val="99A6A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229" name="Google Shape;229;p22"/>
          <p:cNvSpPr/>
          <p:nvPr/>
        </p:nvSpPr>
        <p:spPr>
          <a:xfrm>
            <a:off x="10978249" y="6495080"/>
            <a:ext cx="478360" cy="478360"/>
          </a:xfrm>
          <a:prstGeom prst="ellipse">
            <a:avLst/>
          </a:prstGeom>
          <a:solidFill>
            <a:srgbClr val="F2C06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230" name="Google Shape;230;p22"/>
          <p:cNvSpPr/>
          <p:nvPr/>
        </p:nvSpPr>
        <p:spPr>
          <a:xfrm>
            <a:off x="10707075" y="6526839"/>
            <a:ext cx="241769" cy="241769"/>
          </a:xfrm>
          <a:prstGeom prst="ellipse">
            <a:avLst/>
          </a:prstGeom>
          <a:solidFill>
            <a:srgbClr val="CF5F5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231" name="Google Shape;231;p22"/>
          <p:cNvSpPr/>
          <p:nvPr/>
        </p:nvSpPr>
        <p:spPr>
          <a:xfrm>
            <a:off x="11204039" y="6251420"/>
            <a:ext cx="342752" cy="342752"/>
          </a:xfrm>
          <a:prstGeom prst="ellipse">
            <a:avLst/>
          </a:prstGeom>
          <a:solidFill>
            <a:srgbClr val="5F938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232" name="Google Shape;232;p22"/>
          <p:cNvSpPr/>
          <p:nvPr/>
        </p:nvSpPr>
        <p:spPr>
          <a:xfrm>
            <a:off x="11615627" y="6205162"/>
            <a:ext cx="57597" cy="57597"/>
          </a:xfrm>
          <a:prstGeom prst="ellipse">
            <a:avLst/>
          </a:prstGeom>
          <a:solidFill>
            <a:srgbClr val="F2C06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233" name="Google Shape;233;p22"/>
          <p:cNvSpPr/>
          <p:nvPr/>
        </p:nvSpPr>
        <p:spPr>
          <a:xfrm>
            <a:off x="12073983" y="6315466"/>
            <a:ext cx="60441" cy="60441"/>
          </a:xfrm>
          <a:prstGeom prst="ellipse">
            <a:avLst/>
          </a:prstGeom>
          <a:solidFill>
            <a:srgbClr val="CF5F5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234" name="Google Shape;234;p22"/>
          <p:cNvSpPr/>
          <p:nvPr/>
        </p:nvSpPr>
        <p:spPr>
          <a:xfrm>
            <a:off x="11546791" y="5718279"/>
            <a:ext cx="57597" cy="57597"/>
          </a:xfrm>
          <a:prstGeom prst="ellipse">
            <a:avLst/>
          </a:prstGeom>
          <a:solidFill>
            <a:srgbClr val="F2C06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235" name="Google Shape;235;p22"/>
          <p:cNvSpPr/>
          <p:nvPr/>
        </p:nvSpPr>
        <p:spPr>
          <a:xfrm>
            <a:off x="12005147" y="5828584"/>
            <a:ext cx="60441" cy="60441"/>
          </a:xfrm>
          <a:prstGeom prst="ellipse">
            <a:avLst/>
          </a:prstGeom>
          <a:solidFill>
            <a:srgbClr val="CF5F5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236" name="Google Shape;236;p22"/>
          <p:cNvSpPr/>
          <p:nvPr/>
        </p:nvSpPr>
        <p:spPr>
          <a:xfrm>
            <a:off x="11957734" y="5653260"/>
            <a:ext cx="66650" cy="66650"/>
          </a:xfrm>
          <a:prstGeom prst="ellipse">
            <a:avLst/>
          </a:prstGeom>
          <a:solidFill>
            <a:srgbClr val="5F938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237" name="Google Shape;237;p22"/>
          <p:cNvSpPr/>
          <p:nvPr/>
        </p:nvSpPr>
        <p:spPr>
          <a:xfrm>
            <a:off x="9818322" y="6690680"/>
            <a:ext cx="141033" cy="141033"/>
          </a:xfrm>
          <a:prstGeom prst="ellipse">
            <a:avLst/>
          </a:prstGeom>
          <a:solidFill>
            <a:srgbClr val="F2C06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238" name="Google Shape;238;p22"/>
          <p:cNvSpPr/>
          <p:nvPr/>
        </p:nvSpPr>
        <p:spPr>
          <a:xfrm>
            <a:off x="11984731" y="5863990"/>
            <a:ext cx="392876" cy="392876"/>
          </a:xfrm>
          <a:prstGeom prst="ellipse">
            <a:avLst/>
          </a:prstGeom>
          <a:solidFill>
            <a:srgbClr val="CF5F5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239" name="Google Shape;239;p22"/>
          <p:cNvSpPr/>
          <p:nvPr/>
        </p:nvSpPr>
        <p:spPr>
          <a:xfrm>
            <a:off x="770150" y="980750"/>
            <a:ext cx="4977000" cy="400200"/>
          </a:xfrm>
          <a:prstGeom prst="roundRect">
            <a:avLst>
              <a:gd fmla="val 50000" name="adj"/>
            </a:avLst>
          </a:prstGeom>
          <a:solidFill>
            <a:srgbClr val="F2C06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ko-KR" sz="2000">
                <a:solidFill>
                  <a:schemeClr val="lt1"/>
                </a:solidFill>
                <a:latin typeface="Malgun Gothic"/>
                <a:ea typeface="Malgun Gothic"/>
                <a:cs typeface="Malgun Gothic"/>
                <a:sym typeface="Malgun Gothic"/>
              </a:rPr>
              <a:t>1. </a:t>
            </a:r>
            <a:r>
              <a:rPr b="1" lang="ko-KR" sz="2000">
                <a:solidFill>
                  <a:schemeClr val="lt1"/>
                </a:solidFill>
                <a:latin typeface="Malgun Gothic"/>
                <a:ea typeface="Malgun Gothic"/>
                <a:cs typeface="Malgun Gothic"/>
                <a:sym typeface="Malgun Gothic"/>
              </a:rPr>
              <a:t>예비 초등학생 부모 타겟용 웹서비스</a:t>
            </a:r>
            <a:endParaRPr b="1" sz="2000">
              <a:solidFill>
                <a:schemeClr val="lt1"/>
              </a:solidFill>
              <a:latin typeface="Malgun Gothic"/>
              <a:ea typeface="Malgun Gothic"/>
              <a:cs typeface="Malgun Gothic"/>
              <a:sym typeface="Malgun Gothic"/>
            </a:endParaRPr>
          </a:p>
        </p:txBody>
      </p:sp>
      <p:sp>
        <p:nvSpPr>
          <p:cNvPr id="240" name="Google Shape;240;p22"/>
          <p:cNvSpPr/>
          <p:nvPr/>
        </p:nvSpPr>
        <p:spPr>
          <a:xfrm>
            <a:off x="7005850" y="980750"/>
            <a:ext cx="4541100" cy="400200"/>
          </a:xfrm>
          <a:prstGeom prst="roundRect">
            <a:avLst>
              <a:gd fmla="val 50000" name="adj"/>
            </a:avLst>
          </a:prstGeom>
          <a:solidFill>
            <a:srgbClr val="F2C06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ko-KR" sz="2000">
                <a:solidFill>
                  <a:srgbClr val="FFFFFF"/>
                </a:solidFill>
                <a:latin typeface="Malgun Gothic"/>
                <a:ea typeface="Malgun Gothic"/>
                <a:cs typeface="Malgun Gothic"/>
                <a:sym typeface="Malgun Gothic"/>
              </a:rPr>
              <a:t>2. 초등학생을 위한 </a:t>
            </a:r>
            <a:r>
              <a:rPr b="1" lang="ko-KR" sz="2000">
                <a:solidFill>
                  <a:srgbClr val="FFFFFF"/>
                </a:solidFill>
                <a:latin typeface="Malgun Gothic"/>
                <a:ea typeface="Malgun Gothic"/>
                <a:cs typeface="Malgun Gothic"/>
                <a:sym typeface="Malgun Gothic"/>
              </a:rPr>
              <a:t>어</a:t>
            </a:r>
            <a:r>
              <a:rPr b="1" lang="ko-KR" sz="2000">
                <a:solidFill>
                  <a:srgbClr val="FFFFFF"/>
                </a:solidFill>
                <a:latin typeface="Malgun Gothic"/>
                <a:ea typeface="Malgun Gothic"/>
                <a:cs typeface="Malgun Gothic"/>
                <a:sym typeface="Malgun Gothic"/>
              </a:rPr>
              <a:t>플리케이션</a:t>
            </a:r>
            <a:r>
              <a:rPr b="1" lang="ko-KR" sz="2000">
                <a:latin typeface="Malgun Gothic"/>
                <a:ea typeface="Malgun Gothic"/>
                <a:cs typeface="Malgun Gothic"/>
                <a:sym typeface="Malgun Gothic"/>
              </a:rPr>
              <a:t> </a:t>
            </a:r>
            <a:r>
              <a:rPr b="1" lang="ko-KR" sz="2000">
                <a:latin typeface="Malgun Gothic"/>
                <a:ea typeface="Malgun Gothic"/>
                <a:cs typeface="Malgun Gothic"/>
                <a:sym typeface="Malgun Gothic"/>
              </a:rPr>
              <a:t>  </a:t>
            </a:r>
            <a:endParaRPr b="1" sz="2000">
              <a:latin typeface="Malgun Gothic"/>
              <a:ea typeface="Malgun Gothic"/>
              <a:cs typeface="Malgun Gothic"/>
              <a:sym typeface="Malgun Gothic"/>
            </a:endParaRPr>
          </a:p>
        </p:txBody>
      </p:sp>
      <p:sp>
        <p:nvSpPr>
          <p:cNvPr id="241" name="Google Shape;241;p22"/>
          <p:cNvSpPr txBox="1"/>
          <p:nvPr/>
        </p:nvSpPr>
        <p:spPr>
          <a:xfrm>
            <a:off x="-12" y="1656325"/>
            <a:ext cx="6254400" cy="867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ko-KR" sz="1700">
                <a:solidFill>
                  <a:srgbClr val="262626"/>
                </a:solidFill>
              </a:rPr>
              <a:t>분석</a:t>
            </a:r>
            <a:r>
              <a:rPr b="1" lang="ko-KR" sz="1700">
                <a:solidFill>
                  <a:srgbClr val="262626"/>
                </a:solidFill>
              </a:rPr>
              <a:t>한 </a:t>
            </a:r>
            <a:r>
              <a:rPr b="1" lang="ko-KR" sz="1700">
                <a:solidFill>
                  <a:srgbClr val="262626"/>
                </a:solidFill>
              </a:rPr>
              <a:t>데이터를 바탕으로 예비 초등학생 자녀를 둔 학부모에게 </a:t>
            </a:r>
            <a:endParaRPr b="1" sz="1700">
              <a:solidFill>
                <a:srgbClr val="262626"/>
              </a:solidFill>
            </a:endParaRPr>
          </a:p>
          <a:p>
            <a:pPr indent="0" lvl="0" marL="0" marR="0" rtl="0" algn="ctr">
              <a:spcBef>
                <a:spcPts val="0"/>
              </a:spcBef>
              <a:spcAft>
                <a:spcPts val="0"/>
              </a:spcAft>
              <a:buNone/>
            </a:pPr>
            <a:r>
              <a:rPr b="1" lang="ko-KR" sz="1700">
                <a:solidFill>
                  <a:srgbClr val="262626"/>
                </a:solidFill>
              </a:rPr>
              <a:t>‘돌봄교실 확충 예정 학교’를 순위별로 예측 , </a:t>
            </a:r>
            <a:endParaRPr b="1" sz="1700">
              <a:solidFill>
                <a:srgbClr val="262626"/>
              </a:solidFill>
            </a:endParaRPr>
          </a:p>
          <a:p>
            <a:pPr indent="0" lvl="0" marL="0" marR="0" rtl="0" algn="ctr">
              <a:spcBef>
                <a:spcPts val="0"/>
              </a:spcBef>
              <a:spcAft>
                <a:spcPts val="0"/>
              </a:spcAft>
              <a:buNone/>
            </a:pPr>
            <a:r>
              <a:rPr b="1" lang="ko-KR" sz="1700">
                <a:solidFill>
                  <a:srgbClr val="262626"/>
                </a:solidFill>
              </a:rPr>
              <a:t>주거지 결정시 도움이 되도록 </a:t>
            </a:r>
            <a:r>
              <a:rPr b="1" lang="ko-KR" sz="1700">
                <a:solidFill>
                  <a:srgbClr val="262626"/>
                </a:solidFill>
              </a:rPr>
              <a:t>하고 돌봄 공백을 최소화 함</a:t>
            </a:r>
            <a:endParaRPr b="1" sz="1700">
              <a:solidFill>
                <a:srgbClr val="262626"/>
              </a:solidFill>
            </a:endParaRPr>
          </a:p>
        </p:txBody>
      </p:sp>
      <p:pic>
        <p:nvPicPr>
          <p:cNvPr descr="시계이(가) 표시된 사진&#10;&#10;자동 생성된 설명" id="242" name="Google Shape;242;p22"/>
          <p:cNvPicPr preferRelativeResize="0"/>
          <p:nvPr/>
        </p:nvPicPr>
        <p:blipFill rotWithShape="1">
          <a:blip r:embed="rId3">
            <a:alphaModFix/>
          </a:blip>
          <a:srcRect b="10133" l="0" r="-723" t="8916"/>
          <a:stretch/>
        </p:blipFill>
        <p:spPr>
          <a:xfrm>
            <a:off x="6424060" y="2723592"/>
            <a:ext cx="2194560" cy="3822180"/>
          </a:xfrm>
          <a:prstGeom prst="rect">
            <a:avLst/>
          </a:prstGeom>
          <a:noFill/>
          <a:ln>
            <a:noFill/>
          </a:ln>
        </p:spPr>
      </p:pic>
      <p:pic>
        <p:nvPicPr>
          <p:cNvPr descr="시계이(가) 표시된 사진&#10;&#10;자동 생성된 설명" id="243" name="Google Shape;243;p22"/>
          <p:cNvPicPr preferRelativeResize="0"/>
          <p:nvPr/>
        </p:nvPicPr>
        <p:blipFill rotWithShape="1">
          <a:blip r:embed="rId4">
            <a:alphaModFix/>
          </a:blip>
          <a:srcRect b="9120" l="1" r="971" t="10187"/>
          <a:stretch/>
        </p:blipFill>
        <p:spPr>
          <a:xfrm>
            <a:off x="9048101" y="2677900"/>
            <a:ext cx="2194575" cy="3875102"/>
          </a:xfrm>
          <a:prstGeom prst="rect">
            <a:avLst/>
          </a:prstGeom>
          <a:noFill/>
          <a:ln>
            <a:noFill/>
          </a:ln>
        </p:spPr>
      </p:pic>
      <p:sp>
        <p:nvSpPr>
          <p:cNvPr id="244" name="Google Shape;244;p22"/>
          <p:cNvSpPr txBox="1"/>
          <p:nvPr/>
        </p:nvSpPr>
        <p:spPr>
          <a:xfrm>
            <a:off x="5977750" y="1682975"/>
            <a:ext cx="6254400" cy="738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ko-KR" sz="1700">
                <a:solidFill>
                  <a:srgbClr val="262626"/>
                </a:solidFill>
              </a:rPr>
              <a:t> ‘급식카드 가맹점 데이터</a:t>
            </a:r>
            <a:r>
              <a:rPr b="1" lang="ko-KR" sz="1700">
                <a:solidFill>
                  <a:srgbClr val="262626"/>
                </a:solidFill>
              </a:rPr>
              <a:t>’</a:t>
            </a:r>
            <a:r>
              <a:rPr b="1" lang="ko-KR" sz="1700">
                <a:solidFill>
                  <a:srgbClr val="262626"/>
                </a:solidFill>
              </a:rPr>
              <a:t>를 함께 제공하여 </a:t>
            </a:r>
            <a:endParaRPr b="1" sz="1700">
              <a:solidFill>
                <a:srgbClr val="262626"/>
              </a:solidFill>
            </a:endParaRPr>
          </a:p>
          <a:p>
            <a:pPr indent="0" lvl="0" marL="0" marR="0" rtl="0" algn="ctr">
              <a:spcBef>
                <a:spcPts val="0"/>
              </a:spcBef>
              <a:spcAft>
                <a:spcPts val="0"/>
              </a:spcAft>
              <a:buNone/>
            </a:pPr>
            <a:r>
              <a:rPr b="1" lang="ko-KR" sz="1700">
                <a:solidFill>
                  <a:srgbClr val="262626"/>
                </a:solidFill>
              </a:rPr>
              <a:t>돌봄 교실 근처 급식카드 가맹점 조회 서비스 제공</a:t>
            </a:r>
            <a:endParaRPr b="1" sz="1700">
              <a:solidFill>
                <a:srgbClr val="262626"/>
              </a:solidFill>
            </a:endParaRPr>
          </a:p>
          <a:p>
            <a:pPr indent="0" lvl="0" marL="0" marR="0" rtl="0" algn="ctr">
              <a:spcBef>
                <a:spcPts val="0"/>
              </a:spcBef>
              <a:spcAft>
                <a:spcPts val="0"/>
              </a:spcAft>
              <a:buNone/>
            </a:pPr>
            <a:r>
              <a:rPr b="1" lang="ko-KR" sz="1700">
                <a:solidFill>
                  <a:srgbClr val="262626"/>
                </a:solidFill>
              </a:rPr>
              <a:t>편의점을 이용하는 아이들에게 </a:t>
            </a:r>
            <a:r>
              <a:rPr b="1" lang="ko-KR" sz="1700">
                <a:solidFill>
                  <a:srgbClr val="262626"/>
                </a:solidFill>
              </a:rPr>
              <a:t>균형</a:t>
            </a:r>
            <a:r>
              <a:rPr b="1" lang="ko-KR" sz="1700">
                <a:solidFill>
                  <a:srgbClr val="262626"/>
                </a:solidFill>
              </a:rPr>
              <a:t> 잡힌 식사 제공 </a:t>
            </a:r>
            <a:endParaRPr b="1" sz="1700">
              <a:solidFill>
                <a:srgbClr val="262626"/>
              </a:solidFill>
            </a:endParaRPr>
          </a:p>
        </p:txBody>
      </p:sp>
      <p:pic>
        <p:nvPicPr>
          <p:cNvPr descr="스크린샷, 컴퓨터, 모니터이(가) 표시된 사진&#10;&#10;자동 생성된 설명" id="245" name="Google Shape;245;p22"/>
          <p:cNvPicPr preferRelativeResize="0"/>
          <p:nvPr/>
        </p:nvPicPr>
        <p:blipFill rotWithShape="1">
          <a:blip r:embed="rId5">
            <a:alphaModFix/>
          </a:blip>
          <a:srcRect b="0" l="0" r="0" t="0"/>
          <a:stretch/>
        </p:blipFill>
        <p:spPr>
          <a:xfrm>
            <a:off x="1170671" y="2677900"/>
            <a:ext cx="3885480" cy="41230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F0"/>
        </a:solidFill>
      </p:bgPr>
    </p:bg>
    <p:spTree>
      <p:nvGrpSpPr>
        <p:cNvPr id="249" name="Shape 249"/>
        <p:cNvGrpSpPr/>
        <p:nvPr/>
      </p:nvGrpSpPr>
      <p:grpSpPr>
        <a:xfrm>
          <a:off x="0" y="0"/>
          <a:ext cx="0" cy="0"/>
          <a:chOff x="0" y="0"/>
          <a:chExt cx="0" cy="0"/>
        </a:xfrm>
      </p:grpSpPr>
      <p:sp>
        <p:nvSpPr>
          <p:cNvPr id="250" name="Google Shape;250;p23"/>
          <p:cNvSpPr/>
          <p:nvPr/>
        </p:nvSpPr>
        <p:spPr>
          <a:xfrm>
            <a:off x="249025" y="1843873"/>
            <a:ext cx="3846000" cy="4067100"/>
          </a:xfrm>
          <a:prstGeom prst="ellipse">
            <a:avLst/>
          </a:prstGeom>
          <a:solidFill>
            <a:srgbClr val="5F9387"/>
          </a:solidFill>
          <a:ln>
            <a:noFill/>
          </a:ln>
        </p:spPr>
        <p:txBody>
          <a:bodyPr anchorCtr="0" anchor="ctr" bIns="45700" lIns="91425" spcFirstLastPara="1" rIns="91425" wrap="square" tIns="45700">
            <a:noAutofit/>
          </a:bodyPr>
          <a:lstStyle/>
          <a:p>
            <a:pPr indent="0" lvl="0" marL="0" rtl="0" algn="ctr">
              <a:lnSpc>
                <a:spcPct val="130000"/>
              </a:lnSpc>
              <a:spcBef>
                <a:spcPts val="0"/>
              </a:spcBef>
              <a:spcAft>
                <a:spcPts val="0"/>
              </a:spcAft>
              <a:buClr>
                <a:srgbClr val="AEABAB"/>
              </a:buClr>
              <a:buSzPts val="1800"/>
              <a:buFont typeface="Arial"/>
              <a:buNone/>
            </a:pPr>
            <a:r>
              <a:rPr b="1" lang="ko-KR" sz="2500">
                <a:solidFill>
                  <a:schemeClr val="lt1"/>
                </a:solidFill>
              </a:rPr>
              <a:t>김도훈</a:t>
            </a:r>
            <a:endParaRPr b="1" sz="2500">
              <a:solidFill>
                <a:schemeClr val="lt1"/>
              </a:solidFill>
            </a:endParaRPr>
          </a:p>
          <a:p>
            <a:pPr indent="0" lvl="0" marL="0" rtl="0" algn="ctr">
              <a:lnSpc>
                <a:spcPct val="130000"/>
              </a:lnSpc>
              <a:spcBef>
                <a:spcPts val="0"/>
              </a:spcBef>
              <a:spcAft>
                <a:spcPts val="0"/>
              </a:spcAft>
              <a:buClr>
                <a:srgbClr val="AEABAB"/>
              </a:buClr>
              <a:buSzPts val="1800"/>
              <a:buFont typeface="Arial"/>
              <a:buNone/>
            </a:pPr>
            <a:r>
              <a:rPr b="1" lang="ko-KR" sz="2500">
                <a:solidFill>
                  <a:schemeClr val="lt1"/>
                </a:solidFill>
              </a:rPr>
              <a:t>(팀 리더)</a:t>
            </a:r>
            <a:endParaRPr b="1" sz="2500">
              <a:solidFill>
                <a:schemeClr val="lt1"/>
              </a:solidFill>
            </a:endParaRPr>
          </a:p>
          <a:p>
            <a:pPr indent="0" lvl="0" marL="0" rtl="0" algn="ctr">
              <a:lnSpc>
                <a:spcPct val="130000"/>
              </a:lnSpc>
              <a:spcBef>
                <a:spcPts val="0"/>
              </a:spcBef>
              <a:spcAft>
                <a:spcPts val="0"/>
              </a:spcAft>
              <a:buClr>
                <a:srgbClr val="AEABAB"/>
              </a:buClr>
              <a:buSzPts val="1800"/>
              <a:buFont typeface="Arial"/>
              <a:buNone/>
            </a:pPr>
            <a:r>
              <a:t/>
            </a:r>
            <a:endParaRPr b="1" sz="2000">
              <a:solidFill>
                <a:schemeClr val="lt1"/>
              </a:solidFill>
            </a:endParaRPr>
          </a:p>
          <a:p>
            <a:pPr indent="0" lvl="0" marL="0" rtl="0" algn="ctr">
              <a:lnSpc>
                <a:spcPct val="130000"/>
              </a:lnSpc>
              <a:spcBef>
                <a:spcPts val="0"/>
              </a:spcBef>
              <a:spcAft>
                <a:spcPts val="0"/>
              </a:spcAft>
              <a:buClr>
                <a:schemeClr val="dk1"/>
              </a:buClr>
              <a:buSzPts val="1100"/>
              <a:buFont typeface="Arial"/>
              <a:buNone/>
            </a:pPr>
            <a:r>
              <a:rPr b="1" lang="ko-KR" sz="2000">
                <a:solidFill>
                  <a:schemeClr val="lt1"/>
                </a:solidFill>
              </a:rPr>
              <a:t>데이터 수집, 전처리, </a:t>
            </a:r>
            <a:endParaRPr b="1" sz="2000">
              <a:solidFill>
                <a:schemeClr val="lt1"/>
              </a:solidFill>
            </a:endParaRPr>
          </a:p>
          <a:p>
            <a:pPr indent="0" lvl="0" marL="0" rtl="0" algn="ctr">
              <a:lnSpc>
                <a:spcPct val="130000"/>
              </a:lnSpc>
              <a:spcBef>
                <a:spcPts val="0"/>
              </a:spcBef>
              <a:spcAft>
                <a:spcPts val="0"/>
              </a:spcAft>
              <a:buClr>
                <a:schemeClr val="dk1"/>
              </a:buClr>
              <a:buSzPts val="1100"/>
              <a:buFont typeface="Arial"/>
              <a:buNone/>
            </a:pPr>
            <a:r>
              <a:rPr b="1" lang="ko-KR" sz="2000">
                <a:solidFill>
                  <a:schemeClr val="lt1"/>
                </a:solidFill>
              </a:rPr>
              <a:t>코딩, 분석</a:t>
            </a:r>
            <a:endParaRPr b="1" sz="2000">
              <a:solidFill>
                <a:schemeClr val="lt1"/>
              </a:solidFill>
            </a:endParaRPr>
          </a:p>
          <a:p>
            <a:pPr indent="0" lvl="0" marL="0" rtl="0" algn="ctr">
              <a:lnSpc>
                <a:spcPct val="130000"/>
              </a:lnSpc>
              <a:spcBef>
                <a:spcPts val="0"/>
              </a:spcBef>
              <a:spcAft>
                <a:spcPts val="0"/>
              </a:spcAft>
              <a:buClr>
                <a:schemeClr val="dk1"/>
              </a:buClr>
              <a:buSzPts val="1100"/>
              <a:buFont typeface="Arial"/>
              <a:buNone/>
            </a:pPr>
            <a:r>
              <a:rPr b="1" lang="ko-KR" sz="2000">
                <a:solidFill>
                  <a:schemeClr val="lt1"/>
                </a:solidFill>
              </a:rPr>
              <a:t>PPT 제작</a:t>
            </a:r>
            <a:endParaRPr b="1" sz="2000">
              <a:solidFill>
                <a:schemeClr val="lt1"/>
              </a:solidFill>
            </a:endParaRPr>
          </a:p>
        </p:txBody>
      </p:sp>
      <p:sp>
        <p:nvSpPr>
          <p:cNvPr id="251" name="Google Shape;251;p23"/>
          <p:cNvSpPr/>
          <p:nvPr/>
        </p:nvSpPr>
        <p:spPr>
          <a:xfrm>
            <a:off x="4247895" y="1843875"/>
            <a:ext cx="3846000" cy="4067100"/>
          </a:xfrm>
          <a:prstGeom prst="ellipse">
            <a:avLst/>
          </a:prstGeom>
          <a:solidFill>
            <a:srgbClr val="F2C06B"/>
          </a:solidFill>
          <a:ln>
            <a:noFill/>
          </a:ln>
        </p:spPr>
        <p:txBody>
          <a:bodyPr anchorCtr="0" anchor="ctr" bIns="45700" lIns="91425" spcFirstLastPara="1" rIns="91425" wrap="square" tIns="45700">
            <a:noAutofit/>
          </a:bodyPr>
          <a:lstStyle/>
          <a:p>
            <a:pPr indent="0" lvl="0" marL="0" rtl="0" algn="ctr">
              <a:lnSpc>
                <a:spcPct val="130000"/>
              </a:lnSpc>
              <a:spcBef>
                <a:spcPts val="0"/>
              </a:spcBef>
              <a:spcAft>
                <a:spcPts val="0"/>
              </a:spcAft>
              <a:buClr>
                <a:srgbClr val="AEABAB"/>
              </a:buClr>
              <a:buSzPts val="1800"/>
              <a:buFont typeface="Arial"/>
              <a:buNone/>
            </a:pPr>
            <a:r>
              <a:rPr b="1" lang="ko-KR" sz="2500">
                <a:solidFill>
                  <a:schemeClr val="lt1"/>
                </a:solidFill>
              </a:rPr>
              <a:t>김지은</a:t>
            </a:r>
            <a:endParaRPr b="1" sz="2500">
              <a:solidFill>
                <a:schemeClr val="lt1"/>
              </a:solidFill>
            </a:endParaRPr>
          </a:p>
          <a:p>
            <a:pPr indent="0" lvl="0" marL="0" rtl="0" algn="ctr">
              <a:lnSpc>
                <a:spcPct val="130000"/>
              </a:lnSpc>
              <a:spcBef>
                <a:spcPts val="0"/>
              </a:spcBef>
              <a:spcAft>
                <a:spcPts val="0"/>
              </a:spcAft>
              <a:buClr>
                <a:srgbClr val="AEABAB"/>
              </a:buClr>
              <a:buSzPts val="1800"/>
              <a:buFont typeface="Arial"/>
              <a:buNone/>
            </a:pPr>
            <a:r>
              <a:rPr b="1" lang="ko-KR" sz="2500">
                <a:solidFill>
                  <a:schemeClr val="lt1"/>
                </a:solidFill>
              </a:rPr>
              <a:t>(팀원)</a:t>
            </a:r>
            <a:endParaRPr b="1" sz="2500">
              <a:solidFill>
                <a:schemeClr val="lt1"/>
              </a:solidFill>
            </a:endParaRPr>
          </a:p>
          <a:p>
            <a:pPr indent="0" lvl="0" marL="0" rtl="0" algn="ctr">
              <a:lnSpc>
                <a:spcPct val="130000"/>
              </a:lnSpc>
              <a:spcBef>
                <a:spcPts val="0"/>
              </a:spcBef>
              <a:spcAft>
                <a:spcPts val="0"/>
              </a:spcAft>
              <a:buClr>
                <a:srgbClr val="AEABAB"/>
              </a:buClr>
              <a:buSzPts val="1800"/>
              <a:buFont typeface="Arial"/>
              <a:buNone/>
            </a:pPr>
            <a:r>
              <a:t/>
            </a:r>
            <a:endParaRPr b="1" sz="2000">
              <a:solidFill>
                <a:schemeClr val="lt1"/>
              </a:solidFill>
            </a:endParaRPr>
          </a:p>
          <a:p>
            <a:pPr indent="0" lvl="0" marL="0" rtl="0" algn="ctr">
              <a:lnSpc>
                <a:spcPct val="130000"/>
              </a:lnSpc>
              <a:spcBef>
                <a:spcPts val="0"/>
              </a:spcBef>
              <a:spcAft>
                <a:spcPts val="0"/>
              </a:spcAft>
              <a:buClr>
                <a:schemeClr val="dk1"/>
              </a:buClr>
              <a:buSzPts val="1100"/>
              <a:buFont typeface="Arial"/>
              <a:buNone/>
            </a:pPr>
            <a:r>
              <a:rPr b="1" lang="ko-KR" sz="2000">
                <a:solidFill>
                  <a:schemeClr val="lt1"/>
                </a:solidFill>
              </a:rPr>
              <a:t>데이터 수집, 전처리, </a:t>
            </a:r>
            <a:endParaRPr b="1" sz="2000">
              <a:solidFill>
                <a:schemeClr val="lt1"/>
              </a:solidFill>
            </a:endParaRPr>
          </a:p>
          <a:p>
            <a:pPr indent="0" lvl="0" marL="0" rtl="0" algn="ctr">
              <a:lnSpc>
                <a:spcPct val="130000"/>
              </a:lnSpc>
              <a:spcBef>
                <a:spcPts val="0"/>
              </a:spcBef>
              <a:spcAft>
                <a:spcPts val="0"/>
              </a:spcAft>
              <a:buClr>
                <a:schemeClr val="dk1"/>
              </a:buClr>
              <a:buSzPts val="1100"/>
              <a:buFont typeface="Arial"/>
              <a:buNone/>
            </a:pPr>
            <a:r>
              <a:rPr b="1" lang="ko-KR" sz="2000">
                <a:solidFill>
                  <a:schemeClr val="lt1"/>
                </a:solidFill>
              </a:rPr>
              <a:t>코딩, 분석</a:t>
            </a:r>
            <a:endParaRPr b="1" sz="2000">
              <a:solidFill>
                <a:schemeClr val="lt1"/>
              </a:solidFill>
            </a:endParaRPr>
          </a:p>
          <a:p>
            <a:pPr indent="0" lvl="0" marL="0" rtl="0" algn="ctr">
              <a:lnSpc>
                <a:spcPct val="130000"/>
              </a:lnSpc>
              <a:spcBef>
                <a:spcPts val="0"/>
              </a:spcBef>
              <a:spcAft>
                <a:spcPts val="0"/>
              </a:spcAft>
              <a:buClr>
                <a:schemeClr val="dk1"/>
              </a:buClr>
              <a:buSzPts val="1100"/>
              <a:buFont typeface="Arial"/>
              <a:buNone/>
            </a:pPr>
            <a:r>
              <a:rPr b="1" lang="ko-KR" sz="2000">
                <a:solidFill>
                  <a:schemeClr val="lt1"/>
                </a:solidFill>
              </a:rPr>
              <a:t>PPT 제작</a:t>
            </a:r>
            <a:endParaRPr b="1" sz="2000">
              <a:solidFill>
                <a:schemeClr val="lt1"/>
              </a:solidFill>
            </a:endParaRPr>
          </a:p>
        </p:txBody>
      </p:sp>
      <p:sp>
        <p:nvSpPr>
          <p:cNvPr id="252" name="Google Shape;252;p23"/>
          <p:cNvSpPr/>
          <p:nvPr/>
        </p:nvSpPr>
        <p:spPr>
          <a:xfrm>
            <a:off x="8246770" y="1913020"/>
            <a:ext cx="3792300" cy="3928800"/>
          </a:xfrm>
          <a:prstGeom prst="ellipse">
            <a:avLst/>
          </a:prstGeom>
          <a:solidFill>
            <a:srgbClr val="CF5F54"/>
          </a:solidFill>
          <a:ln>
            <a:noFill/>
          </a:ln>
        </p:spPr>
        <p:txBody>
          <a:bodyPr anchorCtr="0" anchor="ctr" bIns="45700" lIns="91425" spcFirstLastPara="1" rIns="91425" wrap="square" tIns="45700">
            <a:noAutofit/>
          </a:bodyPr>
          <a:lstStyle/>
          <a:p>
            <a:pPr indent="0" lvl="0" marL="0" rtl="0" algn="ctr">
              <a:lnSpc>
                <a:spcPct val="130000"/>
              </a:lnSpc>
              <a:spcBef>
                <a:spcPts val="0"/>
              </a:spcBef>
              <a:spcAft>
                <a:spcPts val="0"/>
              </a:spcAft>
              <a:buClr>
                <a:srgbClr val="AEABAB"/>
              </a:buClr>
              <a:buSzPts val="1800"/>
              <a:buFont typeface="Arial"/>
              <a:buNone/>
            </a:pPr>
            <a:r>
              <a:t/>
            </a:r>
            <a:endParaRPr b="1" sz="2000">
              <a:solidFill>
                <a:schemeClr val="lt1"/>
              </a:solidFill>
            </a:endParaRPr>
          </a:p>
          <a:p>
            <a:pPr indent="0" lvl="0" marL="0" rtl="0" algn="ctr">
              <a:lnSpc>
                <a:spcPct val="130000"/>
              </a:lnSpc>
              <a:spcBef>
                <a:spcPts val="0"/>
              </a:spcBef>
              <a:spcAft>
                <a:spcPts val="0"/>
              </a:spcAft>
              <a:buClr>
                <a:srgbClr val="AEABAB"/>
              </a:buClr>
              <a:buSzPts val="1800"/>
              <a:buFont typeface="Arial"/>
              <a:buNone/>
            </a:pPr>
            <a:r>
              <a:rPr b="1" lang="ko-KR" sz="2500">
                <a:solidFill>
                  <a:schemeClr val="lt1"/>
                </a:solidFill>
              </a:rPr>
              <a:t>정혜린</a:t>
            </a:r>
            <a:endParaRPr b="1" sz="2500">
              <a:solidFill>
                <a:schemeClr val="lt1"/>
              </a:solidFill>
            </a:endParaRPr>
          </a:p>
          <a:p>
            <a:pPr indent="0" lvl="0" marL="0" rtl="0" algn="ctr">
              <a:lnSpc>
                <a:spcPct val="130000"/>
              </a:lnSpc>
              <a:spcBef>
                <a:spcPts val="0"/>
              </a:spcBef>
              <a:spcAft>
                <a:spcPts val="0"/>
              </a:spcAft>
              <a:buClr>
                <a:srgbClr val="AEABAB"/>
              </a:buClr>
              <a:buSzPts val="1800"/>
              <a:buFont typeface="Arial"/>
              <a:buNone/>
            </a:pPr>
            <a:r>
              <a:rPr b="1" lang="ko-KR" sz="2500">
                <a:solidFill>
                  <a:schemeClr val="lt1"/>
                </a:solidFill>
              </a:rPr>
              <a:t>(팀원)</a:t>
            </a:r>
            <a:endParaRPr b="1" sz="2500">
              <a:solidFill>
                <a:schemeClr val="lt1"/>
              </a:solidFill>
            </a:endParaRPr>
          </a:p>
          <a:p>
            <a:pPr indent="0" lvl="0" marL="0" rtl="0" algn="l">
              <a:lnSpc>
                <a:spcPct val="130000"/>
              </a:lnSpc>
              <a:spcBef>
                <a:spcPts val="0"/>
              </a:spcBef>
              <a:spcAft>
                <a:spcPts val="0"/>
              </a:spcAft>
              <a:buClr>
                <a:srgbClr val="AEABAB"/>
              </a:buClr>
              <a:buSzPts val="1800"/>
              <a:buFont typeface="Arial"/>
              <a:buNone/>
            </a:pPr>
            <a:r>
              <a:t/>
            </a:r>
            <a:endParaRPr b="1" sz="2000">
              <a:solidFill>
                <a:schemeClr val="lt1"/>
              </a:solidFill>
            </a:endParaRPr>
          </a:p>
          <a:p>
            <a:pPr indent="0" lvl="0" marL="0" rtl="0" algn="ctr">
              <a:lnSpc>
                <a:spcPct val="130000"/>
              </a:lnSpc>
              <a:spcBef>
                <a:spcPts val="0"/>
              </a:spcBef>
              <a:spcAft>
                <a:spcPts val="0"/>
              </a:spcAft>
              <a:buClr>
                <a:schemeClr val="dk1"/>
              </a:buClr>
              <a:buSzPts val="1100"/>
              <a:buFont typeface="Arial"/>
              <a:buNone/>
            </a:pPr>
            <a:r>
              <a:rPr b="1" lang="ko-KR" sz="2000">
                <a:solidFill>
                  <a:schemeClr val="lt1"/>
                </a:solidFill>
              </a:rPr>
              <a:t>데이터 수집, 전처리,</a:t>
            </a:r>
            <a:endParaRPr b="1" sz="2000">
              <a:solidFill>
                <a:schemeClr val="lt1"/>
              </a:solidFill>
            </a:endParaRPr>
          </a:p>
          <a:p>
            <a:pPr indent="0" lvl="0" marL="0" rtl="0" algn="ctr">
              <a:lnSpc>
                <a:spcPct val="130000"/>
              </a:lnSpc>
              <a:spcBef>
                <a:spcPts val="0"/>
              </a:spcBef>
              <a:spcAft>
                <a:spcPts val="0"/>
              </a:spcAft>
              <a:buClr>
                <a:schemeClr val="dk1"/>
              </a:buClr>
              <a:buSzPts val="1100"/>
              <a:buFont typeface="Arial"/>
              <a:buNone/>
            </a:pPr>
            <a:r>
              <a:rPr b="1" lang="ko-KR" sz="2000">
                <a:solidFill>
                  <a:schemeClr val="lt1"/>
                </a:solidFill>
              </a:rPr>
              <a:t> 분석, 자료수집</a:t>
            </a:r>
            <a:endParaRPr b="1" sz="2000">
              <a:solidFill>
                <a:schemeClr val="lt1"/>
              </a:solidFill>
            </a:endParaRPr>
          </a:p>
          <a:p>
            <a:pPr indent="0" lvl="0" marL="0" rtl="0" algn="ctr">
              <a:lnSpc>
                <a:spcPct val="130000"/>
              </a:lnSpc>
              <a:spcBef>
                <a:spcPts val="0"/>
              </a:spcBef>
              <a:spcAft>
                <a:spcPts val="0"/>
              </a:spcAft>
              <a:buClr>
                <a:schemeClr val="dk1"/>
              </a:buClr>
              <a:buSzPts val="1100"/>
              <a:buFont typeface="Arial"/>
              <a:buNone/>
            </a:pPr>
            <a:r>
              <a:rPr b="1" lang="ko-KR" sz="2000">
                <a:solidFill>
                  <a:schemeClr val="lt1"/>
                </a:solidFill>
              </a:rPr>
              <a:t>PPT 제작</a:t>
            </a:r>
            <a:endParaRPr b="1" sz="2000">
              <a:solidFill>
                <a:schemeClr val="lt1"/>
              </a:solidFill>
            </a:endParaRPr>
          </a:p>
        </p:txBody>
      </p:sp>
      <p:sp>
        <p:nvSpPr>
          <p:cNvPr id="253" name="Google Shape;253;p23"/>
          <p:cNvSpPr txBox="1"/>
          <p:nvPr/>
        </p:nvSpPr>
        <p:spPr>
          <a:xfrm>
            <a:off x="402925" y="365150"/>
            <a:ext cx="5210700" cy="61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ko-KR" sz="3000"/>
              <a:t>Ⅱ. 프로젝트 팀 구성 및 역할</a:t>
            </a:r>
            <a:endParaRPr b="1" sz="3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grpSp>
        <p:nvGrpSpPr>
          <p:cNvPr id="258" name="Google Shape;258;p24"/>
          <p:cNvGrpSpPr/>
          <p:nvPr/>
        </p:nvGrpSpPr>
        <p:grpSpPr>
          <a:xfrm>
            <a:off x="648917" y="14748"/>
            <a:ext cx="179794" cy="1187805"/>
            <a:chOff x="281524" y="0"/>
            <a:chExt cx="105606" cy="721500"/>
          </a:xfrm>
        </p:grpSpPr>
        <p:sp>
          <p:nvSpPr>
            <p:cNvPr id="259" name="Google Shape;259;p24"/>
            <p:cNvSpPr/>
            <p:nvPr/>
          </p:nvSpPr>
          <p:spPr>
            <a:xfrm>
              <a:off x="281524" y="0"/>
              <a:ext cx="45600" cy="721500"/>
            </a:xfrm>
            <a:prstGeom prst="rect">
              <a:avLst/>
            </a:prstGeom>
            <a:solidFill>
              <a:srgbClr val="2E75B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Malgun Gothic"/>
                <a:buNone/>
              </a:pPr>
              <a:r>
                <a:t/>
              </a:r>
              <a:endParaRPr b="0" i="0" sz="1800" u="none" cap="none" strike="noStrike">
                <a:solidFill>
                  <a:srgbClr val="FFFFFF"/>
                </a:solidFill>
                <a:latin typeface="Arial"/>
                <a:ea typeface="Arial"/>
                <a:cs typeface="Arial"/>
                <a:sym typeface="Arial"/>
              </a:endParaRPr>
            </a:p>
          </p:txBody>
        </p:sp>
        <p:sp>
          <p:nvSpPr>
            <p:cNvPr id="260" name="Google Shape;260;p24"/>
            <p:cNvSpPr/>
            <p:nvPr/>
          </p:nvSpPr>
          <p:spPr>
            <a:xfrm>
              <a:off x="341530" y="0"/>
              <a:ext cx="45600" cy="721500"/>
            </a:xfrm>
            <a:prstGeom prst="rect">
              <a:avLst/>
            </a:prstGeom>
            <a:solidFill>
              <a:srgbClr val="2E75B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Malgun Gothic"/>
                <a:buNone/>
              </a:pPr>
              <a:r>
                <a:t/>
              </a:r>
              <a:endParaRPr b="0" i="0" sz="1800" u="none" cap="none" strike="noStrike">
                <a:solidFill>
                  <a:srgbClr val="FFFFFF"/>
                </a:solidFill>
                <a:latin typeface="Arial"/>
                <a:ea typeface="Arial"/>
                <a:cs typeface="Arial"/>
                <a:sym typeface="Arial"/>
              </a:endParaRPr>
            </a:p>
          </p:txBody>
        </p:sp>
      </p:grpSp>
      <p:sp>
        <p:nvSpPr>
          <p:cNvPr id="261" name="Google Shape;261;p24"/>
          <p:cNvSpPr/>
          <p:nvPr/>
        </p:nvSpPr>
        <p:spPr>
          <a:xfrm>
            <a:off x="790006" y="310196"/>
            <a:ext cx="68016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ko-KR" sz="3600" u="none" cap="none" strike="noStrike">
                <a:solidFill>
                  <a:srgbClr val="1A7BAE"/>
                </a:solidFill>
                <a:latin typeface="Impact"/>
                <a:ea typeface="Impact"/>
                <a:cs typeface="Impact"/>
                <a:sym typeface="Impact"/>
              </a:rPr>
              <a:t>Ⅲ.  프로젝트 수행절차 및 방법</a:t>
            </a:r>
            <a:endParaRPr b="1" i="0" sz="3600" u="none" cap="none" strike="noStrike">
              <a:solidFill>
                <a:srgbClr val="1A7BAE"/>
              </a:solidFill>
              <a:latin typeface="Impact"/>
              <a:ea typeface="Impact"/>
              <a:cs typeface="Impact"/>
              <a:sym typeface="Impact"/>
            </a:endParaRPr>
          </a:p>
        </p:txBody>
      </p:sp>
      <p:graphicFrame>
        <p:nvGraphicFramePr>
          <p:cNvPr id="262" name="Google Shape;262;p24"/>
          <p:cNvGraphicFramePr/>
          <p:nvPr/>
        </p:nvGraphicFramePr>
        <p:xfrm>
          <a:off x="1073020" y="2008539"/>
          <a:ext cx="3000000" cy="3000000"/>
        </p:xfrm>
        <a:graphic>
          <a:graphicData uri="http://schemas.openxmlformats.org/drawingml/2006/table">
            <a:tbl>
              <a:tblPr>
                <a:noFill/>
                <a:tableStyleId>{210C06E3-8B43-45D2-91A1-545380D778CC}</a:tableStyleId>
              </a:tblPr>
              <a:tblGrid>
                <a:gridCol w="10049075"/>
              </a:tblGrid>
              <a:tr h="519475">
                <a:tc>
                  <a:txBody>
                    <a:bodyPr/>
                    <a:lstStyle/>
                    <a:p>
                      <a:pPr indent="0" lvl="0" marL="0" marR="0" rtl="0" algn="ctr">
                        <a:lnSpc>
                          <a:spcPct val="130000"/>
                        </a:lnSpc>
                        <a:spcBef>
                          <a:spcPts val="0"/>
                        </a:spcBef>
                        <a:spcAft>
                          <a:spcPts val="0"/>
                        </a:spcAft>
                        <a:buClr>
                          <a:schemeClr val="dk1"/>
                        </a:buClr>
                        <a:buSzPts val="1800"/>
                        <a:buFont typeface="Arial"/>
                        <a:buNone/>
                      </a:pPr>
                      <a:r>
                        <a:rPr b="0" i="0" lang="ko-KR" sz="1800" u="none" cap="none" strike="noStrike">
                          <a:solidFill>
                            <a:schemeClr val="dk1"/>
                          </a:solidFill>
                          <a:latin typeface="Malgun Gothic"/>
                          <a:ea typeface="Malgun Gothic"/>
                          <a:cs typeface="Malgun Gothic"/>
                          <a:sym typeface="Malgun Gothic"/>
                        </a:rPr>
                        <a:t>✎ </a:t>
                      </a:r>
                      <a:r>
                        <a:rPr b="1" i="0" lang="ko-KR" sz="2400" u="none" cap="none" strike="noStrike">
                          <a:solidFill>
                            <a:schemeClr val="dk1"/>
                          </a:solidFill>
                          <a:latin typeface="Arial"/>
                          <a:ea typeface="Arial"/>
                          <a:cs typeface="Arial"/>
                          <a:sym typeface="Arial"/>
                        </a:rPr>
                        <a:t>작 성 요 령 </a:t>
                      </a:r>
                      <a:r>
                        <a:rPr b="0" i="0" lang="ko-KR" sz="1800" u="none" cap="none" strike="noStrike">
                          <a:solidFill>
                            <a:schemeClr val="dk1"/>
                          </a:solidFill>
                          <a:latin typeface="Malgun Gothic"/>
                          <a:ea typeface="Malgun Gothic"/>
                          <a:cs typeface="Malgun Gothic"/>
                          <a:sym typeface="Malgun Gothic"/>
                        </a:rPr>
                        <a:t>✎</a:t>
                      </a:r>
                      <a:endParaRPr b="1" i="0" sz="2400" u="none" cap="none" strike="noStrike">
                        <a:solidFill>
                          <a:schemeClr val="dk1"/>
                        </a:solidFill>
                        <a:latin typeface="Arial"/>
                        <a:ea typeface="Arial"/>
                        <a:cs typeface="Arial"/>
                        <a:sym typeface="Arial"/>
                      </a:endParaRPr>
                    </a:p>
                  </a:txBody>
                  <a:tcPr marT="4225" marB="0" marR="4225" marL="72000" anchor="ctr">
                    <a:lnL cap="flat" cmpd="sng" w="12700">
                      <a:solidFill>
                        <a:schemeClr val="dk1"/>
                      </a:solidFill>
                      <a:prstDash val="dot"/>
                      <a:round/>
                      <a:headEnd len="sm" w="sm" type="none"/>
                      <a:tailEnd len="sm" w="sm" type="none"/>
                    </a:lnL>
                    <a:lnR cap="flat" cmpd="sng" w="12700">
                      <a:solidFill>
                        <a:schemeClr val="dk1"/>
                      </a:solidFill>
                      <a:prstDash val="dot"/>
                      <a:round/>
                      <a:headEnd len="sm" w="sm" type="none"/>
                      <a:tailEnd len="sm" w="sm" type="none"/>
                    </a:lnR>
                    <a:lnT cap="flat" cmpd="sng" w="12700">
                      <a:solidFill>
                        <a:schemeClr val="dk1"/>
                      </a:solidFill>
                      <a:prstDash val="dot"/>
                      <a:round/>
                      <a:headEnd len="sm" w="sm" type="none"/>
                      <a:tailEnd len="sm" w="sm" type="none"/>
                    </a:lnT>
                    <a:lnB cap="flat" cmpd="sng" w="12700">
                      <a:solidFill>
                        <a:schemeClr val="dk1"/>
                      </a:solidFill>
                      <a:prstDash val="dot"/>
                      <a:round/>
                      <a:headEnd len="sm" w="sm" type="none"/>
                      <a:tailEnd len="sm" w="sm" type="none"/>
                    </a:lnB>
                    <a:solidFill>
                      <a:srgbClr val="BFBFBF"/>
                    </a:solidFill>
                  </a:tcPr>
                </a:tc>
              </a:tr>
              <a:tr h="3061025">
                <a:tc>
                  <a:txBody>
                    <a:bodyPr/>
                    <a:lstStyle/>
                    <a:p>
                      <a:pPr indent="-285750" lvl="0" marL="285750" marR="0" rtl="0" algn="l">
                        <a:lnSpc>
                          <a:spcPct val="130000"/>
                        </a:lnSpc>
                        <a:spcBef>
                          <a:spcPts val="0"/>
                        </a:spcBef>
                        <a:spcAft>
                          <a:spcPts val="0"/>
                        </a:spcAft>
                        <a:buClr>
                          <a:schemeClr val="dk1"/>
                        </a:buClr>
                        <a:buSzPts val="1800"/>
                        <a:buFont typeface="Noto Sans Symbols"/>
                        <a:buChar char="❖"/>
                      </a:pPr>
                      <a:r>
                        <a:rPr b="1" i="0" lang="ko-KR" sz="1800" u="none" cap="none" strike="noStrike">
                          <a:solidFill>
                            <a:schemeClr val="dk1"/>
                          </a:solidFill>
                          <a:latin typeface="Arial"/>
                          <a:ea typeface="Arial"/>
                          <a:cs typeface="Arial"/>
                          <a:sym typeface="Arial"/>
                        </a:rPr>
                        <a:t>[프로젝트 수행절차 및 방법]은 프로젝트의 사전 기획과 프로젝트 수행 및 완료 과정으로 나누어서 작성한다. (프로젝트 수행 절차를 도식화하여 제시하거나, 더 효과적으로 전달하는 방법 등이 있다면, 기본적인 구성요소를 포함하여 보다 창의적으로 수정하여 작성 가능함)</a:t>
                      </a:r>
                      <a:endParaRPr b="1" i="0" sz="1800" u="none" cap="none" strike="noStrike">
                        <a:solidFill>
                          <a:schemeClr val="dk1"/>
                        </a:solidFill>
                        <a:latin typeface="Arial"/>
                        <a:ea typeface="Arial"/>
                        <a:cs typeface="Arial"/>
                        <a:sym typeface="Arial"/>
                      </a:endParaRPr>
                    </a:p>
                    <a:p>
                      <a:pPr indent="-171450" lvl="0" marL="285750" marR="0" rtl="0" algn="l">
                        <a:lnSpc>
                          <a:spcPct val="130000"/>
                        </a:lnSpc>
                        <a:spcBef>
                          <a:spcPts val="0"/>
                        </a:spcBef>
                        <a:spcAft>
                          <a:spcPts val="0"/>
                        </a:spcAft>
                        <a:buClr>
                          <a:schemeClr val="dk1"/>
                        </a:buClr>
                        <a:buSzPts val="1800"/>
                        <a:buFont typeface="Noto Sans Symbols"/>
                        <a:buNone/>
                      </a:pPr>
                      <a:r>
                        <a:t/>
                      </a:r>
                      <a:endParaRPr b="1" i="0" sz="1800" u="none" cap="none" strike="noStrike">
                        <a:solidFill>
                          <a:schemeClr val="dk1"/>
                        </a:solidFill>
                        <a:latin typeface="Arial"/>
                        <a:ea typeface="Arial"/>
                        <a:cs typeface="Arial"/>
                        <a:sym typeface="Arial"/>
                      </a:endParaRPr>
                    </a:p>
                    <a:p>
                      <a:pPr indent="-285750" lvl="0" marL="285750" marR="0" rtl="0" algn="l">
                        <a:lnSpc>
                          <a:spcPct val="130000"/>
                        </a:lnSpc>
                        <a:spcBef>
                          <a:spcPts val="0"/>
                        </a:spcBef>
                        <a:spcAft>
                          <a:spcPts val="0"/>
                        </a:spcAft>
                        <a:buClr>
                          <a:schemeClr val="dk1"/>
                        </a:buClr>
                        <a:buSzPts val="1800"/>
                        <a:buFont typeface="Arial"/>
                        <a:buChar char="•"/>
                      </a:pPr>
                      <a:r>
                        <a:rPr b="0" i="0" lang="ko-KR" sz="1800" u="none" cap="none" strike="noStrike">
                          <a:solidFill>
                            <a:schemeClr val="dk1"/>
                          </a:solidFill>
                          <a:latin typeface="Arial"/>
                          <a:ea typeface="Arial"/>
                          <a:cs typeface="Arial"/>
                          <a:sym typeface="Arial"/>
                        </a:rPr>
                        <a:t>프로젝트 기획 및 주제 선정 과정과 아이디어를 도출하는 과정을 작성</a:t>
                      </a:r>
                      <a:endParaRPr b="0" i="0" sz="1800" u="none" cap="none" strike="noStrike">
                        <a:solidFill>
                          <a:schemeClr val="dk1"/>
                        </a:solidFill>
                        <a:latin typeface="Arial"/>
                        <a:ea typeface="Arial"/>
                        <a:cs typeface="Arial"/>
                        <a:sym typeface="Arial"/>
                      </a:endParaRPr>
                    </a:p>
                    <a:p>
                      <a:pPr indent="-285750" lvl="0" marL="285750" marR="0" rtl="0" algn="l">
                        <a:lnSpc>
                          <a:spcPct val="130000"/>
                        </a:lnSpc>
                        <a:spcBef>
                          <a:spcPts val="0"/>
                        </a:spcBef>
                        <a:spcAft>
                          <a:spcPts val="0"/>
                        </a:spcAft>
                        <a:buClr>
                          <a:schemeClr val="dk1"/>
                        </a:buClr>
                        <a:buSzPts val="1800"/>
                        <a:buFont typeface="Arial"/>
                        <a:buChar char="•"/>
                      </a:pPr>
                      <a:r>
                        <a:rPr b="0" i="0" lang="ko-KR" sz="1800" u="none" cap="none" strike="noStrike">
                          <a:solidFill>
                            <a:schemeClr val="dk1"/>
                          </a:solidFill>
                          <a:latin typeface="Arial"/>
                          <a:ea typeface="Arial"/>
                          <a:cs typeface="Arial"/>
                          <a:sym typeface="Arial"/>
                        </a:rPr>
                        <a:t>기획 단계에서 도출된 주제와 아이디어를 기반으로 실제 프로젝트를 수행한 세부적인 기간과 활동 내용을 작성</a:t>
                      </a:r>
                      <a:endParaRPr b="0" i="0" sz="1800" u="none" cap="none" strike="noStrike">
                        <a:solidFill>
                          <a:schemeClr val="dk1"/>
                        </a:solidFill>
                        <a:latin typeface="Arial"/>
                        <a:ea typeface="Arial"/>
                        <a:cs typeface="Arial"/>
                        <a:sym typeface="Arial"/>
                      </a:endParaRPr>
                    </a:p>
                  </a:txBody>
                  <a:tcPr marT="4225" marB="0" marR="4225" marL="72000" anchor="ctr">
                    <a:lnL cap="flat" cmpd="sng" w="12700">
                      <a:solidFill>
                        <a:schemeClr val="dk1"/>
                      </a:solidFill>
                      <a:prstDash val="dot"/>
                      <a:round/>
                      <a:headEnd len="sm" w="sm" type="none"/>
                      <a:tailEnd len="sm" w="sm" type="none"/>
                    </a:lnL>
                    <a:lnR cap="flat" cmpd="sng" w="12700">
                      <a:solidFill>
                        <a:schemeClr val="dk1"/>
                      </a:solidFill>
                      <a:prstDash val="dot"/>
                      <a:round/>
                      <a:headEnd len="sm" w="sm" type="none"/>
                      <a:tailEnd len="sm" w="sm" type="none"/>
                    </a:lnR>
                    <a:lnT cap="flat" cmpd="sng" w="12700">
                      <a:solidFill>
                        <a:schemeClr val="dk1"/>
                      </a:solidFill>
                      <a:prstDash val="dot"/>
                      <a:round/>
                      <a:headEnd len="sm" w="sm" type="none"/>
                      <a:tailEnd len="sm" w="sm" type="none"/>
                    </a:lnT>
                    <a:lnB cap="flat" cmpd="sng" w="12700">
                      <a:solidFill>
                        <a:schemeClr val="dk1"/>
                      </a:solidFill>
                      <a:prstDash val="dot"/>
                      <a:round/>
                      <a:headEnd len="sm" w="sm" type="none"/>
                      <a:tailEnd len="sm" w="sm" type="none"/>
                    </a:lnB>
                  </a:tcPr>
                </a:tc>
              </a:tr>
            </a:tbl>
          </a:graphicData>
        </a:graphic>
      </p:graphicFrame>
      <p:sp>
        <p:nvSpPr>
          <p:cNvPr id="263" name="Google Shape;263;p2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ko-KR"/>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F0"/>
        </a:solidFill>
      </p:bgPr>
    </p:bg>
    <p:spTree>
      <p:nvGrpSpPr>
        <p:cNvPr id="267" name="Shape 267"/>
        <p:cNvGrpSpPr/>
        <p:nvPr/>
      </p:nvGrpSpPr>
      <p:grpSpPr>
        <a:xfrm>
          <a:off x="0" y="0"/>
          <a:ext cx="0" cy="0"/>
          <a:chOff x="0" y="0"/>
          <a:chExt cx="0" cy="0"/>
        </a:xfrm>
      </p:grpSpPr>
      <p:graphicFrame>
        <p:nvGraphicFramePr>
          <p:cNvPr id="268" name="Google Shape;268;p25"/>
          <p:cNvGraphicFramePr/>
          <p:nvPr/>
        </p:nvGraphicFramePr>
        <p:xfrm>
          <a:off x="534825" y="1247690"/>
          <a:ext cx="3000000" cy="3000000"/>
        </p:xfrm>
        <a:graphic>
          <a:graphicData uri="http://schemas.openxmlformats.org/drawingml/2006/table">
            <a:tbl>
              <a:tblPr>
                <a:noFill/>
                <a:tableStyleId>{210C06E3-8B43-45D2-91A1-545380D778CC}</a:tableStyleId>
              </a:tblPr>
              <a:tblGrid>
                <a:gridCol w="1686775"/>
                <a:gridCol w="2724525"/>
                <a:gridCol w="4248650"/>
                <a:gridCol w="2462375"/>
              </a:tblGrid>
              <a:tr h="411625">
                <a:tc>
                  <a:txBody>
                    <a:bodyPr/>
                    <a:lstStyle/>
                    <a:p>
                      <a:pPr indent="0" lvl="0" marL="0" marR="0" rtl="0" algn="ctr">
                        <a:lnSpc>
                          <a:spcPct val="120000"/>
                        </a:lnSpc>
                        <a:spcBef>
                          <a:spcPts val="0"/>
                        </a:spcBef>
                        <a:spcAft>
                          <a:spcPts val="0"/>
                        </a:spcAft>
                        <a:buNone/>
                      </a:pPr>
                      <a:r>
                        <a:rPr b="1" i="0" lang="ko-KR" sz="1800" u="none" cap="none" strike="noStrike">
                          <a:solidFill>
                            <a:srgbClr val="FFFFFF"/>
                          </a:solidFill>
                          <a:latin typeface="Arial"/>
                          <a:ea typeface="Arial"/>
                          <a:cs typeface="Arial"/>
                          <a:sym typeface="Arial"/>
                        </a:rPr>
                        <a:t>구분</a:t>
                      </a:r>
                      <a:endParaRPr/>
                    </a:p>
                  </a:txBody>
                  <a:tcPr marT="4225" marB="0" marR="4225" marL="4225"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12700">
                      <a:solidFill>
                        <a:srgbClr val="000000"/>
                      </a:solidFill>
                      <a:prstDash val="dot"/>
                      <a:round/>
                      <a:headEnd len="sm" w="sm" type="none"/>
                      <a:tailEnd len="sm" w="sm" type="none"/>
                    </a:lnB>
                    <a:solidFill>
                      <a:srgbClr val="5F9387"/>
                    </a:solidFill>
                  </a:tcPr>
                </a:tc>
                <a:tc>
                  <a:txBody>
                    <a:bodyPr/>
                    <a:lstStyle/>
                    <a:p>
                      <a:pPr indent="0" lvl="0" marL="0" marR="0" rtl="0" algn="ctr">
                        <a:lnSpc>
                          <a:spcPct val="120000"/>
                        </a:lnSpc>
                        <a:spcBef>
                          <a:spcPts val="0"/>
                        </a:spcBef>
                        <a:spcAft>
                          <a:spcPts val="0"/>
                        </a:spcAft>
                        <a:buNone/>
                      </a:pPr>
                      <a:r>
                        <a:rPr b="1" i="0" lang="ko-KR" sz="1800" u="none" cap="none" strike="noStrike">
                          <a:solidFill>
                            <a:srgbClr val="FFFFFF"/>
                          </a:solidFill>
                          <a:latin typeface="Arial"/>
                          <a:ea typeface="Arial"/>
                          <a:cs typeface="Arial"/>
                          <a:sym typeface="Arial"/>
                        </a:rPr>
                        <a:t>기간</a:t>
                      </a:r>
                      <a:endParaRPr/>
                    </a:p>
                  </a:txBody>
                  <a:tcPr marT="4225" marB="0" marR="4225" marL="4225"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12700">
                      <a:solidFill>
                        <a:srgbClr val="000000"/>
                      </a:solidFill>
                      <a:prstDash val="dot"/>
                      <a:round/>
                      <a:headEnd len="sm" w="sm" type="none"/>
                      <a:tailEnd len="sm" w="sm" type="none"/>
                    </a:lnB>
                    <a:solidFill>
                      <a:srgbClr val="5F9387"/>
                    </a:solidFill>
                  </a:tcPr>
                </a:tc>
                <a:tc>
                  <a:txBody>
                    <a:bodyPr/>
                    <a:lstStyle/>
                    <a:p>
                      <a:pPr indent="0" lvl="0" marL="0" marR="0" rtl="0" algn="ctr">
                        <a:lnSpc>
                          <a:spcPct val="120000"/>
                        </a:lnSpc>
                        <a:spcBef>
                          <a:spcPts val="0"/>
                        </a:spcBef>
                        <a:spcAft>
                          <a:spcPts val="0"/>
                        </a:spcAft>
                        <a:buNone/>
                      </a:pPr>
                      <a:r>
                        <a:rPr b="1" i="0" lang="ko-KR" sz="1800" u="none" cap="none" strike="noStrike">
                          <a:solidFill>
                            <a:srgbClr val="FFFFFF"/>
                          </a:solidFill>
                          <a:latin typeface="Arial"/>
                          <a:ea typeface="Arial"/>
                          <a:cs typeface="Arial"/>
                          <a:sym typeface="Arial"/>
                        </a:rPr>
                        <a:t>활동</a:t>
                      </a:r>
                      <a:endParaRPr/>
                    </a:p>
                  </a:txBody>
                  <a:tcPr marT="4225" marB="0" marR="4225" marL="42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12700">
                      <a:solidFill>
                        <a:srgbClr val="000000"/>
                      </a:solidFill>
                      <a:prstDash val="dot"/>
                      <a:round/>
                      <a:headEnd len="sm" w="sm" type="none"/>
                      <a:tailEnd len="sm" w="sm" type="none"/>
                    </a:lnB>
                    <a:solidFill>
                      <a:srgbClr val="5F9387"/>
                    </a:solidFill>
                  </a:tcPr>
                </a:tc>
                <a:tc>
                  <a:txBody>
                    <a:bodyPr/>
                    <a:lstStyle/>
                    <a:p>
                      <a:pPr indent="0" lvl="0" marL="0" marR="0" rtl="0" algn="ctr">
                        <a:lnSpc>
                          <a:spcPct val="120000"/>
                        </a:lnSpc>
                        <a:spcBef>
                          <a:spcPts val="0"/>
                        </a:spcBef>
                        <a:spcAft>
                          <a:spcPts val="0"/>
                        </a:spcAft>
                        <a:buNone/>
                      </a:pPr>
                      <a:r>
                        <a:rPr b="1" i="0" lang="ko-KR" sz="1800" u="none" cap="none" strike="noStrike">
                          <a:solidFill>
                            <a:srgbClr val="FFFFFF"/>
                          </a:solidFill>
                          <a:latin typeface="Arial"/>
                          <a:ea typeface="Arial"/>
                          <a:cs typeface="Arial"/>
                          <a:sym typeface="Arial"/>
                        </a:rPr>
                        <a:t>비고</a:t>
                      </a:r>
                      <a:endParaRPr/>
                    </a:p>
                  </a:txBody>
                  <a:tcPr marT="4225" marB="0" marR="4225" marL="42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12700">
                      <a:solidFill>
                        <a:srgbClr val="000000"/>
                      </a:solidFill>
                      <a:prstDash val="dot"/>
                      <a:round/>
                      <a:headEnd len="sm" w="sm" type="none"/>
                      <a:tailEnd len="sm" w="sm" type="none"/>
                    </a:lnB>
                    <a:solidFill>
                      <a:srgbClr val="5F9387"/>
                    </a:solidFill>
                  </a:tcPr>
                </a:tc>
              </a:tr>
              <a:tr h="1214425">
                <a:tc>
                  <a:txBody>
                    <a:bodyPr/>
                    <a:lstStyle/>
                    <a:p>
                      <a:pPr indent="0" lvl="0" marL="0" marR="0" rtl="0" algn="ctr">
                        <a:lnSpc>
                          <a:spcPct val="150000"/>
                        </a:lnSpc>
                        <a:spcBef>
                          <a:spcPts val="0"/>
                        </a:spcBef>
                        <a:spcAft>
                          <a:spcPts val="0"/>
                        </a:spcAft>
                        <a:buNone/>
                      </a:pPr>
                      <a:r>
                        <a:rPr b="1" i="0" lang="ko-KR" sz="1800" u="none" cap="none" strike="noStrike">
                          <a:latin typeface="Arial"/>
                          <a:ea typeface="Arial"/>
                          <a:cs typeface="Arial"/>
                          <a:sym typeface="Arial"/>
                        </a:rPr>
                        <a:t>사전 기획</a:t>
                      </a:r>
                      <a:endParaRPr/>
                    </a:p>
                  </a:txBody>
                  <a:tcPr marT="4225" marB="0" marR="4225" marL="72000" anchor="ctr">
                    <a:lnL cap="flat" cmpd="sng" w="9525">
                      <a:solidFill>
                        <a:srgbClr val="000000">
                          <a:alpha val="0"/>
                        </a:srgbClr>
                      </a:solidFill>
                      <a:prstDash val="solid"/>
                      <a:round/>
                      <a:headEnd len="sm" w="sm" type="none"/>
                      <a:tailEnd len="sm" w="sm" type="none"/>
                    </a:lnL>
                    <a:lnR cap="flat" cmpd="sng" w="12700">
                      <a:solidFill>
                        <a:srgbClr val="000000"/>
                      </a:solidFill>
                      <a:prstDash val="dot"/>
                      <a:round/>
                      <a:headEnd len="sm" w="sm" type="none"/>
                      <a:tailEnd len="sm" w="sm" type="none"/>
                    </a:lnR>
                    <a:lnT cap="flat" cmpd="sng" w="12700">
                      <a:solidFill>
                        <a:srgbClr val="000000"/>
                      </a:solidFill>
                      <a:prstDash val="dot"/>
                      <a:round/>
                      <a:headEnd len="sm" w="sm" type="none"/>
                      <a:tailEnd len="sm" w="sm" type="none"/>
                    </a:lnT>
                    <a:lnB cap="flat" cmpd="sng" w="12700">
                      <a:solidFill>
                        <a:srgbClr val="000000"/>
                      </a:solidFill>
                      <a:prstDash val="dot"/>
                      <a:round/>
                      <a:headEnd len="sm" w="sm" type="none"/>
                      <a:tailEnd len="sm" w="sm" type="none"/>
                    </a:lnB>
                  </a:tcPr>
                </a:tc>
                <a:tc>
                  <a:txBody>
                    <a:bodyPr/>
                    <a:lstStyle/>
                    <a:p>
                      <a:pPr indent="0" lvl="0" marL="0" marR="0" rtl="0" algn="ctr">
                        <a:lnSpc>
                          <a:spcPct val="130000"/>
                        </a:lnSpc>
                        <a:spcBef>
                          <a:spcPts val="0"/>
                        </a:spcBef>
                        <a:spcAft>
                          <a:spcPts val="0"/>
                        </a:spcAft>
                        <a:buNone/>
                      </a:pPr>
                      <a:r>
                        <a:rPr b="1" lang="ko-KR" sz="1800"/>
                        <a:t>8/21(금)</a:t>
                      </a:r>
                      <a:endParaRPr b="1" sz="1800" u="none" cap="none" strike="noStrike">
                        <a:latin typeface="Arial"/>
                        <a:ea typeface="Arial"/>
                        <a:cs typeface="Arial"/>
                        <a:sym typeface="Arial"/>
                      </a:endParaRPr>
                    </a:p>
                  </a:txBody>
                  <a:tcPr marT="4225" marB="0" marR="4225" marL="36000" anchor="ctr">
                    <a:lnL cap="flat" cmpd="sng" w="12700">
                      <a:solidFill>
                        <a:srgbClr val="000000"/>
                      </a:solidFill>
                      <a:prstDash val="dot"/>
                      <a:round/>
                      <a:headEnd len="sm" w="sm" type="none"/>
                      <a:tailEnd len="sm" w="sm" type="none"/>
                    </a:lnL>
                    <a:lnR cap="flat" cmpd="sng" w="12700">
                      <a:solidFill>
                        <a:srgbClr val="000000"/>
                      </a:solidFill>
                      <a:prstDash val="dot"/>
                      <a:round/>
                      <a:headEnd len="sm" w="sm" type="none"/>
                      <a:tailEnd len="sm" w="sm" type="none"/>
                    </a:lnR>
                    <a:lnT cap="flat" cmpd="sng" w="12700">
                      <a:solidFill>
                        <a:srgbClr val="000000"/>
                      </a:solidFill>
                      <a:prstDash val="dot"/>
                      <a:round/>
                      <a:headEnd len="sm" w="sm" type="none"/>
                      <a:tailEnd len="sm" w="sm" type="none"/>
                    </a:lnT>
                    <a:lnB cap="flat" cmpd="sng" w="12700">
                      <a:solidFill>
                        <a:srgbClr val="000000"/>
                      </a:solidFill>
                      <a:prstDash val="dot"/>
                      <a:round/>
                      <a:headEnd len="sm" w="sm" type="none"/>
                      <a:tailEnd len="sm" w="sm" type="none"/>
                    </a:lnB>
                  </a:tcPr>
                </a:tc>
                <a:tc>
                  <a:txBody>
                    <a:bodyPr/>
                    <a:lstStyle/>
                    <a:p>
                      <a:pPr indent="-171450" lvl="0" marL="171450" marR="0" rtl="0" algn="l">
                        <a:lnSpc>
                          <a:spcPct val="130000"/>
                        </a:lnSpc>
                        <a:spcBef>
                          <a:spcPts val="0"/>
                        </a:spcBef>
                        <a:spcAft>
                          <a:spcPts val="0"/>
                        </a:spcAft>
                        <a:buSzPts val="1800"/>
                        <a:buFont typeface="Arial"/>
                        <a:buChar char="•"/>
                      </a:pPr>
                      <a:r>
                        <a:rPr b="1" lang="ko-KR" sz="1800" u="none" cap="none" strike="noStrike">
                          <a:latin typeface="Arial"/>
                          <a:ea typeface="Arial"/>
                          <a:cs typeface="Arial"/>
                          <a:sym typeface="Arial"/>
                        </a:rPr>
                        <a:t>프로젝트 기획 및 주제 선정</a:t>
                      </a:r>
                      <a:endParaRPr b="1" sz="1800" u="none" cap="none" strike="noStrike">
                        <a:latin typeface="Arial"/>
                        <a:ea typeface="Arial"/>
                        <a:cs typeface="Arial"/>
                        <a:sym typeface="Arial"/>
                      </a:endParaRPr>
                    </a:p>
                    <a:p>
                      <a:pPr indent="-171450" lvl="0" marL="171450" marR="0" rtl="0" algn="l">
                        <a:lnSpc>
                          <a:spcPct val="130000"/>
                        </a:lnSpc>
                        <a:spcBef>
                          <a:spcPts val="0"/>
                        </a:spcBef>
                        <a:spcAft>
                          <a:spcPts val="0"/>
                        </a:spcAft>
                        <a:buSzPts val="1800"/>
                        <a:buFont typeface="Arial"/>
                        <a:buChar char="•"/>
                      </a:pPr>
                      <a:r>
                        <a:rPr b="1" lang="ko-KR" sz="1800" u="none" cap="none" strike="noStrike">
                          <a:latin typeface="Arial"/>
                          <a:ea typeface="Arial"/>
                          <a:cs typeface="Arial"/>
                          <a:sym typeface="Arial"/>
                        </a:rPr>
                        <a:t>기획안 작성</a:t>
                      </a:r>
                      <a:endParaRPr b="1" sz="1800"/>
                    </a:p>
                  </a:txBody>
                  <a:tcPr marT="4225" marB="0" marR="4225" marL="36000" anchor="ctr">
                    <a:lnL cap="flat" cmpd="sng" w="12700">
                      <a:solidFill>
                        <a:srgbClr val="000000"/>
                      </a:solidFill>
                      <a:prstDash val="dot"/>
                      <a:round/>
                      <a:headEnd len="sm" w="sm" type="none"/>
                      <a:tailEnd len="sm" w="sm" type="none"/>
                    </a:lnL>
                    <a:lnR cap="flat" cmpd="sng" w="12700">
                      <a:solidFill>
                        <a:srgbClr val="000000"/>
                      </a:solidFill>
                      <a:prstDash val="dot"/>
                      <a:round/>
                      <a:headEnd len="sm" w="sm" type="none"/>
                      <a:tailEnd len="sm" w="sm" type="none"/>
                    </a:lnR>
                    <a:lnT cap="flat" cmpd="sng" w="12700">
                      <a:solidFill>
                        <a:srgbClr val="000000"/>
                      </a:solidFill>
                      <a:prstDash val="dot"/>
                      <a:round/>
                      <a:headEnd len="sm" w="sm" type="none"/>
                      <a:tailEnd len="sm" w="sm" type="none"/>
                    </a:lnT>
                    <a:lnB cap="flat" cmpd="sng" w="12700">
                      <a:solidFill>
                        <a:srgbClr val="000000"/>
                      </a:solidFill>
                      <a:prstDash val="dot"/>
                      <a:round/>
                      <a:headEnd len="sm" w="sm" type="none"/>
                      <a:tailEnd len="sm" w="sm" type="none"/>
                    </a:lnB>
                  </a:tcPr>
                </a:tc>
                <a:tc>
                  <a:txBody>
                    <a:bodyPr/>
                    <a:lstStyle/>
                    <a:p>
                      <a:pPr indent="-171450" lvl="0" marL="171450" marR="0" rtl="0" algn="l">
                        <a:lnSpc>
                          <a:spcPct val="130000"/>
                        </a:lnSpc>
                        <a:spcBef>
                          <a:spcPts val="0"/>
                        </a:spcBef>
                        <a:spcAft>
                          <a:spcPts val="0"/>
                        </a:spcAft>
                        <a:buSzPts val="1800"/>
                        <a:buFont typeface="Arial"/>
                        <a:buChar char="•"/>
                      </a:pPr>
                      <a:r>
                        <a:rPr b="1" lang="ko-KR" sz="1800" u="none" cap="none" strike="noStrike">
                          <a:latin typeface="Arial"/>
                          <a:ea typeface="Arial"/>
                          <a:cs typeface="Arial"/>
                          <a:sym typeface="Arial"/>
                        </a:rPr>
                        <a:t>아이디어 선정</a:t>
                      </a:r>
                      <a:endParaRPr b="1" sz="1800" u="none" cap="none" strike="noStrike">
                        <a:latin typeface="Arial"/>
                        <a:ea typeface="Arial"/>
                        <a:cs typeface="Arial"/>
                        <a:sym typeface="Arial"/>
                      </a:endParaRPr>
                    </a:p>
                  </a:txBody>
                  <a:tcPr marT="4225" marB="0" marR="4225" marL="36000" anchor="ctr">
                    <a:lnL cap="flat" cmpd="sng" w="12700">
                      <a:solidFill>
                        <a:srgbClr val="000000"/>
                      </a:solidFill>
                      <a:prstDash val="dot"/>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dot"/>
                      <a:round/>
                      <a:headEnd len="sm" w="sm" type="none"/>
                      <a:tailEnd len="sm" w="sm" type="none"/>
                    </a:lnT>
                    <a:lnB cap="flat" cmpd="sng" w="12700">
                      <a:solidFill>
                        <a:srgbClr val="000000"/>
                      </a:solidFill>
                      <a:prstDash val="dot"/>
                      <a:round/>
                      <a:headEnd len="sm" w="sm" type="none"/>
                      <a:tailEnd len="sm" w="sm" type="none"/>
                    </a:lnB>
                  </a:tcPr>
                </a:tc>
              </a:tr>
              <a:tr h="1214425">
                <a:tc>
                  <a:txBody>
                    <a:bodyPr/>
                    <a:lstStyle/>
                    <a:p>
                      <a:pPr indent="0" lvl="0" marL="0" marR="0" rtl="0" algn="ctr">
                        <a:lnSpc>
                          <a:spcPct val="150000"/>
                        </a:lnSpc>
                        <a:spcBef>
                          <a:spcPts val="0"/>
                        </a:spcBef>
                        <a:spcAft>
                          <a:spcPts val="0"/>
                        </a:spcAft>
                        <a:buNone/>
                      </a:pPr>
                      <a:r>
                        <a:rPr b="1" i="0" lang="ko-KR" sz="1800" u="none" cap="none" strike="noStrike">
                          <a:latin typeface="Arial"/>
                          <a:ea typeface="Arial"/>
                          <a:cs typeface="Arial"/>
                          <a:sym typeface="Arial"/>
                        </a:rPr>
                        <a:t>개발</a:t>
                      </a:r>
                      <a:endParaRPr b="1" i="0" sz="1800" u="none" cap="none" strike="noStrike">
                        <a:latin typeface="Arial"/>
                        <a:ea typeface="Arial"/>
                        <a:cs typeface="Arial"/>
                        <a:sym typeface="Arial"/>
                      </a:endParaRPr>
                    </a:p>
                  </a:txBody>
                  <a:tcPr marT="4225" marB="0" marR="4225" marL="72000" anchor="ctr">
                    <a:lnL cap="flat" cmpd="sng" w="9525">
                      <a:solidFill>
                        <a:srgbClr val="000000">
                          <a:alpha val="0"/>
                        </a:srgbClr>
                      </a:solidFill>
                      <a:prstDash val="solid"/>
                      <a:round/>
                      <a:headEnd len="sm" w="sm" type="none"/>
                      <a:tailEnd len="sm" w="sm" type="none"/>
                    </a:lnL>
                    <a:lnR cap="flat" cmpd="sng" w="12700">
                      <a:solidFill>
                        <a:srgbClr val="000000"/>
                      </a:solidFill>
                      <a:prstDash val="dot"/>
                      <a:round/>
                      <a:headEnd len="sm" w="sm" type="none"/>
                      <a:tailEnd len="sm" w="sm" type="none"/>
                    </a:lnR>
                    <a:lnT cap="flat" cmpd="sng" w="12700">
                      <a:solidFill>
                        <a:srgbClr val="000000"/>
                      </a:solidFill>
                      <a:prstDash val="dot"/>
                      <a:round/>
                      <a:headEnd len="sm" w="sm" type="none"/>
                      <a:tailEnd len="sm" w="sm" type="none"/>
                    </a:lnT>
                    <a:lnB cap="flat" cmpd="sng" w="12700">
                      <a:solidFill>
                        <a:srgbClr val="000000"/>
                      </a:solidFill>
                      <a:prstDash val="dot"/>
                      <a:round/>
                      <a:headEnd len="sm" w="sm" type="none"/>
                      <a:tailEnd len="sm" w="sm" type="none"/>
                    </a:lnB>
                  </a:tcPr>
                </a:tc>
                <a:tc>
                  <a:txBody>
                    <a:bodyPr/>
                    <a:lstStyle/>
                    <a:p>
                      <a:pPr indent="0" lvl="0" marL="0" marR="0" rtl="0" algn="ctr">
                        <a:lnSpc>
                          <a:spcPct val="130000"/>
                        </a:lnSpc>
                        <a:spcBef>
                          <a:spcPts val="0"/>
                        </a:spcBef>
                        <a:spcAft>
                          <a:spcPts val="0"/>
                        </a:spcAft>
                        <a:buNone/>
                      </a:pPr>
                      <a:r>
                        <a:rPr b="1" lang="ko-KR" sz="1800"/>
                        <a:t>8/24(월)~9/3(목)</a:t>
                      </a:r>
                      <a:endParaRPr b="1" sz="1800" u="none" cap="none" strike="noStrike">
                        <a:latin typeface="Arial"/>
                        <a:ea typeface="Arial"/>
                        <a:cs typeface="Arial"/>
                        <a:sym typeface="Arial"/>
                      </a:endParaRPr>
                    </a:p>
                  </a:txBody>
                  <a:tcPr marT="4225" marB="0" marR="4225" marL="36000" anchor="ctr">
                    <a:lnL cap="flat" cmpd="sng" w="12700">
                      <a:solidFill>
                        <a:srgbClr val="000000"/>
                      </a:solidFill>
                      <a:prstDash val="dot"/>
                      <a:round/>
                      <a:headEnd len="sm" w="sm" type="none"/>
                      <a:tailEnd len="sm" w="sm" type="none"/>
                    </a:lnL>
                    <a:lnR cap="flat" cmpd="sng" w="12700">
                      <a:solidFill>
                        <a:srgbClr val="000000"/>
                      </a:solidFill>
                      <a:prstDash val="dot"/>
                      <a:round/>
                      <a:headEnd len="sm" w="sm" type="none"/>
                      <a:tailEnd len="sm" w="sm" type="none"/>
                    </a:lnR>
                    <a:lnT cap="flat" cmpd="sng" w="12700">
                      <a:solidFill>
                        <a:srgbClr val="000000"/>
                      </a:solidFill>
                      <a:prstDash val="dot"/>
                      <a:round/>
                      <a:headEnd len="sm" w="sm" type="none"/>
                      <a:tailEnd len="sm" w="sm" type="none"/>
                    </a:lnT>
                    <a:lnB cap="flat" cmpd="sng" w="12700">
                      <a:solidFill>
                        <a:srgbClr val="000000"/>
                      </a:solidFill>
                      <a:prstDash val="dot"/>
                      <a:round/>
                      <a:headEnd len="sm" w="sm" type="none"/>
                      <a:tailEnd len="sm" w="sm" type="none"/>
                    </a:lnB>
                  </a:tcPr>
                </a:tc>
                <a:tc>
                  <a:txBody>
                    <a:bodyPr/>
                    <a:lstStyle/>
                    <a:p>
                      <a:pPr indent="-171450" lvl="0" marL="171450" marR="0" rtl="0" algn="l">
                        <a:lnSpc>
                          <a:spcPct val="130000"/>
                        </a:lnSpc>
                        <a:spcBef>
                          <a:spcPts val="0"/>
                        </a:spcBef>
                        <a:spcAft>
                          <a:spcPts val="0"/>
                        </a:spcAft>
                        <a:buSzPts val="1800"/>
                        <a:buFont typeface="Arial"/>
                        <a:buChar char="•"/>
                      </a:pPr>
                      <a:r>
                        <a:rPr b="1" lang="ko-KR" sz="1800"/>
                        <a:t>데이터 확보 및 전처리</a:t>
                      </a:r>
                      <a:endParaRPr b="1" sz="1800"/>
                    </a:p>
                    <a:p>
                      <a:pPr indent="-171450" lvl="0" marL="171450" marR="0" rtl="0" algn="l">
                        <a:lnSpc>
                          <a:spcPct val="130000"/>
                        </a:lnSpc>
                        <a:spcBef>
                          <a:spcPts val="0"/>
                        </a:spcBef>
                        <a:spcAft>
                          <a:spcPts val="0"/>
                        </a:spcAft>
                        <a:buSzPts val="1800"/>
                        <a:buFont typeface="Arial"/>
                        <a:buChar char="•"/>
                      </a:pPr>
                      <a:r>
                        <a:rPr b="1" lang="ko-KR" sz="1800" u="none" cap="none" strike="noStrike">
                          <a:latin typeface="Arial"/>
                          <a:ea typeface="Arial"/>
                          <a:cs typeface="Arial"/>
                          <a:sym typeface="Arial"/>
                        </a:rPr>
                        <a:t>모델 선정 및 프로젝트 진행</a:t>
                      </a:r>
                      <a:endParaRPr b="1" sz="1800"/>
                    </a:p>
                  </a:txBody>
                  <a:tcPr marT="4225" marB="0" marR="4225" marL="36000" anchor="ctr">
                    <a:lnL cap="flat" cmpd="sng" w="12700">
                      <a:solidFill>
                        <a:srgbClr val="000000"/>
                      </a:solidFill>
                      <a:prstDash val="dot"/>
                      <a:round/>
                      <a:headEnd len="sm" w="sm" type="none"/>
                      <a:tailEnd len="sm" w="sm" type="none"/>
                    </a:lnL>
                    <a:lnR cap="flat" cmpd="sng" w="12700">
                      <a:solidFill>
                        <a:srgbClr val="000000"/>
                      </a:solidFill>
                      <a:prstDash val="dot"/>
                      <a:round/>
                      <a:headEnd len="sm" w="sm" type="none"/>
                      <a:tailEnd len="sm" w="sm" type="none"/>
                    </a:lnR>
                    <a:lnT cap="flat" cmpd="sng" w="12700">
                      <a:solidFill>
                        <a:srgbClr val="000000"/>
                      </a:solidFill>
                      <a:prstDash val="dot"/>
                      <a:round/>
                      <a:headEnd len="sm" w="sm" type="none"/>
                      <a:tailEnd len="sm" w="sm" type="none"/>
                    </a:lnT>
                    <a:lnB cap="flat" cmpd="sng" w="12700">
                      <a:solidFill>
                        <a:srgbClr val="000000"/>
                      </a:solidFill>
                      <a:prstDash val="dot"/>
                      <a:round/>
                      <a:headEnd len="sm" w="sm" type="none"/>
                      <a:tailEnd len="sm" w="sm" type="none"/>
                    </a:lnB>
                  </a:tcPr>
                </a:tc>
                <a:tc>
                  <a:txBody>
                    <a:bodyPr/>
                    <a:lstStyle/>
                    <a:p>
                      <a:pPr indent="-171450" lvl="0" marL="171450" marR="0" rtl="0" algn="l">
                        <a:lnSpc>
                          <a:spcPct val="130000"/>
                        </a:lnSpc>
                        <a:spcBef>
                          <a:spcPts val="0"/>
                        </a:spcBef>
                        <a:spcAft>
                          <a:spcPts val="0"/>
                        </a:spcAft>
                        <a:buSzPts val="1800"/>
                        <a:buFont typeface="Arial"/>
                        <a:buChar char="•"/>
                      </a:pPr>
                      <a:r>
                        <a:rPr b="1" lang="ko-KR" sz="1800" u="none" cap="none" strike="noStrike">
                          <a:latin typeface="Arial"/>
                          <a:ea typeface="Arial"/>
                          <a:cs typeface="Arial"/>
                          <a:sym typeface="Arial"/>
                        </a:rPr>
                        <a:t>EDA &amp; Research</a:t>
                      </a:r>
                      <a:endParaRPr b="1" sz="1800" u="none" cap="none" strike="noStrike">
                        <a:latin typeface="Arial"/>
                        <a:ea typeface="Arial"/>
                        <a:cs typeface="Arial"/>
                        <a:sym typeface="Arial"/>
                      </a:endParaRPr>
                    </a:p>
                  </a:txBody>
                  <a:tcPr marT="4225" marB="0" marR="4225" marL="36000" anchor="ctr">
                    <a:lnL cap="flat" cmpd="sng" w="12700">
                      <a:solidFill>
                        <a:srgbClr val="000000"/>
                      </a:solidFill>
                      <a:prstDash val="dot"/>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dot"/>
                      <a:round/>
                      <a:headEnd len="sm" w="sm" type="none"/>
                      <a:tailEnd len="sm" w="sm" type="none"/>
                    </a:lnT>
                    <a:lnB cap="flat" cmpd="sng" w="12700">
                      <a:solidFill>
                        <a:srgbClr val="000000"/>
                      </a:solidFill>
                      <a:prstDash val="dot"/>
                      <a:round/>
                      <a:headEnd len="sm" w="sm" type="none"/>
                      <a:tailEnd len="sm" w="sm" type="none"/>
                    </a:lnB>
                  </a:tcPr>
                </a:tc>
              </a:tr>
              <a:tr h="911725">
                <a:tc>
                  <a:txBody>
                    <a:bodyPr/>
                    <a:lstStyle/>
                    <a:p>
                      <a:pPr indent="0" lvl="0" marL="0" marR="0" rtl="0" algn="ctr">
                        <a:lnSpc>
                          <a:spcPct val="150000"/>
                        </a:lnSpc>
                        <a:spcBef>
                          <a:spcPts val="0"/>
                        </a:spcBef>
                        <a:spcAft>
                          <a:spcPts val="0"/>
                        </a:spcAft>
                        <a:buNone/>
                      </a:pPr>
                      <a:r>
                        <a:rPr b="1" i="0" lang="ko-KR" sz="1800" u="none" cap="none" strike="noStrike">
                          <a:latin typeface="Arial"/>
                          <a:ea typeface="Arial"/>
                          <a:cs typeface="Arial"/>
                          <a:sym typeface="Arial"/>
                        </a:rPr>
                        <a:t>수정/보완</a:t>
                      </a:r>
                      <a:endParaRPr b="1" i="0" sz="1800" u="none" cap="none" strike="noStrike">
                        <a:latin typeface="Arial"/>
                        <a:ea typeface="Arial"/>
                        <a:cs typeface="Arial"/>
                        <a:sym typeface="Arial"/>
                      </a:endParaRPr>
                    </a:p>
                  </a:txBody>
                  <a:tcPr marT="4225" marB="0" marR="4225" marL="72000" anchor="ctr">
                    <a:lnL cap="flat" cmpd="sng" w="9525">
                      <a:solidFill>
                        <a:srgbClr val="000000">
                          <a:alpha val="0"/>
                        </a:srgbClr>
                      </a:solidFill>
                      <a:prstDash val="solid"/>
                      <a:round/>
                      <a:headEnd len="sm" w="sm" type="none"/>
                      <a:tailEnd len="sm" w="sm" type="none"/>
                    </a:lnL>
                    <a:lnR cap="flat" cmpd="sng" w="12700">
                      <a:solidFill>
                        <a:srgbClr val="000000"/>
                      </a:solidFill>
                      <a:prstDash val="dot"/>
                      <a:round/>
                      <a:headEnd len="sm" w="sm" type="none"/>
                      <a:tailEnd len="sm" w="sm" type="none"/>
                    </a:lnR>
                    <a:lnT cap="flat" cmpd="sng" w="12700">
                      <a:solidFill>
                        <a:srgbClr val="000000"/>
                      </a:solidFill>
                      <a:prstDash val="dot"/>
                      <a:round/>
                      <a:headEnd len="sm" w="sm" type="none"/>
                      <a:tailEnd len="sm" w="sm" type="none"/>
                    </a:lnT>
                    <a:lnB cap="flat" cmpd="sng" w="12700">
                      <a:solidFill>
                        <a:srgbClr val="000000"/>
                      </a:solidFill>
                      <a:prstDash val="dot"/>
                      <a:round/>
                      <a:headEnd len="sm" w="sm" type="none"/>
                      <a:tailEnd len="sm" w="sm" type="none"/>
                    </a:lnB>
                  </a:tcPr>
                </a:tc>
                <a:tc>
                  <a:txBody>
                    <a:bodyPr/>
                    <a:lstStyle/>
                    <a:p>
                      <a:pPr indent="0" lvl="0" marL="0" marR="0" rtl="0" algn="ctr">
                        <a:lnSpc>
                          <a:spcPct val="130000"/>
                        </a:lnSpc>
                        <a:spcBef>
                          <a:spcPts val="0"/>
                        </a:spcBef>
                        <a:spcAft>
                          <a:spcPts val="0"/>
                        </a:spcAft>
                        <a:buNone/>
                      </a:pPr>
                      <a:r>
                        <a:rPr b="1" lang="ko-KR" sz="1800"/>
                        <a:t>9/4(금)~9/7(월)</a:t>
                      </a:r>
                      <a:endParaRPr/>
                    </a:p>
                  </a:txBody>
                  <a:tcPr marT="4225" marB="0" marR="4225" marL="36000" anchor="ctr">
                    <a:lnL cap="flat" cmpd="sng" w="12700">
                      <a:solidFill>
                        <a:srgbClr val="000000"/>
                      </a:solidFill>
                      <a:prstDash val="dot"/>
                      <a:round/>
                      <a:headEnd len="sm" w="sm" type="none"/>
                      <a:tailEnd len="sm" w="sm" type="none"/>
                    </a:lnL>
                    <a:lnR cap="flat" cmpd="sng" w="12700">
                      <a:solidFill>
                        <a:srgbClr val="000000"/>
                      </a:solidFill>
                      <a:prstDash val="dot"/>
                      <a:round/>
                      <a:headEnd len="sm" w="sm" type="none"/>
                      <a:tailEnd len="sm" w="sm" type="none"/>
                    </a:lnR>
                    <a:lnT cap="flat" cmpd="sng" w="12700">
                      <a:solidFill>
                        <a:srgbClr val="000000"/>
                      </a:solidFill>
                      <a:prstDash val="dot"/>
                      <a:round/>
                      <a:headEnd len="sm" w="sm" type="none"/>
                      <a:tailEnd len="sm" w="sm" type="none"/>
                    </a:lnT>
                    <a:lnB cap="flat" cmpd="sng" w="12700">
                      <a:solidFill>
                        <a:srgbClr val="000000"/>
                      </a:solidFill>
                      <a:prstDash val="dot"/>
                      <a:round/>
                      <a:headEnd len="sm" w="sm" type="none"/>
                      <a:tailEnd len="sm" w="sm" type="none"/>
                    </a:lnB>
                  </a:tcPr>
                </a:tc>
                <a:tc>
                  <a:txBody>
                    <a:bodyPr/>
                    <a:lstStyle/>
                    <a:p>
                      <a:pPr indent="-171450" lvl="0" marL="171450" marR="0" rtl="0" algn="l">
                        <a:lnSpc>
                          <a:spcPct val="130000"/>
                        </a:lnSpc>
                        <a:spcBef>
                          <a:spcPts val="0"/>
                        </a:spcBef>
                        <a:spcAft>
                          <a:spcPts val="0"/>
                        </a:spcAft>
                        <a:buSzPts val="1800"/>
                        <a:buFont typeface="Arial"/>
                        <a:buChar char="•"/>
                      </a:pPr>
                      <a:r>
                        <a:rPr b="1" lang="ko-KR" sz="1800"/>
                        <a:t>구축한 모델 보완 및 검토, 적용</a:t>
                      </a:r>
                      <a:endParaRPr b="1" sz="1800"/>
                    </a:p>
                  </a:txBody>
                  <a:tcPr marT="4225" marB="0" marR="4225" marL="36000" anchor="ctr">
                    <a:lnL cap="flat" cmpd="sng" w="12700">
                      <a:solidFill>
                        <a:srgbClr val="000000"/>
                      </a:solidFill>
                      <a:prstDash val="dot"/>
                      <a:round/>
                      <a:headEnd len="sm" w="sm" type="none"/>
                      <a:tailEnd len="sm" w="sm" type="none"/>
                    </a:lnL>
                    <a:lnR cap="flat" cmpd="sng" w="12700">
                      <a:solidFill>
                        <a:srgbClr val="000000"/>
                      </a:solidFill>
                      <a:prstDash val="dot"/>
                      <a:round/>
                      <a:headEnd len="sm" w="sm" type="none"/>
                      <a:tailEnd len="sm" w="sm" type="none"/>
                    </a:lnR>
                    <a:lnT cap="flat" cmpd="sng" w="12700">
                      <a:solidFill>
                        <a:srgbClr val="000000"/>
                      </a:solidFill>
                      <a:prstDash val="dot"/>
                      <a:round/>
                      <a:headEnd len="sm" w="sm" type="none"/>
                      <a:tailEnd len="sm" w="sm" type="none"/>
                    </a:lnT>
                    <a:lnB cap="flat" cmpd="sng" w="12700">
                      <a:solidFill>
                        <a:srgbClr val="000000"/>
                      </a:solidFill>
                      <a:prstDash val="dot"/>
                      <a:round/>
                      <a:headEnd len="sm" w="sm" type="none"/>
                      <a:tailEnd len="sm" w="sm" type="none"/>
                    </a:lnB>
                  </a:tcPr>
                </a:tc>
                <a:tc>
                  <a:txBody>
                    <a:bodyPr/>
                    <a:lstStyle/>
                    <a:p>
                      <a:pPr indent="-171450" lvl="0" marL="171450" marR="0" rtl="0" algn="l">
                        <a:lnSpc>
                          <a:spcPct val="130000"/>
                        </a:lnSpc>
                        <a:spcBef>
                          <a:spcPts val="0"/>
                        </a:spcBef>
                        <a:spcAft>
                          <a:spcPts val="0"/>
                        </a:spcAft>
                        <a:buSzPts val="1800"/>
                        <a:buFont typeface="Arial"/>
                        <a:buChar char="•"/>
                      </a:pPr>
                      <a:r>
                        <a:rPr b="1" lang="ko-KR" sz="1800" u="none" cap="none" strike="noStrike">
                          <a:latin typeface="Arial"/>
                          <a:ea typeface="Arial"/>
                          <a:cs typeface="Arial"/>
                          <a:sym typeface="Arial"/>
                        </a:rPr>
                        <a:t>오류 수정</a:t>
                      </a:r>
                      <a:endParaRPr b="1" sz="1800" u="none" cap="none" strike="noStrike">
                        <a:latin typeface="Arial"/>
                        <a:ea typeface="Arial"/>
                        <a:cs typeface="Arial"/>
                        <a:sym typeface="Arial"/>
                      </a:endParaRPr>
                    </a:p>
                  </a:txBody>
                  <a:tcPr marT="4225" marB="0" marR="4225" marL="36000" anchor="ctr">
                    <a:lnL cap="flat" cmpd="sng" w="12700">
                      <a:solidFill>
                        <a:srgbClr val="000000"/>
                      </a:solidFill>
                      <a:prstDash val="dot"/>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dot"/>
                      <a:round/>
                      <a:headEnd len="sm" w="sm" type="none"/>
                      <a:tailEnd len="sm" w="sm" type="none"/>
                    </a:lnT>
                    <a:lnB cap="flat" cmpd="sng" w="12700">
                      <a:solidFill>
                        <a:srgbClr val="000000"/>
                      </a:solidFill>
                      <a:prstDash val="dot"/>
                      <a:round/>
                      <a:headEnd len="sm" w="sm" type="none"/>
                      <a:tailEnd len="sm" w="sm" type="none"/>
                    </a:lnB>
                  </a:tcPr>
                </a:tc>
              </a:tr>
              <a:tr h="638150">
                <a:tc>
                  <a:txBody>
                    <a:bodyPr/>
                    <a:lstStyle/>
                    <a:p>
                      <a:pPr indent="0" lvl="0" marL="0" marR="0" rtl="0" algn="ctr">
                        <a:lnSpc>
                          <a:spcPct val="150000"/>
                        </a:lnSpc>
                        <a:spcBef>
                          <a:spcPts val="0"/>
                        </a:spcBef>
                        <a:spcAft>
                          <a:spcPts val="0"/>
                        </a:spcAft>
                        <a:buNone/>
                      </a:pPr>
                      <a:r>
                        <a:rPr b="1" lang="ko-KR" sz="1800"/>
                        <a:t>마무리</a:t>
                      </a:r>
                      <a:endParaRPr b="1" i="0" sz="1800" u="none" cap="none" strike="noStrike">
                        <a:latin typeface="Arial"/>
                        <a:ea typeface="Arial"/>
                        <a:cs typeface="Arial"/>
                        <a:sym typeface="Arial"/>
                      </a:endParaRPr>
                    </a:p>
                  </a:txBody>
                  <a:tcPr marT="4225" marB="0" marR="4225" marL="72000" anchor="ctr">
                    <a:lnL cap="flat" cmpd="sng" w="9525">
                      <a:solidFill>
                        <a:srgbClr val="000000">
                          <a:alpha val="0"/>
                        </a:srgbClr>
                      </a:solidFill>
                      <a:prstDash val="solid"/>
                      <a:round/>
                      <a:headEnd len="sm" w="sm" type="none"/>
                      <a:tailEnd len="sm" w="sm" type="none"/>
                    </a:lnL>
                    <a:lnR cap="flat" cmpd="sng" w="12700">
                      <a:solidFill>
                        <a:srgbClr val="000000"/>
                      </a:solidFill>
                      <a:prstDash val="dot"/>
                      <a:round/>
                      <a:headEnd len="sm" w="sm" type="none"/>
                      <a:tailEnd len="sm" w="sm" type="none"/>
                    </a:lnR>
                    <a:lnT cap="flat" cmpd="sng" w="12700">
                      <a:solidFill>
                        <a:srgbClr val="000000"/>
                      </a:solidFill>
                      <a:prstDash val="dot"/>
                      <a:round/>
                      <a:headEnd len="sm" w="sm" type="none"/>
                      <a:tailEnd len="sm" w="sm" type="none"/>
                    </a:lnT>
                    <a:lnB cap="flat" cmpd="sng" w="12700">
                      <a:solidFill>
                        <a:srgbClr val="000000"/>
                      </a:solidFill>
                      <a:prstDash val="dot"/>
                      <a:round/>
                      <a:headEnd len="sm" w="sm" type="none"/>
                      <a:tailEnd len="sm" w="sm" type="none"/>
                    </a:lnB>
                  </a:tcPr>
                </a:tc>
                <a:tc>
                  <a:txBody>
                    <a:bodyPr/>
                    <a:lstStyle/>
                    <a:p>
                      <a:pPr indent="0" lvl="0" marL="0" marR="0" rtl="0" algn="ctr">
                        <a:lnSpc>
                          <a:spcPct val="130000"/>
                        </a:lnSpc>
                        <a:spcBef>
                          <a:spcPts val="0"/>
                        </a:spcBef>
                        <a:spcAft>
                          <a:spcPts val="0"/>
                        </a:spcAft>
                        <a:buNone/>
                      </a:pPr>
                      <a:r>
                        <a:rPr b="1" lang="ko-KR" sz="1800"/>
                        <a:t>9/8(화)~9/10(목)</a:t>
                      </a:r>
                      <a:endParaRPr b="1" sz="1800"/>
                    </a:p>
                  </a:txBody>
                  <a:tcPr marT="4225" marB="0" marR="4225" marL="36000" anchor="ctr">
                    <a:lnL cap="flat" cmpd="sng" w="12700">
                      <a:solidFill>
                        <a:srgbClr val="000000"/>
                      </a:solidFill>
                      <a:prstDash val="dot"/>
                      <a:round/>
                      <a:headEnd len="sm" w="sm" type="none"/>
                      <a:tailEnd len="sm" w="sm" type="none"/>
                    </a:lnL>
                    <a:lnR cap="flat" cmpd="sng" w="12700">
                      <a:solidFill>
                        <a:srgbClr val="000000"/>
                      </a:solidFill>
                      <a:prstDash val="dot"/>
                      <a:round/>
                      <a:headEnd len="sm" w="sm" type="none"/>
                      <a:tailEnd len="sm" w="sm" type="none"/>
                    </a:lnR>
                    <a:lnT cap="flat" cmpd="sng" w="12700">
                      <a:solidFill>
                        <a:srgbClr val="000000"/>
                      </a:solidFill>
                      <a:prstDash val="dot"/>
                      <a:round/>
                      <a:headEnd len="sm" w="sm" type="none"/>
                      <a:tailEnd len="sm" w="sm" type="none"/>
                    </a:lnT>
                    <a:lnB cap="flat" cmpd="sng" w="12700">
                      <a:solidFill>
                        <a:srgbClr val="000000"/>
                      </a:solidFill>
                      <a:prstDash val="dot"/>
                      <a:round/>
                      <a:headEnd len="sm" w="sm" type="none"/>
                      <a:tailEnd len="sm" w="sm" type="none"/>
                    </a:lnB>
                  </a:tcPr>
                </a:tc>
                <a:tc>
                  <a:txBody>
                    <a:bodyPr/>
                    <a:lstStyle/>
                    <a:p>
                      <a:pPr indent="-171450" lvl="0" marL="171450" rtl="0" algn="l">
                        <a:lnSpc>
                          <a:spcPct val="130000"/>
                        </a:lnSpc>
                        <a:spcBef>
                          <a:spcPts val="0"/>
                        </a:spcBef>
                        <a:spcAft>
                          <a:spcPts val="0"/>
                        </a:spcAft>
                        <a:buClr>
                          <a:schemeClr val="dk1"/>
                        </a:buClr>
                        <a:buSzPts val="1800"/>
                        <a:buChar char="•"/>
                      </a:pPr>
                      <a:r>
                        <a:rPr b="1" lang="ko-KR" sz="1800">
                          <a:solidFill>
                            <a:schemeClr val="dk1"/>
                          </a:solidFill>
                        </a:rPr>
                        <a:t>마무리 및 결과보고서 작성</a:t>
                      </a:r>
                      <a:endParaRPr b="1" sz="1800"/>
                    </a:p>
                  </a:txBody>
                  <a:tcPr marT="4225" marB="0" marR="4225" marL="36000" anchor="ctr">
                    <a:lnL cap="flat" cmpd="sng" w="12700">
                      <a:solidFill>
                        <a:srgbClr val="000000"/>
                      </a:solidFill>
                      <a:prstDash val="dot"/>
                      <a:round/>
                      <a:headEnd len="sm" w="sm" type="none"/>
                      <a:tailEnd len="sm" w="sm" type="none"/>
                    </a:lnL>
                    <a:lnR cap="flat" cmpd="sng" w="12700">
                      <a:solidFill>
                        <a:srgbClr val="000000"/>
                      </a:solidFill>
                      <a:prstDash val="dot"/>
                      <a:round/>
                      <a:headEnd len="sm" w="sm" type="none"/>
                      <a:tailEnd len="sm" w="sm" type="none"/>
                    </a:lnR>
                    <a:lnT cap="flat" cmpd="sng" w="12700">
                      <a:solidFill>
                        <a:srgbClr val="000000"/>
                      </a:solidFill>
                      <a:prstDash val="dot"/>
                      <a:round/>
                      <a:headEnd len="sm" w="sm" type="none"/>
                      <a:tailEnd len="sm" w="sm" type="none"/>
                    </a:lnT>
                    <a:lnB cap="flat" cmpd="sng" w="12700">
                      <a:solidFill>
                        <a:srgbClr val="000000"/>
                      </a:solidFill>
                      <a:prstDash val="dot"/>
                      <a:round/>
                      <a:headEnd len="sm" w="sm" type="none"/>
                      <a:tailEnd len="sm" w="sm" type="none"/>
                    </a:lnB>
                  </a:tcPr>
                </a:tc>
                <a:tc>
                  <a:txBody>
                    <a:bodyPr/>
                    <a:lstStyle/>
                    <a:p>
                      <a:pPr indent="-57150" lvl="0" marL="171450" marR="0" rtl="0" algn="l">
                        <a:lnSpc>
                          <a:spcPct val="130000"/>
                        </a:lnSpc>
                        <a:spcBef>
                          <a:spcPts val="0"/>
                        </a:spcBef>
                        <a:spcAft>
                          <a:spcPts val="0"/>
                        </a:spcAft>
                        <a:buNone/>
                      </a:pPr>
                      <a:r>
                        <a:t/>
                      </a:r>
                      <a:endParaRPr b="1" sz="1800" u="none" cap="none" strike="noStrike">
                        <a:latin typeface="Arial"/>
                        <a:ea typeface="Arial"/>
                        <a:cs typeface="Arial"/>
                        <a:sym typeface="Arial"/>
                      </a:endParaRPr>
                    </a:p>
                  </a:txBody>
                  <a:tcPr marT="4225" marB="0" marR="4225" marL="36000" anchor="ctr">
                    <a:lnL cap="flat" cmpd="sng" w="12700">
                      <a:solidFill>
                        <a:srgbClr val="000000"/>
                      </a:solidFill>
                      <a:prstDash val="dot"/>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dot"/>
                      <a:round/>
                      <a:headEnd len="sm" w="sm" type="none"/>
                      <a:tailEnd len="sm" w="sm" type="none"/>
                    </a:lnT>
                    <a:lnB cap="flat" cmpd="sng" w="12700">
                      <a:solidFill>
                        <a:srgbClr val="000000"/>
                      </a:solidFill>
                      <a:prstDash val="dot"/>
                      <a:round/>
                      <a:headEnd len="sm" w="sm" type="none"/>
                      <a:tailEnd len="sm" w="sm" type="none"/>
                    </a:lnB>
                  </a:tcPr>
                </a:tc>
              </a:tr>
              <a:tr h="911725">
                <a:tc>
                  <a:txBody>
                    <a:bodyPr/>
                    <a:lstStyle/>
                    <a:p>
                      <a:pPr indent="0" lvl="0" marL="0" marR="0" rtl="0" algn="ctr">
                        <a:lnSpc>
                          <a:spcPct val="150000"/>
                        </a:lnSpc>
                        <a:spcBef>
                          <a:spcPts val="0"/>
                        </a:spcBef>
                        <a:spcAft>
                          <a:spcPts val="0"/>
                        </a:spcAft>
                        <a:buNone/>
                      </a:pPr>
                      <a:r>
                        <a:rPr b="1" i="0" lang="ko-KR" sz="1800" u="none" cap="none" strike="noStrike">
                          <a:latin typeface="Arial"/>
                          <a:ea typeface="Arial"/>
                          <a:cs typeface="Arial"/>
                          <a:sym typeface="Arial"/>
                        </a:rPr>
                        <a:t>총 개발기간</a:t>
                      </a:r>
                      <a:endParaRPr b="1" i="0" sz="1800" u="none" cap="none" strike="noStrike">
                        <a:latin typeface="Arial"/>
                        <a:ea typeface="Arial"/>
                        <a:cs typeface="Arial"/>
                        <a:sym typeface="Arial"/>
                      </a:endParaRPr>
                    </a:p>
                  </a:txBody>
                  <a:tcPr marT="0" marB="0" marR="0" marL="0" anchor="ctr">
                    <a:lnL cap="flat" cmpd="sng" w="9525">
                      <a:solidFill>
                        <a:srgbClr val="000000">
                          <a:alpha val="0"/>
                        </a:srgbClr>
                      </a:solidFill>
                      <a:prstDash val="solid"/>
                      <a:round/>
                      <a:headEnd len="sm" w="sm" type="none"/>
                      <a:tailEnd len="sm" w="sm" type="none"/>
                    </a:lnL>
                    <a:lnR cap="flat" cmpd="sng" w="12700">
                      <a:solidFill>
                        <a:srgbClr val="000000"/>
                      </a:solidFill>
                      <a:prstDash val="dot"/>
                      <a:round/>
                      <a:headEnd len="sm" w="sm" type="none"/>
                      <a:tailEnd len="sm" w="sm" type="none"/>
                    </a:lnR>
                    <a:lnT cap="flat" cmpd="sng" w="12700">
                      <a:solidFill>
                        <a:srgbClr val="000000"/>
                      </a:solidFill>
                      <a:prstDash val="dot"/>
                      <a:round/>
                      <a:headEnd len="sm" w="sm" type="none"/>
                      <a:tailEnd len="sm" w="sm" type="none"/>
                    </a:lnT>
                    <a:lnB cap="flat" cmpd="sng" w="9525">
                      <a:solidFill>
                        <a:srgbClr val="7F7F7F"/>
                      </a:solidFill>
                      <a:prstDash val="solid"/>
                      <a:round/>
                      <a:headEnd len="sm" w="sm" type="none"/>
                      <a:tailEnd len="sm" w="sm" type="none"/>
                    </a:lnB>
                    <a:solidFill>
                      <a:srgbClr val="E7E6E6"/>
                    </a:solidFill>
                  </a:tcPr>
                </a:tc>
                <a:tc>
                  <a:txBody>
                    <a:bodyPr/>
                    <a:lstStyle/>
                    <a:p>
                      <a:pPr indent="0" lvl="0" marL="0" marR="0" rtl="0" algn="ctr">
                        <a:lnSpc>
                          <a:spcPct val="130000"/>
                        </a:lnSpc>
                        <a:spcBef>
                          <a:spcPts val="0"/>
                        </a:spcBef>
                        <a:spcAft>
                          <a:spcPts val="0"/>
                        </a:spcAft>
                        <a:buNone/>
                      </a:pPr>
                      <a:r>
                        <a:rPr b="1" lang="ko-KR" sz="1800"/>
                        <a:t>8</a:t>
                      </a:r>
                      <a:r>
                        <a:rPr b="1" lang="ko-KR" sz="1800" u="none" cap="none" strike="noStrike">
                          <a:latin typeface="Arial"/>
                          <a:ea typeface="Arial"/>
                          <a:cs typeface="Arial"/>
                          <a:sym typeface="Arial"/>
                        </a:rPr>
                        <a:t>/</a:t>
                      </a:r>
                      <a:r>
                        <a:rPr b="1" lang="ko-KR" sz="1800"/>
                        <a:t>21</a:t>
                      </a:r>
                      <a:r>
                        <a:rPr b="1" lang="ko-KR" sz="1800" u="none" cap="none" strike="noStrike">
                          <a:latin typeface="Arial"/>
                          <a:ea typeface="Arial"/>
                          <a:cs typeface="Arial"/>
                          <a:sym typeface="Arial"/>
                        </a:rPr>
                        <a:t>(</a:t>
                      </a:r>
                      <a:r>
                        <a:rPr b="1" lang="ko-KR" sz="1800"/>
                        <a:t>금</a:t>
                      </a:r>
                      <a:r>
                        <a:rPr b="1" lang="ko-KR" sz="1800" u="none" cap="none" strike="noStrike">
                          <a:latin typeface="Arial"/>
                          <a:ea typeface="Arial"/>
                          <a:cs typeface="Arial"/>
                          <a:sym typeface="Arial"/>
                        </a:rPr>
                        <a:t>) ~ </a:t>
                      </a:r>
                      <a:r>
                        <a:rPr b="1" lang="ko-KR" sz="1800"/>
                        <a:t>9/10</a:t>
                      </a:r>
                      <a:r>
                        <a:rPr b="1" lang="ko-KR" sz="1800" u="none" cap="none" strike="noStrike">
                          <a:latin typeface="Arial"/>
                          <a:ea typeface="Arial"/>
                          <a:cs typeface="Arial"/>
                          <a:sym typeface="Arial"/>
                        </a:rPr>
                        <a:t>(</a:t>
                      </a:r>
                      <a:r>
                        <a:rPr b="1" lang="ko-KR" sz="1800"/>
                        <a:t>목</a:t>
                      </a:r>
                      <a:r>
                        <a:rPr b="1" lang="ko-KR" sz="1800" u="none" cap="none" strike="noStrike">
                          <a:latin typeface="Arial"/>
                          <a:ea typeface="Arial"/>
                          <a:cs typeface="Arial"/>
                          <a:sym typeface="Arial"/>
                        </a:rPr>
                        <a:t>)</a:t>
                      </a:r>
                      <a:endParaRPr b="1" sz="1800" u="none" cap="none" strike="noStrike">
                        <a:latin typeface="Arial"/>
                        <a:ea typeface="Arial"/>
                        <a:cs typeface="Arial"/>
                        <a:sym typeface="Arial"/>
                      </a:endParaRPr>
                    </a:p>
                    <a:p>
                      <a:pPr indent="0" lvl="0" marL="0" rtl="0" algn="ctr">
                        <a:lnSpc>
                          <a:spcPct val="130000"/>
                        </a:lnSpc>
                        <a:spcBef>
                          <a:spcPts val="0"/>
                        </a:spcBef>
                        <a:spcAft>
                          <a:spcPts val="0"/>
                        </a:spcAft>
                        <a:buClr>
                          <a:schemeClr val="dk1"/>
                        </a:buClr>
                        <a:buSzPts val="1100"/>
                        <a:buFont typeface="Arial"/>
                        <a:buNone/>
                      </a:pPr>
                      <a:r>
                        <a:rPr b="1" lang="ko-KR" sz="1800">
                          <a:solidFill>
                            <a:schemeClr val="dk1"/>
                          </a:solidFill>
                        </a:rPr>
                        <a:t>(총 2주)</a:t>
                      </a:r>
                      <a:endParaRPr b="1" sz="1800"/>
                    </a:p>
                  </a:txBody>
                  <a:tcPr marT="4225" marB="0" marR="4225" marL="36000" anchor="ctr">
                    <a:lnL cap="flat" cmpd="sng" w="12700">
                      <a:solidFill>
                        <a:srgbClr val="000000"/>
                      </a:solidFill>
                      <a:prstDash val="dot"/>
                      <a:round/>
                      <a:headEnd len="sm" w="sm" type="none"/>
                      <a:tailEnd len="sm" w="sm" type="none"/>
                    </a:lnL>
                    <a:lnR cap="flat" cmpd="sng" w="12700">
                      <a:solidFill>
                        <a:srgbClr val="000000"/>
                      </a:solidFill>
                      <a:prstDash val="dot"/>
                      <a:round/>
                      <a:headEnd len="sm" w="sm" type="none"/>
                      <a:tailEnd len="sm" w="sm" type="none"/>
                    </a:lnR>
                    <a:lnT cap="flat" cmpd="sng" w="12700">
                      <a:solidFill>
                        <a:srgbClr val="000000"/>
                      </a:solidFill>
                      <a:prstDash val="dot"/>
                      <a:round/>
                      <a:headEnd len="sm" w="sm" type="none"/>
                      <a:tailEnd len="sm" w="sm" type="none"/>
                    </a:lnT>
                    <a:lnB cap="flat" cmpd="sng" w="9525">
                      <a:solidFill>
                        <a:srgbClr val="7F7F7F"/>
                      </a:solidFill>
                      <a:prstDash val="solid"/>
                      <a:round/>
                      <a:headEnd len="sm" w="sm" type="none"/>
                      <a:tailEnd len="sm" w="sm" type="none"/>
                    </a:lnB>
                    <a:solidFill>
                      <a:srgbClr val="E7E6E6"/>
                    </a:solidFill>
                  </a:tcPr>
                </a:tc>
                <a:tc>
                  <a:txBody>
                    <a:bodyPr/>
                    <a:lstStyle/>
                    <a:p>
                      <a:pPr indent="0" lvl="0" marL="0" rtl="0" algn="ctr">
                        <a:lnSpc>
                          <a:spcPct val="130000"/>
                        </a:lnSpc>
                        <a:spcBef>
                          <a:spcPts val="0"/>
                        </a:spcBef>
                        <a:spcAft>
                          <a:spcPts val="0"/>
                        </a:spcAft>
                        <a:buClr>
                          <a:schemeClr val="dk1"/>
                        </a:buClr>
                        <a:buSzPts val="1100"/>
                        <a:buFont typeface="Arial"/>
                        <a:buNone/>
                      </a:pPr>
                      <a:r>
                        <a:rPr b="1" lang="ko-KR" sz="1800"/>
                        <a:t>-</a:t>
                      </a:r>
                      <a:endParaRPr b="1" sz="1800" u="none" cap="none" strike="noStrike">
                        <a:latin typeface="Arial"/>
                        <a:ea typeface="Arial"/>
                        <a:cs typeface="Arial"/>
                        <a:sym typeface="Arial"/>
                      </a:endParaRPr>
                    </a:p>
                  </a:txBody>
                  <a:tcPr marT="4225" marB="0" marR="4225" marL="36000" anchor="ctr">
                    <a:lnL cap="flat" cmpd="sng" w="12700">
                      <a:solidFill>
                        <a:srgbClr val="000000"/>
                      </a:solidFill>
                      <a:prstDash val="dot"/>
                      <a:round/>
                      <a:headEnd len="sm" w="sm" type="none"/>
                      <a:tailEnd len="sm" w="sm" type="none"/>
                    </a:lnL>
                    <a:lnR cap="flat" cmpd="sng" w="12700">
                      <a:solidFill>
                        <a:srgbClr val="000000"/>
                      </a:solidFill>
                      <a:prstDash val="dot"/>
                      <a:round/>
                      <a:headEnd len="sm" w="sm" type="none"/>
                      <a:tailEnd len="sm" w="sm" type="none"/>
                    </a:lnR>
                    <a:lnT cap="flat" cmpd="sng" w="12700">
                      <a:solidFill>
                        <a:srgbClr val="000000"/>
                      </a:solidFill>
                      <a:prstDash val="dot"/>
                      <a:round/>
                      <a:headEnd len="sm" w="sm" type="none"/>
                      <a:tailEnd len="sm" w="sm" type="none"/>
                    </a:lnT>
                    <a:lnB cap="flat" cmpd="sng" w="9525">
                      <a:solidFill>
                        <a:srgbClr val="7F7F7F"/>
                      </a:solidFill>
                      <a:prstDash val="solid"/>
                      <a:round/>
                      <a:headEnd len="sm" w="sm" type="none"/>
                      <a:tailEnd len="sm" w="sm" type="none"/>
                    </a:lnB>
                    <a:solidFill>
                      <a:srgbClr val="E7E6E6"/>
                    </a:solidFill>
                  </a:tcPr>
                </a:tc>
                <a:tc>
                  <a:txBody>
                    <a:bodyPr/>
                    <a:lstStyle/>
                    <a:p>
                      <a:pPr indent="-57150" lvl="0" marL="171450" marR="0" rtl="0" algn="l">
                        <a:lnSpc>
                          <a:spcPct val="130000"/>
                        </a:lnSpc>
                        <a:spcBef>
                          <a:spcPts val="0"/>
                        </a:spcBef>
                        <a:spcAft>
                          <a:spcPts val="0"/>
                        </a:spcAft>
                        <a:buClr>
                          <a:srgbClr val="000000"/>
                        </a:buClr>
                        <a:buSzPts val="1800"/>
                        <a:buFont typeface="Arial"/>
                        <a:buNone/>
                      </a:pPr>
                      <a:r>
                        <a:rPr b="1" lang="ko-KR" sz="1800"/>
                        <a:t>8/25(화)~8/28(금) 휴강</a:t>
                      </a:r>
                      <a:endParaRPr b="1" sz="1800"/>
                    </a:p>
                  </a:txBody>
                  <a:tcPr marT="4225" marB="0" marR="4225" marL="36000" anchor="ctr">
                    <a:lnL cap="flat" cmpd="sng" w="12700">
                      <a:solidFill>
                        <a:srgbClr val="000000"/>
                      </a:solidFill>
                      <a:prstDash val="dot"/>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dot"/>
                      <a:round/>
                      <a:headEnd len="sm" w="sm" type="none"/>
                      <a:tailEnd len="sm" w="sm" type="none"/>
                    </a:lnT>
                    <a:lnB cap="flat" cmpd="sng" w="9525">
                      <a:solidFill>
                        <a:srgbClr val="7F7F7F"/>
                      </a:solidFill>
                      <a:prstDash val="solid"/>
                      <a:round/>
                      <a:headEnd len="sm" w="sm" type="none"/>
                      <a:tailEnd len="sm" w="sm" type="none"/>
                    </a:lnB>
                    <a:solidFill>
                      <a:srgbClr val="E7E6E6"/>
                    </a:solidFill>
                  </a:tcPr>
                </a:tc>
              </a:tr>
            </a:tbl>
          </a:graphicData>
        </a:graphic>
      </p:graphicFrame>
      <p:sp>
        <p:nvSpPr>
          <p:cNvPr id="269" name="Google Shape;269;p25"/>
          <p:cNvSpPr txBox="1"/>
          <p:nvPr/>
        </p:nvSpPr>
        <p:spPr>
          <a:xfrm>
            <a:off x="322800" y="364325"/>
            <a:ext cx="5314200" cy="37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ko-KR" sz="3000"/>
              <a:t>Ⅲ. 프로젝트 수행절차 및 방법</a:t>
            </a:r>
            <a:endParaRPr b="1" sz="3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F0"/>
        </a:solidFill>
      </p:bgPr>
    </p:bg>
    <p:spTree>
      <p:nvGrpSpPr>
        <p:cNvPr id="273" name="Shape 273"/>
        <p:cNvGrpSpPr/>
        <p:nvPr/>
      </p:nvGrpSpPr>
      <p:grpSpPr>
        <a:xfrm>
          <a:off x="0" y="0"/>
          <a:ext cx="0" cy="0"/>
          <a:chOff x="0" y="0"/>
          <a:chExt cx="0" cy="0"/>
        </a:xfrm>
      </p:grpSpPr>
      <p:sp>
        <p:nvSpPr>
          <p:cNvPr id="274" name="Google Shape;274;p26"/>
          <p:cNvSpPr/>
          <p:nvPr/>
        </p:nvSpPr>
        <p:spPr>
          <a:xfrm>
            <a:off x="11512149" y="6132622"/>
            <a:ext cx="521979" cy="521979"/>
          </a:xfrm>
          <a:prstGeom prst="ellipse">
            <a:avLst/>
          </a:prstGeom>
          <a:solidFill>
            <a:srgbClr val="99A6A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275" name="Google Shape;275;p26"/>
          <p:cNvSpPr txBox="1"/>
          <p:nvPr/>
        </p:nvSpPr>
        <p:spPr>
          <a:xfrm>
            <a:off x="5141675" y="274375"/>
            <a:ext cx="1822200" cy="393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ko-KR" sz="3000">
                <a:solidFill>
                  <a:srgbClr val="3F3F3F"/>
                </a:solidFill>
              </a:rPr>
              <a:t>분석방향 </a:t>
            </a:r>
            <a:endParaRPr b="1" sz="3000">
              <a:solidFill>
                <a:srgbClr val="3F3F3F"/>
              </a:solidFill>
            </a:endParaRPr>
          </a:p>
        </p:txBody>
      </p:sp>
      <p:sp>
        <p:nvSpPr>
          <p:cNvPr id="276" name="Google Shape;276;p26"/>
          <p:cNvSpPr/>
          <p:nvPr/>
        </p:nvSpPr>
        <p:spPr>
          <a:xfrm>
            <a:off x="4760855" y="404906"/>
            <a:ext cx="262500" cy="262500"/>
          </a:xfrm>
          <a:prstGeom prst="ellipse">
            <a:avLst/>
          </a:prstGeom>
          <a:noFill/>
          <a:ln cap="flat" cmpd="sng" w="57150">
            <a:solidFill>
              <a:srgbClr val="CF5F5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277" name="Google Shape;277;p26"/>
          <p:cNvSpPr/>
          <p:nvPr/>
        </p:nvSpPr>
        <p:spPr>
          <a:xfrm>
            <a:off x="7082196" y="404896"/>
            <a:ext cx="262500" cy="262500"/>
          </a:xfrm>
          <a:prstGeom prst="ellipse">
            <a:avLst/>
          </a:prstGeom>
          <a:noFill/>
          <a:ln cap="flat" cmpd="sng" w="57150">
            <a:solidFill>
              <a:srgbClr val="CF5F5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278" name="Google Shape;278;p26"/>
          <p:cNvSpPr/>
          <p:nvPr/>
        </p:nvSpPr>
        <p:spPr>
          <a:xfrm>
            <a:off x="11610251" y="6329061"/>
            <a:ext cx="748814" cy="748814"/>
          </a:xfrm>
          <a:prstGeom prst="ellipse">
            <a:avLst/>
          </a:prstGeom>
          <a:solidFill>
            <a:srgbClr val="F2C06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279" name="Google Shape;279;p26"/>
          <p:cNvSpPr/>
          <p:nvPr/>
        </p:nvSpPr>
        <p:spPr>
          <a:xfrm>
            <a:off x="11527010" y="5447445"/>
            <a:ext cx="392876" cy="392876"/>
          </a:xfrm>
          <a:prstGeom prst="ellipse">
            <a:avLst/>
          </a:prstGeom>
          <a:solidFill>
            <a:srgbClr val="CF5F5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280" name="Google Shape;280;p26"/>
          <p:cNvSpPr/>
          <p:nvPr/>
        </p:nvSpPr>
        <p:spPr>
          <a:xfrm>
            <a:off x="11546791" y="5365176"/>
            <a:ext cx="278706" cy="278706"/>
          </a:xfrm>
          <a:prstGeom prst="ellipse">
            <a:avLst/>
          </a:prstGeom>
          <a:solidFill>
            <a:srgbClr val="5F938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281" name="Google Shape;281;p26"/>
          <p:cNvSpPr/>
          <p:nvPr/>
        </p:nvSpPr>
        <p:spPr>
          <a:xfrm>
            <a:off x="12046298" y="5247179"/>
            <a:ext cx="278706" cy="278706"/>
          </a:xfrm>
          <a:prstGeom prst="ellipse">
            <a:avLst/>
          </a:prstGeom>
          <a:solidFill>
            <a:srgbClr val="99A6A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282" name="Google Shape;282;p26"/>
          <p:cNvSpPr/>
          <p:nvPr/>
        </p:nvSpPr>
        <p:spPr>
          <a:xfrm>
            <a:off x="10876328" y="5695591"/>
            <a:ext cx="141033" cy="141033"/>
          </a:xfrm>
          <a:prstGeom prst="ellipse">
            <a:avLst/>
          </a:prstGeom>
          <a:solidFill>
            <a:srgbClr val="F2C06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283" name="Google Shape;283;p26"/>
          <p:cNvSpPr/>
          <p:nvPr/>
        </p:nvSpPr>
        <p:spPr>
          <a:xfrm>
            <a:off x="10058400" y="6365595"/>
            <a:ext cx="636057" cy="636056"/>
          </a:xfrm>
          <a:prstGeom prst="ellipse">
            <a:avLst/>
          </a:prstGeom>
          <a:solidFill>
            <a:srgbClr val="5F938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284" name="Google Shape;284;p26"/>
          <p:cNvSpPr/>
          <p:nvPr/>
        </p:nvSpPr>
        <p:spPr>
          <a:xfrm>
            <a:off x="12110653" y="5674104"/>
            <a:ext cx="141033" cy="141033"/>
          </a:xfrm>
          <a:prstGeom prst="ellipse">
            <a:avLst/>
          </a:prstGeom>
          <a:solidFill>
            <a:srgbClr val="99A6A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285" name="Google Shape;285;p26"/>
          <p:cNvSpPr/>
          <p:nvPr/>
        </p:nvSpPr>
        <p:spPr>
          <a:xfrm>
            <a:off x="10978249" y="6495080"/>
            <a:ext cx="478360" cy="478360"/>
          </a:xfrm>
          <a:prstGeom prst="ellipse">
            <a:avLst/>
          </a:prstGeom>
          <a:solidFill>
            <a:srgbClr val="F2C06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286" name="Google Shape;286;p26"/>
          <p:cNvSpPr/>
          <p:nvPr/>
        </p:nvSpPr>
        <p:spPr>
          <a:xfrm>
            <a:off x="10707075" y="6526839"/>
            <a:ext cx="241769" cy="241769"/>
          </a:xfrm>
          <a:prstGeom prst="ellipse">
            <a:avLst/>
          </a:prstGeom>
          <a:solidFill>
            <a:srgbClr val="CF5F5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287" name="Google Shape;287;p26"/>
          <p:cNvSpPr/>
          <p:nvPr/>
        </p:nvSpPr>
        <p:spPr>
          <a:xfrm>
            <a:off x="11204039" y="6251420"/>
            <a:ext cx="342752" cy="342752"/>
          </a:xfrm>
          <a:prstGeom prst="ellipse">
            <a:avLst/>
          </a:prstGeom>
          <a:solidFill>
            <a:srgbClr val="5F938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288" name="Google Shape;288;p26"/>
          <p:cNvSpPr/>
          <p:nvPr/>
        </p:nvSpPr>
        <p:spPr>
          <a:xfrm>
            <a:off x="11615627" y="6205162"/>
            <a:ext cx="57597" cy="57597"/>
          </a:xfrm>
          <a:prstGeom prst="ellipse">
            <a:avLst/>
          </a:prstGeom>
          <a:solidFill>
            <a:srgbClr val="F2C06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289" name="Google Shape;289;p26"/>
          <p:cNvSpPr/>
          <p:nvPr/>
        </p:nvSpPr>
        <p:spPr>
          <a:xfrm>
            <a:off x="12073983" y="6315466"/>
            <a:ext cx="60441" cy="60441"/>
          </a:xfrm>
          <a:prstGeom prst="ellipse">
            <a:avLst/>
          </a:prstGeom>
          <a:solidFill>
            <a:srgbClr val="CF5F5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290" name="Google Shape;290;p26"/>
          <p:cNvSpPr/>
          <p:nvPr/>
        </p:nvSpPr>
        <p:spPr>
          <a:xfrm>
            <a:off x="11546791" y="5718279"/>
            <a:ext cx="57597" cy="57597"/>
          </a:xfrm>
          <a:prstGeom prst="ellipse">
            <a:avLst/>
          </a:prstGeom>
          <a:solidFill>
            <a:srgbClr val="F2C06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291" name="Google Shape;291;p26"/>
          <p:cNvSpPr/>
          <p:nvPr/>
        </p:nvSpPr>
        <p:spPr>
          <a:xfrm>
            <a:off x="12005147" y="5828584"/>
            <a:ext cx="60441" cy="60441"/>
          </a:xfrm>
          <a:prstGeom prst="ellipse">
            <a:avLst/>
          </a:prstGeom>
          <a:solidFill>
            <a:srgbClr val="CF5F5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292" name="Google Shape;292;p26"/>
          <p:cNvSpPr/>
          <p:nvPr/>
        </p:nvSpPr>
        <p:spPr>
          <a:xfrm>
            <a:off x="11957734" y="5653260"/>
            <a:ext cx="66650" cy="66650"/>
          </a:xfrm>
          <a:prstGeom prst="ellipse">
            <a:avLst/>
          </a:prstGeom>
          <a:solidFill>
            <a:srgbClr val="5F938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293" name="Google Shape;293;p26"/>
          <p:cNvSpPr/>
          <p:nvPr/>
        </p:nvSpPr>
        <p:spPr>
          <a:xfrm>
            <a:off x="9818322" y="6690680"/>
            <a:ext cx="141033" cy="141033"/>
          </a:xfrm>
          <a:prstGeom prst="ellipse">
            <a:avLst/>
          </a:prstGeom>
          <a:solidFill>
            <a:srgbClr val="F2C06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294" name="Google Shape;294;p26"/>
          <p:cNvSpPr/>
          <p:nvPr/>
        </p:nvSpPr>
        <p:spPr>
          <a:xfrm>
            <a:off x="11984731" y="5863990"/>
            <a:ext cx="392876" cy="392876"/>
          </a:xfrm>
          <a:prstGeom prst="ellipse">
            <a:avLst/>
          </a:prstGeom>
          <a:solidFill>
            <a:srgbClr val="CF5F5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295" name="Google Shape;295;p26"/>
          <p:cNvSpPr/>
          <p:nvPr/>
        </p:nvSpPr>
        <p:spPr>
          <a:xfrm>
            <a:off x="641800" y="1226125"/>
            <a:ext cx="6729300" cy="338400"/>
          </a:xfrm>
          <a:prstGeom prst="roundRect">
            <a:avLst>
              <a:gd fmla="val 50000" name="adj"/>
            </a:avLst>
          </a:prstGeom>
          <a:solidFill>
            <a:srgbClr val="CF5F5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296" name="Google Shape;296;p26"/>
          <p:cNvSpPr txBox="1"/>
          <p:nvPr/>
        </p:nvSpPr>
        <p:spPr>
          <a:xfrm>
            <a:off x="703439" y="1235534"/>
            <a:ext cx="6733200" cy="33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ko-KR" sz="1600">
                <a:solidFill>
                  <a:srgbClr val="FFFBF0"/>
                </a:solidFill>
              </a:rPr>
              <a:t>1. 현재 돌봄교실수와 이용학생 수 현황 그리고 앞으로의  증가율은? </a:t>
            </a:r>
            <a:endParaRPr b="1" sz="1600">
              <a:solidFill>
                <a:srgbClr val="FFFBF0"/>
              </a:solidFill>
            </a:endParaRPr>
          </a:p>
        </p:txBody>
      </p:sp>
      <p:sp>
        <p:nvSpPr>
          <p:cNvPr id="297" name="Google Shape;297;p26"/>
          <p:cNvSpPr/>
          <p:nvPr/>
        </p:nvSpPr>
        <p:spPr>
          <a:xfrm>
            <a:off x="650550" y="3571985"/>
            <a:ext cx="6729300" cy="324900"/>
          </a:xfrm>
          <a:prstGeom prst="roundRect">
            <a:avLst>
              <a:gd fmla="val 50000" name="adj"/>
            </a:avLst>
          </a:prstGeom>
          <a:solidFill>
            <a:srgbClr val="CF5F5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298" name="Google Shape;298;p26"/>
          <p:cNvSpPr/>
          <p:nvPr/>
        </p:nvSpPr>
        <p:spPr>
          <a:xfrm>
            <a:off x="650550" y="4138611"/>
            <a:ext cx="6729300" cy="324900"/>
          </a:xfrm>
          <a:prstGeom prst="roundRect">
            <a:avLst>
              <a:gd fmla="val 50000" name="adj"/>
            </a:avLst>
          </a:prstGeom>
          <a:solidFill>
            <a:srgbClr val="CF5F5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299" name="Google Shape;299;p26"/>
          <p:cNvSpPr/>
          <p:nvPr/>
        </p:nvSpPr>
        <p:spPr>
          <a:xfrm>
            <a:off x="650550" y="4724925"/>
            <a:ext cx="6729300" cy="330600"/>
          </a:xfrm>
          <a:prstGeom prst="roundRect">
            <a:avLst>
              <a:gd fmla="val 50000" name="adj"/>
            </a:avLst>
          </a:prstGeom>
          <a:solidFill>
            <a:srgbClr val="CF5F5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300" name="Google Shape;300;p26"/>
          <p:cNvSpPr/>
          <p:nvPr/>
        </p:nvSpPr>
        <p:spPr>
          <a:xfrm>
            <a:off x="8700027" y="1755238"/>
            <a:ext cx="2377800" cy="2377800"/>
          </a:xfrm>
          <a:prstGeom prst="ellipse">
            <a:avLst/>
          </a:prstGeom>
          <a:solidFill>
            <a:srgbClr val="3F3F3F">
              <a:alpha val="9803"/>
            </a:srgbClr>
          </a:solidFill>
          <a:ln cap="flat" cmpd="sng" w="76200">
            <a:solidFill>
              <a:srgbClr val="CF5F5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ko-KR" sz="1200">
                <a:solidFill>
                  <a:srgbClr val="3F3F3F"/>
                </a:solidFill>
                <a:latin typeface="Arial"/>
                <a:ea typeface="Arial"/>
                <a:cs typeface="Arial"/>
                <a:sym typeface="Arial"/>
              </a:rPr>
              <a:t>image</a:t>
            </a:r>
            <a:endParaRPr sz="1200">
              <a:solidFill>
                <a:srgbClr val="3F3F3F"/>
              </a:solidFill>
              <a:latin typeface="Arial"/>
              <a:ea typeface="Arial"/>
              <a:cs typeface="Arial"/>
              <a:sym typeface="Arial"/>
            </a:endParaRPr>
          </a:p>
        </p:txBody>
      </p:sp>
      <p:sp>
        <p:nvSpPr>
          <p:cNvPr id="301" name="Google Shape;301;p26"/>
          <p:cNvSpPr txBox="1"/>
          <p:nvPr/>
        </p:nvSpPr>
        <p:spPr>
          <a:xfrm>
            <a:off x="688352" y="4729208"/>
            <a:ext cx="6356700" cy="338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ko-KR" sz="1600">
                <a:solidFill>
                  <a:srgbClr val="FFFBF0"/>
                </a:solidFill>
              </a:rPr>
              <a:t> </a:t>
            </a:r>
            <a:r>
              <a:rPr b="1" lang="ko-KR" sz="1600">
                <a:solidFill>
                  <a:srgbClr val="FFFBF0"/>
                </a:solidFill>
              </a:rPr>
              <a:t>7. 앞으로 초등학교 진학 수가 가장 많이 늘어날 지역은?</a:t>
            </a:r>
            <a:endParaRPr b="1" sz="1600">
              <a:solidFill>
                <a:srgbClr val="FFFBF0"/>
              </a:solidFill>
            </a:endParaRPr>
          </a:p>
        </p:txBody>
      </p:sp>
      <p:sp>
        <p:nvSpPr>
          <p:cNvPr id="302" name="Google Shape;302;p26"/>
          <p:cNvSpPr/>
          <p:nvPr/>
        </p:nvSpPr>
        <p:spPr>
          <a:xfrm>
            <a:off x="631023" y="5310457"/>
            <a:ext cx="6729300" cy="330600"/>
          </a:xfrm>
          <a:prstGeom prst="roundRect">
            <a:avLst>
              <a:gd fmla="val 50000" name="adj"/>
            </a:avLst>
          </a:prstGeom>
          <a:solidFill>
            <a:srgbClr val="CF5F5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303" name="Google Shape;303;p26"/>
          <p:cNvSpPr txBox="1"/>
          <p:nvPr/>
        </p:nvSpPr>
        <p:spPr>
          <a:xfrm>
            <a:off x="686093" y="5306500"/>
            <a:ext cx="6383400" cy="33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ko-KR" sz="1600">
                <a:solidFill>
                  <a:srgbClr val="FFFBF0"/>
                </a:solidFill>
              </a:rPr>
              <a:t> </a:t>
            </a:r>
            <a:r>
              <a:rPr b="1" lang="ko-KR" sz="1600">
                <a:solidFill>
                  <a:srgbClr val="FFFBF0"/>
                </a:solidFill>
              </a:rPr>
              <a:t>8. 지역내  운영  돌봄센터들과 가장 가까이 있는 학교는?  </a:t>
            </a:r>
            <a:endParaRPr b="1"/>
          </a:p>
        </p:txBody>
      </p:sp>
      <p:pic>
        <p:nvPicPr>
          <p:cNvPr id="304" name="Google Shape;304;p26"/>
          <p:cNvPicPr preferRelativeResize="0"/>
          <p:nvPr/>
        </p:nvPicPr>
        <p:blipFill rotWithShape="1">
          <a:blip r:embed="rId3">
            <a:alphaModFix/>
          </a:blip>
          <a:srcRect b="0" l="0" r="0" t="0"/>
          <a:stretch/>
        </p:blipFill>
        <p:spPr>
          <a:xfrm>
            <a:off x="8771538" y="1826752"/>
            <a:ext cx="2234700" cy="2234700"/>
          </a:xfrm>
          <a:prstGeom prst="ellipse">
            <a:avLst/>
          </a:prstGeom>
          <a:noFill/>
          <a:ln cap="rnd" cmpd="sng" w="63500">
            <a:solidFill>
              <a:srgbClr val="F8F8F8"/>
            </a:solidFill>
            <a:prstDash val="solid"/>
            <a:round/>
            <a:headEnd len="sm" w="sm" type="none"/>
            <a:tailEnd len="sm" w="sm" type="none"/>
          </a:ln>
          <a:effectLst>
            <a:outerShdw blurRad="381000" sx="-80000" rotWithShape="0" dir="5400000" dist="292100" sy="-18000">
              <a:srgbClr val="000000">
                <a:alpha val="21960"/>
              </a:srgbClr>
            </a:outerShdw>
          </a:effectLst>
        </p:spPr>
      </p:pic>
      <p:sp>
        <p:nvSpPr>
          <p:cNvPr id="305" name="Google Shape;305;p26"/>
          <p:cNvSpPr/>
          <p:nvPr/>
        </p:nvSpPr>
        <p:spPr>
          <a:xfrm>
            <a:off x="641800" y="1816325"/>
            <a:ext cx="6668700" cy="338700"/>
          </a:xfrm>
          <a:prstGeom prst="roundRect">
            <a:avLst>
              <a:gd fmla="val 50000" name="adj"/>
            </a:avLst>
          </a:prstGeom>
          <a:solidFill>
            <a:srgbClr val="CF5F5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306" name="Google Shape;306;p26"/>
          <p:cNvSpPr txBox="1"/>
          <p:nvPr/>
        </p:nvSpPr>
        <p:spPr>
          <a:xfrm>
            <a:off x="715552" y="1826743"/>
            <a:ext cx="7150800" cy="584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ko-KR" sz="1600">
                <a:solidFill>
                  <a:srgbClr val="FFFBF0"/>
                </a:solidFill>
              </a:rPr>
              <a:t>2. 지역별 증가율과 돌봄교실 이용학생 수가 가장 많이 증가할 지역은?</a:t>
            </a:r>
            <a:endParaRPr b="1" sz="1600">
              <a:solidFill>
                <a:srgbClr val="FFFBF0"/>
              </a:solidFill>
            </a:endParaRPr>
          </a:p>
          <a:p>
            <a:pPr indent="0" lvl="0" marL="0" marR="0" rtl="0" algn="l">
              <a:spcBef>
                <a:spcPts val="0"/>
              </a:spcBef>
              <a:spcAft>
                <a:spcPts val="0"/>
              </a:spcAft>
              <a:buNone/>
            </a:pPr>
            <a:r>
              <a:t/>
            </a:r>
            <a:endParaRPr b="1" sz="1600">
              <a:solidFill>
                <a:srgbClr val="FFFBF0"/>
              </a:solidFill>
            </a:endParaRPr>
          </a:p>
        </p:txBody>
      </p:sp>
      <p:sp>
        <p:nvSpPr>
          <p:cNvPr id="307" name="Google Shape;307;p26"/>
          <p:cNvSpPr/>
          <p:nvPr/>
        </p:nvSpPr>
        <p:spPr>
          <a:xfrm>
            <a:off x="650673" y="2391375"/>
            <a:ext cx="6729300" cy="338700"/>
          </a:xfrm>
          <a:prstGeom prst="roundRect">
            <a:avLst>
              <a:gd fmla="val 50000" name="adj"/>
            </a:avLst>
          </a:prstGeom>
          <a:solidFill>
            <a:srgbClr val="CF5F5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308" name="Google Shape;308;p26"/>
          <p:cNvSpPr txBox="1"/>
          <p:nvPr/>
        </p:nvSpPr>
        <p:spPr>
          <a:xfrm>
            <a:off x="758164" y="3568675"/>
            <a:ext cx="4813800" cy="33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ko-KR" sz="1600">
                <a:solidFill>
                  <a:srgbClr val="FFFBF0"/>
                </a:solidFill>
              </a:rPr>
              <a:t>5. 지역내에서도 우선적으로 필요한  곳은?</a:t>
            </a:r>
            <a:endParaRPr b="1" sz="1600">
              <a:solidFill>
                <a:srgbClr val="FFFBF0"/>
              </a:solidFill>
            </a:endParaRPr>
          </a:p>
        </p:txBody>
      </p:sp>
      <p:sp>
        <p:nvSpPr>
          <p:cNvPr id="309" name="Google Shape;309;p26"/>
          <p:cNvSpPr/>
          <p:nvPr/>
        </p:nvSpPr>
        <p:spPr>
          <a:xfrm>
            <a:off x="638325" y="2992878"/>
            <a:ext cx="6733200" cy="324900"/>
          </a:xfrm>
          <a:prstGeom prst="roundRect">
            <a:avLst>
              <a:gd fmla="val 50000" name="adj"/>
            </a:avLst>
          </a:prstGeom>
          <a:solidFill>
            <a:srgbClr val="CF5F5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310" name="Google Shape;310;p26"/>
          <p:cNvSpPr txBox="1"/>
          <p:nvPr/>
        </p:nvSpPr>
        <p:spPr>
          <a:xfrm>
            <a:off x="737370" y="4131150"/>
            <a:ext cx="6415200" cy="33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ko-KR" sz="1600">
                <a:solidFill>
                  <a:srgbClr val="FFFBF0"/>
                </a:solidFill>
              </a:rPr>
              <a:t>6. 지역내에서 초등학생의 밀집도가 가장 높은 곳은?</a:t>
            </a:r>
            <a:endParaRPr b="1" sz="1600">
              <a:solidFill>
                <a:srgbClr val="FFFBF0"/>
              </a:solidFill>
            </a:endParaRPr>
          </a:p>
        </p:txBody>
      </p:sp>
      <p:sp>
        <p:nvSpPr>
          <p:cNvPr id="311" name="Google Shape;311;p26"/>
          <p:cNvSpPr/>
          <p:nvPr/>
        </p:nvSpPr>
        <p:spPr>
          <a:xfrm>
            <a:off x="642225" y="5902411"/>
            <a:ext cx="6729300" cy="330600"/>
          </a:xfrm>
          <a:prstGeom prst="roundRect">
            <a:avLst>
              <a:gd fmla="val 50000" name="adj"/>
            </a:avLst>
          </a:prstGeom>
          <a:solidFill>
            <a:srgbClr val="CF5F5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312" name="Google Shape;312;p26"/>
          <p:cNvSpPr txBox="1"/>
          <p:nvPr/>
        </p:nvSpPr>
        <p:spPr>
          <a:xfrm>
            <a:off x="683802" y="5899650"/>
            <a:ext cx="6354600" cy="33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ko-KR" sz="1600">
                <a:solidFill>
                  <a:srgbClr val="FFFBF0"/>
                </a:solidFill>
              </a:rPr>
              <a:t> </a:t>
            </a:r>
            <a:r>
              <a:rPr b="1" lang="ko-KR" sz="1600">
                <a:solidFill>
                  <a:srgbClr val="FFFBF0"/>
                </a:solidFill>
              </a:rPr>
              <a:t>9. 지역내  운영  돌봄센터와</a:t>
            </a:r>
            <a:r>
              <a:rPr b="1" lang="ko-KR" sz="1600">
                <a:solidFill>
                  <a:srgbClr val="FFFBF0"/>
                </a:solidFill>
              </a:rPr>
              <a:t>의</a:t>
            </a:r>
            <a:r>
              <a:rPr b="1" lang="ko-KR" sz="1600">
                <a:solidFill>
                  <a:srgbClr val="FFFBF0"/>
                </a:solidFill>
              </a:rPr>
              <a:t> 연계까지 고려</a:t>
            </a:r>
            <a:r>
              <a:rPr b="1" lang="ko-KR" sz="1600">
                <a:solidFill>
                  <a:srgbClr val="FFFBF0"/>
                </a:solidFill>
              </a:rPr>
              <a:t>한다</a:t>
            </a:r>
            <a:r>
              <a:rPr b="1" lang="ko-KR" sz="1600">
                <a:solidFill>
                  <a:srgbClr val="FFFBF0"/>
                </a:solidFill>
              </a:rPr>
              <a:t>면?   </a:t>
            </a:r>
            <a:endParaRPr b="1"/>
          </a:p>
        </p:txBody>
      </p:sp>
      <p:sp>
        <p:nvSpPr>
          <p:cNvPr id="313" name="Google Shape;313;p26"/>
          <p:cNvSpPr txBox="1"/>
          <p:nvPr/>
        </p:nvSpPr>
        <p:spPr>
          <a:xfrm>
            <a:off x="698419" y="2399570"/>
            <a:ext cx="6452700" cy="33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ko-KR" sz="1600">
                <a:solidFill>
                  <a:srgbClr val="FFFBF0"/>
                </a:solidFill>
              </a:rPr>
              <a:t>3. 지역별 ‘한부모가정 및 저소득 가정</a:t>
            </a:r>
            <a:r>
              <a:rPr b="1" lang="ko-KR" sz="1600">
                <a:solidFill>
                  <a:srgbClr val="FFFBF0"/>
                </a:solidFill>
              </a:rPr>
              <a:t>’</a:t>
            </a:r>
            <a:r>
              <a:rPr b="1" lang="ko-KR" sz="1600">
                <a:solidFill>
                  <a:srgbClr val="FFFBF0"/>
                </a:solidFill>
              </a:rPr>
              <a:t> 요인과의 상관관계는?</a:t>
            </a:r>
            <a:endParaRPr b="1" sz="1600">
              <a:solidFill>
                <a:srgbClr val="FFFBF0"/>
              </a:solidFill>
            </a:endParaRPr>
          </a:p>
        </p:txBody>
      </p:sp>
      <p:sp>
        <p:nvSpPr>
          <p:cNvPr id="314" name="Google Shape;314;p26"/>
          <p:cNvSpPr txBox="1"/>
          <p:nvPr/>
        </p:nvSpPr>
        <p:spPr>
          <a:xfrm>
            <a:off x="725592" y="2988475"/>
            <a:ext cx="5299800" cy="33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ko-KR" sz="1600">
                <a:solidFill>
                  <a:srgbClr val="FFFBF0"/>
                </a:solidFill>
              </a:rPr>
              <a:t>4. 지역별 ‘가구내 맞벌이 현황’ 요인과의 상관관계는? </a:t>
            </a:r>
            <a:endParaRPr b="1" sz="1600">
              <a:solidFill>
                <a:srgbClr val="FFFBF0"/>
              </a:solidFill>
            </a:endParaRPr>
          </a:p>
        </p:txBody>
      </p:sp>
      <p:sp>
        <p:nvSpPr>
          <p:cNvPr id="315" name="Google Shape;315;p26"/>
          <p:cNvSpPr/>
          <p:nvPr/>
        </p:nvSpPr>
        <p:spPr>
          <a:xfrm>
            <a:off x="7776305" y="2780006"/>
            <a:ext cx="527400" cy="328200"/>
          </a:xfrm>
          <a:prstGeom prst="rightArrow">
            <a:avLst>
              <a:gd fmla="val 50000" name="adj1"/>
              <a:gd fmla="val 50000" name="adj2"/>
            </a:avLst>
          </a:prstGeom>
          <a:solidFill>
            <a:srgbClr val="999999"/>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F0"/>
        </a:solidFill>
      </p:bgPr>
    </p:bg>
    <p:spTree>
      <p:nvGrpSpPr>
        <p:cNvPr id="319" name="Shape 319"/>
        <p:cNvGrpSpPr/>
        <p:nvPr/>
      </p:nvGrpSpPr>
      <p:grpSpPr>
        <a:xfrm>
          <a:off x="0" y="0"/>
          <a:ext cx="0" cy="0"/>
          <a:chOff x="0" y="0"/>
          <a:chExt cx="0" cy="0"/>
        </a:xfrm>
      </p:grpSpPr>
      <p:sp>
        <p:nvSpPr>
          <p:cNvPr id="320" name="Google Shape;320;p27"/>
          <p:cNvSpPr txBox="1"/>
          <p:nvPr/>
        </p:nvSpPr>
        <p:spPr>
          <a:xfrm>
            <a:off x="4566499" y="347275"/>
            <a:ext cx="2979600" cy="400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ko-KR" sz="3000">
                <a:solidFill>
                  <a:srgbClr val="3F3F3F"/>
                </a:solidFill>
              </a:rPr>
              <a:t>활용 </a:t>
            </a:r>
            <a:r>
              <a:rPr b="1" lang="ko-KR" sz="3000">
                <a:solidFill>
                  <a:srgbClr val="3F3F3F"/>
                </a:solidFill>
              </a:rPr>
              <a:t>데이터소개</a:t>
            </a:r>
            <a:endParaRPr b="1" sz="3000"/>
          </a:p>
        </p:txBody>
      </p:sp>
      <p:sp>
        <p:nvSpPr>
          <p:cNvPr id="321" name="Google Shape;321;p27"/>
          <p:cNvSpPr/>
          <p:nvPr/>
        </p:nvSpPr>
        <p:spPr>
          <a:xfrm>
            <a:off x="3886345" y="484965"/>
            <a:ext cx="262500" cy="262500"/>
          </a:xfrm>
          <a:prstGeom prst="ellipse">
            <a:avLst/>
          </a:prstGeom>
          <a:noFill/>
          <a:ln cap="flat" cmpd="sng" w="57150">
            <a:solidFill>
              <a:srgbClr val="CF5F5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322" name="Google Shape;322;p27"/>
          <p:cNvSpPr/>
          <p:nvPr/>
        </p:nvSpPr>
        <p:spPr>
          <a:xfrm>
            <a:off x="7963756" y="484971"/>
            <a:ext cx="262500" cy="262500"/>
          </a:xfrm>
          <a:prstGeom prst="ellipse">
            <a:avLst/>
          </a:prstGeom>
          <a:noFill/>
          <a:ln cap="flat" cmpd="sng" w="57150">
            <a:solidFill>
              <a:srgbClr val="CF5F5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graphicFrame>
        <p:nvGraphicFramePr>
          <p:cNvPr id="323" name="Google Shape;323;p27"/>
          <p:cNvGraphicFramePr/>
          <p:nvPr/>
        </p:nvGraphicFramePr>
        <p:xfrm>
          <a:off x="1287475" y="1159575"/>
          <a:ext cx="3000000" cy="3000000"/>
        </p:xfrm>
        <a:graphic>
          <a:graphicData uri="http://schemas.openxmlformats.org/drawingml/2006/table">
            <a:tbl>
              <a:tblPr>
                <a:noFill/>
                <a:tableStyleId>{B4772F8C-8070-473E-A066-A41EC7628B7D}</a:tableStyleId>
              </a:tblPr>
              <a:tblGrid>
                <a:gridCol w="1756825"/>
                <a:gridCol w="2076925"/>
                <a:gridCol w="2557500"/>
                <a:gridCol w="3225800"/>
              </a:tblGrid>
              <a:tr h="340850">
                <a:tc>
                  <a:txBody>
                    <a:bodyPr/>
                    <a:lstStyle/>
                    <a:p>
                      <a:pPr indent="0" lvl="0" marL="0" rtl="0" algn="ctr">
                        <a:spcBef>
                          <a:spcPts val="0"/>
                        </a:spcBef>
                        <a:spcAft>
                          <a:spcPts val="0"/>
                        </a:spcAft>
                        <a:buNone/>
                      </a:pPr>
                      <a:r>
                        <a:rPr lang="ko-KR" sz="1500">
                          <a:solidFill>
                            <a:srgbClr val="FFFFFF"/>
                          </a:solidFill>
                        </a:rPr>
                        <a:t>데이터명</a:t>
                      </a:r>
                      <a:endParaRPr sz="1500">
                        <a:solidFill>
                          <a:srgbClr val="FFFFFF"/>
                        </a:solidFill>
                      </a:endParaRPr>
                    </a:p>
                  </a:txBody>
                  <a:tcPr marT="63500" marB="63500" marR="63500" marL="63500">
                    <a:solidFill>
                      <a:srgbClr val="5F9387"/>
                    </a:solidFill>
                  </a:tcPr>
                </a:tc>
                <a:tc>
                  <a:txBody>
                    <a:bodyPr/>
                    <a:lstStyle/>
                    <a:p>
                      <a:pPr indent="0" lvl="0" marL="0" rtl="0" algn="ctr">
                        <a:spcBef>
                          <a:spcPts val="0"/>
                        </a:spcBef>
                        <a:spcAft>
                          <a:spcPts val="0"/>
                        </a:spcAft>
                        <a:buNone/>
                      </a:pPr>
                      <a:r>
                        <a:rPr lang="ko-KR" sz="1500">
                          <a:solidFill>
                            <a:srgbClr val="FFFFFF"/>
                          </a:solidFill>
                        </a:rPr>
                        <a:t>연도</a:t>
                      </a:r>
                      <a:endParaRPr sz="1500">
                        <a:solidFill>
                          <a:srgbClr val="FFFFFF"/>
                        </a:solidFill>
                      </a:endParaRPr>
                    </a:p>
                  </a:txBody>
                  <a:tcPr marT="63500" marB="63500" marR="63500" marL="63500">
                    <a:solidFill>
                      <a:srgbClr val="5F9387"/>
                    </a:solidFill>
                  </a:tcPr>
                </a:tc>
                <a:tc>
                  <a:txBody>
                    <a:bodyPr/>
                    <a:lstStyle/>
                    <a:p>
                      <a:pPr indent="0" lvl="0" marL="0" rtl="0" algn="ctr">
                        <a:spcBef>
                          <a:spcPts val="0"/>
                        </a:spcBef>
                        <a:spcAft>
                          <a:spcPts val="0"/>
                        </a:spcAft>
                        <a:buNone/>
                      </a:pPr>
                      <a:r>
                        <a:rPr lang="ko-KR" sz="1500">
                          <a:solidFill>
                            <a:srgbClr val="FFFFFF"/>
                          </a:solidFill>
                        </a:rPr>
                        <a:t>출처</a:t>
                      </a:r>
                      <a:endParaRPr sz="1500">
                        <a:solidFill>
                          <a:srgbClr val="FFFFFF"/>
                        </a:solidFill>
                      </a:endParaRPr>
                    </a:p>
                  </a:txBody>
                  <a:tcPr marT="63500" marB="63500" marR="63500" marL="63500">
                    <a:solidFill>
                      <a:srgbClr val="5F9387"/>
                    </a:solidFill>
                  </a:tcPr>
                </a:tc>
                <a:tc>
                  <a:txBody>
                    <a:bodyPr/>
                    <a:lstStyle/>
                    <a:p>
                      <a:pPr indent="0" lvl="0" marL="0" rtl="0" algn="ctr">
                        <a:spcBef>
                          <a:spcPts val="0"/>
                        </a:spcBef>
                        <a:spcAft>
                          <a:spcPts val="0"/>
                        </a:spcAft>
                        <a:buNone/>
                      </a:pPr>
                      <a:r>
                        <a:rPr lang="ko-KR" sz="1500">
                          <a:solidFill>
                            <a:srgbClr val="FFFFFF"/>
                          </a:solidFill>
                        </a:rPr>
                        <a:t>인터넷주소</a:t>
                      </a:r>
                      <a:endParaRPr sz="1500">
                        <a:solidFill>
                          <a:srgbClr val="FFFFFF"/>
                        </a:solidFill>
                      </a:endParaRPr>
                    </a:p>
                  </a:txBody>
                  <a:tcPr marT="63500" marB="63500" marR="63500" marL="63500">
                    <a:solidFill>
                      <a:srgbClr val="5F9387"/>
                    </a:solidFill>
                  </a:tcPr>
                </a:tc>
              </a:tr>
              <a:tr h="690200">
                <a:tc>
                  <a:txBody>
                    <a:bodyPr/>
                    <a:lstStyle/>
                    <a:p>
                      <a:pPr indent="0" lvl="0" marL="0" rtl="0" algn="ctr">
                        <a:spcBef>
                          <a:spcPts val="0"/>
                        </a:spcBef>
                        <a:spcAft>
                          <a:spcPts val="0"/>
                        </a:spcAft>
                        <a:buNone/>
                      </a:pPr>
                      <a:r>
                        <a:rPr lang="ko-KR" sz="1500"/>
                        <a:t>돌봄교실수</a:t>
                      </a:r>
                      <a:endParaRPr sz="1500"/>
                    </a:p>
                    <a:p>
                      <a:pPr indent="0" lvl="0" marL="0" rtl="0" algn="ctr">
                        <a:spcBef>
                          <a:spcPts val="0"/>
                        </a:spcBef>
                        <a:spcAft>
                          <a:spcPts val="0"/>
                        </a:spcAft>
                        <a:buNone/>
                      </a:pPr>
                      <a:r>
                        <a:t/>
                      </a:r>
                      <a:endParaRPr sz="1500"/>
                    </a:p>
                    <a:p>
                      <a:pPr indent="0" lvl="0" marL="0" rtl="0" algn="ctr">
                        <a:spcBef>
                          <a:spcPts val="0"/>
                        </a:spcBef>
                        <a:spcAft>
                          <a:spcPts val="0"/>
                        </a:spcAft>
                        <a:buNone/>
                      </a:pPr>
                      <a:r>
                        <a:rPr lang="ko-KR" sz="1500"/>
                        <a:t>&amp;학교수</a:t>
                      </a:r>
                      <a:endParaRPr sz="1500"/>
                    </a:p>
                  </a:txBody>
                  <a:tcPr marT="63500" marB="63500" marR="63500" marL="63500"/>
                </a:tc>
                <a:tc>
                  <a:txBody>
                    <a:bodyPr/>
                    <a:lstStyle/>
                    <a:p>
                      <a:pPr indent="0" lvl="0" marL="0" rtl="0" algn="ctr">
                        <a:spcBef>
                          <a:spcPts val="0"/>
                        </a:spcBef>
                        <a:spcAft>
                          <a:spcPts val="0"/>
                        </a:spcAft>
                        <a:buNone/>
                      </a:pPr>
                      <a:r>
                        <a:t/>
                      </a:r>
                      <a:endParaRPr sz="1500"/>
                    </a:p>
                    <a:p>
                      <a:pPr indent="0" lvl="0" marL="0" rtl="0" algn="ctr">
                        <a:spcBef>
                          <a:spcPts val="0"/>
                        </a:spcBef>
                        <a:spcAft>
                          <a:spcPts val="0"/>
                        </a:spcAft>
                        <a:buNone/>
                      </a:pPr>
                      <a:r>
                        <a:rPr lang="ko-KR" sz="1500"/>
                        <a:t>2019.5</a:t>
                      </a:r>
                      <a:endParaRPr sz="1500"/>
                    </a:p>
                  </a:txBody>
                  <a:tcPr marT="63500" marB="63500" marR="63500" marL="63500"/>
                </a:tc>
                <a:tc>
                  <a:txBody>
                    <a:bodyPr/>
                    <a:lstStyle/>
                    <a:p>
                      <a:pPr indent="0" lvl="0" marL="0" rtl="0" algn="ctr">
                        <a:spcBef>
                          <a:spcPts val="0"/>
                        </a:spcBef>
                        <a:spcAft>
                          <a:spcPts val="0"/>
                        </a:spcAft>
                        <a:buNone/>
                      </a:pPr>
                      <a:r>
                        <a:t/>
                      </a:r>
                      <a:endParaRPr sz="1500"/>
                    </a:p>
                    <a:p>
                      <a:pPr indent="0" lvl="0" marL="0" rtl="0" algn="ctr">
                        <a:spcBef>
                          <a:spcPts val="0"/>
                        </a:spcBef>
                        <a:spcAft>
                          <a:spcPts val="0"/>
                        </a:spcAft>
                        <a:buNone/>
                      </a:pPr>
                      <a:r>
                        <a:rPr lang="ko-KR" sz="1500"/>
                        <a:t>학교알리미서비스</a:t>
                      </a:r>
                      <a:endParaRPr sz="1500"/>
                    </a:p>
                  </a:txBody>
                  <a:tcPr marT="63500" marB="63500" marR="63500" marL="63500"/>
                </a:tc>
                <a:tc>
                  <a:txBody>
                    <a:bodyPr/>
                    <a:lstStyle/>
                    <a:p>
                      <a:pPr indent="0" lvl="0" marL="0" rtl="0" algn="ctr">
                        <a:spcBef>
                          <a:spcPts val="0"/>
                        </a:spcBef>
                        <a:spcAft>
                          <a:spcPts val="0"/>
                        </a:spcAft>
                        <a:buNone/>
                      </a:pPr>
                      <a:r>
                        <a:t/>
                      </a:r>
                      <a:endParaRPr/>
                    </a:p>
                    <a:p>
                      <a:pPr indent="0" lvl="0" marL="0" rtl="0" algn="ctr">
                        <a:spcBef>
                          <a:spcPts val="0"/>
                        </a:spcBef>
                        <a:spcAft>
                          <a:spcPts val="0"/>
                        </a:spcAft>
                        <a:buNone/>
                      </a:pPr>
                      <a:r>
                        <a:rPr lang="ko-KR" sz="1500" u="sng">
                          <a:solidFill>
                            <a:schemeClr val="hlink"/>
                          </a:solidFill>
                          <a:hlinkClick r:id="rId3"/>
                        </a:rPr>
                        <a:t>https://www.schoolinfo.go.kr/Main.do</a:t>
                      </a:r>
                      <a:r>
                        <a:rPr lang="ko-KR" sz="1500"/>
                        <a:t> </a:t>
                      </a:r>
                      <a:endParaRPr sz="1500"/>
                    </a:p>
                  </a:txBody>
                  <a:tcPr marT="63500" marB="63500" marR="63500" marL="63500"/>
                </a:tc>
              </a:tr>
              <a:tr h="1874725">
                <a:tc>
                  <a:txBody>
                    <a:bodyPr/>
                    <a:lstStyle/>
                    <a:p>
                      <a:pPr indent="0" lvl="0" marL="0" rtl="0" algn="ctr">
                        <a:spcBef>
                          <a:spcPts val="0"/>
                        </a:spcBef>
                        <a:spcAft>
                          <a:spcPts val="0"/>
                        </a:spcAft>
                        <a:buNone/>
                      </a:pPr>
                      <a:r>
                        <a:t/>
                      </a:r>
                      <a:endParaRPr sz="1500"/>
                    </a:p>
                    <a:p>
                      <a:pPr indent="0" lvl="0" marL="0" rtl="0" algn="ctr">
                        <a:spcBef>
                          <a:spcPts val="0"/>
                        </a:spcBef>
                        <a:spcAft>
                          <a:spcPts val="0"/>
                        </a:spcAft>
                        <a:buNone/>
                      </a:pPr>
                      <a:r>
                        <a:rPr lang="ko-KR" sz="1500"/>
                        <a:t>돌봄센터수</a:t>
                      </a:r>
                      <a:endParaRPr sz="1500"/>
                    </a:p>
                    <a:p>
                      <a:pPr indent="0" lvl="0" marL="0" rtl="0" algn="ctr">
                        <a:spcBef>
                          <a:spcPts val="0"/>
                        </a:spcBef>
                        <a:spcAft>
                          <a:spcPts val="0"/>
                        </a:spcAft>
                        <a:buNone/>
                      </a:pPr>
                      <a:r>
                        <a:t/>
                      </a:r>
                      <a:endParaRPr sz="1500"/>
                    </a:p>
                    <a:p>
                      <a:pPr indent="0" lvl="0" marL="0" rtl="0" algn="ctr">
                        <a:spcBef>
                          <a:spcPts val="0"/>
                        </a:spcBef>
                        <a:spcAft>
                          <a:spcPts val="0"/>
                        </a:spcAft>
                        <a:buNone/>
                      </a:pPr>
                      <a:r>
                        <a:rPr lang="ko-KR" sz="1500"/>
                        <a:t>(지역아동센터,</a:t>
                      </a:r>
                      <a:endParaRPr sz="1500"/>
                    </a:p>
                    <a:p>
                      <a:pPr indent="0" lvl="0" marL="0" rtl="0" algn="ctr">
                        <a:spcBef>
                          <a:spcPts val="0"/>
                        </a:spcBef>
                        <a:spcAft>
                          <a:spcPts val="0"/>
                        </a:spcAft>
                        <a:buNone/>
                      </a:pPr>
                      <a:r>
                        <a:rPr lang="ko-KR" sz="1500"/>
                        <a:t>다함께돌봄센터,</a:t>
                      </a:r>
                      <a:endParaRPr sz="1500"/>
                    </a:p>
                    <a:p>
                      <a:pPr indent="0" lvl="0" marL="0" rtl="0" algn="ctr">
                        <a:spcBef>
                          <a:spcPts val="0"/>
                        </a:spcBef>
                        <a:spcAft>
                          <a:spcPts val="0"/>
                        </a:spcAft>
                        <a:buNone/>
                      </a:pPr>
                      <a:r>
                        <a:rPr lang="ko-KR" sz="1500"/>
                        <a:t>방과후아카데미)</a:t>
                      </a:r>
                      <a:endParaRPr sz="1500"/>
                    </a:p>
                  </a:txBody>
                  <a:tcPr marT="63500" marB="63500" marR="63500" marL="63500"/>
                </a:tc>
                <a:tc>
                  <a:txBody>
                    <a:bodyPr/>
                    <a:lstStyle/>
                    <a:p>
                      <a:pPr indent="0" lvl="0" marL="0" rtl="0" algn="ctr">
                        <a:spcBef>
                          <a:spcPts val="0"/>
                        </a:spcBef>
                        <a:spcAft>
                          <a:spcPts val="0"/>
                        </a:spcAft>
                        <a:buNone/>
                      </a:pPr>
                      <a:r>
                        <a:t/>
                      </a:r>
                      <a:endParaRPr sz="1500"/>
                    </a:p>
                    <a:p>
                      <a:pPr indent="0" lvl="0" marL="0" rtl="0" algn="ctr">
                        <a:spcBef>
                          <a:spcPts val="0"/>
                        </a:spcBef>
                        <a:spcAft>
                          <a:spcPts val="0"/>
                        </a:spcAft>
                        <a:buNone/>
                      </a:pPr>
                      <a:r>
                        <a:rPr lang="ko-KR" sz="1500"/>
                        <a:t>2018 - 2020년</a:t>
                      </a:r>
                      <a:endParaRPr sz="1500"/>
                    </a:p>
                    <a:p>
                      <a:pPr indent="0" lvl="0" marL="0" rtl="0" algn="ctr">
                        <a:spcBef>
                          <a:spcPts val="0"/>
                        </a:spcBef>
                        <a:spcAft>
                          <a:spcPts val="0"/>
                        </a:spcAft>
                        <a:buNone/>
                      </a:pPr>
                      <a:r>
                        <a:t/>
                      </a:r>
                      <a:endParaRPr sz="1500"/>
                    </a:p>
                    <a:p>
                      <a:pPr indent="0" lvl="0" marL="0" rtl="0" algn="ctr">
                        <a:spcBef>
                          <a:spcPts val="0"/>
                        </a:spcBef>
                        <a:spcAft>
                          <a:spcPts val="0"/>
                        </a:spcAft>
                        <a:buNone/>
                      </a:pPr>
                      <a:r>
                        <a:rPr lang="ko-KR" sz="1500"/>
                        <a:t>초등돌봄센터(2019)</a:t>
                      </a:r>
                      <a:endParaRPr sz="1500"/>
                    </a:p>
                    <a:p>
                      <a:pPr indent="0" lvl="0" marL="0" rtl="0" algn="ctr">
                        <a:spcBef>
                          <a:spcPts val="0"/>
                        </a:spcBef>
                        <a:spcAft>
                          <a:spcPts val="0"/>
                        </a:spcAft>
                        <a:buNone/>
                      </a:pPr>
                      <a:r>
                        <a:rPr lang="ko-KR" sz="1500"/>
                        <a:t>지역아동센터(2020)</a:t>
                      </a:r>
                      <a:endParaRPr sz="1500"/>
                    </a:p>
                    <a:p>
                      <a:pPr indent="0" lvl="0" marL="0" rtl="0" algn="ctr">
                        <a:spcBef>
                          <a:spcPts val="0"/>
                        </a:spcBef>
                        <a:spcAft>
                          <a:spcPts val="0"/>
                        </a:spcAft>
                        <a:buNone/>
                      </a:pPr>
                      <a:r>
                        <a:rPr lang="ko-KR" sz="1500"/>
                        <a:t>다함께돌봄센터(2020)</a:t>
                      </a:r>
                      <a:endParaRPr sz="1500"/>
                    </a:p>
                    <a:p>
                      <a:pPr indent="0" lvl="0" marL="0" rtl="0" algn="ctr">
                        <a:spcBef>
                          <a:spcPts val="0"/>
                        </a:spcBef>
                        <a:spcAft>
                          <a:spcPts val="0"/>
                        </a:spcAft>
                        <a:buNone/>
                      </a:pPr>
                      <a:r>
                        <a:rPr lang="ko-KR" sz="1500"/>
                        <a:t>방과후아카데미(2020)</a:t>
                      </a:r>
                      <a:endParaRPr sz="1500"/>
                    </a:p>
                  </a:txBody>
                  <a:tcPr marT="63500" marB="63500" marR="63500" marL="63500"/>
                </a:tc>
                <a:tc>
                  <a:txBody>
                    <a:bodyPr/>
                    <a:lstStyle/>
                    <a:p>
                      <a:pPr indent="0" lvl="0" marL="0" rtl="0" algn="ctr">
                        <a:spcBef>
                          <a:spcPts val="0"/>
                        </a:spcBef>
                        <a:spcAft>
                          <a:spcPts val="0"/>
                        </a:spcAft>
                        <a:buNone/>
                      </a:pPr>
                      <a:r>
                        <a:t/>
                      </a:r>
                      <a:endParaRPr sz="1500">
                        <a:solidFill>
                          <a:schemeClr val="dk1"/>
                        </a:solidFill>
                      </a:endParaRPr>
                    </a:p>
                    <a:p>
                      <a:pPr indent="0" lvl="0" marL="0" rtl="0" algn="ctr">
                        <a:spcBef>
                          <a:spcPts val="0"/>
                        </a:spcBef>
                        <a:spcAft>
                          <a:spcPts val="0"/>
                        </a:spcAft>
                        <a:buClr>
                          <a:schemeClr val="dk1"/>
                        </a:buClr>
                        <a:buSzPts val="1100"/>
                        <a:buFont typeface="Arial"/>
                        <a:buNone/>
                      </a:pPr>
                      <a:r>
                        <a:rPr lang="ko-KR" sz="1500">
                          <a:solidFill>
                            <a:schemeClr val="dk1"/>
                          </a:solidFill>
                        </a:rPr>
                        <a:t>학교알리미서비스</a:t>
                      </a:r>
                      <a:endParaRPr sz="1500"/>
                    </a:p>
                    <a:p>
                      <a:pPr indent="0" lvl="0" marL="0" rtl="0" algn="ctr">
                        <a:spcBef>
                          <a:spcPts val="0"/>
                        </a:spcBef>
                        <a:spcAft>
                          <a:spcPts val="0"/>
                        </a:spcAft>
                        <a:buNone/>
                      </a:pPr>
                      <a:r>
                        <a:t/>
                      </a:r>
                      <a:endParaRPr sz="1500">
                        <a:solidFill>
                          <a:schemeClr val="dk1"/>
                        </a:solidFill>
                      </a:endParaRPr>
                    </a:p>
                    <a:p>
                      <a:pPr indent="0" lvl="0" marL="0" rtl="0" algn="ctr">
                        <a:spcBef>
                          <a:spcPts val="0"/>
                        </a:spcBef>
                        <a:spcAft>
                          <a:spcPts val="0"/>
                        </a:spcAft>
                        <a:buNone/>
                      </a:pPr>
                      <a:r>
                        <a:rPr lang="ko-KR" sz="1500"/>
                        <a:t>아동권리보장원</a:t>
                      </a:r>
                      <a:endParaRPr sz="1500"/>
                    </a:p>
                    <a:p>
                      <a:pPr indent="0" lvl="0" marL="0" rtl="0" algn="ctr">
                        <a:spcBef>
                          <a:spcPts val="0"/>
                        </a:spcBef>
                        <a:spcAft>
                          <a:spcPts val="0"/>
                        </a:spcAft>
                        <a:buNone/>
                      </a:pPr>
                      <a:r>
                        <a:t/>
                      </a:r>
                      <a:endParaRPr sz="1500">
                        <a:solidFill>
                          <a:schemeClr val="dk1"/>
                        </a:solidFill>
                      </a:endParaRPr>
                    </a:p>
                    <a:p>
                      <a:pPr indent="0" lvl="0" marL="0" rtl="0" algn="ctr">
                        <a:spcBef>
                          <a:spcPts val="0"/>
                        </a:spcBef>
                        <a:spcAft>
                          <a:spcPts val="0"/>
                        </a:spcAft>
                        <a:buClr>
                          <a:schemeClr val="dk1"/>
                        </a:buClr>
                        <a:buSzPts val="1100"/>
                        <a:buFont typeface="Arial"/>
                        <a:buNone/>
                      </a:pPr>
                      <a:r>
                        <a:rPr lang="ko-KR" sz="1500">
                          <a:solidFill>
                            <a:schemeClr val="dk1"/>
                          </a:solidFill>
                        </a:rPr>
                        <a:t>다함께돌봄사업</a:t>
                      </a:r>
                      <a:endParaRPr sz="1500"/>
                    </a:p>
                    <a:p>
                      <a:pPr indent="0" lvl="0" marL="0" rtl="0" algn="ctr">
                        <a:spcBef>
                          <a:spcPts val="0"/>
                        </a:spcBef>
                        <a:spcAft>
                          <a:spcPts val="0"/>
                        </a:spcAft>
                        <a:buNone/>
                      </a:pPr>
                      <a:r>
                        <a:t/>
                      </a:r>
                      <a:endParaRPr sz="1500">
                        <a:solidFill>
                          <a:schemeClr val="dk1"/>
                        </a:solidFill>
                      </a:endParaRPr>
                    </a:p>
                    <a:p>
                      <a:pPr indent="0" lvl="0" marL="0" rtl="0" algn="ctr">
                        <a:spcBef>
                          <a:spcPts val="0"/>
                        </a:spcBef>
                        <a:spcAft>
                          <a:spcPts val="0"/>
                        </a:spcAft>
                        <a:buNone/>
                      </a:pPr>
                      <a:r>
                        <a:rPr lang="ko-KR" sz="1500"/>
                        <a:t>방과후청소년아카데미</a:t>
                      </a:r>
                      <a:endParaRPr sz="1500"/>
                    </a:p>
                  </a:txBody>
                  <a:tcPr marT="63500" marB="63500" marR="63500" marL="63500"/>
                </a:tc>
                <a:tc>
                  <a:txBody>
                    <a:bodyPr/>
                    <a:lstStyle/>
                    <a:p>
                      <a:pPr indent="0" lvl="0" marL="0" rtl="0" algn="ctr">
                        <a:spcBef>
                          <a:spcPts val="0"/>
                        </a:spcBef>
                        <a:spcAft>
                          <a:spcPts val="0"/>
                        </a:spcAft>
                        <a:buNone/>
                      </a:pPr>
                      <a:r>
                        <a:rPr lang="ko-KR" sz="1500" u="sng">
                          <a:solidFill>
                            <a:schemeClr val="hlink"/>
                          </a:solidFill>
                          <a:hlinkClick r:id="rId4"/>
                        </a:rPr>
                        <a:t>https://www.schoolinfo.go.kr/ei/ss/pneiss_a03_s0.do</a:t>
                      </a:r>
                      <a:r>
                        <a:rPr lang="ko-KR" sz="1500"/>
                        <a:t> </a:t>
                      </a:r>
                      <a:endParaRPr sz="1500"/>
                    </a:p>
                    <a:p>
                      <a:pPr indent="0" lvl="0" marL="0" rtl="0" algn="ctr">
                        <a:spcBef>
                          <a:spcPts val="0"/>
                        </a:spcBef>
                        <a:spcAft>
                          <a:spcPts val="0"/>
                        </a:spcAft>
                        <a:buNone/>
                      </a:pPr>
                      <a:r>
                        <a:rPr lang="ko-KR" sz="1500" u="sng">
                          <a:solidFill>
                            <a:srgbClr val="1155CC"/>
                          </a:solidFill>
                          <a:hlinkClick r:id="rId5">
                            <a:extLst>
                              <a:ext uri="{A12FA001-AC4F-418D-AE19-62706E023703}">
                                <ahyp:hlinkClr val="tx"/>
                              </a:ext>
                            </a:extLst>
                          </a:hlinkClick>
                        </a:rPr>
                        <a:t>https://www.icareinfo.go.kr</a:t>
                      </a:r>
                      <a:endParaRPr sz="1500"/>
                    </a:p>
                    <a:p>
                      <a:pPr indent="0" lvl="0" marL="0" rtl="0" algn="ctr">
                        <a:spcBef>
                          <a:spcPts val="0"/>
                        </a:spcBef>
                        <a:spcAft>
                          <a:spcPts val="0"/>
                        </a:spcAft>
                        <a:buNone/>
                      </a:pPr>
                      <a:r>
                        <a:rPr lang="ko-KR" sz="1500" u="sng">
                          <a:solidFill>
                            <a:schemeClr val="hlink"/>
                          </a:solidFill>
                          <a:hlinkClick r:id="rId6"/>
                        </a:rPr>
                        <a:t>https://dadol.or.kr</a:t>
                      </a:r>
                      <a:r>
                        <a:rPr lang="ko-KR" sz="1500"/>
                        <a:t>  </a:t>
                      </a:r>
                      <a:endParaRPr sz="1500"/>
                    </a:p>
                    <a:p>
                      <a:pPr indent="0" lvl="0" marL="0" rtl="0" algn="ctr">
                        <a:spcBef>
                          <a:spcPts val="0"/>
                        </a:spcBef>
                        <a:spcAft>
                          <a:spcPts val="0"/>
                        </a:spcAft>
                        <a:buNone/>
                      </a:pPr>
                      <a:r>
                        <a:rPr lang="ko-KR" sz="1500" u="sng">
                          <a:solidFill>
                            <a:srgbClr val="1155CC"/>
                          </a:solidFill>
                          <a:hlinkClick r:id="rId7">
                            <a:extLst>
                              <a:ext uri="{A12FA001-AC4F-418D-AE19-62706E023703}">
                                <ahyp:hlinkClr val="tx"/>
                              </a:ext>
                            </a:extLst>
                          </a:hlinkClick>
                        </a:rPr>
                        <a:t>https://www.youth.go.kr/yaca/about/orgSearch.do</a:t>
                      </a:r>
                      <a:endParaRPr sz="1500"/>
                    </a:p>
                    <a:p>
                      <a:pPr indent="0" lvl="0" marL="0" rtl="0" algn="ctr">
                        <a:spcBef>
                          <a:spcPts val="0"/>
                        </a:spcBef>
                        <a:spcAft>
                          <a:spcPts val="0"/>
                        </a:spcAft>
                        <a:buNone/>
                      </a:pPr>
                      <a:r>
                        <a:t/>
                      </a:r>
                      <a:endParaRPr sz="1500"/>
                    </a:p>
                  </a:txBody>
                  <a:tcPr marT="63500" marB="63500" marR="63500" marL="63500"/>
                </a:tc>
              </a:tr>
              <a:tr h="409100">
                <a:tc>
                  <a:txBody>
                    <a:bodyPr/>
                    <a:lstStyle/>
                    <a:p>
                      <a:pPr indent="0" lvl="0" marL="0" rtl="0" algn="ctr">
                        <a:spcBef>
                          <a:spcPts val="0"/>
                        </a:spcBef>
                        <a:spcAft>
                          <a:spcPts val="0"/>
                        </a:spcAft>
                        <a:buNone/>
                      </a:pPr>
                      <a:r>
                        <a:rPr lang="ko-KR" sz="1500"/>
                        <a:t>다문화학생수</a:t>
                      </a:r>
                      <a:endParaRPr sz="1500"/>
                    </a:p>
                  </a:txBody>
                  <a:tcPr marT="63500" marB="63500" marR="63500" marL="63500"/>
                </a:tc>
                <a:tc>
                  <a:txBody>
                    <a:bodyPr/>
                    <a:lstStyle/>
                    <a:p>
                      <a:pPr indent="0" lvl="0" marL="0" rtl="0" algn="ctr">
                        <a:spcBef>
                          <a:spcPts val="0"/>
                        </a:spcBef>
                        <a:spcAft>
                          <a:spcPts val="0"/>
                        </a:spcAft>
                        <a:buNone/>
                      </a:pPr>
                      <a:r>
                        <a:rPr lang="ko-KR" sz="1500"/>
                        <a:t>2019년</a:t>
                      </a:r>
                      <a:endParaRPr sz="1500"/>
                    </a:p>
                  </a:txBody>
                  <a:tcPr marT="63500" marB="63500" marR="63500" marL="63500"/>
                </a:tc>
                <a:tc>
                  <a:txBody>
                    <a:bodyPr/>
                    <a:lstStyle/>
                    <a:p>
                      <a:pPr indent="0" lvl="0" marL="0" rtl="0" algn="ctr">
                        <a:spcBef>
                          <a:spcPts val="0"/>
                        </a:spcBef>
                        <a:spcAft>
                          <a:spcPts val="0"/>
                        </a:spcAft>
                        <a:buNone/>
                      </a:pPr>
                      <a:r>
                        <a:rPr lang="ko-KR" sz="1500"/>
                        <a:t>교육통계서비스</a:t>
                      </a:r>
                      <a:endParaRPr sz="1500"/>
                    </a:p>
                  </a:txBody>
                  <a:tcPr marT="63500" marB="63500" marR="63500" marL="63500"/>
                </a:tc>
                <a:tc>
                  <a:txBody>
                    <a:bodyPr/>
                    <a:lstStyle/>
                    <a:p>
                      <a:pPr indent="0" lvl="0" marL="0" rtl="0" algn="ctr">
                        <a:spcBef>
                          <a:spcPts val="0"/>
                        </a:spcBef>
                        <a:spcAft>
                          <a:spcPts val="0"/>
                        </a:spcAft>
                        <a:buNone/>
                      </a:pPr>
                      <a:r>
                        <a:rPr lang="ko-KR" sz="1500" u="sng">
                          <a:solidFill>
                            <a:srgbClr val="1155CC"/>
                          </a:solidFill>
                          <a:hlinkClick r:id="rId8">
                            <a:extLst>
                              <a:ext uri="{A12FA001-AC4F-418D-AE19-62706E023703}">
                                <ahyp:hlinkClr val="tx"/>
                              </a:ext>
                            </a:extLst>
                          </a:hlinkClick>
                        </a:rPr>
                        <a:t>https://kess.kedi.re.kr/index</a:t>
                      </a:r>
                      <a:endParaRPr sz="1500"/>
                    </a:p>
                  </a:txBody>
                  <a:tcPr marT="63500" marB="63500" marR="63500" marL="63500"/>
                </a:tc>
              </a:tr>
              <a:tr h="1177225">
                <a:tc>
                  <a:txBody>
                    <a:bodyPr/>
                    <a:lstStyle/>
                    <a:p>
                      <a:pPr indent="0" lvl="0" marL="0" rtl="0" algn="ctr">
                        <a:spcBef>
                          <a:spcPts val="0"/>
                        </a:spcBef>
                        <a:spcAft>
                          <a:spcPts val="0"/>
                        </a:spcAft>
                        <a:buNone/>
                      </a:pPr>
                      <a:r>
                        <a:t/>
                      </a:r>
                      <a:endParaRPr sz="1500"/>
                    </a:p>
                    <a:p>
                      <a:pPr indent="0" lvl="0" marL="0" rtl="0" algn="ctr">
                        <a:spcBef>
                          <a:spcPts val="0"/>
                        </a:spcBef>
                        <a:spcAft>
                          <a:spcPts val="0"/>
                        </a:spcAft>
                        <a:buNone/>
                      </a:pPr>
                      <a:r>
                        <a:rPr lang="ko-KR" sz="1500"/>
                        <a:t>도서관수</a:t>
                      </a:r>
                      <a:endParaRPr sz="1500"/>
                    </a:p>
                    <a:p>
                      <a:pPr indent="0" lvl="0" marL="0" rtl="0" algn="l">
                        <a:spcBef>
                          <a:spcPts val="0"/>
                        </a:spcBef>
                        <a:spcAft>
                          <a:spcPts val="0"/>
                        </a:spcAft>
                        <a:buNone/>
                      </a:pPr>
                      <a:r>
                        <a:t/>
                      </a:r>
                      <a:endParaRPr sz="1500"/>
                    </a:p>
                    <a:p>
                      <a:pPr indent="0" lvl="0" marL="0" rtl="0" algn="ctr">
                        <a:spcBef>
                          <a:spcPts val="0"/>
                        </a:spcBef>
                        <a:spcAft>
                          <a:spcPts val="0"/>
                        </a:spcAft>
                        <a:buNone/>
                      </a:pPr>
                      <a:r>
                        <a:rPr lang="ko-KR" sz="1500"/>
                        <a:t>&amp; 작은도서관수</a:t>
                      </a:r>
                      <a:endParaRPr sz="1500"/>
                    </a:p>
                  </a:txBody>
                  <a:tcPr marT="63500" marB="63500" marR="63500" marL="63500"/>
                </a:tc>
                <a:tc>
                  <a:txBody>
                    <a:bodyPr/>
                    <a:lstStyle/>
                    <a:p>
                      <a:pPr indent="0" lvl="0" marL="0" rtl="0" algn="ctr">
                        <a:spcBef>
                          <a:spcPts val="0"/>
                        </a:spcBef>
                        <a:spcAft>
                          <a:spcPts val="0"/>
                        </a:spcAft>
                        <a:buNone/>
                      </a:pPr>
                      <a:r>
                        <a:t/>
                      </a:r>
                      <a:endParaRPr sz="1500"/>
                    </a:p>
                    <a:p>
                      <a:pPr indent="0" lvl="0" marL="0" rtl="0" algn="ctr">
                        <a:spcBef>
                          <a:spcPts val="0"/>
                        </a:spcBef>
                        <a:spcAft>
                          <a:spcPts val="0"/>
                        </a:spcAft>
                        <a:buNone/>
                      </a:pPr>
                      <a:r>
                        <a:t/>
                      </a:r>
                      <a:endParaRPr sz="1500"/>
                    </a:p>
                    <a:p>
                      <a:pPr indent="0" lvl="0" marL="0" rtl="0" algn="ctr">
                        <a:spcBef>
                          <a:spcPts val="0"/>
                        </a:spcBef>
                        <a:spcAft>
                          <a:spcPts val="0"/>
                        </a:spcAft>
                        <a:buNone/>
                      </a:pPr>
                      <a:r>
                        <a:rPr lang="ko-KR" sz="1500"/>
                        <a:t>2020년</a:t>
                      </a:r>
                      <a:endParaRPr sz="1500"/>
                    </a:p>
                  </a:txBody>
                  <a:tcPr marT="63500" marB="63500" marR="63500" marL="63500"/>
                </a:tc>
                <a:tc>
                  <a:txBody>
                    <a:bodyPr/>
                    <a:lstStyle/>
                    <a:p>
                      <a:pPr indent="0" lvl="0" marL="0" rtl="0" algn="ctr">
                        <a:spcBef>
                          <a:spcPts val="0"/>
                        </a:spcBef>
                        <a:spcAft>
                          <a:spcPts val="0"/>
                        </a:spcAft>
                        <a:buNone/>
                      </a:pPr>
                      <a:r>
                        <a:t/>
                      </a:r>
                      <a:endParaRPr sz="1500">
                        <a:solidFill>
                          <a:schemeClr val="dk1"/>
                        </a:solidFill>
                      </a:endParaRPr>
                    </a:p>
                    <a:p>
                      <a:pPr indent="0" lvl="0" marL="0" rtl="0" algn="ctr">
                        <a:spcBef>
                          <a:spcPts val="0"/>
                        </a:spcBef>
                        <a:spcAft>
                          <a:spcPts val="0"/>
                        </a:spcAft>
                        <a:buNone/>
                      </a:pPr>
                      <a:r>
                        <a:rPr lang="ko-KR" sz="1500">
                          <a:solidFill>
                            <a:schemeClr val="dk1"/>
                          </a:solidFill>
                        </a:rPr>
                        <a:t>서울도서관</a:t>
                      </a:r>
                      <a:endParaRPr sz="1500">
                        <a:solidFill>
                          <a:schemeClr val="dk1"/>
                        </a:solidFill>
                      </a:endParaRPr>
                    </a:p>
                    <a:p>
                      <a:pPr indent="0" lvl="0" marL="0" rtl="0" algn="ctr">
                        <a:spcBef>
                          <a:spcPts val="0"/>
                        </a:spcBef>
                        <a:spcAft>
                          <a:spcPts val="0"/>
                        </a:spcAft>
                        <a:buNone/>
                      </a:pPr>
                      <a:r>
                        <a:t/>
                      </a:r>
                      <a:endParaRPr sz="1500">
                        <a:solidFill>
                          <a:schemeClr val="dk1"/>
                        </a:solidFill>
                      </a:endParaRPr>
                    </a:p>
                    <a:p>
                      <a:pPr indent="0" lvl="0" marL="0" rtl="0" algn="ctr">
                        <a:spcBef>
                          <a:spcPts val="0"/>
                        </a:spcBef>
                        <a:spcAft>
                          <a:spcPts val="0"/>
                        </a:spcAft>
                        <a:buNone/>
                      </a:pPr>
                      <a:r>
                        <a:rPr lang="ko-KR" sz="1500">
                          <a:solidFill>
                            <a:schemeClr val="dk1"/>
                          </a:solidFill>
                        </a:rPr>
                        <a:t>국가도서관통계시스템</a:t>
                      </a:r>
                      <a:endParaRPr sz="1500"/>
                    </a:p>
                    <a:p>
                      <a:pPr indent="0" lvl="0" marL="0" rtl="0" algn="ctr">
                        <a:spcBef>
                          <a:spcPts val="0"/>
                        </a:spcBef>
                        <a:spcAft>
                          <a:spcPts val="0"/>
                        </a:spcAft>
                        <a:buNone/>
                      </a:pPr>
                      <a:r>
                        <a:t/>
                      </a:r>
                      <a:endParaRPr sz="1500"/>
                    </a:p>
                  </a:txBody>
                  <a:tcPr marT="63500" marB="63500" marR="63500" marL="63500"/>
                </a:tc>
                <a:tc>
                  <a:txBody>
                    <a:bodyPr/>
                    <a:lstStyle/>
                    <a:p>
                      <a:pPr indent="0" lvl="0" marL="0" rtl="0" algn="ctr">
                        <a:spcBef>
                          <a:spcPts val="0"/>
                        </a:spcBef>
                        <a:spcAft>
                          <a:spcPts val="0"/>
                        </a:spcAft>
                        <a:buNone/>
                      </a:pPr>
                      <a:r>
                        <a:t/>
                      </a:r>
                      <a:endParaRPr/>
                    </a:p>
                    <a:p>
                      <a:pPr indent="0" lvl="0" marL="0" rtl="0" algn="ctr">
                        <a:spcBef>
                          <a:spcPts val="0"/>
                        </a:spcBef>
                        <a:spcAft>
                          <a:spcPts val="0"/>
                        </a:spcAft>
                        <a:buNone/>
                      </a:pPr>
                      <a:r>
                        <a:rPr lang="ko-KR" u="sng">
                          <a:solidFill>
                            <a:schemeClr val="hlink"/>
                          </a:solidFill>
                          <a:hlinkClick r:id="rId9"/>
                        </a:rPr>
                        <a:t>https://lib.seoul.go.kr/slibsrch/main</a:t>
                      </a:r>
                      <a:r>
                        <a:rPr lang="ko-KR"/>
                        <a:t> </a:t>
                      </a:r>
                      <a:endParaRPr/>
                    </a:p>
                    <a:p>
                      <a:pPr indent="0" lvl="0" marL="0" rtl="0" algn="ctr">
                        <a:spcBef>
                          <a:spcPts val="0"/>
                        </a:spcBef>
                        <a:spcAft>
                          <a:spcPts val="0"/>
                        </a:spcAft>
                        <a:buNone/>
                      </a:pPr>
                      <a:r>
                        <a:rPr lang="ko-KR" sz="1500" u="sng">
                          <a:solidFill>
                            <a:schemeClr val="hlink"/>
                          </a:solidFill>
                          <a:hlinkClick r:id="rId10"/>
                        </a:rPr>
                        <a:t>https://www.libsta.go.kr/libportal/libStats/mainStats/getPublicLibPop.do</a:t>
                      </a:r>
                      <a:endParaRPr sz="1500">
                        <a:solidFill>
                          <a:schemeClr val="dk1"/>
                        </a:solidFill>
                      </a:endParaRPr>
                    </a:p>
                    <a:p>
                      <a:pPr indent="0" lvl="0" marL="0" rtl="0" algn="l">
                        <a:spcBef>
                          <a:spcPts val="0"/>
                        </a:spcBef>
                        <a:spcAft>
                          <a:spcPts val="0"/>
                        </a:spcAft>
                        <a:buNone/>
                      </a:pPr>
                      <a:r>
                        <a:t/>
                      </a:r>
                      <a:endParaRPr sz="1500"/>
                    </a:p>
                  </a:txBody>
                  <a:tcPr marT="63500" marB="63500" marR="63500" marL="63500"/>
                </a:tc>
              </a:tr>
              <a:tr h="444025">
                <a:tc>
                  <a:txBody>
                    <a:bodyPr/>
                    <a:lstStyle/>
                    <a:p>
                      <a:pPr indent="0" lvl="0" marL="0" rtl="0" algn="ctr">
                        <a:spcBef>
                          <a:spcPts val="0"/>
                        </a:spcBef>
                        <a:spcAft>
                          <a:spcPts val="0"/>
                        </a:spcAft>
                        <a:buNone/>
                      </a:pPr>
                      <a:r>
                        <a:rPr lang="ko-KR" sz="1500"/>
                        <a:t>재정자립도</a:t>
                      </a:r>
                      <a:endParaRPr sz="1500"/>
                    </a:p>
                  </a:txBody>
                  <a:tcPr marT="63500" marB="63500" marR="63500" marL="63500"/>
                </a:tc>
                <a:tc>
                  <a:txBody>
                    <a:bodyPr/>
                    <a:lstStyle/>
                    <a:p>
                      <a:pPr indent="0" lvl="0" marL="0" rtl="0" algn="ctr">
                        <a:spcBef>
                          <a:spcPts val="0"/>
                        </a:spcBef>
                        <a:spcAft>
                          <a:spcPts val="0"/>
                        </a:spcAft>
                        <a:buNone/>
                      </a:pPr>
                      <a:r>
                        <a:rPr lang="ko-KR" sz="1500"/>
                        <a:t>2019년</a:t>
                      </a:r>
                      <a:endParaRPr sz="1500"/>
                    </a:p>
                  </a:txBody>
                  <a:tcPr marT="63500" marB="63500" marR="63500" marL="63500"/>
                </a:tc>
                <a:tc>
                  <a:txBody>
                    <a:bodyPr/>
                    <a:lstStyle/>
                    <a:p>
                      <a:pPr indent="0" lvl="0" marL="0" rtl="0" algn="ctr">
                        <a:spcBef>
                          <a:spcPts val="0"/>
                        </a:spcBef>
                        <a:spcAft>
                          <a:spcPts val="0"/>
                        </a:spcAft>
                        <a:buClr>
                          <a:schemeClr val="dk1"/>
                        </a:buClr>
                        <a:buSzPts val="1100"/>
                        <a:buFont typeface="Arial"/>
                        <a:buNone/>
                      </a:pPr>
                      <a:r>
                        <a:rPr lang="ko-KR" sz="1500">
                          <a:solidFill>
                            <a:schemeClr val="dk1"/>
                          </a:solidFill>
                        </a:rPr>
                        <a:t>지방재정 365</a:t>
                      </a:r>
                      <a:endParaRPr sz="1500">
                        <a:solidFill>
                          <a:schemeClr val="dk1"/>
                        </a:solidFill>
                      </a:endParaRPr>
                    </a:p>
                    <a:p>
                      <a:pPr indent="0" lvl="0" marL="0" rtl="0" algn="ctr">
                        <a:spcBef>
                          <a:spcPts val="0"/>
                        </a:spcBef>
                        <a:spcAft>
                          <a:spcPts val="0"/>
                        </a:spcAft>
                        <a:buClr>
                          <a:schemeClr val="dk1"/>
                        </a:buClr>
                        <a:buSzPts val="1100"/>
                        <a:buFont typeface="Arial"/>
                        <a:buNone/>
                      </a:pPr>
                      <a:r>
                        <a:rPr lang="ko-KR" sz="1500">
                          <a:solidFill>
                            <a:schemeClr val="dk1"/>
                          </a:solidFill>
                        </a:rPr>
                        <a:t>(지방재정통합공개시스템)</a:t>
                      </a:r>
                      <a:endParaRPr sz="1500"/>
                    </a:p>
                  </a:txBody>
                  <a:tcPr marT="63500" marB="63500" marR="63500" marL="63500"/>
                </a:tc>
                <a:tc>
                  <a:txBody>
                    <a:bodyPr/>
                    <a:lstStyle/>
                    <a:p>
                      <a:pPr indent="0" lvl="0" marL="0" rtl="0" algn="ctr">
                        <a:spcBef>
                          <a:spcPts val="0"/>
                        </a:spcBef>
                        <a:spcAft>
                          <a:spcPts val="0"/>
                        </a:spcAft>
                        <a:buNone/>
                      </a:pPr>
                      <a:r>
                        <a:rPr lang="ko-KR" sz="1500" u="sng">
                          <a:solidFill>
                            <a:schemeClr val="hlink"/>
                          </a:solidFill>
                          <a:hlinkClick r:id="rId11"/>
                        </a:rPr>
                        <a:t>http://lofin.mois.go.kr/portal/main.do</a:t>
                      </a:r>
                      <a:endParaRPr sz="1500"/>
                    </a:p>
                    <a:p>
                      <a:pPr indent="0" lvl="0" marL="0" rtl="0" algn="ctr">
                        <a:spcBef>
                          <a:spcPts val="0"/>
                        </a:spcBef>
                        <a:spcAft>
                          <a:spcPts val="0"/>
                        </a:spcAft>
                        <a:buNone/>
                      </a:pPr>
                      <a:r>
                        <a:t/>
                      </a:r>
                      <a:endParaRPr sz="1500"/>
                    </a:p>
                  </a:txBody>
                  <a:tcPr marT="63500" marB="63500" marR="63500" marL="63500"/>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F0"/>
        </a:solidFill>
      </p:bgPr>
    </p:bg>
    <p:spTree>
      <p:nvGrpSpPr>
        <p:cNvPr id="327" name="Shape 327"/>
        <p:cNvGrpSpPr/>
        <p:nvPr/>
      </p:nvGrpSpPr>
      <p:grpSpPr>
        <a:xfrm>
          <a:off x="0" y="0"/>
          <a:ext cx="0" cy="0"/>
          <a:chOff x="0" y="0"/>
          <a:chExt cx="0" cy="0"/>
        </a:xfrm>
      </p:grpSpPr>
      <p:sp>
        <p:nvSpPr>
          <p:cNvPr id="328" name="Google Shape;328;p28"/>
          <p:cNvSpPr/>
          <p:nvPr/>
        </p:nvSpPr>
        <p:spPr>
          <a:xfrm>
            <a:off x="3457305" y="351615"/>
            <a:ext cx="262500" cy="262500"/>
          </a:xfrm>
          <a:prstGeom prst="ellipse">
            <a:avLst/>
          </a:prstGeom>
          <a:noFill/>
          <a:ln cap="flat" cmpd="sng" w="57150">
            <a:solidFill>
              <a:srgbClr val="CF5F5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329" name="Google Shape;329;p28"/>
          <p:cNvSpPr/>
          <p:nvPr/>
        </p:nvSpPr>
        <p:spPr>
          <a:xfrm>
            <a:off x="8313144" y="351621"/>
            <a:ext cx="262500" cy="262500"/>
          </a:xfrm>
          <a:prstGeom prst="ellipse">
            <a:avLst/>
          </a:prstGeom>
          <a:noFill/>
          <a:ln cap="flat" cmpd="sng" w="57150">
            <a:solidFill>
              <a:srgbClr val="CF5F5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330" name="Google Shape;330;p28"/>
          <p:cNvSpPr txBox="1"/>
          <p:nvPr/>
        </p:nvSpPr>
        <p:spPr>
          <a:xfrm>
            <a:off x="4048550" y="138116"/>
            <a:ext cx="3896100" cy="58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ko-KR" sz="3000">
                <a:solidFill>
                  <a:srgbClr val="3F3F3F"/>
                </a:solidFill>
              </a:rPr>
              <a:t>활용 못한 </a:t>
            </a:r>
            <a:r>
              <a:rPr b="1" lang="ko-KR" sz="3000">
                <a:solidFill>
                  <a:srgbClr val="3F3F3F"/>
                </a:solidFill>
              </a:rPr>
              <a:t>데이터</a:t>
            </a:r>
            <a:endParaRPr/>
          </a:p>
        </p:txBody>
      </p:sp>
      <p:graphicFrame>
        <p:nvGraphicFramePr>
          <p:cNvPr id="331" name="Google Shape;331;p28"/>
          <p:cNvGraphicFramePr/>
          <p:nvPr/>
        </p:nvGraphicFramePr>
        <p:xfrm>
          <a:off x="1464588" y="810925"/>
          <a:ext cx="3000000" cy="3000000"/>
        </p:xfrm>
        <a:graphic>
          <a:graphicData uri="http://schemas.openxmlformats.org/drawingml/2006/table">
            <a:tbl>
              <a:tblPr>
                <a:noFill/>
                <a:tableStyleId>{B4772F8C-8070-473E-A066-A41EC7628B7D}</a:tableStyleId>
              </a:tblPr>
              <a:tblGrid>
                <a:gridCol w="1692125"/>
                <a:gridCol w="1922925"/>
                <a:gridCol w="2540775"/>
                <a:gridCol w="3106975"/>
              </a:tblGrid>
              <a:tr h="369700">
                <a:tc>
                  <a:txBody>
                    <a:bodyPr/>
                    <a:lstStyle/>
                    <a:p>
                      <a:pPr indent="0" lvl="0" marL="0" rtl="0" algn="ctr">
                        <a:spcBef>
                          <a:spcPts val="0"/>
                        </a:spcBef>
                        <a:spcAft>
                          <a:spcPts val="0"/>
                        </a:spcAft>
                        <a:buNone/>
                      </a:pPr>
                      <a:r>
                        <a:rPr lang="ko-KR" sz="1500">
                          <a:solidFill>
                            <a:srgbClr val="FFFFFF"/>
                          </a:solidFill>
                        </a:rPr>
                        <a:t>데이터명</a:t>
                      </a:r>
                      <a:endParaRPr sz="1500">
                        <a:solidFill>
                          <a:srgbClr val="FFFFFF"/>
                        </a:solidFill>
                      </a:endParaRPr>
                    </a:p>
                  </a:txBody>
                  <a:tcPr marT="63500" marB="63500" marR="63500" marL="63500">
                    <a:solidFill>
                      <a:srgbClr val="5F9387"/>
                    </a:solidFill>
                  </a:tcPr>
                </a:tc>
                <a:tc>
                  <a:txBody>
                    <a:bodyPr/>
                    <a:lstStyle/>
                    <a:p>
                      <a:pPr indent="0" lvl="0" marL="0" rtl="0" algn="ctr">
                        <a:spcBef>
                          <a:spcPts val="0"/>
                        </a:spcBef>
                        <a:spcAft>
                          <a:spcPts val="0"/>
                        </a:spcAft>
                        <a:buNone/>
                      </a:pPr>
                      <a:r>
                        <a:rPr lang="ko-KR" sz="1500">
                          <a:solidFill>
                            <a:srgbClr val="FFFFFF"/>
                          </a:solidFill>
                        </a:rPr>
                        <a:t>연도</a:t>
                      </a:r>
                      <a:endParaRPr sz="1500">
                        <a:solidFill>
                          <a:srgbClr val="FFFFFF"/>
                        </a:solidFill>
                      </a:endParaRPr>
                    </a:p>
                  </a:txBody>
                  <a:tcPr marT="63500" marB="63500" marR="63500" marL="63500">
                    <a:solidFill>
                      <a:srgbClr val="5F9387"/>
                    </a:solidFill>
                  </a:tcPr>
                </a:tc>
                <a:tc>
                  <a:txBody>
                    <a:bodyPr/>
                    <a:lstStyle/>
                    <a:p>
                      <a:pPr indent="0" lvl="0" marL="0" rtl="0" algn="ctr">
                        <a:spcBef>
                          <a:spcPts val="0"/>
                        </a:spcBef>
                        <a:spcAft>
                          <a:spcPts val="0"/>
                        </a:spcAft>
                        <a:buNone/>
                      </a:pPr>
                      <a:r>
                        <a:rPr lang="ko-KR" sz="1500">
                          <a:solidFill>
                            <a:srgbClr val="FFFFFF"/>
                          </a:solidFill>
                        </a:rPr>
                        <a:t>출처</a:t>
                      </a:r>
                      <a:endParaRPr sz="1500">
                        <a:solidFill>
                          <a:srgbClr val="FFFFFF"/>
                        </a:solidFill>
                      </a:endParaRPr>
                    </a:p>
                  </a:txBody>
                  <a:tcPr marT="63500" marB="63500" marR="63500" marL="63500">
                    <a:solidFill>
                      <a:srgbClr val="5F9387"/>
                    </a:solidFill>
                  </a:tcPr>
                </a:tc>
                <a:tc>
                  <a:txBody>
                    <a:bodyPr/>
                    <a:lstStyle/>
                    <a:p>
                      <a:pPr indent="0" lvl="0" marL="0" rtl="0" algn="ctr">
                        <a:spcBef>
                          <a:spcPts val="0"/>
                        </a:spcBef>
                        <a:spcAft>
                          <a:spcPts val="0"/>
                        </a:spcAft>
                        <a:buNone/>
                      </a:pPr>
                      <a:r>
                        <a:rPr lang="ko-KR" sz="1500">
                          <a:solidFill>
                            <a:srgbClr val="FFFFFF"/>
                          </a:solidFill>
                        </a:rPr>
                        <a:t>인터넷주소</a:t>
                      </a:r>
                      <a:endParaRPr sz="1500">
                        <a:solidFill>
                          <a:srgbClr val="FFFFFF"/>
                        </a:solidFill>
                      </a:endParaRPr>
                    </a:p>
                  </a:txBody>
                  <a:tcPr marT="63500" marB="63500" marR="63500" marL="63500">
                    <a:solidFill>
                      <a:srgbClr val="5F9387"/>
                    </a:solidFill>
                  </a:tcPr>
                </a:tc>
              </a:tr>
              <a:tr h="488525">
                <a:tc>
                  <a:txBody>
                    <a:bodyPr/>
                    <a:lstStyle/>
                    <a:p>
                      <a:pPr indent="0" lvl="0" marL="0" rtl="0" algn="ctr">
                        <a:spcBef>
                          <a:spcPts val="0"/>
                        </a:spcBef>
                        <a:spcAft>
                          <a:spcPts val="0"/>
                        </a:spcAft>
                        <a:buNone/>
                      </a:pPr>
                      <a:r>
                        <a:rPr lang="ko-KR"/>
                        <a:t>전국초등학생수</a:t>
                      </a:r>
                      <a:endParaRPr/>
                    </a:p>
                  </a:txBody>
                  <a:tcPr marT="63500" marB="63500" marR="63500" marL="63500"/>
                </a:tc>
                <a:tc>
                  <a:txBody>
                    <a:bodyPr/>
                    <a:lstStyle/>
                    <a:p>
                      <a:pPr indent="0" lvl="0" marL="0" rtl="0" algn="ctr">
                        <a:spcBef>
                          <a:spcPts val="0"/>
                        </a:spcBef>
                        <a:spcAft>
                          <a:spcPts val="0"/>
                        </a:spcAft>
                        <a:buNone/>
                      </a:pPr>
                      <a:r>
                        <a:rPr lang="ko-KR"/>
                        <a:t>2019년</a:t>
                      </a:r>
                      <a:endParaRPr/>
                    </a:p>
                    <a:p>
                      <a:pPr indent="0" lvl="0" marL="0" rtl="0" algn="ctr">
                        <a:spcBef>
                          <a:spcPts val="0"/>
                        </a:spcBef>
                        <a:spcAft>
                          <a:spcPts val="0"/>
                        </a:spcAft>
                        <a:buNone/>
                      </a:pPr>
                      <a:r>
                        <a:rPr lang="ko-KR"/>
                        <a:t>(2019년 4월공시)</a:t>
                      </a:r>
                      <a:endParaRPr/>
                    </a:p>
                  </a:txBody>
                  <a:tcPr marT="63500" marB="63500" marR="63500" marL="63500"/>
                </a:tc>
                <a:tc>
                  <a:txBody>
                    <a:bodyPr/>
                    <a:lstStyle/>
                    <a:p>
                      <a:pPr indent="0" lvl="0" marL="0" rtl="0" algn="ctr">
                        <a:spcBef>
                          <a:spcPts val="0"/>
                        </a:spcBef>
                        <a:spcAft>
                          <a:spcPts val="0"/>
                        </a:spcAft>
                        <a:buNone/>
                      </a:pPr>
                      <a:r>
                        <a:rPr lang="ko-KR"/>
                        <a:t>교육통계서비스</a:t>
                      </a:r>
                      <a:endParaRPr/>
                    </a:p>
                  </a:txBody>
                  <a:tcPr marT="63500" marB="63500" marR="63500" marL="63500"/>
                </a:tc>
                <a:tc>
                  <a:txBody>
                    <a:bodyPr/>
                    <a:lstStyle/>
                    <a:p>
                      <a:pPr indent="0" lvl="0" marL="0" rtl="0" algn="ctr">
                        <a:spcBef>
                          <a:spcPts val="0"/>
                        </a:spcBef>
                        <a:spcAft>
                          <a:spcPts val="0"/>
                        </a:spcAft>
                        <a:buNone/>
                      </a:pPr>
                      <a:r>
                        <a:rPr lang="ko-KR" u="sng">
                          <a:solidFill>
                            <a:srgbClr val="1155CC"/>
                          </a:solidFill>
                          <a:hlinkClick r:id="rId3">
                            <a:extLst>
                              <a:ext uri="{A12FA001-AC4F-418D-AE19-62706E023703}">
                                <ahyp:hlinkClr val="tx"/>
                              </a:ext>
                            </a:extLst>
                          </a:hlinkClick>
                        </a:rPr>
                        <a:t>https://kess.kedi.re.kr/index</a:t>
                      </a:r>
                      <a:endParaRPr/>
                    </a:p>
                    <a:p>
                      <a:pPr indent="0" lvl="0" marL="0" rtl="0" algn="ctr">
                        <a:spcBef>
                          <a:spcPts val="0"/>
                        </a:spcBef>
                        <a:spcAft>
                          <a:spcPts val="0"/>
                        </a:spcAft>
                        <a:buNone/>
                      </a:pPr>
                      <a:r>
                        <a:t/>
                      </a:r>
                      <a:endParaRPr/>
                    </a:p>
                  </a:txBody>
                  <a:tcPr marT="63500" marB="63500" marR="63500" marL="63500"/>
                </a:tc>
              </a:tr>
              <a:tr h="488525">
                <a:tc>
                  <a:txBody>
                    <a:bodyPr/>
                    <a:lstStyle/>
                    <a:p>
                      <a:pPr indent="0" lvl="0" marL="0" rtl="0" algn="ctr">
                        <a:spcBef>
                          <a:spcPts val="0"/>
                        </a:spcBef>
                        <a:spcAft>
                          <a:spcPts val="0"/>
                        </a:spcAft>
                        <a:buNone/>
                      </a:pPr>
                      <a:r>
                        <a:rPr lang="ko-KR"/>
                        <a:t>비만지수</a:t>
                      </a:r>
                      <a:endParaRPr/>
                    </a:p>
                  </a:txBody>
                  <a:tcPr marT="63500" marB="63500" marR="63500" marL="63500"/>
                </a:tc>
                <a:tc>
                  <a:txBody>
                    <a:bodyPr/>
                    <a:lstStyle/>
                    <a:p>
                      <a:pPr indent="0" lvl="0" marL="0" rtl="0" algn="ctr">
                        <a:spcBef>
                          <a:spcPts val="0"/>
                        </a:spcBef>
                        <a:spcAft>
                          <a:spcPts val="0"/>
                        </a:spcAft>
                        <a:buNone/>
                      </a:pPr>
                      <a:r>
                        <a:rPr lang="ko-KR"/>
                        <a:t>2018년 12월 31일</a:t>
                      </a:r>
                      <a:endParaRPr/>
                    </a:p>
                    <a:p>
                      <a:pPr indent="0" lvl="0" marL="0" rtl="0" algn="ctr">
                        <a:spcBef>
                          <a:spcPts val="0"/>
                        </a:spcBef>
                        <a:spcAft>
                          <a:spcPts val="0"/>
                        </a:spcAft>
                        <a:buNone/>
                      </a:pPr>
                      <a:r>
                        <a:rPr lang="ko-KR"/>
                        <a:t>(2019년 4월공시)</a:t>
                      </a:r>
                      <a:endParaRPr/>
                    </a:p>
                  </a:txBody>
                  <a:tcPr marT="63500" marB="63500" marR="63500" marL="63500"/>
                </a:tc>
                <a:tc>
                  <a:txBody>
                    <a:bodyPr/>
                    <a:lstStyle/>
                    <a:p>
                      <a:pPr indent="0" lvl="0" marL="0" rtl="0" algn="ctr">
                        <a:spcBef>
                          <a:spcPts val="0"/>
                        </a:spcBef>
                        <a:spcAft>
                          <a:spcPts val="0"/>
                        </a:spcAft>
                        <a:buNone/>
                      </a:pPr>
                      <a:r>
                        <a:rPr lang="ko-KR"/>
                        <a:t>학교알리미서비스</a:t>
                      </a:r>
                      <a:endParaRPr/>
                    </a:p>
                  </a:txBody>
                  <a:tcPr marT="63500" marB="63500" marR="63500" marL="63500"/>
                </a:tc>
                <a:tc>
                  <a:txBody>
                    <a:bodyPr/>
                    <a:lstStyle/>
                    <a:p>
                      <a:pPr indent="0" lvl="0" marL="0" rtl="0" algn="ctr">
                        <a:spcBef>
                          <a:spcPts val="0"/>
                        </a:spcBef>
                        <a:spcAft>
                          <a:spcPts val="0"/>
                        </a:spcAft>
                        <a:buNone/>
                      </a:pPr>
                      <a:r>
                        <a:rPr lang="ko-KR" u="sng">
                          <a:solidFill>
                            <a:srgbClr val="1155CC"/>
                          </a:solidFill>
                          <a:hlinkClick r:id="rId4">
                            <a:extLst>
                              <a:ext uri="{A12FA001-AC4F-418D-AE19-62706E023703}">
                                <ahyp:hlinkClr val="tx"/>
                              </a:ext>
                            </a:extLst>
                          </a:hlinkClick>
                        </a:rPr>
                        <a:t>https://www.schoolinfo.go.kr/Main.do</a:t>
                      </a:r>
                      <a:endParaRPr/>
                    </a:p>
                    <a:p>
                      <a:pPr indent="0" lvl="0" marL="0" rtl="0" algn="ctr">
                        <a:spcBef>
                          <a:spcPts val="0"/>
                        </a:spcBef>
                        <a:spcAft>
                          <a:spcPts val="0"/>
                        </a:spcAft>
                        <a:buNone/>
                      </a:pPr>
                      <a:r>
                        <a:t/>
                      </a:r>
                      <a:endParaRPr/>
                    </a:p>
                  </a:txBody>
                  <a:tcPr marT="63500" marB="63500" marR="63500" marL="63500"/>
                </a:tc>
              </a:tr>
              <a:tr h="587250">
                <a:tc>
                  <a:txBody>
                    <a:bodyPr/>
                    <a:lstStyle/>
                    <a:p>
                      <a:pPr indent="0" lvl="0" marL="0" rtl="0" algn="ctr">
                        <a:spcBef>
                          <a:spcPts val="0"/>
                        </a:spcBef>
                        <a:spcAft>
                          <a:spcPts val="0"/>
                        </a:spcAft>
                        <a:buNone/>
                      </a:pPr>
                      <a:r>
                        <a:rPr lang="ko-KR"/>
                        <a:t>지역내총생산</a:t>
                      </a:r>
                      <a:endParaRPr/>
                    </a:p>
                    <a:p>
                      <a:pPr indent="0" lvl="0" marL="0" rtl="0" algn="ctr">
                        <a:spcBef>
                          <a:spcPts val="0"/>
                        </a:spcBef>
                        <a:spcAft>
                          <a:spcPts val="0"/>
                        </a:spcAft>
                        <a:buNone/>
                      </a:pPr>
                      <a:r>
                        <a:rPr lang="ko-KR"/>
                        <a:t>(당해년가격)</a:t>
                      </a:r>
                      <a:endParaRPr/>
                    </a:p>
                  </a:txBody>
                  <a:tcPr marT="63500" marB="63500" marR="63500" marL="63500"/>
                </a:tc>
                <a:tc>
                  <a:txBody>
                    <a:bodyPr/>
                    <a:lstStyle/>
                    <a:p>
                      <a:pPr indent="0" lvl="0" marL="0" rtl="0" algn="ctr">
                        <a:spcBef>
                          <a:spcPts val="0"/>
                        </a:spcBef>
                        <a:spcAft>
                          <a:spcPts val="0"/>
                        </a:spcAft>
                        <a:buNone/>
                      </a:pPr>
                      <a:r>
                        <a:rPr lang="ko-KR"/>
                        <a:t>2016년</a:t>
                      </a:r>
                      <a:endParaRPr/>
                    </a:p>
                  </a:txBody>
                  <a:tcPr marT="63500" marB="63500" marR="63500" marL="63500"/>
                </a:tc>
                <a:tc>
                  <a:txBody>
                    <a:bodyPr/>
                    <a:lstStyle/>
                    <a:p>
                      <a:pPr indent="0" lvl="0" marL="0" rtl="0" algn="ctr">
                        <a:spcBef>
                          <a:spcPts val="0"/>
                        </a:spcBef>
                        <a:spcAft>
                          <a:spcPts val="0"/>
                        </a:spcAft>
                        <a:buNone/>
                      </a:pPr>
                      <a:r>
                        <a:rPr lang="ko-KR"/>
                        <a:t>서울열린데이터광장</a:t>
                      </a:r>
                      <a:endParaRPr/>
                    </a:p>
                    <a:p>
                      <a:pPr indent="0" lvl="0" marL="0" rtl="0" algn="ctr">
                        <a:spcBef>
                          <a:spcPts val="0"/>
                        </a:spcBef>
                        <a:spcAft>
                          <a:spcPts val="0"/>
                        </a:spcAft>
                        <a:buNone/>
                      </a:pPr>
                      <a:r>
                        <a:rPr lang="ko-KR"/>
                        <a:t>e-나라지표</a:t>
                      </a:r>
                      <a:endParaRPr/>
                    </a:p>
                    <a:p>
                      <a:pPr indent="0" lvl="0" marL="0" rtl="0" algn="ctr">
                        <a:spcBef>
                          <a:spcPts val="0"/>
                        </a:spcBef>
                        <a:spcAft>
                          <a:spcPts val="0"/>
                        </a:spcAft>
                        <a:buNone/>
                      </a:pPr>
                      <a:r>
                        <a:rPr lang="ko-KR"/>
                        <a:t>(통계청)</a:t>
                      </a:r>
                      <a:endParaRPr/>
                    </a:p>
                  </a:txBody>
                  <a:tcPr marT="63500" marB="63500" marR="63500" marL="63500"/>
                </a:tc>
                <a:tc>
                  <a:txBody>
                    <a:bodyPr/>
                    <a:lstStyle/>
                    <a:p>
                      <a:pPr indent="0" lvl="0" marL="0" rtl="0" algn="ctr">
                        <a:spcBef>
                          <a:spcPts val="0"/>
                        </a:spcBef>
                        <a:spcAft>
                          <a:spcPts val="0"/>
                        </a:spcAft>
                        <a:buNone/>
                      </a:pPr>
                      <a:r>
                        <a:rPr lang="ko-KR" u="sng">
                          <a:solidFill>
                            <a:srgbClr val="1155CC"/>
                          </a:solidFill>
                          <a:hlinkClick r:id="rId5">
                            <a:extLst>
                              <a:ext uri="{A12FA001-AC4F-418D-AE19-62706E023703}">
                                <ahyp:hlinkClr val="tx"/>
                              </a:ext>
                            </a:extLst>
                          </a:hlinkClick>
                        </a:rPr>
                        <a:t>https://data.seoul.go.kr/dataList/11043/S/2/datasetView.do</a:t>
                      </a:r>
                      <a:endParaRPr/>
                    </a:p>
                  </a:txBody>
                  <a:tcPr marT="63500" marB="63500" marR="63500" marL="63500"/>
                </a:tc>
              </a:tr>
              <a:tr h="488525">
                <a:tc>
                  <a:txBody>
                    <a:bodyPr/>
                    <a:lstStyle/>
                    <a:p>
                      <a:pPr indent="0" lvl="0" marL="0" rtl="0" algn="ctr">
                        <a:spcBef>
                          <a:spcPts val="0"/>
                        </a:spcBef>
                        <a:spcAft>
                          <a:spcPts val="0"/>
                        </a:spcAft>
                        <a:buNone/>
                      </a:pPr>
                      <a:r>
                        <a:rPr lang="ko-KR"/>
                        <a:t>재정자주도</a:t>
                      </a:r>
                      <a:endParaRPr/>
                    </a:p>
                    <a:p>
                      <a:pPr indent="0" lvl="0" marL="0" rtl="0" algn="ctr">
                        <a:spcBef>
                          <a:spcPts val="0"/>
                        </a:spcBef>
                        <a:spcAft>
                          <a:spcPts val="0"/>
                        </a:spcAft>
                        <a:buNone/>
                      </a:pPr>
                      <a:r>
                        <a:t/>
                      </a:r>
                      <a:endParaRPr/>
                    </a:p>
                  </a:txBody>
                  <a:tcPr marT="63500" marB="63500" marR="63500" marL="63500"/>
                </a:tc>
                <a:tc>
                  <a:txBody>
                    <a:bodyPr/>
                    <a:lstStyle/>
                    <a:p>
                      <a:pPr indent="0" lvl="0" marL="0" rtl="0" algn="ctr">
                        <a:spcBef>
                          <a:spcPts val="0"/>
                        </a:spcBef>
                        <a:spcAft>
                          <a:spcPts val="0"/>
                        </a:spcAft>
                        <a:buNone/>
                      </a:pPr>
                      <a:r>
                        <a:rPr lang="ko-KR"/>
                        <a:t>2019년</a:t>
                      </a:r>
                      <a:endParaRPr/>
                    </a:p>
                  </a:txBody>
                  <a:tcPr marT="63500" marB="63500" marR="63500" marL="63500"/>
                </a:tc>
                <a:tc>
                  <a:txBody>
                    <a:bodyPr/>
                    <a:lstStyle/>
                    <a:p>
                      <a:pPr indent="0" lvl="0" marL="0" rtl="0" algn="ctr">
                        <a:spcBef>
                          <a:spcPts val="0"/>
                        </a:spcBef>
                        <a:spcAft>
                          <a:spcPts val="0"/>
                        </a:spcAft>
                        <a:buNone/>
                      </a:pPr>
                      <a:r>
                        <a:rPr lang="ko-KR"/>
                        <a:t>지방재정 365</a:t>
                      </a:r>
                      <a:endParaRPr/>
                    </a:p>
                    <a:p>
                      <a:pPr indent="0" lvl="0" marL="0" rtl="0" algn="ctr">
                        <a:spcBef>
                          <a:spcPts val="0"/>
                        </a:spcBef>
                        <a:spcAft>
                          <a:spcPts val="0"/>
                        </a:spcAft>
                        <a:buNone/>
                      </a:pPr>
                      <a:r>
                        <a:rPr lang="ko-KR"/>
                        <a:t>(지방재정통합공개시스템)</a:t>
                      </a:r>
                      <a:endParaRPr/>
                    </a:p>
                  </a:txBody>
                  <a:tcPr marT="63500" marB="63500" marR="63500" marL="63500"/>
                </a:tc>
                <a:tc>
                  <a:txBody>
                    <a:bodyPr/>
                    <a:lstStyle/>
                    <a:p>
                      <a:pPr indent="0" lvl="0" marL="0" rtl="0" algn="ctr">
                        <a:spcBef>
                          <a:spcPts val="0"/>
                        </a:spcBef>
                        <a:spcAft>
                          <a:spcPts val="0"/>
                        </a:spcAft>
                        <a:buNone/>
                      </a:pPr>
                      <a:r>
                        <a:rPr lang="ko-KR" u="sng">
                          <a:solidFill>
                            <a:schemeClr val="hlink"/>
                          </a:solidFill>
                          <a:hlinkClick r:id="rId6"/>
                        </a:rPr>
                        <a:t>http://lofin.mois.go.kr/portal/main.do</a:t>
                      </a:r>
                      <a:r>
                        <a:rPr lang="ko-KR"/>
                        <a:t> </a:t>
                      </a:r>
                      <a:endParaRPr/>
                    </a:p>
                  </a:txBody>
                  <a:tcPr marT="63500" marB="63500" marR="63500" marL="63500"/>
                </a:tc>
              </a:tr>
              <a:tr h="488525">
                <a:tc>
                  <a:txBody>
                    <a:bodyPr/>
                    <a:lstStyle/>
                    <a:p>
                      <a:pPr indent="0" lvl="0" marL="0" rtl="0" algn="ctr">
                        <a:spcBef>
                          <a:spcPts val="0"/>
                        </a:spcBef>
                        <a:spcAft>
                          <a:spcPts val="0"/>
                        </a:spcAft>
                        <a:buNone/>
                      </a:pPr>
                      <a:r>
                        <a:rPr lang="ko-KR"/>
                        <a:t>교육경비보조금</a:t>
                      </a:r>
                      <a:endParaRPr/>
                    </a:p>
                  </a:txBody>
                  <a:tcPr marT="63500" marB="63500" marR="63500" marL="63500"/>
                </a:tc>
                <a:tc>
                  <a:txBody>
                    <a:bodyPr/>
                    <a:lstStyle/>
                    <a:p>
                      <a:pPr indent="0" lvl="0" marL="0" rtl="0" algn="ctr">
                        <a:spcBef>
                          <a:spcPts val="0"/>
                        </a:spcBef>
                        <a:spcAft>
                          <a:spcPts val="0"/>
                        </a:spcAft>
                        <a:buNone/>
                      </a:pPr>
                      <a:r>
                        <a:rPr lang="ko-KR"/>
                        <a:t>2019년</a:t>
                      </a:r>
                      <a:endParaRPr/>
                    </a:p>
                  </a:txBody>
                  <a:tcPr marT="63500" marB="63500" marR="63500" marL="63500"/>
                </a:tc>
                <a:tc>
                  <a:txBody>
                    <a:bodyPr/>
                    <a:lstStyle/>
                    <a:p>
                      <a:pPr indent="0" lvl="0" marL="0" rtl="0" algn="ctr">
                        <a:spcBef>
                          <a:spcPts val="0"/>
                        </a:spcBef>
                        <a:spcAft>
                          <a:spcPts val="0"/>
                        </a:spcAft>
                        <a:buNone/>
                      </a:pPr>
                      <a:r>
                        <a:rPr lang="ko-KR"/>
                        <a:t>지방교육재정알리미</a:t>
                      </a:r>
                      <a:endParaRPr/>
                    </a:p>
                  </a:txBody>
                  <a:tcPr marT="63500" marB="63500" marR="63500" marL="63500"/>
                </a:tc>
                <a:tc>
                  <a:txBody>
                    <a:bodyPr/>
                    <a:lstStyle/>
                    <a:p>
                      <a:pPr indent="0" lvl="0" marL="0" rtl="0" algn="ctr">
                        <a:spcBef>
                          <a:spcPts val="0"/>
                        </a:spcBef>
                        <a:spcAft>
                          <a:spcPts val="0"/>
                        </a:spcAft>
                        <a:buNone/>
                      </a:pPr>
                      <a:r>
                        <a:rPr lang="ko-KR" u="sng">
                          <a:solidFill>
                            <a:schemeClr val="hlink"/>
                          </a:solidFill>
                          <a:hlinkClick r:id="rId7"/>
                        </a:rPr>
                        <a:t>http://www.eduinfo.go.kr/portal/main.do#anchor2</a:t>
                      </a:r>
                      <a:r>
                        <a:rPr lang="ko-KR"/>
                        <a:t> </a:t>
                      </a:r>
                      <a:endParaRPr/>
                    </a:p>
                  </a:txBody>
                  <a:tcPr marT="63500" marB="63500" marR="63500" marL="63500"/>
                </a:tc>
              </a:tr>
              <a:tr h="488525">
                <a:tc>
                  <a:txBody>
                    <a:bodyPr/>
                    <a:lstStyle/>
                    <a:p>
                      <a:pPr indent="0" lvl="0" marL="0" rtl="0" algn="ctr">
                        <a:spcBef>
                          <a:spcPts val="0"/>
                        </a:spcBef>
                        <a:spcAft>
                          <a:spcPts val="0"/>
                        </a:spcAft>
                        <a:buNone/>
                      </a:pPr>
                      <a:r>
                        <a:rPr lang="ko-KR"/>
                        <a:t>사설학원수</a:t>
                      </a:r>
                      <a:endParaRPr/>
                    </a:p>
                  </a:txBody>
                  <a:tcPr marT="63500" marB="63500" marR="63500" marL="63500"/>
                </a:tc>
                <a:tc>
                  <a:txBody>
                    <a:bodyPr/>
                    <a:lstStyle/>
                    <a:p>
                      <a:pPr indent="0" lvl="0" marL="0" rtl="0" algn="ctr">
                        <a:spcBef>
                          <a:spcPts val="0"/>
                        </a:spcBef>
                        <a:spcAft>
                          <a:spcPts val="0"/>
                        </a:spcAft>
                        <a:buNone/>
                      </a:pPr>
                      <a:r>
                        <a:rPr lang="ko-KR"/>
                        <a:t>2019년</a:t>
                      </a:r>
                      <a:endParaRPr/>
                    </a:p>
                  </a:txBody>
                  <a:tcPr marT="63500" marB="63500" marR="63500" marL="63500"/>
                </a:tc>
                <a:tc>
                  <a:txBody>
                    <a:bodyPr/>
                    <a:lstStyle/>
                    <a:p>
                      <a:pPr indent="0" lvl="0" marL="0" rtl="0" algn="ctr">
                        <a:spcBef>
                          <a:spcPts val="0"/>
                        </a:spcBef>
                        <a:spcAft>
                          <a:spcPts val="0"/>
                        </a:spcAft>
                        <a:buNone/>
                      </a:pPr>
                      <a:r>
                        <a:rPr lang="ko-KR"/>
                        <a:t>서울열린데이타광장</a:t>
                      </a:r>
                      <a:endParaRPr/>
                    </a:p>
                  </a:txBody>
                  <a:tcPr marT="63500" marB="63500" marR="63500" marL="63500"/>
                </a:tc>
                <a:tc>
                  <a:txBody>
                    <a:bodyPr/>
                    <a:lstStyle/>
                    <a:p>
                      <a:pPr indent="0" lvl="0" marL="0" rtl="0" algn="ctr">
                        <a:spcBef>
                          <a:spcPts val="0"/>
                        </a:spcBef>
                        <a:spcAft>
                          <a:spcPts val="0"/>
                        </a:spcAft>
                        <a:buNone/>
                      </a:pPr>
                      <a:r>
                        <a:rPr lang="ko-KR" u="sng">
                          <a:solidFill>
                            <a:schemeClr val="hlink"/>
                          </a:solidFill>
                          <a:hlinkClick r:id="rId8"/>
                        </a:rPr>
                        <a:t>http://opendata.hira.or.kr/op/opc/olapCliNhstPrsntInfm.do</a:t>
                      </a:r>
                      <a:endParaRPr/>
                    </a:p>
                  </a:txBody>
                  <a:tcPr marT="63500" marB="63500" marR="63500" marL="63500"/>
                </a:tc>
              </a:tr>
              <a:tr h="851700">
                <a:tc>
                  <a:txBody>
                    <a:bodyPr/>
                    <a:lstStyle/>
                    <a:p>
                      <a:pPr indent="0" lvl="0" marL="0" rtl="0" algn="ctr">
                        <a:spcBef>
                          <a:spcPts val="0"/>
                        </a:spcBef>
                        <a:spcAft>
                          <a:spcPts val="0"/>
                        </a:spcAft>
                        <a:buNone/>
                      </a:pPr>
                      <a:r>
                        <a:rPr lang="ko-KR"/>
                        <a:t>의료기관종사 의료인력</a:t>
                      </a:r>
                      <a:endParaRPr/>
                    </a:p>
                  </a:txBody>
                  <a:tcPr marT="63500" marB="63500" marR="63500" marL="63500"/>
                </a:tc>
                <a:tc>
                  <a:txBody>
                    <a:bodyPr/>
                    <a:lstStyle/>
                    <a:p>
                      <a:pPr indent="0" lvl="0" marL="0" rtl="0" algn="ctr">
                        <a:spcBef>
                          <a:spcPts val="0"/>
                        </a:spcBef>
                        <a:spcAft>
                          <a:spcPts val="0"/>
                        </a:spcAft>
                        <a:buNone/>
                      </a:pPr>
                      <a:r>
                        <a:rPr lang="ko-KR"/>
                        <a:t>2018년</a:t>
                      </a:r>
                      <a:endParaRPr/>
                    </a:p>
                  </a:txBody>
                  <a:tcPr marT="63500" marB="63500" marR="63500" marL="63500"/>
                </a:tc>
                <a:tc>
                  <a:txBody>
                    <a:bodyPr/>
                    <a:lstStyle/>
                    <a:p>
                      <a:pPr indent="0" lvl="0" marL="0" rtl="0" algn="ctr">
                        <a:spcBef>
                          <a:spcPts val="0"/>
                        </a:spcBef>
                        <a:spcAft>
                          <a:spcPts val="0"/>
                        </a:spcAft>
                        <a:buNone/>
                      </a:pPr>
                      <a:r>
                        <a:rPr lang="ko-KR"/>
                        <a:t>서울열린데이터광장</a:t>
                      </a:r>
                      <a:endParaRPr/>
                    </a:p>
                    <a:p>
                      <a:pPr indent="0" lvl="0" marL="0" rtl="0" algn="ctr">
                        <a:spcBef>
                          <a:spcPts val="0"/>
                        </a:spcBef>
                        <a:spcAft>
                          <a:spcPts val="0"/>
                        </a:spcAft>
                        <a:buNone/>
                      </a:pPr>
                      <a:r>
                        <a:rPr lang="ko-KR"/>
                        <a:t>보건의료빅데이터개방시스템</a:t>
                      </a:r>
                      <a:endParaRPr/>
                    </a:p>
                  </a:txBody>
                  <a:tcPr marT="63500" marB="63500" marR="63500" marL="63500"/>
                </a:tc>
                <a:tc>
                  <a:txBody>
                    <a:bodyPr/>
                    <a:lstStyle/>
                    <a:p>
                      <a:pPr indent="0" lvl="0" marL="0" rtl="0" algn="ctr">
                        <a:spcBef>
                          <a:spcPts val="0"/>
                        </a:spcBef>
                        <a:spcAft>
                          <a:spcPts val="0"/>
                        </a:spcAft>
                        <a:buNone/>
                      </a:pPr>
                      <a:r>
                        <a:rPr lang="ko-KR" u="sng">
                          <a:solidFill>
                            <a:schemeClr val="hlink"/>
                          </a:solidFill>
                          <a:hlinkClick r:id="rId9"/>
                        </a:rPr>
                        <a:t>https://data.seoul.go.kr/dataList/28/S/2/datasetView.do</a:t>
                      </a:r>
                      <a:endParaRPr/>
                    </a:p>
                    <a:p>
                      <a:pPr indent="0" lvl="0" marL="0" rtl="0" algn="ctr">
                        <a:spcBef>
                          <a:spcPts val="0"/>
                        </a:spcBef>
                        <a:spcAft>
                          <a:spcPts val="0"/>
                        </a:spcAft>
                        <a:buNone/>
                      </a:pPr>
                      <a:r>
                        <a:rPr lang="ko-KR" u="sng">
                          <a:solidFill>
                            <a:schemeClr val="hlink"/>
                          </a:solidFill>
                          <a:hlinkClick r:id="rId10"/>
                        </a:rPr>
                        <a:t>http://opendata.hira.or.kr/op/opc/olapCliNhstPrsntInfm.do</a:t>
                      </a:r>
                      <a:r>
                        <a:rPr lang="ko-KR"/>
                        <a:t> </a:t>
                      </a:r>
                      <a:endParaRPr/>
                    </a:p>
                  </a:txBody>
                  <a:tcPr marT="63500" marB="63500" marR="63500" marL="63500"/>
                </a:tc>
              </a:tr>
              <a:tr h="488525">
                <a:tc>
                  <a:txBody>
                    <a:bodyPr/>
                    <a:lstStyle/>
                    <a:p>
                      <a:pPr indent="0" lvl="0" marL="0" rtl="0" algn="ctr">
                        <a:spcBef>
                          <a:spcPts val="0"/>
                        </a:spcBef>
                        <a:spcAft>
                          <a:spcPts val="0"/>
                        </a:spcAft>
                        <a:buNone/>
                      </a:pPr>
                      <a:r>
                        <a:rPr lang="ko-KR"/>
                        <a:t>시·군·구별 월간음주율</a:t>
                      </a:r>
                      <a:endParaRPr/>
                    </a:p>
                  </a:txBody>
                  <a:tcPr marT="63500" marB="63500" marR="63500" marL="63500"/>
                </a:tc>
                <a:tc>
                  <a:txBody>
                    <a:bodyPr/>
                    <a:lstStyle/>
                    <a:p>
                      <a:pPr indent="0" lvl="0" marL="0" rtl="0" algn="ctr">
                        <a:spcBef>
                          <a:spcPts val="0"/>
                        </a:spcBef>
                        <a:spcAft>
                          <a:spcPts val="0"/>
                        </a:spcAft>
                        <a:buNone/>
                      </a:pPr>
                      <a:r>
                        <a:rPr lang="ko-KR"/>
                        <a:t>2018년</a:t>
                      </a:r>
                      <a:endParaRPr/>
                    </a:p>
                  </a:txBody>
                  <a:tcPr marT="63500" marB="63500" marR="63500" marL="63500"/>
                </a:tc>
                <a:tc>
                  <a:txBody>
                    <a:bodyPr/>
                    <a:lstStyle/>
                    <a:p>
                      <a:pPr indent="0" lvl="0" marL="0" rtl="0" algn="ctr">
                        <a:spcBef>
                          <a:spcPts val="0"/>
                        </a:spcBef>
                        <a:spcAft>
                          <a:spcPts val="0"/>
                        </a:spcAft>
                        <a:buNone/>
                      </a:pPr>
                      <a:r>
                        <a:rPr lang="ko-KR"/>
                        <a:t>KOSIS 국가통계포털</a:t>
                      </a:r>
                      <a:endParaRPr/>
                    </a:p>
                    <a:p>
                      <a:pPr indent="0" lvl="0" marL="0" rtl="0" algn="ctr">
                        <a:spcBef>
                          <a:spcPts val="0"/>
                        </a:spcBef>
                        <a:spcAft>
                          <a:spcPts val="0"/>
                        </a:spcAft>
                        <a:buNone/>
                      </a:pPr>
                      <a:r>
                        <a:t/>
                      </a:r>
                      <a:endParaRPr/>
                    </a:p>
                  </a:txBody>
                  <a:tcPr marT="63500" marB="63500" marR="63500" marL="63500"/>
                </a:tc>
                <a:tc>
                  <a:txBody>
                    <a:bodyPr/>
                    <a:lstStyle/>
                    <a:p>
                      <a:pPr indent="0" lvl="0" marL="0" rtl="0" algn="ctr">
                        <a:spcBef>
                          <a:spcPts val="0"/>
                        </a:spcBef>
                        <a:spcAft>
                          <a:spcPts val="0"/>
                        </a:spcAft>
                        <a:buNone/>
                      </a:pPr>
                      <a:r>
                        <a:rPr lang="ko-KR" u="sng">
                          <a:solidFill>
                            <a:schemeClr val="hlink"/>
                          </a:solidFill>
                          <a:hlinkClick r:id="rId11"/>
                        </a:rPr>
                        <a:t>http://kosis.kr/statHtml/statHtml.do?orgId=117&amp;tblId=DT_H_DR_MONTH</a:t>
                      </a:r>
                      <a:r>
                        <a:rPr lang="ko-KR"/>
                        <a:t> </a:t>
                      </a:r>
                      <a:endParaRPr/>
                    </a:p>
                  </a:txBody>
                  <a:tcPr marT="63500" marB="63500" marR="63500" marL="63500"/>
                </a:tc>
              </a:tr>
              <a:tr h="488525">
                <a:tc>
                  <a:txBody>
                    <a:bodyPr/>
                    <a:lstStyle/>
                    <a:p>
                      <a:pPr indent="0" lvl="0" marL="0" rtl="0" algn="ctr">
                        <a:spcBef>
                          <a:spcPts val="0"/>
                        </a:spcBef>
                        <a:spcAft>
                          <a:spcPts val="0"/>
                        </a:spcAft>
                        <a:buNone/>
                      </a:pPr>
                      <a:r>
                        <a:rPr lang="ko-KR"/>
                        <a:t>시·군·구별 현재흡연율</a:t>
                      </a:r>
                      <a:endParaRPr/>
                    </a:p>
                  </a:txBody>
                  <a:tcPr marT="63500" marB="63500" marR="63500" marL="63500"/>
                </a:tc>
                <a:tc>
                  <a:txBody>
                    <a:bodyPr/>
                    <a:lstStyle/>
                    <a:p>
                      <a:pPr indent="0" lvl="0" marL="0" rtl="0" algn="ctr">
                        <a:spcBef>
                          <a:spcPts val="0"/>
                        </a:spcBef>
                        <a:spcAft>
                          <a:spcPts val="0"/>
                        </a:spcAft>
                        <a:buClr>
                          <a:schemeClr val="dk1"/>
                        </a:buClr>
                        <a:buSzPts val="1100"/>
                        <a:buFont typeface="Arial"/>
                        <a:buNone/>
                      </a:pPr>
                      <a:r>
                        <a:rPr lang="ko-KR">
                          <a:solidFill>
                            <a:schemeClr val="dk1"/>
                          </a:solidFill>
                        </a:rPr>
                        <a:t>2018년</a:t>
                      </a:r>
                      <a:endParaRPr/>
                    </a:p>
                  </a:txBody>
                  <a:tcPr marT="63500" marB="63500" marR="63500" marL="63500"/>
                </a:tc>
                <a:tc>
                  <a:txBody>
                    <a:bodyPr/>
                    <a:lstStyle/>
                    <a:p>
                      <a:pPr indent="0" lvl="0" marL="0" rtl="0" algn="ctr">
                        <a:spcBef>
                          <a:spcPts val="0"/>
                        </a:spcBef>
                        <a:spcAft>
                          <a:spcPts val="0"/>
                        </a:spcAft>
                        <a:buClr>
                          <a:schemeClr val="dk1"/>
                        </a:buClr>
                        <a:buSzPts val="1100"/>
                        <a:buFont typeface="Arial"/>
                        <a:buNone/>
                      </a:pPr>
                      <a:r>
                        <a:rPr lang="ko-KR">
                          <a:solidFill>
                            <a:schemeClr val="dk1"/>
                          </a:solidFill>
                        </a:rPr>
                        <a:t>KOSIS 국가통계포털</a:t>
                      </a:r>
                      <a:endParaRPr/>
                    </a:p>
                  </a:txBody>
                  <a:tcPr marT="63500" marB="63500" marR="63500" marL="63500"/>
                </a:tc>
                <a:tc>
                  <a:txBody>
                    <a:bodyPr/>
                    <a:lstStyle/>
                    <a:p>
                      <a:pPr indent="0" lvl="0" marL="0" rtl="0" algn="ctr">
                        <a:spcBef>
                          <a:spcPts val="0"/>
                        </a:spcBef>
                        <a:spcAft>
                          <a:spcPts val="0"/>
                        </a:spcAft>
                        <a:buNone/>
                      </a:pPr>
                      <a:r>
                        <a:rPr lang="ko-KR" u="sng">
                          <a:solidFill>
                            <a:schemeClr val="hlink"/>
                          </a:solidFill>
                          <a:hlinkClick r:id="rId12"/>
                        </a:rPr>
                        <a:t>http://kosis.kr/statHtml/statHtml.do?orgId=117&amp;tblId=DT_H_SM</a:t>
                      </a:r>
                      <a:r>
                        <a:rPr lang="ko-KR"/>
                        <a:t> </a:t>
                      </a:r>
                      <a:endParaRPr/>
                    </a:p>
                  </a:txBody>
                  <a:tcPr marT="63500" marB="63500" marR="63500" marL="63500"/>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F0"/>
        </a:solidFill>
      </p:bgPr>
    </p:bg>
    <p:spTree>
      <p:nvGrpSpPr>
        <p:cNvPr id="335" name="Shape 335"/>
        <p:cNvGrpSpPr/>
        <p:nvPr/>
      </p:nvGrpSpPr>
      <p:grpSpPr>
        <a:xfrm>
          <a:off x="0" y="0"/>
          <a:ext cx="0" cy="0"/>
          <a:chOff x="0" y="0"/>
          <a:chExt cx="0" cy="0"/>
        </a:xfrm>
      </p:grpSpPr>
      <p:sp>
        <p:nvSpPr>
          <p:cNvPr id="336" name="Google Shape;336;p29"/>
          <p:cNvSpPr/>
          <p:nvPr/>
        </p:nvSpPr>
        <p:spPr>
          <a:xfrm>
            <a:off x="11512149" y="6132622"/>
            <a:ext cx="521979" cy="521979"/>
          </a:xfrm>
          <a:prstGeom prst="ellipse">
            <a:avLst/>
          </a:prstGeom>
          <a:solidFill>
            <a:srgbClr val="99A6A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337" name="Google Shape;337;p29"/>
          <p:cNvSpPr/>
          <p:nvPr/>
        </p:nvSpPr>
        <p:spPr>
          <a:xfrm>
            <a:off x="11610251" y="6329061"/>
            <a:ext cx="748814" cy="748814"/>
          </a:xfrm>
          <a:prstGeom prst="ellipse">
            <a:avLst/>
          </a:prstGeom>
          <a:solidFill>
            <a:srgbClr val="F2C06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338" name="Google Shape;338;p29"/>
          <p:cNvSpPr/>
          <p:nvPr/>
        </p:nvSpPr>
        <p:spPr>
          <a:xfrm>
            <a:off x="11527010" y="5447445"/>
            <a:ext cx="392876" cy="392876"/>
          </a:xfrm>
          <a:prstGeom prst="ellipse">
            <a:avLst/>
          </a:prstGeom>
          <a:solidFill>
            <a:srgbClr val="CF5F5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339" name="Google Shape;339;p29"/>
          <p:cNvSpPr/>
          <p:nvPr/>
        </p:nvSpPr>
        <p:spPr>
          <a:xfrm>
            <a:off x="11546791" y="5365176"/>
            <a:ext cx="278706" cy="278706"/>
          </a:xfrm>
          <a:prstGeom prst="ellipse">
            <a:avLst/>
          </a:prstGeom>
          <a:solidFill>
            <a:srgbClr val="5F938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340" name="Google Shape;340;p29"/>
          <p:cNvSpPr/>
          <p:nvPr/>
        </p:nvSpPr>
        <p:spPr>
          <a:xfrm>
            <a:off x="12046298" y="5247179"/>
            <a:ext cx="278706" cy="278706"/>
          </a:xfrm>
          <a:prstGeom prst="ellipse">
            <a:avLst/>
          </a:prstGeom>
          <a:solidFill>
            <a:srgbClr val="99A6A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341" name="Google Shape;341;p29"/>
          <p:cNvSpPr/>
          <p:nvPr/>
        </p:nvSpPr>
        <p:spPr>
          <a:xfrm>
            <a:off x="10240727" y="5601757"/>
            <a:ext cx="141033" cy="141033"/>
          </a:xfrm>
          <a:prstGeom prst="ellipse">
            <a:avLst/>
          </a:prstGeom>
          <a:solidFill>
            <a:srgbClr val="F2C06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342" name="Google Shape;342;p29"/>
          <p:cNvSpPr/>
          <p:nvPr/>
        </p:nvSpPr>
        <p:spPr>
          <a:xfrm>
            <a:off x="10058400" y="6365595"/>
            <a:ext cx="636057" cy="636056"/>
          </a:xfrm>
          <a:prstGeom prst="ellipse">
            <a:avLst/>
          </a:prstGeom>
          <a:solidFill>
            <a:srgbClr val="5F938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343" name="Google Shape;343;p29"/>
          <p:cNvSpPr/>
          <p:nvPr/>
        </p:nvSpPr>
        <p:spPr>
          <a:xfrm>
            <a:off x="12110653" y="5674104"/>
            <a:ext cx="141033" cy="141033"/>
          </a:xfrm>
          <a:prstGeom prst="ellipse">
            <a:avLst/>
          </a:prstGeom>
          <a:solidFill>
            <a:srgbClr val="99A6A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344" name="Google Shape;344;p29"/>
          <p:cNvSpPr/>
          <p:nvPr/>
        </p:nvSpPr>
        <p:spPr>
          <a:xfrm>
            <a:off x="10978249" y="6495080"/>
            <a:ext cx="478360" cy="478360"/>
          </a:xfrm>
          <a:prstGeom prst="ellipse">
            <a:avLst/>
          </a:prstGeom>
          <a:solidFill>
            <a:srgbClr val="F2C06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345" name="Google Shape;345;p29"/>
          <p:cNvSpPr/>
          <p:nvPr/>
        </p:nvSpPr>
        <p:spPr>
          <a:xfrm>
            <a:off x="10707075" y="6526839"/>
            <a:ext cx="241769" cy="241769"/>
          </a:xfrm>
          <a:prstGeom prst="ellipse">
            <a:avLst/>
          </a:prstGeom>
          <a:solidFill>
            <a:srgbClr val="CF5F5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346" name="Google Shape;346;p29"/>
          <p:cNvSpPr/>
          <p:nvPr/>
        </p:nvSpPr>
        <p:spPr>
          <a:xfrm>
            <a:off x="10509381" y="6118629"/>
            <a:ext cx="342752" cy="342752"/>
          </a:xfrm>
          <a:prstGeom prst="ellipse">
            <a:avLst/>
          </a:prstGeom>
          <a:solidFill>
            <a:srgbClr val="5F938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347" name="Google Shape;347;p29"/>
          <p:cNvSpPr/>
          <p:nvPr/>
        </p:nvSpPr>
        <p:spPr>
          <a:xfrm>
            <a:off x="10920969" y="6072371"/>
            <a:ext cx="57597" cy="57597"/>
          </a:xfrm>
          <a:prstGeom prst="ellipse">
            <a:avLst/>
          </a:prstGeom>
          <a:solidFill>
            <a:srgbClr val="F2C06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348" name="Google Shape;348;p29"/>
          <p:cNvSpPr/>
          <p:nvPr/>
        </p:nvSpPr>
        <p:spPr>
          <a:xfrm>
            <a:off x="12073983" y="6315466"/>
            <a:ext cx="60441" cy="60441"/>
          </a:xfrm>
          <a:prstGeom prst="ellipse">
            <a:avLst/>
          </a:prstGeom>
          <a:solidFill>
            <a:srgbClr val="CF5F5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349" name="Google Shape;349;p29"/>
          <p:cNvSpPr/>
          <p:nvPr/>
        </p:nvSpPr>
        <p:spPr>
          <a:xfrm>
            <a:off x="10852133" y="5585488"/>
            <a:ext cx="57597" cy="57597"/>
          </a:xfrm>
          <a:prstGeom prst="ellipse">
            <a:avLst/>
          </a:prstGeom>
          <a:solidFill>
            <a:srgbClr val="F2C06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350" name="Google Shape;350;p29"/>
          <p:cNvSpPr/>
          <p:nvPr/>
        </p:nvSpPr>
        <p:spPr>
          <a:xfrm>
            <a:off x="12005147" y="5828584"/>
            <a:ext cx="60441" cy="60441"/>
          </a:xfrm>
          <a:prstGeom prst="ellipse">
            <a:avLst/>
          </a:prstGeom>
          <a:solidFill>
            <a:srgbClr val="CF5F5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351" name="Google Shape;351;p29"/>
          <p:cNvSpPr/>
          <p:nvPr/>
        </p:nvSpPr>
        <p:spPr>
          <a:xfrm>
            <a:off x="11957734" y="5653260"/>
            <a:ext cx="66650" cy="66650"/>
          </a:xfrm>
          <a:prstGeom prst="ellipse">
            <a:avLst/>
          </a:prstGeom>
          <a:solidFill>
            <a:srgbClr val="5F938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352" name="Google Shape;352;p29"/>
          <p:cNvSpPr/>
          <p:nvPr/>
        </p:nvSpPr>
        <p:spPr>
          <a:xfrm>
            <a:off x="9818322" y="6690680"/>
            <a:ext cx="141033" cy="141033"/>
          </a:xfrm>
          <a:prstGeom prst="ellipse">
            <a:avLst/>
          </a:prstGeom>
          <a:solidFill>
            <a:srgbClr val="F2C06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353" name="Google Shape;353;p29"/>
          <p:cNvSpPr/>
          <p:nvPr/>
        </p:nvSpPr>
        <p:spPr>
          <a:xfrm>
            <a:off x="11984731" y="5863990"/>
            <a:ext cx="392876" cy="392876"/>
          </a:xfrm>
          <a:prstGeom prst="ellipse">
            <a:avLst/>
          </a:prstGeom>
          <a:solidFill>
            <a:srgbClr val="CF5F5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354" name="Google Shape;354;p29"/>
          <p:cNvSpPr/>
          <p:nvPr/>
        </p:nvSpPr>
        <p:spPr>
          <a:xfrm>
            <a:off x="444675" y="975075"/>
            <a:ext cx="5111700" cy="682500"/>
          </a:xfrm>
          <a:prstGeom prst="roundRect">
            <a:avLst>
              <a:gd fmla="val 50000" name="adj"/>
            </a:avLst>
          </a:prstGeom>
          <a:solidFill>
            <a:srgbClr val="CF5F54"/>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ko-KR" sz="2000">
                <a:solidFill>
                  <a:srgbClr val="FFFBF0"/>
                </a:solidFill>
              </a:rPr>
              <a:t>1.  분석에 사용할 데이터 파악 및 전처리</a:t>
            </a:r>
            <a:endParaRPr b="1" sz="2000">
              <a:solidFill>
                <a:schemeClr val="lt1"/>
              </a:solidFill>
              <a:latin typeface="Malgun Gothic"/>
              <a:ea typeface="Malgun Gothic"/>
              <a:cs typeface="Malgun Gothic"/>
              <a:sym typeface="Malgun Gothic"/>
            </a:endParaRPr>
          </a:p>
        </p:txBody>
      </p:sp>
      <p:sp>
        <p:nvSpPr>
          <p:cNvPr id="355" name="Google Shape;355;p29"/>
          <p:cNvSpPr/>
          <p:nvPr/>
        </p:nvSpPr>
        <p:spPr>
          <a:xfrm rot="5400000">
            <a:off x="3639175" y="1774797"/>
            <a:ext cx="345600" cy="328200"/>
          </a:xfrm>
          <a:prstGeom prst="rightArrow">
            <a:avLst>
              <a:gd fmla="val 50000" name="adj1"/>
              <a:gd fmla="val 50000" name="adj2"/>
            </a:avLst>
          </a:prstGeom>
          <a:solidFill>
            <a:srgbClr val="75707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356" name="Google Shape;356;p29"/>
          <p:cNvSpPr txBox="1"/>
          <p:nvPr/>
        </p:nvSpPr>
        <p:spPr>
          <a:xfrm>
            <a:off x="5789425" y="2184250"/>
            <a:ext cx="5545500" cy="384000"/>
          </a:xfrm>
          <a:prstGeom prst="rect">
            <a:avLst/>
          </a:prstGeom>
          <a:noFill/>
          <a:ln>
            <a:noFill/>
          </a:ln>
        </p:spPr>
        <p:txBody>
          <a:bodyPr anchorCtr="0" anchor="t" bIns="45700" lIns="91425" spcFirstLastPara="1" rIns="91425" wrap="square" tIns="45700">
            <a:noAutofit/>
          </a:bodyPr>
          <a:lstStyle/>
          <a:p>
            <a:pPr indent="-323850" lvl="0" marL="285750" marR="0" rtl="0" algn="l">
              <a:lnSpc>
                <a:spcPct val="150000"/>
              </a:lnSpc>
              <a:spcBef>
                <a:spcPts val="0"/>
              </a:spcBef>
              <a:spcAft>
                <a:spcPts val="0"/>
              </a:spcAft>
              <a:buClr>
                <a:srgbClr val="262626"/>
              </a:buClr>
              <a:buSzPts val="2000"/>
              <a:buChar char="•"/>
            </a:pPr>
            <a:r>
              <a:rPr b="1" lang="ko-KR" sz="2000">
                <a:solidFill>
                  <a:srgbClr val="262626"/>
                </a:solidFill>
              </a:rPr>
              <a:t>다양한 변수들을 적용해보며 최적 모델 파악</a:t>
            </a:r>
            <a:endParaRPr b="1" sz="2000">
              <a:solidFill>
                <a:srgbClr val="262626"/>
              </a:solidFill>
            </a:endParaRPr>
          </a:p>
          <a:p>
            <a:pPr indent="-323850" lvl="0" marL="285750" marR="0" rtl="0" algn="l">
              <a:lnSpc>
                <a:spcPct val="150000"/>
              </a:lnSpc>
              <a:spcBef>
                <a:spcPts val="0"/>
              </a:spcBef>
              <a:spcAft>
                <a:spcPts val="0"/>
              </a:spcAft>
              <a:buClr>
                <a:srgbClr val="262626"/>
              </a:buClr>
              <a:buSzPts val="2000"/>
              <a:buChar char="•"/>
            </a:pPr>
            <a:r>
              <a:rPr b="1" lang="ko-KR" sz="2000">
                <a:solidFill>
                  <a:srgbClr val="262626"/>
                </a:solidFill>
              </a:rPr>
              <a:t>Stepwise 기법 활용</a:t>
            </a:r>
            <a:endParaRPr b="1" sz="2000">
              <a:solidFill>
                <a:srgbClr val="262626"/>
              </a:solidFill>
            </a:endParaRPr>
          </a:p>
        </p:txBody>
      </p:sp>
      <p:sp>
        <p:nvSpPr>
          <p:cNvPr id="357" name="Google Shape;357;p29"/>
          <p:cNvSpPr txBox="1"/>
          <p:nvPr/>
        </p:nvSpPr>
        <p:spPr>
          <a:xfrm>
            <a:off x="5821056" y="4665003"/>
            <a:ext cx="5878200" cy="384000"/>
          </a:xfrm>
          <a:prstGeom prst="rect">
            <a:avLst/>
          </a:prstGeom>
          <a:noFill/>
          <a:ln>
            <a:noFill/>
          </a:ln>
        </p:spPr>
        <p:txBody>
          <a:bodyPr anchorCtr="0" anchor="t" bIns="45700" lIns="91425" spcFirstLastPara="1" rIns="91425" wrap="square" tIns="45700">
            <a:noAutofit/>
          </a:bodyPr>
          <a:lstStyle/>
          <a:p>
            <a:pPr indent="-323850" lvl="0" marL="285750" marR="0" rtl="0" algn="l">
              <a:lnSpc>
                <a:spcPct val="150000"/>
              </a:lnSpc>
              <a:spcBef>
                <a:spcPts val="0"/>
              </a:spcBef>
              <a:spcAft>
                <a:spcPts val="0"/>
              </a:spcAft>
              <a:buClr>
                <a:srgbClr val="262626"/>
              </a:buClr>
              <a:buSzPts val="2000"/>
              <a:buChar char="•"/>
            </a:pPr>
            <a:r>
              <a:rPr b="1" lang="ko-KR" sz="2000">
                <a:solidFill>
                  <a:srgbClr val="262626"/>
                </a:solidFill>
              </a:rPr>
              <a:t>예측값과 현재값을 비교하며 시도별 현황 파악 및 분석</a:t>
            </a:r>
            <a:endParaRPr b="1" sz="2000"/>
          </a:p>
        </p:txBody>
      </p:sp>
      <p:sp>
        <p:nvSpPr>
          <p:cNvPr id="358" name="Google Shape;358;p29"/>
          <p:cNvSpPr txBox="1"/>
          <p:nvPr/>
        </p:nvSpPr>
        <p:spPr>
          <a:xfrm>
            <a:off x="5789415" y="3500825"/>
            <a:ext cx="6345000" cy="384000"/>
          </a:xfrm>
          <a:prstGeom prst="rect">
            <a:avLst/>
          </a:prstGeom>
          <a:noFill/>
          <a:ln>
            <a:noFill/>
          </a:ln>
        </p:spPr>
        <p:txBody>
          <a:bodyPr anchorCtr="0" anchor="t" bIns="45700" lIns="91425" spcFirstLastPara="1" rIns="91425" wrap="square" tIns="45700">
            <a:noAutofit/>
          </a:bodyPr>
          <a:lstStyle/>
          <a:p>
            <a:pPr indent="-323850" lvl="0" marL="285750" marR="0" rtl="0" algn="l">
              <a:lnSpc>
                <a:spcPct val="150000"/>
              </a:lnSpc>
              <a:spcBef>
                <a:spcPts val="0"/>
              </a:spcBef>
              <a:spcAft>
                <a:spcPts val="0"/>
              </a:spcAft>
              <a:buClr>
                <a:srgbClr val="262626"/>
              </a:buClr>
              <a:buSzPts val="2000"/>
              <a:buChar char="•"/>
            </a:pPr>
            <a:r>
              <a:rPr b="1" lang="ko-KR" sz="2000">
                <a:solidFill>
                  <a:srgbClr val="262626"/>
                </a:solidFill>
              </a:rPr>
              <a:t>타지역 또한 서울시 자치구와 동일한 변수를 사용, 예측값 계산</a:t>
            </a:r>
            <a:endParaRPr b="1" sz="2000">
              <a:solidFill>
                <a:srgbClr val="262626"/>
              </a:solidFill>
            </a:endParaRPr>
          </a:p>
        </p:txBody>
      </p:sp>
      <p:sp>
        <p:nvSpPr>
          <p:cNvPr id="359" name="Google Shape;359;p29"/>
          <p:cNvSpPr txBox="1"/>
          <p:nvPr/>
        </p:nvSpPr>
        <p:spPr>
          <a:xfrm>
            <a:off x="6130369" y="1149017"/>
            <a:ext cx="383438" cy="384144"/>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ko-KR" sz="1400">
                <a:solidFill>
                  <a:srgbClr val="262626"/>
                </a:solidFill>
                <a:latin typeface="Arial"/>
                <a:ea typeface="Arial"/>
                <a:cs typeface="Arial"/>
                <a:sym typeface="Arial"/>
              </a:rPr>
              <a:t>  </a:t>
            </a:r>
            <a:endParaRPr sz="1400">
              <a:solidFill>
                <a:srgbClr val="262626"/>
              </a:solidFill>
              <a:latin typeface="Arial"/>
              <a:ea typeface="Arial"/>
              <a:cs typeface="Arial"/>
              <a:sym typeface="Arial"/>
            </a:endParaRPr>
          </a:p>
        </p:txBody>
      </p:sp>
      <p:sp>
        <p:nvSpPr>
          <p:cNvPr id="360" name="Google Shape;360;p29"/>
          <p:cNvSpPr txBox="1"/>
          <p:nvPr/>
        </p:nvSpPr>
        <p:spPr>
          <a:xfrm>
            <a:off x="5821057" y="1103037"/>
            <a:ext cx="4644900" cy="384000"/>
          </a:xfrm>
          <a:prstGeom prst="rect">
            <a:avLst/>
          </a:prstGeom>
          <a:noFill/>
          <a:ln>
            <a:noFill/>
          </a:ln>
        </p:spPr>
        <p:txBody>
          <a:bodyPr anchorCtr="0" anchor="t" bIns="45700" lIns="91425" spcFirstLastPara="1" rIns="91425" wrap="square" tIns="45700">
            <a:noAutofit/>
          </a:bodyPr>
          <a:lstStyle/>
          <a:p>
            <a:pPr indent="-323850" lvl="0" marL="285750" marR="0" rtl="0" algn="l">
              <a:lnSpc>
                <a:spcPct val="150000"/>
              </a:lnSpc>
              <a:spcBef>
                <a:spcPts val="0"/>
              </a:spcBef>
              <a:spcAft>
                <a:spcPts val="0"/>
              </a:spcAft>
              <a:buClr>
                <a:srgbClr val="262626"/>
              </a:buClr>
              <a:buSzPts val="2000"/>
              <a:buChar char="•"/>
            </a:pPr>
            <a:r>
              <a:rPr b="1" lang="ko-KR" sz="2000">
                <a:solidFill>
                  <a:srgbClr val="262626"/>
                </a:solidFill>
              </a:rPr>
              <a:t>종속변수와 독립변수 </a:t>
            </a:r>
            <a:r>
              <a:rPr b="1" lang="ko-KR" sz="2000">
                <a:solidFill>
                  <a:srgbClr val="262626"/>
                </a:solidFill>
              </a:rPr>
              <a:t>데이터 전처리</a:t>
            </a:r>
            <a:endParaRPr b="1" sz="2000">
              <a:solidFill>
                <a:srgbClr val="262626"/>
              </a:solidFill>
            </a:endParaRPr>
          </a:p>
        </p:txBody>
      </p:sp>
      <p:sp>
        <p:nvSpPr>
          <p:cNvPr id="361" name="Google Shape;361;p29"/>
          <p:cNvSpPr/>
          <p:nvPr/>
        </p:nvSpPr>
        <p:spPr>
          <a:xfrm>
            <a:off x="444675" y="2200650"/>
            <a:ext cx="5111700" cy="682500"/>
          </a:xfrm>
          <a:prstGeom prst="roundRect">
            <a:avLst>
              <a:gd fmla="val 50000" name="adj"/>
            </a:avLst>
          </a:prstGeom>
          <a:solidFill>
            <a:srgbClr val="CF5F54"/>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ko-KR" sz="2000">
                <a:solidFill>
                  <a:srgbClr val="FFFBF0"/>
                </a:solidFill>
              </a:rPr>
              <a:t>2.  회귀분석을 이용하여</a:t>
            </a:r>
            <a:endParaRPr b="1" sz="2000">
              <a:solidFill>
                <a:srgbClr val="FFFBF0"/>
              </a:solidFill>
            </a:endParaRPr>
          </a:p>
          <a:p>
            <a:pPr indent="0" lvl="0" marL="0" rtl="0" algn="ctr">
              <a:spcBef>
                <a:spcPts val="0"/>
              </a:spcBef>
              <a:spcAft>
                <a:spcPts val="0"/>
              </a:spcAft>
              <a:buNone/>
            </a:pPr>
            <a:r>
              <a:rPr b="1" lang="ko-KR" sz="2000">
                <a:solidFill>
                  <a:srgbClr val="FFFBF0"/>
                </a:solidFill>
              </a:rPr>
              <a:t> ‘서울시 자치구별 모델’ 구축</a:t>
            </a:r>
            <a:endParaRPr b="1" sz="2000">
              <a:solidFill>
                <a:srgbClr val="FFFBF0"/>
              </a:solidFill>
            </a:endParaRPr>
          </a:p>
        </p:txBody>
      </p:sp>
      <p:sp>
        <p:nvSpPr>
          <p:cNvPr id="362" name="Google Shape;362;p29"/>
          <p:cNvSpPr/>
          <p:nvPr/>
        </p:nvSpPr>
        <p:spPr>
          <a:xfrm>
            <a:off x="444675" y="3395350"/>
            <a:ext cx="5111700" cy="682500"/>
          </a:xfrm>
          <a:prstGeom prst="roundRect">
            <a:avLst>
              <a:gd fmla="val 50000" name="adj"/>
            </a:avLst>
          </a:prstGeom>
          <a:solidFill>
            <a:srgbClr val="CF5F54"/>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ko-KR" sz="2000">
                <a:solidFill>
                  <a:srgbClr val="FFFBF0"/>
                </a:solidFill>
              </a:rPr>
              <a:t>3. 서울시 자치구별 모델을 </a:t>
            </a:r>
            <a:endParaRPr b="1" sz="2000">
              <a:solidFill>
                <a:srgbClr val="FFFBF0"/>
              </a:solidFill>
            </a:endParaRPr>
          </a:p>
          <a:p>
            <a:pPr indent="0" lvl="0" marL="0" rtl="0" algn="ctr">
              <a:spcBef>
                <a:spcPts val="0"/>
              </a:spcBef>
              <a:spcAft>
                <a:spcPts val="0"/>
              </a:spcAft>
              <a:buNone/>
            </a:pPr>
            <a:r>
              <a:rPr b="1" lang="ko-KR" sz="2000">
                <a:solidFill>
                  <a:srgbClr val="FFFBF0"/>
                </a:solidFill>
              </a:rPr>
              <a:t>전국 광역시 및 타 지역에 적용</a:t>
            </a:r>
            <a:endParaRPr b="1" sz="2000">
              <a:solidFill>
                <a:srgbClr val="FFFBF0"/>
              </a:solidFill>
            </a:endParaRPr>
          </a:p>
        </p:txBody>
      </p:sp>
      <p:sp>
        <p:nvSpPr>
          <p:cNvPr id="363" name="Google Shape;363;p29"/>
          <p:cNvSpPr/>
          <p:nvPr/>
        </p:nvSpPr>
        <p:spPr>
          <a:xfrm>
            <a:off x="444675" y="4578750"/>
            <a:ext cx="5111700" cy="682500"/>
          </a:xfrm>
          <a:prstGeom prst="roundRect">
            <a:avLst>
              <a:gd fmla="val 50000" name="adj"/>
            </a:avLst>
          </a:prstGeom>
          <a:solidFill>
            <a:srgbClr val="CF5F54"/>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ko-KR" sz="2000">
                <a:solidFill>
                  <a:srgbClr val="FFFBF0"/>
                </a:solidFill>
              </a:rPr>
              <a:t>4. 예측값과 비교하여 지역별 현황 파악 </a:t>
            </a:r>
            <a:endParaRPr b="1" sz="2000">
              <a:solidFill>
                <a:srgbClr val="FFFBF0"/>
              </a:solidFill>
            </a:endParaRPr>
          </a:p>
        </p:txBody>
      </p:sp>
      <p:sp>
        <p:nvSpPr>
          <p:cNvPr id="364" name="Google Shape;364;p29"/>
          <p:cNvSpPr txBox="1"/>
          <p:nvPr/>
        </p:nvSpPr>
        <p:spPr>
          <a:xfrm>
            <a:off x="5141675" y="274375"/>
            <a:ext cx="1822200" cy="393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ko-KR" sz="3000">
                <a:solidFill>
                  <a:srgbClr val="3F3F3F"/>
                </a:solidFill>
              </a:rPr>
              <a:t>분석방향 </a:t>
            </a:r>
            <a:endParaRPr b="1" sz="3000">
              <a:solidFill>
                <a:srgbClr val="3F3F3F"/>
              </a:solidFill>
            </a:endParaRPr>
          </a:p>
        </p:txBody>
      </p:sp>
      <p:sp>
        <p:nvSpPr>
          <p:cNvPr id="365" name="Google Shape;365;p29"/>
          <p:cNvSpPr/>
          <p:nvPr/>
        </p:nvSpPr>
        <p:spPr>
          <a:xfrm>
            <a:off x="4760855" y="404906"/>
            <a:ext cx="262500" cy="262500"/>
          </a:xfrm>
          <a:prstGeom prst="ellipse">
            <a:avLst/>
          </a:prstGeom>
          <a:noFill/>
          <a:ln cap="flat" cmpd="sng" w="57150">
            <a:solidFill>
              <a:srgbClr val="CF5F5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366" name="Google Shape;366;p29"/>
          <p:cNvSpPr/>
          <p:nvPr/>
        </p:nvSpPr>
        <p:spPr>
          <a:xfrm>
            <a:off x="7082196" y="404896"/>
            <a:ext cx="262500" cy="262500"/>
          </a:xfrm>
          <a:prstGeom prst="ellipse">
            <a:avLst/>
          </a:prstGeom>
          <a:noFill/>
          <a:ln cap="flat" cmpd="sng" w="57150">
            <a:solidFill>
              <a:srgbClr val="CF5F5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367" name="Google Shape;367;p29"/>
          <p:cNvSpPr/>
          <p:nvPr/>
        </p:nvSpPr>
        <p:spPr>
          <a:xfrm rot="5400000">
            <a:off x="3639175" y="2980797"/>
            <a:ext cx="345600" cy="328200"/>
          </a:xfrm>
          <a:prstGeom prst="rightArrow">
            <a:avLst>
              <a:gd fmla="val 50000" name="adj1"/>
              <a:gd fmla="val 50000" name="adj2"/>
            </a:avLst>
          </a:prstGeom>
          <a:solidFill>
            <a:srgbClr val="75707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368" name="Google Shape;368;p29"/>
          <p:cNvSpPr/>
          <p:nvPr/>
        </p:nvSpPr>
        <p:spPr>
          <a:xfrm rot="5400000">
            <a:off x="3639175" y="4164197"/>
            <a:ext cx="345600" cy="328200"/>
          </a:xfrm>
          <a:prstGeom prst="rightArrow">
            <a:avLst>
              <a:gd fmla="val 50000" name="adj1"/>
              <a:gd fmla="val 50000" name="adj2"/>
            </a:avLst>
          </a:prstGeom>
          <a:solidFill>
            <a:srgbClr val="75707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369" name="Google Shape;369;p29"/>
          <p:cNvSpPr txBox="1"/>
          <p:nvPr/>
        </p:nvSpPr>
        <p:spPr>
          <a:xfrm>
            <a:off x="5821058" y="5871000"/>
            <a:ext cx="4644900" cy="384000"/>
          </a:xfrm>
          <a:prstGeom prst="rect">
            <a:avLst/>
          </a:prstGeom>
          <a:noFill/>
          <a:ln>
            <a:noFill/>
          </a:ln>
        </p:spPr>
        <p:txBody>
          <a:bodyPr anchorCtr="0" anchor="t" bIns="45700" lIns="91425" spcFirstLastPara="1" rIns="91425" wrap="square" tIns="45700">
            <a:noAutofit/>
          </a:bodyPr>
          <a:lstStyle/>
          <a:p>
            <a:pPr indent="-323850" lvl="0" marL="285750" marR="0" rtl="0" algn="l">
              <a:lnSpc>
                <a:spcPct val="150000"/>
              </a:lnSpc>
              <a:spcBef>
                <a:spcPts val="0"/>
              </a:spcBef>
              <a:spcAft>
                <a:spcPts val="0"/>
              </a:spcAft>
              <a:buClr>
                <a:srgbClr val="262626"/>
              </a:buClr>
              <a:buSzPts val="2000"/>
              <a:buChar char="•"/>
            </a:pPr>
            <a:r>
              <a:rPr b="1" lang="ko-KR" sz="2000">
                <a:solidFill>
                  <a:srgbClr val="262626"/>
                </a:solidFill>
              </a:rPr>
              <a:t>시각화로 </a:t>
            </a:r>
            <a:r>
              <a:rPr b="1" lang="ko-KR" sz="2000">
                <a:solidFill>
                  <a:srgbClr val="262626"/>
                </a:solidFill>
              </a:rPr>
              <a:t>전국 지도에 차이값 표시 </a:t>
            </a:r>
            <a:endParaRPr b="1" sz="2000"/>
          </a:p>
        </p:txBody>
      </p:sp>
      <p:sp>
        <p:nvSpPr>
          <p:cNvPr id="370" name="Google Shape;370;p29"/>
          <p:cNvSpPr/>
          <p:nvPr/>
        </p:nvSpPr>
        <p:spPr>
          <a:xfrm>
            <a:off x="444675" y="5807350"/>
            <a:ext cx="5111700" cy="682500"/>
          </a:xfrm>
          <a:prstGeom prst="roundRect">
            <a:avLst>
              <a:gd fmla="val 50000" name="adj"/>
            </a:avLst>
          </a:prstGeom>
          <a:solidFill>
            <a:srgbClr val="CF5F54"/>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ko-KR" sz="2000">
                <a:solidFill>
                  <a:srgbClr val="FFFBF0"/>
                </a:solidFill>
              </a:rPr>
              <a:t>5</a:t>
            </a:r>
            <a:r>
              <a:rPr b="1" lang="ko-KR" sz="2000">
                <a:solidFill>
                  <a:srgbClr val="FFFBF0"/>
                </a:solidFill>
              </a:rPr>
              <a:t>. 지도에 시각화</a:t>
            </a:r>
            <a:endParaRPr b="1" sz="2000">
              <a:solidFill>
                <a:srgbClr val="FFFBF0"/>
              </a:solidFill>
            </a:endParaRPr>
          </a:p>
        </p:txBody>
      </p:sp>
      <p:sp>
        <p:nvSpPr>
          <p:cNvPr id="371" name="Google Shape;371;p29"/>
          <p:cNvSpPr/>
          <p:nvPr/>
        </p:nvSpPr>
        <p:spPr>
          <a:xfrm rot="5400000">
            <a:off x="3639175" y="5370197"/>
            <a:ext cx="345600" cy="328200"/>
          </a:xfrm>
          <a:prstGeom prst="rightArrow">
            <a:avLst>
              <a:gd fmla="val 50000" name="adj1"/>
              <a:gd fmla="val 50000" name="adj2"/>
            </a:avLst>
          </a:prstGeom>
          <a:solidFill>
            <a:srgbClr val="75707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F0"/>
        </a:solidFill>
      </p:bgPr>
    </p:bg>
    <p:spTree>
      <p:nvGrpSpPr>
        <p:cNvPr id="375" name="Shape 375"/>
        <p:cNvGrpSpPr/>
        <p:nvPr/>
      </p:nvGrpSpPr>
      <p:grpSpPr>
        <a:xfrm>
          <a:off x="0" y="0"/>
          <a:ext cx="0" cy="0"/>
          <a:chOff x="0" y="0"/>
          <a:chExt cx="0" cy="0"/>
        </a:xfrm>
      </p:grpSpPr>
      <p:sp>
        <p:nvSpPr>
          <p:cNvPr id="376" name="Google Shape;376;p30"/>
          <p:cNvSpPr/>
          <p:nvPr/>
        </p:nvSpPr>
        <p:spPr>
          <a:xfrm>
            <a:off x="7776008" y="1682335"/>
            <a:ext cx="2377800" cy="2377800"/>
          </a:xfrm>
          <a:prstGeom prst="ellipse">
            <a:avLst/>
          </a:prstGeom>
          <a:solidFill>
            <a:srgbClr val="3F3F3F">
              <a:alpha val="9411"/>
            </a:srgbClr>
          </a:solidFill>
          <a:ln cap="flat" cmpd="sng" w="76200">
            <a:solidFill>
              <a:srgbClr val="CF5F5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3F3F3F"/>
              </a:buClr>
              <a:buSzPts val="1200"/>
              <a:buFont typeface="Arial"/>
              <a:buNone/>
            </a:pPr>
            <a:r>
              <a:rPr lang="ko-KR" sz="1200">
                <a:solidFill>
                  <a:srgbClr val="3F3F3F"/>
                </a:solidFill>
                <a:latin typeface="Arial"/>
                <a:ea typeface="Arial"/>
                <a:cs typeface="Arial"/>
                <a:sym typeface="Arial"/>
              </a:rPr>
              <a:t>image</a:t>
            </a:r>
            <a:endParaRPr sz="1200">
              <a:solidFill>
                <a:srgbClr val="3F3F3F"/>
              </a:solidFill>
              <a:latin typeface="Arial"/>
              <a:ea typeface="Arial"/>
              <a:cs typeface="Arial"/>
              <a:sym typeface="Arial"/>
            </a:endParaRPr>
          </a:p>
        </p:txBody>
      </p:sp>
      <p:pic>
        <p:nvPicPr>
          <p:cNvPr descr="지도이(가) 표시된 사진&#10;&#10;자동 생성된 설명" id="377" name="Google Shape;377;p30"/>
          <p:cNvPicPr preferRelativeResize="0"/>
          <p:nvPr/>
        </p:nvPicPr>
        <p:blipFill rotWithShape="1">
          <a:blip r:embed="rId3">
            <a:alphaModFix/>
          </a:blip>
          <a:srcRect b="0" l="0" r="0" t="0"/>
          <a:stretch/>
        </p:blipFill>
        <p:spPr>
          <a:xfrm>
            <a:off x="7811380" y="1708728"/>
            <a:ext cx="2319300" cy="2293200"/>
          </a:xfrm>
          <a:prstGeom prst="ellipse">
            <a:avLst/>
          </a:prstGeom>
          <a:noFill/>
          <a:ln>
            <a:noFill/>
          </a:ln>
          <a:effectLst>
            <a:outerShdw blurRad="381000" sx="-80000" rotWithShape="0" dir="5400000" dist="292100" sy="-18000">
              <a:srgbClr val="000000">
                <a:alpha val="21568"/>
              </a:srgbClr>
            </a:outerShdw>
          </a:effectLst>
        </p:spPr>
      </p:pic>
      <p:sp>
        <p:nvSpPr>
          <p:cNvPr id="378" name="Google Shape;378;p30"/>
          <p:cNvSpPr/>
          <p:nvPr/>
        </p:nvSpPr>
        <p:spPr>
          <a:xfrm>
            <a:off x="11512149" y="6132622"/>
            <a:ext cx="522000" cy="522000"/>
          </a:xfrm>
          <a:prstGeom prst="ellipse">
            <a:avLst/>
          </a:prstGeom>
          <a:solidFill>
            <a:srgbClr val="99A6AC"/>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Malgun Gothic"/>
              <a:buNone/>
            </a:pPr>
            <a:r>
              <a:t/>
            </a:r>
            <a:endParaRPr sz="1800">
              <a:solidFill>
                <a:schemeClr val="lt1"/>
              </a:solidFill>
              <a:latin typeface="Malgun Gothic"/>
              <a:ea typeface="Malgun Gothic"/>
              <a:cs typeface="Malgun Gothic"/>
              <a:sym typeface="Malgun Gothic"/>
            </a:endParaRPr>
          </a:p>
        </p:txBody>
      </p:sp>
      <p:sp>
        <p:nvSpPr>
          <p:cNvPr id="379" name="Google Shape;379;p30"/>
          <p:cNvSpPr/>
          <p:nvPr/>
        </p:nvSpPr>
        <p:spPr>
          <a:xfrm>
            <a:off x="11610251" y="6329061"/>
            <a:ext cx="748800" cy="748800"/>
          </a:xfrm>
          <a:prstGeom prst="ellipse">
            <a:avLst/>
          </a:prstGeom>
          <a:solidFill>
            <a:srgbClr val="F2C06B"/>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Malgun Gothic"/>
              <a:buNone/>
            </a:pPr>
            <a:r>
              <a:t/>
            </a:r>
            <a:endParaRPr sz="1800">
              <a:solidFill>
                <a:schemeClr val="lt1"/>
              </a:solidFill>
              <a:latin typeface="Malgun Gothic"/>
              <a:ea typeface="Malgun Gothic"/>
              <a:cs typeface="Malgun Gothic"/>
              <a:sym typeface="Malgun Gothic"/>
            </a:endParaRPr>
          </a:p>
        </p:txBody>
      </p:sp>
      <p:sp>
        <p:nvSpPr>
          <p:cNvPr id="380" name="Google Shape;380;p30"/>
          <p:cNvSpPr/>
          <p:nvPr/>
        </p:nvSpPr>
        <p:spPr>
          <a:xfrm>
            <a:off x="11527010" y="5447445"/>
            <a:ext cx="393000" cy="393000"/>
          </a:xfrm>
          <a:prstGeom prst="ellipse">
            <a:avLst/>
          </a:prstGeom>
          <a:solidFill>
            <a:srgbClr val="CF5F54"/>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Malgun Gothic"/>
              <a:buNone/>
            </a:pPr>
            <a:r>
              <a:t/>
            </a:r>
            <a:endParaRPr sz="1800">
              <a:solidFill>
                <a:schemeClr val="lt1"/>
              </a:solidFill>
              <a:latin typeface="Malgun Gothic"/>
              <a:ea typeface="Malgun Gothic"/>
              <a:cs typeface="Malgun Gothic"/>
              <a:sym typeface="Malgun Gothic"/>
            </a:endParaRPr>
          </a:p>
        </p:txBody>
      </p:sp>
      <p:sp>
        <p:nvSpPr>
          <p:cNvPr id="381" name="Google Shape;381;p30"/>
          <p:cNvSpPr/>
          <p:nvPr/>
        </p:nvSpPr>
        <p:spPr>
          <a:xfrm>
            <a:off x="11546791" y="5365176"/>
            <a:ext cx="278700" cy="278700"/>
          </a:xfrm>
          <a:prstGeom prst="ellipse">
            <a:avLst/>
          </a:prstGeom>
          <a:solidFill>
            <a:srgbClr val="5F9387"/>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Malgun Gothic"/>
              <a:buNone/>
            </a:pPr>
            <a:r>
              <a:t/>
            </a:r>
            <a:endParaRPr sz="1800">
              <a:solidFill>
                <a:schemeClr val="lt1"/>
              </a:solidFill>
              <a:latin typeface="Malgun Gothic"/>
              <a:ea typeface="Malgun Gothic"/>
              <a:cs typeface="Malgun Gothic"/>
              <a:sym typeface="Malgun Gothic"/>
            </a:endParaRPr>
          </a:p>
        </p:txBody>
      </p:sp>
      <p:sp>
        <p:nvSpPr>
          <p:cNvPr id="382" name="Google Shape;382;p30"/>
          <p:cNvSpPr/>
          <p:nvPr/>
        </p:nvSpPr>
        <p:spPr>
          <a:xfrm>
            <a:off x="12046298" y="5247179"/>
            <a:ext cx="278700" cy="278700"/>
          </a:xfrm>
          <a:prstGeom prst="ellipse">
            <a:avLst/>
          </a:prstGeom>
          <a:solidFill>
            <a:srgbClr val="99A6AC"/>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Malgun Gothic"/>
              <a:buNone/>
            </a:pPr>
            <a:r>
              <a:t/>
            </a:r>
            <a:endParaRPr sz="1800">
              <a:solidFill>
                <a:schemeClr val="lt1"/>
              </a:solidFill>
              <a:latin typeface="Malgun Gothic"/>
              <a:ea typeface="Malgun Gothic"/>
              <a:cs typeface="Malgun Gothic"/>
              <a:sym typeface="Malgun Gothic"/>
            </a:endParaRPr>
          </a:p>
        </p:txBody>
      </p:sp>
      <p:sp>
        <p:nvSpPr>
          <p:cNvPr id="383" name="Google Shape;383;p30"/>
          <p:cNvSpPr/>
          <p:nvPr/>
        </p:nvSpPr>
        <p:spPr>
          <a:xfrm>
            <a:off x="10935385" y="5734548"/>
            <a:ext cx="141000" cy="141000"/>
          </a:xfrm>
          <a:prstGeom prst="ellipse">
            <a:avLst/>
          </a:prstGeom>
          <a:solidFill>
            <a:srgbClr val="F2C06B"/>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Malgun Gothic"/>
              <a:buNone/>
            </a:pPr>
            <a:r>
              <a:t/>
            </a:r>
            <a:endParaRPr sz="1800">
              <a:solidFill>
                <a:schemeClr val="lt1"/>
              </a:solidFill>
              <a:latin typeface="Malgun Gothic"/>
              <a:ea typeface="Malgun Gothic"/>
              <a:cs typeface="Malgun Gothic"/>
              <a:sym typeface="Malgun Gothic"/>
            </a:endParaRPr>
          </a:p>
        </p:txBody>
      </p:sp>
      <p:sp>
        <p:nvSpPr>
          <p:cNvPr id="384" name="Google Shape;384;p30"/>
          <p:cNvSpPr/>
          <p:nvPr/>
        </p:nvSpPr>
        <p:spPr>
          <a:xfrm>
            <a:off x="10058400" y="6365595"/>
            <a:ext cx="636000" cy="636000"/>
          </a:xfrm>
          <a:prstGeom prst="ellipse">
            <a:avLst/>
          </a:prstGeom>
          <a:solidFill>
            <a:srgbClr val="5F9387"/>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Malgun Gothic"/>
              <a:buNone/>
            </a:pPr>
            <a:r>
              <a:t/>
            </a:r>
            <a:endParaRPr sz="1800">
              <a:solidFill>
                <a:schemeClr val="lt1"/>
              </a:solidFill>
              <a:latin typeface="Malgun Gothic"/>
              <a:ea typeface="Malgun Gothic"/>
              <a:cs typeface="Malgun Gothic"/>
              <a:sym typeface="Malgun Gothic"/>
            </a:endParaRPr>
          </a:p>
        </p:txBody>
      </p:sp>
      <p:sp>
        <p:nvSpPr>
          <p:cNvPr id="385" name="Google Shape;385;p30"/>
          <p:cNvSpPr/>
          <p:nvPr/>
        </p:nvSpPr>
        <p:spPr>
          <a:xfrm>
            <a:off x="12110653" y="5674104"/>
            <a:ext cx="141000" cy="141000"/>
          </a:xfrm>
          <a:prstGeom prst="ellipse">
            <a:avLst/>
          </a:prstGeom>
          <a:solidFill>
            <a:srgbClr val="99A6AC"/>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Malgun Gothic"/>
              <a:buNone/>
            </a:pPr>
            <a:r>
              <a:t/>
            </a:r>
            <a:endParaRPr sz="1800">
              <a:solidFill>
                <a:schemeClr val="lt1"/>
              </a:solidFill>
              <a:latin typeface="Malgun Gothic"/>
              <a:ea typeface="Malgun Gothic"/>
              <a:cs typeface="Malgun Gothic"/>
              <a:sym typeface="Malgun Gothic"/>
            </a:endParaRPr>
          </a:p>
        </p:txBody>
      </p:sp>
      <p:sp>
        <p:nvSpPr>
          <p:cNvPr id="386" name="Google Shape;386;p30"/>
          <p:cNvSpPr/>
          <p:nvPr/>
        </p:nvSpPr>
        <p:spPr>
          <a:xfrm>
            <a:off x="10978249" y="6495080"/>
            <a:ext cx="478500" cy="478500"/>
          </a:xfrm>
          <a:prstGeom prst="ellipse">
            <a:avLst/>
          </a:prstGeom>
          <a:solidFill>
            <a:srgbClr val="F2C06B"/>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Malgun Gothic"/>
              <a:buNone/>
            </a:pPr>
            <a:r>
              <a:t/>
            </a:r>
            <a:endParaRPr sz="1800">
              <a:solidFill>
                <a:schemeClr val="lt1"/>
              </a:solidFill>
              <a:latin typeface="Malgun Gothic"/>
              <a:ea typeface="Malgun Gothic"/>
              <a:cs typeface="Malgun Gothic"/>
              <a:sym typeface="Malgun Gothic"/>
            </a:endParaRPr>
          </a:p>
        </p:txBody>
      </p:sp>
      <p:sp>
        <p:nvSpPr>
          <p:cNvPr id="387" name="Google Shape;387;p30"/>
          <p:cNvSpPr/>
          <p:nvPr/>
        </p:nvSpPr>
        <p:spPr>
          <a:xfrm>
            <a:off x="10707075" y="6526839"/>
            <a:ext cx="241800" cy="241800"/>
          </a:xfrm>
          <a:prstGeom prst="ellipse">
            <a:avLst/>
          </a:prstGeom>
          <a:solidFill>
            <a:srgbClr val="CF5F54"/>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Malgun Gothic"/>
              <a:buNone/>
            </a:pPr>
            <a:r>
              <a:t/>
            </a:r>
            <a:endParaRPr sz="1800">
              <a:solidFill>
                <a:schemeClr val="lt1"/>
              </a:solidFill>
              <a:latin typeface="Malgun Gothic"/>
              <a:ea typeface="Malgun Gothic"/>
              <a:cs typeface="Malgun Gothic"/>
              <a:sym typeface="Malgun Gothic"/>
            </a:endParaRPr>
          </a:p>
        </p:txBody>
      </p:sp>
      <p:sp>
        <p:nvSpPr>
          <p:cNvPr id="388" name="Google Shape;388;p30"/>
          <p:cNvSpPr/>
          <p:nvPr/>
        </p:nvSpPr>
        <p:spPr>
          <a:xfrm>
            <a:off x="11204039" y="6251420"/>
            <a:ext cx="342900" cy="342900"/>
          </a:xfrm>
          <a:prstGeom prst="ellipse">
            <a:avLst/>
          </a:prstGeom>
          <a:solidFill>
            <a:srgbClr val="5F9387"/>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Malgun Gothic"/>
              <a:buNone/>
            </a:pPr>
            <a:r>
              <a:t/>
            </a:r>
            <a:endParaRPr sz="1800">
              <a:solidFill>
                <a:schemeClr val="lt1"/>
              </a:solidFill>
              <a:latin typeface="Malgun Gothic"/>
              <a:ea typeface="Malgun Gothic"/>
              <a:cs typeface="Malgun Gothic"/>
              <a:sym typeface="Malgun Gothic"/>
            </a:endParaRPr>
          </a:p>
        </p:txBody>
      </p:sp>
      <p:sp>
        <p:nvSpPr>
          <p:cNvPr id="389" name="Google Shape;389;p30"/>
          <p:cNvSpPr/>
          <p:nvPr/>
        </p:nvSpPr>
        <p:spPr>
          <a:xfrm>
            <a:off x="11615627" y="6205162"/>
            <a:ext cx="57600" cy="57600"/>
          </a:xfrm>
          <a:prstGeom prst="ellipse">
            <a:avLst/>
          </a:prstGeom>
          <a:solidFill>
            <a:srgbClr val="F2C06B"/>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Malgun Gothic"/>
              <a:buNone/>
            </a:pPr>
            <a:r>
              <a:t/>
            </a:r>
            <a:endParaRPr sz="1800">
              <a:solidFill>
                <a:schemeClr val="lt1"/>
              </a:solidFill>
              <a:latin typeface="Malgun Gothic"/>
              <a:ea typeface="Malgun Gothic"/>
              <a:cs typeface="Malgun Gothic"/>
              <a:sym typeface="Malgun Gothic"/>
            </a:endParaRPr>
          </a:p>
        </p:txBody>
      </p:sp>
      <p:sp>
        <p:nvSpPr>
          <p:cNvPr id="390" name="Google Shape;390;p30"/>
          <p:cNvSpPr/>
          <p:nvPr/>
        </p:nvSpPr>
        <p:spPr>
          <a:xfrm>
            <a:off x="12073983" y="6315466"/>
            <a:ext cx="60300" cy="60300"/>
          </a:xfrm>
          <a:prstGeom prst="ellipse">
            <a:avLst/>
          </a:prstGeom>
          <a:solidFill>
            <a:srgbClr val="CF5F54"/>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Malgun Gothic"/>
              <a:buNone/>
            </a:pPr>
            <a:r>
              <a:t/>
            </a:r>
            <a:endParaRPr sz="1800">
              <a:solidFill>
                <a:schemeClr val="lt1"/>
              </a:solidFill>
              <a:latin typeface="Malgun Gothic"/>
              <a:ea typeface="Malgun Gothic"/>
              <a:cs typeface="Malgun Gothic"/>
              <a:sym typeface="Malgun Gothic"/>
            </a:endParaRPr>
          </a:p>
        </p:txBody>
      </p:sp>
      <p:sp>
        <p:nvSpPr>
          <p:cNvPr id="391" name="Google Shape;391;p30"/>
          <p:cNvSpPr/>
          <p:nvPr/>
        </p:nvSpPr>
        <p:spPr>
          <a:xfrm>
            <a:off x="11546791" y="5718279"/>
            <a:ext cx="57600" cy="57600"/>
          </a:xfrm>
          <a:prstGeom prst="ellipse">
            <a:avLst/>
          </a:prstGeom>
          <a:solidFill>
            <a:srgbClr val="F2C06B"/>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Malgun Gothic"/>
              <a:buNone/>
            </a:pPr>
            <a:r>
              <a:t/>
            </a:r>
            <a:endParaRPr sz="1800">
              <a:solidFill>
                <a:schemeClr val="lt1"/>
              </a:solidFill>
              <a:latin typeface="Malgun Gothic"/>
              <a:ea typeface="Malgun Gothic"/>
              <a:cs typeface="Malgun Gothic"/>
              <a:sym typeface="Malgun Gothic"/>
            </a:endParaRPr>
          </a:p>
        </p:txBody>
      </p:sp>
      <p:sp>
        <p:nvSpPr>
          <p:cNvPr id="392" name="Google Shape;392;p30"/>
          <p:cNvSpPr/>
          <p:nvPr/>
        </p:nvSpPr>
        <p:spPr>
          <a:xfrm>
            <a:off x="12005147" y="5828584"/>
            <a:ext cx="60300" cy="60300"/>
          </a:xfrm>
          <a:prstGeom prst="ellipse">
            <a:avLst/>
          </a:prstGeom>
          <a:solidFill>
            <a:srgbClr val="CF5F54"/>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Malgun Gothic"/>
              <a:buNone/>
            </a:pPr>
            <a:r>
              <a:t/>
            </a:r>
            <a:endParaRPr sz="1800">
              <a:solidFill>
                <a:schemeClr val="lt1"/>
              </a:solidFill>
              <a:latin typeface="Malgun Gothic"/>
              <a:ea typeface="Malgun Gothic"/>
              <a:cs typeface="Malgun Gothic"/>
              <a:sym typeface="Malgun Gothic"/>
            </a:endParaRPr>
          </a:p>
        </p:txBody>
      </p:sp>
      <p:sp>
        <p:nvSpPr>
          <p:cNvPr id="393" name="Google Shape;393;p30"/>
          <p:cNvSpPr/>
          <p:nvPr/>
        </p:nvSpPr>
        <p:spPr>
          <a:xfrm>
            <a:off x="11957734" y="5653260"/>
            <a:ext cx="66600" cy="66600"/>
          </a:xfrm>
          <a:prstGeom prst="ellipse">
            <a:avLst/>
          </a:prstGeom>
          <a:solidFill>
            <a:srgbClr val="5F9387"/>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Malgun Gothic"/>
              <a:buNone/>
            </a:pPr>
            <a:r>
              <a:t/>
            </a:r>
            <a:endParaRPr sz="1800">
              <a:solidFill>
                <a:schemeClr val="lt1"/>
              </a:solidFill>
              <a:latin typeface="Malgun Gothic"/>
              <a:ea typeface="Malgun Gothic"/>
              <a:cs typeface="Malgun Gothic"/>
              <a:sym typeface="Malgun Gothic"/>
            </a:endParaRPr>
          </a:p>
        </p:txBody>
      </p:sp>
      <p:sp>
        <p:nvSpPr>
          <p:cNvPr id="394" name="Google Shape;394;p30"/>
          <p:cNvSpPr/>
          <p:nvPr/>
        </p:nvSpPr>
        <p:spPr>
          <a:xfrm>
            <a:off x="9818322" y="6690680"/>
            <a:ext cx="141000" cy="141000"/>
          </a:xfrm>
          <a:prstGeom prst="ellipse">
            <a:avLst/>
          </a:prstGeom>
          <a:solidFill>
            <a:srgbClr val="F2C06B"/>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Malgun Gothic"/>
              <a:buNone/>
            </a:pPr>
            <a:r>
              <a:t/>
            </a:r>
            <a:endParaRPr sz="1800">
              <a:solidFill>
                <a:schemeClr val="lt1"/>
              </a:solidFill>
              <a:latin typeface="Malgun Gothic"/>
              <a:ea typeface="Malgun Gothic"/>
              <a:cs typeface="Malgun Gothic"/>
              <a:sym typeface="Malgun Gothic"/>
            </a:endParaRPr>
          </a:p>
        </p:txBody>
      </p:sp>
      <p:sp>
        <p:nvSpPr>
          <p:cNvPr id="395" name="Google Shape;395;p30"/>
          <p:cNvSpPr/>
          <p:nvPr/>
        </p:nvSpPr>
        <p:spPr>
          <a:xfrm>
            <a:off x="11984731" y="5863990"/>
            <a:ext cx="393000" cy="393000"/>
          </a:xfrm>
          <a:prstGeom prst="ellipse">
            <a:avLst/>
          </a:prstGeom>
          <a:solidFill>
            <a:srgbClr val="CF5F54"/>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Malgun Gothic"/>
              <a:buNone/>
            </a:pPr>
            <a:r>
              <a:t/>
            </a:r>
            <a:endParaRPr sz="1800">
              <a:solidFill>
                <a:schemeClr val="lt1"/>
              </a:solidFill>
              <a:latin typeface="Malgun Gothic"/>
              <a:ea typeface="Malgun Gothic"/>
              <a:cs typeface="Malgun Gothic"/>
              <a:sym typeface="Malgun Gothic"/>
            </a:endParaRPr>
          </a:p>
        </p:txBody>
      </p:sp>
      <p:sp>
        <p:nvSpPr>
          <p:cNvPr id="396" name="Google Shape;396;p30"/>
          <p:cNvSpPr txBox="1"/>
          <p:nvPr/>
        </p:nvSpPr>
        <p:spPr>
          <a:xfrm>
            <a:off x="341100" y="1458700"/>
            <a:ext cx="7850700" cy="6360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50000"/>
              </a:lnSpc>
              <a:spcBef>
                <a:spcPts val="0"/>
              </a:spcBef>
              <a:spcAft>
                <a:spcPts val="0"/>
              </a:spcAft>
              <a:buClr>
                <a:srgbClr val="262626"/>
              </a:buClr>
              <a:buSzPts val="1400"/>
              <a:buFont typeface="Noto Sans Symbols"/>
              <a:buChar char="▪"/>
            </a:pPr>
            <a:r>
              <a:rPr b="1" lang="ko-KR">
                <a:solidFill>
                  <a:srgbClr val="262626"/>
                </a:solidFill>
              </a:rPr>
              <a:t>정부에서 운영하는 다양한 돌봄교실</a:t>
            </a:r>
            <a:r>
              <a:rPr b="1" lang="ko-KR">
                <a:solidFill>
                  <a:srgbClr val="FF0000"/>
                </a:solidFill>
              </a:rPr>
              <a:t>*</a:t>
            </a:r>
            <a:r>
              <a:rPr b="1" lang="ko-KR">
                <a:solidFill>
                  <a:srgbClr val="262626"/>
                </a:solidFill>
              </a:rPr>
              <a:t>의 합계를 구하여 dolbomplus라는 종속변수 생성</a:t>
            </a:r>
            <a:endParaRPr b="1">
              <a:solidFill>
                <a:srgbClr val="262626"/>
              </a:solidFill>
            </a:endParaRPr>
          </a:p>
          <a:p>
            <a:pPr indent="-285750" lvl="0" marL="285750" marR="0" rtl="0" algn="l">
              <a:lnSpc>
                <a:spcPct val="150000"/>
              </a:lnSpc>
              <a:spcBef>
                <a:spcPts val="0"/>
              </a:spcBef>
              <a:spcAft>
                <a:spcPts val="0"/>
              </a:spcAft>
              <a:buClr>
                <a:srgbClr val="262626"/>
              </a:buClr>
              <a:buSzPts val="1400"/>
              <a:buFont typeface="Noto Sans Symbols"/>
              <a:buChar char="▪"/>
            </a:pPr>
            <a:r>
              <a:rPr b="1" lang="ko-KR">
                <a:solidFill>
                  <a:srgbClr val="262626"/>
                </a:solidFill>
              </a:rPr>
              <a:t>종속변수를 설명하는 여러 독립변수를 동일 연도</a:t>
            </a:r>
            <a:r>
              <a:rPr b="1" lang="ko-KR">
                <a:solidFill>
                  <a:srgbClr val="FF0000"/>
                </a:solidFill>
              </a:rPr>
              <a:t>**</a:t>
            </a:r>
            <a:r>
              <a:rPr b="1" lang="ko-KR">
                <a:solidFill>
                  <a:srgbClr val="262626"/>
                </a:solidFill>
              </a:rPr>
              <a:t>(2019)로 통일 </a:t>
            </a:r>
            <a:endParaRPr b="1" sz="1000">
              <a:solidFill>
                <a:srgbClr val="262626"/>
              </a:solidFill>
            </a:endParaRPr>
          </a:p>
        </p:txBody>
      </p:sp>
      <p:pic>
        <p:nvPicPr>
          <p:cNvPr descr="그리기이(가) 표시된 사진&#10;&#10;자동 생성된 설명" id="397" name="Google Shape;397;p30"/>
          <p:cNvPicPr preferRelativeResize="0"/>
          <p:nvPr/>
        </p:nvPicPr>
        <p:blipFill rotWithShape="1">
          <a:blip r:embed="rId4">
            <a:alphaModFix/>
          </a:blip>
          <a:srcRect b="0" l="0" r="0" t="0"/>
          <a:stretch/>
        </p:blipFill>
        <p:spPr>
          <a:xfrm>
            <a:off x="9868930" y="975074"/>
            <a:ext cx="1329232" cy="1030500"/>
          </a:xfrm>
          <a:prstGeom prst="rect">
            <a:avLst/>
          </a:prstGeom>
          <a:noFill/>
          <a:ln>
            <a:noFill/>
          </a:ln>
        </p:spPr>
      </p:pic>
      <p:sp>
        <p:nvSpPr>
          <p:cNvPr id="398" name="Google Shape;398;p30"/>
          <p:cNvSpPr/>
          <p:nvPr/>
        </p:nvSpPr>
        <p:spPr>
          <a:xfrm>
            <a:off x="8892227" y="3068616"/>
            <a:ext cx="2377800" cy="2377800"/>
          </a:xfrm>
          <a:prstGeom prst="ellipse">
            <a:avLst/>
          </a:prstGeom>
          <a:solidFill>
            <a:srgbClr val="3F3F3F">
              <a:alpha val="9411"/>
            </a:srgbClr>
          </a:solidFill>
          <a:ln cap="flat" cmpd="sng" w="76200">
            <a:solidFill>
              <a:srgbClr val="CF5F5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200"/>
              <a:buFont typeface="Malgun Gothic"/>
              <a:buNone/>
            </a:pPr>
            <a:r>
              <a:t/>
            </a:r>
            <a:endParaRPr sz="1200">
              <a:solidFill>
                <a:srgbClr val="3F3F3F"/>
              </a:solidFill>
              <a:latin typeface="Arial"/>
              <a:ea typeface="Arial"/>
              <a:cs typeface="Arial"/>
              <a:sym typeface="Arial"/>
            </a:endParaRPr>
          </a:p>
        </p:txBody>
      </p:sp>
      <p:pic>
        <p:nvPicPr>
          <p:cNvPr descr="담장이(가) 표시된 사진&#10;&#10;자동 생성된 설명" id="399" name="Google Shape;399;p30"/>
          <p:cNvPicPr preferRelativeResize="0"/>
          <p:nvPr/>
        </p:nvPicPr>
        <p:blipFill rotWithShape="1">
          <a:blip r:embed="rId5">
            <a:alphaModFix/>
          </a:blip>
          <a:srcRect b="0" l="0" r="0" t="0"/>
          <a:stretch/>
        </p:blipFill>
        <p:spPr>
          <a:xfrm>
            <a:off x="8921637" y="3089894"/>
            <a:ext cx="2313000" cy="2319600"/>
          </a:xfrm>
          <a:prstGeom prst="ellipse">
            <a:avLst/>
          </a:prstGeom>
          <a:noFill/>
          <a:ln>
            <a:noFill/>
          </a:ln>
          <a:effectLst>
            <a:outerShdw blurRad="381000" sx="-80000" rotWithShape="0" dir="5400000" dist="292100" sy="-18000">
              <a:srgbClr val="000000">
                <a:alpha val="21568"/>
              </a:srgbClr>
            </a:outerShdw>
          </a:effectLst>
        </p:spPr>
      </p:pic>
      <p:sp>
        <p:nvSpPr>
          <p:cNvPr id="400" name="Google Shape;400;p30"/>
          <p:cNvSpPr txBox="1"/>
          <p:nvPr/>
        </p:nvSpPr>
        <p:spPr>
          <a:xfrm>
            <a:off x="5141675" y="274375"/>
            <a:ext cx="1822200" cy="393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ko-KR" sz="3000">
                <a:solidFill>
                  <a:srgbClr val="3F3F3F"/>
                </a:solidFill>
              </a:rPr>
              <a:t>분석방향 </a:t>
            </a:r>
            <a:endParaRPr b="1" sz="3000">
              <a:solidFill>
                <a:srgbClr val="3F3F3F"/>
              </a:solidFill>
            </a:endParaRPr>
          </a:p>
        </p:txBody>
      </p:sp>
      <p:sp>
        <p:nvSpPr>
          <p:cNvPr id="401" name="Google Shape;401;p30"/>
          <p:cNvSpPr/>
          <p:nvPr/>
        </p:nvSpPr>
        <p:spPr>
          <a:xfrm>
            <a:off x="4760855" y="404906"/>
            <a:ext cx="262500" cy="262500"/>
          </a:xfrm>
          <a:prstGeom prst="ellipse">
            <a:avLst/>
          </a:prstGeom>
          <a:noFill/>
          <a:ln cap="flat" cmpd="sng" w="57150">
            <a:solidFill>
              <a:srgbClr val="CF5F5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402" name="Google Shape;402;p30"/>
          <p:cNvSpPr/>
          <p:nvPr/>
        </p:nvSpPr>
        <p:spPr>
          <a:xfrm>
            <a:off x="7082196" y="404896"/>
            <a:ext cx="262500" cy="262500"/>
          </a:xfrm>
          <a:prstGeom prst="ellipse">
            <a:avLst/>
          </a:prstGeom>
          <a:noFill/>
          <a:ln cap="flat" cmpd="sng" w="57150">
            <a:solidFill>
              <a:srgbClr val="CF5F5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403" name="Google Shape;403;p30"/>
          <p:cNvSpPr/>
          <p:nvPr/>
        </p:nvSpPr>
        <p:spPr>
          <a:xfrm>
            <a:off x="418250" y="975075"/>
            <a:ext cx="6926400" cy="393000"/>
          </a:xfrm>
          <a:prstGeom prst="roundRect">
            <a:avLst>
              <a:gd fmla="val 50000" name="adj"/>
            </a:avLst>
          </a:prstGeom>
          <a:solidFill>
            <a:srgbClr val="CF5F54"/>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ko-KR" sz="2000">
                <a:solidFill>
                  <a:srgbClr val="FFFBF0"/>
                </a:solidFill>
              </a:rPr>
              <a:t>1.  분석에 사용할 데이터 파악 및 전처리</a:t>
            </a:r>
            <a:endParaRPr b="1" sz="2000">
              <a:solidFill>
                <a:schemeClr val="lt1"/>
              </a:solidFill>
              <a:latin typeface="Malgun Gothic"/>
              <a:ea typeface="Malgun Gothic"/>
              <a:cs typeface="Malgun Gothic"/>
              <a:sym typeface="Malgun Gothic"/>
            </a:endParaRPr>
          </a:p>
        </p:txBody>
      </p:sp>
      <p:sp>
        <p:nvSpPr>
          <p:cNvPr id="404" name="Google Shape;404;p30"/>
          <p:cNvSpPr/>
          <p:nvPr/>
        </p:nvSpPr>
        <p:spPr>
          <a:xfrm>
            <a:off x="456825" y="2184575"/>
            <a:ext cx="6926400" cy="393000"/>
          </a:xfrm>
          <a:prstGeom prst="roundRect">
            <a:avLst>
              <a:gd fmla="val 50000" name="adj"/>
            </a:avLst>
          </a:prstGeom>
          <a:solidFill>
            <a:srgbClr val="CF5F54"/>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ko-KR" sz="2000">
                <a:solidFill>
                  <a:srgbClr val="FFFBF0"/>
                </a:solidFill>
              </a:rPr>
              <a:t>2.  회귀분석 이용하여  ‘서울시 자치구별 모델’ 구축</a:t>
            </a:r>
            <a:endParaRPr b="1" sz="2000">
              <a:solidFill>
                <a:srgbClr val="FFFBF0"/>
              </a:solidFill>
            </a:endParaRPr>
          </a:p>
        </p:txBody>
      </p:sp>
      <p:sp>
        <p:nvSpPr>
          <p:cNvPr id="405" name="Google Shape;405;p30"/>
          <p:cNvSpPr txBox="1"/>
          <p:nvPr/>
        </p:nvSpPr>
        <p:spPr>
          <a:xfrm>
            <a:off x="341100" y="2661075"/>
            <a:ext cx="6503100" cy="18921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50000"/>
              </a:lnSpc>
              <a:spcBef>
                <a:spcPts val="0"/>
              </a:spcBef>
              <a:spcAft>
                <a:spcPts val="0"/>
              </a:spcAft>
              <a:buClr>
                <a:srgbClr val="262626"/>
              </a:buClr>
              <a:buSzPts val="1400"/>
              <a:buFont typeface="Noto Sans Symbols"/>
              <a:buChar char="▪"/>
            </a:pPr>
            <a:r>
              <a:rPr b="1" lang="ko-KR">
                <a:solidFill>
                  <a:srgbClr val="262626"/>
                </a:solidFill>
              </a:rPr>
              <a:t>전처리한 데이터를 독립변수에 대입해보며 다양한 모델 시도</a:t>
            </a:r>
            <a:endParaRPr b="1">
              <a:solidFill>
                <a:srgbClr val="262626"/>
              </a:solidFill>
            </a:endParaRPr>
          </a:p>
          <a:p>
            <a:pPr indent="-285750" lvl="0" marL="285750" marR="0" rtl="0" algn="l">
              <a:lnSpc>
                <a:spcPct val="150000"/>
              </a:lnSpc>
              <a:spcBef>
                <a:spcPts val="0"/>
              </a:spcBef>
              <a:spcAft>
                <a:spcPts val="0"/>
              </a:spcAft>
              <a:buClr>
                <a:srgbClr val="262626"/>
              </a:buClr>
              <a:buSzPts val="1400"/>
              <a:buFont typeface="Noto Sans Symbols"/>
              <a:buChar char="▪"/>
            </a:pPr>
            <a:r>
              <a:rPr b="1" lang="ko-KR">
                <a:solidFill>
                  <a:srgbClr val="262626"/>
                </a:solidFill>
              </a:rPr>
              <a:t>VIF 분석을 이용하여 독립변수 사이의 </a:t>
            </a:r>
            <a:r>
              <a:rPr b="1" lang="ko-KR">
                <a:solidFill>
                  <a:schemeClr val="dk1"/>
                </a:solidFill>
              </a:rPr>
              <a:t>다중공선성(</a:t>
            </a:r>
            <a:r>
              <a:rPr b="1" lang="ko-KR">
                <a:solidFill>
                  <a:schemeClr val="dk1"/>
                </a:solidFill>
              </a:rPr>
              <a:t>multicollinearity)</a:t>
            </a:r>
            <a:r>
              <a:rPr b="1" lang="ko-KR">
                <a:solidFill>
                  <a:schemeClr val="dk1"/>
                </a:solidFill>
              </a:rPr>
              <a:t> 확인</a:t>
            </a:r>
            <a:endParaRPr b="1">
              <a:solidFill>
                <a:schemeClr val="dk1"/>
              </a:solidFill>
            </a:endParaRPr>
          </a:p>
          <a:p>
            <a:pPr indent="-285750" lvl="0" marL="285750" marR="0" rtl="0" algn="l">
              <a:lnSpc>
                <a:spcPct val="150000"/>
              </a:lnSpc>
              <a:spcBef>
                <a:spcPts val="0"/>
              </a:spcBef>
              <a:spcAft>
                <a:spcPts val="0"/>
              </a:spcAft>
              <a:buClr>
                <a:srgbClr val="262626"/>
              </a:buClr>
              <a:buSzPts val="1400"/>
              <a:buFont typeface="Noto Sans Symbols"/>
              <a:buChar char="▪"/>
            </a:pPr>
            <a:r>
              <a:rPr b="1" lang="ko-KR">
                <a:solidFill>
                  <a:schemeClr val="dk1"/>
                </a:solidFill>
              </a:rPr>
              <a:t>R에서 lm 함수를 이용하여 회귀분석 시도 </a:t>
            </a:r>
            <a:endParaRPr b="1">
              <a:solidFill>
                <a:schemeClr val="dk1"/>
              </a:solidFill>
            </a:endParaRPr>
          </a:p>
          <a:p>
            <a:pPr indent="-285750" lvl="0" marL="285750" marR="0" rtl="0" algn="l">
              <a:lnSpc>
                <a:spcPct val="150000"/>
              </a:lnSpc>
              <a:spcBef>
                <a:spcPts val="0"/>
              </a:spcBef>
              <a:spcAft>
                <a:spcPts val="0"/>
              </a:spcAft>
              <a:buClr>
                <a:srgbClr val="262626"/>
              </a:buClr>
              <a:buSzPts val="1400"/>
              <a:buFont typeface="Noto Sans Symbols"/>
              <a:buChar char="▪"/>
            </a:pPr>
            <a:r>
              <a:rPr b="1" lang="ko-KR">
                <a:solidFill>
                  <a:schemeClr val="dk1"/>
                </a:solidFill>
              </a:rPr>
              <a:t>Stepwise 기법으로 변수 선택 </a:t>
            </a:r>
            <a:endParaRPr b="1">
              <a:solidFill>
                <a:schemeClr val="dk1"/>
              </a:solidFill>
            </a:endParaRPr>
          </a:p>
          <a:p>
            <a:pPr indent="-285750" lvl="0" marL="285750" marR="0" rtl="0" algn="l">
              <a:lnSpc>
                <a:spcPct val="150000"/>
              </a:lnSpc>
              <a:spcBef>
                <a:spcPts val="0"/>
              </a:spcBef>
              <a:spcAft>
                <a:spcPts val="0"/>
              </a:spcAft>
              <a:buClr>
                <a:srgbClr val="262626"/>
              </a:buClr>
              <a:buSzPts val="1400"/>
              <a:buFont typeface="Noto Sans Symbols"/>
              <a:buChar char="▪"/>
            </a:pPr>
            <a:r>
              <a:rPr b="1" lang="ko-KR">
                <a:solidFill>
                  <a:schemeClr val="dk1"/>
                </a:solidFill>
              </a:rPr>
              <a:t>부분집합회귀분석(regsubsets)을 이용하여 결과값 검토 </a:t>
            </a:r>
            <a:endParaRPr b="1">
              <a:solidFill>
                <a:schemeClr val="dk1"/>
              </a:solidFill>
            </a:endParaRPr>
          </a:p>
          <a:p>
            <a:pPr indent="-285750" lvl="0" marL="285750" marR="0" rtl="0" algn="l">
              <a:lnSpc>
                <a:spcPct val="150000"/>
              </a:lnSpc>
              <a:spcBef>
                <a:spcPts val="0"/>
              </a:spcBef>
              <a:spcAft>
                <a:spcPts val="0"/>
              </a:spcAft>
              <a:buClr>
                <a:srgbClr val="262626"/>
              </a:buClr>
              <a:buSzPts val="1400"/>
              <a:buFont typeface="Noto Sans Symbols"/>
              <a:buChar char="▪"/>
            </a:pPr>
            <a:r>
              <a:rPr b="1" lang="ko-KR">
                <a:solidFill>
                  <a:schemeClr val="dk1"/>
                </a:solidFill>
              </a:rPr>
              <a:t>lm에서 summary를 통해 신뢰도와 결정계수 파악하여 최종 모델 도출</a:t>
            </a:r>
            <a:endParaRPr b="1">
              <a:solidFill>
                <a:schemeClr val="dk1"/>
              </a:solidFill>
            </a:endParaRPr>
          </a:p>
        </p:txBody>
      </p:sp>
      <p:sp>
        <p:nvSpPr>
          <p:cNvPr id="406" name="Google Shape;406;p30"/>
          <p:cNvSpPr/>
          <p:nvPr/>
        </p:nvSpPr>
        <p:spPr>
          <a:xfrm>
            <a:off x="418250" y="4706800"/>
            <a:ext cx="6926400" cy="393000"/>
          </a:xfrm>
          <a:prstGeom prst="roundRect">
            <a:avLst>
              <a:gd fmla="val 50000" name="adj"/>
            </a:avLst>
          </a:prstGeom>
          <a:solidFill>
            <a:srgbClr val="CF5F54"/>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ko-KR" sz="2000">
                <a:solidFill>
                  <a:srgbClr val="FFFBF0"/>
                </a:solidFill>
              </a:rPr>
              <a:t>3.  서울시 자치구별 모델을 전국 광역시 및 타 지역에 적용</a:t>
            </a:r>
            <a:endParaRPr b="1" sz="2000">
              <a:solidFill>
                <a:srgbClr val="FFFBF0"/>
              </a:solidFill>
            </a:endParaRPr>
          </a:p>
        </p:txBody>
      </p:sp>
      <p:sp>
        <p:nvSpPr>
          <p:cNvPr id="407" name="Google Shape;407;p30"/>
          <p:cNvSpPr txBox="1"/>
          <p:nvPr/>
        </p:nvSpPr>
        <p:spPr>
          <a:xfrm>
            <a:off x="0" y="6315475"/>
            <a:ext cx="6039000" cy="522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ko-KR" sz="1000">
                <a:solidFill>
                  <a:srgbClr val="FF0000"/>
                </a:solidFill>
              </a:rPr>
              <a:t>*초등돌봄교실(교육부)+지역아동센터,다함께돌봄(보건복지부)+청소년방과후아카데미(여성가족부)</a:t>
            </a:r>
            <a:endParaRPr b="1" sz="1000">
              <a:solidFill>
                <a:srgbClr val="FF0000"/>
              </a:solidFill>
            </a:endParaRPr>
          </a:p>
          <a:p>
            <a:pPr indent="0" lvl="0" marL="0" rtl="0" algn="l">
              <a:lnSpc>
                <a:spcPct val="150000"/>
              </a:lnSpc>
              <a:spcBef>
                <a:spcPts val="0"/>
              </a:spcBef>
              <a:spcAft>
                <a:spcPts val="0"/>
              </a:spcAft>
              <a:buNone/>
            </a:pPr>
            <a:r>
              <a:rPr b="1" lang="ko-KR" sz="1000">
                <a:solidFill>
                  <a:srgbClr val="FF0000"/>
                </a:solidFill>
              </a:rPr>
              <a:t>**일부 데이터는  2020년 자료 사용</a:t>
            </a:r>
            <a:endParaRPr>
              <a:solidFill>
                <a:srgbClr val="FF0000"/>
              </a:solidFill>
            </a:endParaRPr>
          </a:p>
        </p:txBody>
      </p:sp>
      <p:sp>
        <p:nvSpPr>
          <p:cNvPr id="408" name="Google Shape;408;p30"/>
          <p:cNvSpPr txBox="1"/>
          <p:nvPr/>
        </p:nvSpPr>
        <p:spPr>
          <a:xfrm>
            <a:off x="341100" y="5253425"/>
            <a:ext cx="7598700" cy="7488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50000"/>
              </a:lnSpc>
              <a:spcBef>
                <a:spcPts val="0"/>
              </a:spcBef>
              <a:spcAft>
                <a:spcPts val="0"/>
              </a:spcAft>
              <a:buClr>
                <a:srgbClr val="262626"/>
              </a:buClr>
              <a:buSzPts val="1400"/>
              <a:buFont typeface="Noto Sans Symbols"/>
              <a:buChar char="▪"/>
            </a:pPr>
            <a:r>
              <a:rPr b="1" lang="ko-KR">
                <a:solidFill>
                  <a:schemeClr val="dk1"/>
                </a:solidFill>
              </a:rPr>
              <a:t>타 지역 또한 서울 모델과 동일한 연도의 독립변수 데이터 구축 </a:t>
            </a:r>
            <a:endParaRPr b="1">
              <a:solidFill>
                <a:schemeClr val="dk1"/>
              </a:solidFill>
            </a:endParaRPr>
          </a:p>
          <a:p>
            <a:pPr indent="-285750" lvl="0" marL="285750" marR="0" rtl="0" algn="l">
              <a:lnSpc>
                <a:spcPct val="150000"/>
              </a:lnSpc>
              <a:spcBef>
                <a:spcPts val="0"/>
              </a:spcBef>
              <a:spcAft>
                <a:spcPts val="0"/>
              </a:spcAft>
              <a:buClr>
                <a:srgbClr val="262626"/>
              </a:buClr>
              <a:buSzPts val="1400"/>
              <a:buFont typeface="Noto Sans Symbols"/>
              <a:buChar char="▪"/>
            </a:pPr>
            <a:r>
              <a:rPr b="1" lang="ko-KR">
                <a:solidFill>
                  <a:schemeClr val="dk1"/>
                </a:solidFill>
              </a:rPr>
              <a:t>회귀분석으로 </a:t>
            </a:r>
            <a:r>
              <a:rPr b="1" lang="ko-KR">
                <a:solidFill>
                  <a:srgbClr val="262626"/>
                </a:solidFill>
              </a:rPr>
              <a:t>도출한 </a:t>
            </a:r>
            <a:r>
              <a:rPr b="1" lang="ko-KR">
                <a:solidFill>
                  <a:srgbClr val="262626"/>
                </a:solidFill>
              </a:rPr>
              <a:t>모델 수식을 타 지역으로 확대하여 예측값 계산 </a:t>
            </a:r>
            <a:endParaRPr b="1">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F0"/>
        </a:solidFill>
      </p:bgPr>
    </p:bg>
    <p:spTree>
      <p:nvGrpSpPr>
        <p:cNvPr id="412" name="Shape 412"/>
        <p:cNvGrpSpPr/>
        <p:nvPr/>
      </p:nvGrpSpPr>
      <p:grpSpPr>
        <a:xfrm>
          <a:off x="0" y="0"/>
          <a:ext cx="0" cy="0"/>
          <a:chOff x="0" y="0"/>
          <a:chExt cx="0" cy="0"/>
        </a:xfrm>
      </p:grpSpPr>
      <p:sp>
        <p:nvSpPr>
          <p:cNvPr id="413" name="Google Shape;413;p31"/>
          <p:cNvSpPr/>
          <p:nvPr/>
        </p:nvSpPr>
        <p:spPr>
          <a:xfrm>
            <a:off x="11512149" y="6132622"/>
            <a:ext cx="521979" cy="521979"/>
          </a:xfrm>
          <a:prstGeom prst="ellipse">
            <a:avLst/>
          </a:prstGeom>
          <a:solidFill>
            <a:srgbClr val="99A6A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414" name="Google Shape;414;p31"/>
          <p:cNvSpPr/>
          <p:nvPr/>
        </p:nvSpPr>
        <p:spPr>
          <a:xfrm>
            <a:off x="11610251" y="6329061"/>
            <a:ext cx="748814" cy="748814"/>
          </a:xfrm>
          <a:prstGeom prst="ellipse">
            <a:avLst/>
          </a:prstGeom>
          <a:solidFill>
            <a:srgbClr val="F2C06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415" name="Google Shape;415;p31"/>
          <p:cNvSpPr/>
          <p:nvPr/>
        </p:nvSpPr>
        <p:spPr>
          <a:xfrm>
            <a:off x="11527010" y="5447445"/>
            <a:ext cx="392876" cy="392876"/>
          </a:xfrm>
          <a:prstGeom prst="ellipse">
            <a:avLst/>
          </a:prstGeom>
          <a:solidFill>
            <a:srgbClr val="CF5F5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416" name="Google Shape;416;p31"/>
          <p:cNvSpPr/>
          <p:nvPr/>
        </p:nvSpPr>
        <p:spPr>
          <a:xfrm>
            <a:off x="11546791" y="5365176"/>
            <a:ext cx="278706" cy="278706"/>
          </a:xfrm>
          <a:prstGeom prst="ellipse">
            <a:avLst/>
          </a:prstGeom>
          <a:solidFill>
            <a:srgbClr val="5F938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417" name="Google Shape;417;p31"/>
          <p:cNvSpPr/>
          <p:nvPr/>
        </p:nvSpPr>
        <p:spPr>
          <a:xfrm>
            <a:off x="12046298" y="5247179"/>
            <a:ext cx="278706" cy="278706"/>
          </a:xfrm>
          <a:prstGeom prst="ellipse">
            <a:avLst/>
          </a:prstGeom>
          <a:solidFill>
            <a:srgbClr val="99A6A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418" name="Google Shape;418;p31"/>
          <p:cNvSpPr/>
          <p:nvPr/>
        </p:nvSpPr>
        <p:spPr>
          <a:xfrm>
            <a:off x="10935385" y="5734548"/>
            <a:ext cx="141033" cy="141033"/>
          </a:xfrm>
          <a:prstGeom prst="ellipse">
            <a:avLst/>
          </a:prstGeom>
          <a:solidFill>
            <a:srgbClr val="F2C06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419" name="Google Shape;419;p31"/>
          <p:cNvSpPr/>
          <p:nvPr/>
        </p:nvSpPr>
        <p:spPr>
          <a:xfrm>
            <a:off x="10058400" y="6365595"/>
            <a:ext cx="636057" cy="636056"/>
          </a:xfrm>
          <a:prstGeom prst="ellipse">
            <a:avLst/>
          </a:prstGeom>
          <a:solidFill>
            <a:srgbClr val="5F938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420" name="Google Shape;420;p31"/>
          <p:cNvSpPr/>
          <p:nvPr/>
        </p:nvSpPr>
        <p:spPr>
          <a:xfrm>
            <a:off x="12110653" y="5674104"/>
            <a:ext cx="141033" cy="141033"/>
          </a:xfrm>
          <a:prstGeom prst="ellipse">
            <a:avLst/>
          </a:prstGeom>
          <a:solidFill>
            <a:srgbClr val="99A6A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421" name="Google Shape;421;p31"/>
          <p:cNvSpPr/>
          <p:nvPr/>
        </p:nvSpPr>
        <p:spPr>
          <a:xfrm>
            <a:off x="10978249" y="6495080"/>
            <a:ext cx="478360" cy="478360"/>
          </a:xfrm>
          <a:prstGeom prst="ellipse">
            <a:avLst/>
          </a:prstGeom>
          <a:solidFill>
            <a:srgbClr val="F2C06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422" name="Google Shape;422;p31"/>
          <p:cNvSpPr/>
          <p:nvPr/>
        </p:nvSpPr>
        <p:spPr>
          <a:xfrm>
            <a:off x="10707075" y="6526839"/>
            <a:ext cx="241769" cy="241769"/>
          </a:xfrm>
          <a:prstGeom prst="ellipse">
            <a:avLst/>
          </a:prstGeom>
          <a:solidFill>
            <a:srgbClr val="CF5F5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423" name="Google Shape;423;p31"/>
          <p:cNvSpPr/>
          <p:nvPr/>
        </p:nvSpPr>
        <p:spPr>
          <a:xfrm>
            <a:off x="11204039" y="6251420"/>
            <a:ext cx="342752" cy="342752"/>
          </a:xfrm>
          <a:prstGeom prst="ellipse">
            <a:avLst/>
          </a:prstGeom>
          <a:solidFill>
            <a:srgbClr val="5F938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424" name="Google Shape;424;p31"/>
          <p:cNvSpPr/>
          <p:nvPr/>
        </p:nvSpPr>
        <p:spPr>
          <a:xfrm>
            <a:off x="11615627" y="6205162"/>
            <a:ext cx="57597" cy="57597"/>
          </a:xfrm>
          <a:prstGeom prst="ellipse">
            <a:avLst/>
          </a:prstGeom>
          <a:solidFill>
            <a:srgbClr val="F2C06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425" name="Google Shape;425;p31"/>
          <p:cNvSpPr/>
          <p:nvPr/>
        </p:nvSpPr>
        <p:spPr>
          <a:xfrm>
            <a:off x="12073983" y="6315466"/>
            <a:ext cx="60441" cy="60441"/>
          </a:xfrm>
          <a:prstGeom prst="ellipse">
            <a:avLst/>
          </a:prstGeom>
          <a:solidFill>
            <a:srgbClr val="CF5F5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426" name="Google Shape;426;p31"/>
          <p:cNvSpPr/>
          <p:nvPr/>
        </p:nvSpPr>
        <p:spPr>
          <a:xfrm>
            <a:off x="11546791" y="5718279"/>
            <a:ext cx="57597" cy="57597"/>
          </a:xfrm>
          <a:prstGeom prst="ellipse">
            <a:avLst/>
          </a:prstGeom>
          <a:solidFill>
            <a:srgbClr val="F2C06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427" name="Google Shape;427;p31"/>
          <p:cNvSpPr/>
          <p:nvPr/>
        </p:nvSpPr>
        <p:spPr>
          <a:xfrm>
            <a:off x="12005147" y="5828584"/>
            <a:ext cx="60441" cy="60441"/>
          </a:xfrm>
          <a:prstGeom prst="ellipse">
            <a:avLst/>
          </a:prstGeom>
          <a:solidFill>
            <a:srgbClr val="CF5F5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428" name="Google Shape;428;p31"/>
          <p:cNvSpPr/>
          <p:nvPr/>
        </p:nvSpPr>
        <p:spPr>
          <a:xfrm>
            <a:off x="11957734" y="5653260"/>
            <a:ext cx="66650" cy="66650"/>
          </a:xfrm>
          <a:prstGeom prst="ellipse">
            <a:avLst/>
          </a:prstGeom>
          <a:solidFill>
            <a:srgbClr val="5F938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429" name="Google Shape;429;p31"/>
          <p:cNvSpPr/>
          <p:nvPr/>
        </p:nvSpPr>
        <p:spPr>
          <a:xfrm>
            <a:off x="9818322" y="6690680"/>
            <a:ext cx="141033" cy="141033"/>
          </a:xfrm>
          <a:prstGeom prst="ellipse">
            <a:avLst/>
          </a:prstGeom>
          <a:solidFill>
            <a:srgbClr val="F2C06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430" name="Google Shape;430;p31"/>
          <p:cNvSpPr/>
          <p:nvPr/>
        </p:nvSpPr>
        <p:spPr>
          <a:xfrm>
            <a:off x="11984731" y="5863990"/>
            <a:ext cx="392876" cy="392876"/>
          </a:xfrm>
          <a:prstGeom prst="ellipse">
            <a:avLst/>
          </a:prstGeom>
          <a:solidFill>
            <a:srgbClr val="CF5F5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431" name="Google Shape;431;p31"/>
          <p:cNvSpPr txBox="1"/>
          <p:nvPr/>
        </p:nvSpPr>
        <p:spPr>
          <a:xfrm>
            <a:off x="579605" y="1491719"/>
            <a:ext cx="473206" cy="70731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t/>
            </a:r>
            <a:endParaRPr sz="1400">
              <a:solidFill>
                <a:srgbClr val="262626"/>
              </a:solidFill>
              <a:latin typeface="Arial"/>
              <a:ea typeface="Arial"/>
              <a:cs typeface="Arial"/>
              <a:sym typeface="Arial"/>
            </a:endParaRPr>
          </a:p>
          <a:p>
            <a:pPr indent="-196850" lvl="0" marL="285750" marR="0" rtl="0" algn="l">
              <a:lnSpc>
                <a:spcPct val="150000"/>
              </a:lnSpc>
              <a:spcBef>
                <a:spcPts val="0"/>
              </a:spcBef>
              <a:spcAft>
                <a:spcPts val="0"/>
              </a:spcAft>
              <a:buClr>
                <a:schemeClr val="dk1"/>
              </a:buClr>
              <a:buSzPts val="1400"/>
              <a:buFont typeface="Arial"/>
              <a:buNone/>
            </a:pPr>
            <a:r>
              <a:t/>
            </a:r>
            <a:endParaRPr sz="1400">
              <a:solidFill>
                <a:srgbClr val="262626"/>
              </a:solidFill>
              <a:latin typeface="Arial"/>
              <a:ea typeface="Arial"/>
              <a:cs typeface="Arial"/>
              <a:sym typeface="Arial"/>
            </a:endParaRPr>
          </a:p>
        </p:txBody>
      </p:sp>
      <p:sp>
        <p:nvSpPr>
          <p:cNvPr id="432" name="Google Shape;432;p31"/>
          <p:cNvSpPr txBox="1"/>
          <p:nvPr/>
        </p:nvSpPr>
        <p:spPr>
          <a:xfrm>
            <a:off x="505568" y="3378198"/>
            <a:ext cx="473206" cy="70731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t/>
            </a:r>
            <a:endParaRPr sz="1400">
              <a:solidFill>
                <a:srgbClr val="262626"/>
              </a:solidFill>
              <a:latin typeface="Arial"/>
              <a:ea typeface="Arial"/>
              <a:cs typeface="Arial"/>
              <a:sym typeface="Arial"/>
            </a:endParaRPr>
          </a:p>
          <a:p>
            <a:pPr indent="-196850" lvl="0" marL="285750" marR="0" rtl="0" algn="l">
              <a:lnSpc>
                <a:spcPct val="150000"/>
              </a:lnSpc>
              <a:spcBef>
                <a:spcPts val="0"/>
              </a:spcBef>
              <a:spcAft>
                <a:spcPts val="0"/>
              </a:spcAft>
              <a:buClr>
                <a:schemeClr val="dk1"/>
              </a:buClr>
              <a:buSzPts val="1400"/>
              <a:buFont typeface="Arial"/>
              <a:buNone/>
            </a:pPr>
            <a:r>
              <a:t/>
            </a:r>
            <a:endParaRPr sz="1400">
              <a:solidFill>
                <a:srgbClr val="262626"/>
              </a:solidFill>
              <a:latin typeface="Arial"/>
              <a:ea typeface="Arial"/>
              <a:cs typeface="Arial"/>
              <a:sym typeface="Arial"/>
            </a:endParaRPr>
          </a:p>
        </p:txBody>
      </p:sp>
      <p:sp>
        <p:nvSpPr>
          <p:cNvPr id="433" name="Google Shape;433;p31"/>
          <p:cNvSpPr/>
          <p:nvPr/>
        </p:nvSpPr>
        <p:spPr>
          <a:xfrm>
            <a:off x="10935385" y="5734548"/>
            <a:ext cx="141033" cy="141033"/>
          </a:xfrm>
          <a:prstGeom prst="ellipse">
            <a:avLst/>
          </a:prstGeom>
          <a:solidFill>
            <a:srgbClr val="F2C06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434" name="Google Shape;434;p31"/>
          <p:cNvSpPr/>
          <p:nvPr/>
        </p:nvSpPr>
        <p:spPr>
          <a:xfrm>
            <a:off x="11215367" y="5841805"/>
            <a:ext cx="57597" cy="57597"/>
          </a:xfrm>
          <a:prstGeom prst="ellipse">
            <a:avLst/>
          </a:prstGeom>
          <a:solidFill>
            <a:srgbClr val="F2C06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435" name="Google Shape;435;p31"/>
          <p:cNvSpPr/>
          <p:nvPr/>
        </p:nvSpPr>
        <p:spPr>
          <a:xfrm>
            <a:off x="7855119" y="1439336"/>
            <a:ext cx="2377724" cy="2377724"/>
          </a:xfrm>
          <a:prstGeom prst="ellipse">
            <a:avLst/>
          </a:prstGeom>
          <a:solidFill>
            <a:srgbClr val="3F3F3F">
              <a:alpha val="9803"/>
            </a:srgbClr>
          </a:solidFill>
          <a:ln cap="flat" cmpd="sng" w="76200">
            <a:solidFill>
              <a:srgbClr val="CF5F5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ko-KR" sz="1200">
                <a:solidFill>
                  <a:srgbClr val="3F3F3F"/>
                </a:solidFill>
                <a:latin typeface="Arial"/>
                <a:ea typeface="Arial"/>
                <a:cs typeface="Arial"/>
                <a:sym typeface="Arial"/>
              </a:rPr>
              <a:t>image</a:t>
            </a:r>
            <a:endParaRPr sz="1200">
              <a:solidFill>
                <a:srgbClr val="3F3F3F"/>
              </a:solidFill>
              <a:latin typeface="Arial"/>
              <a:ea typeface="Arial"/>
              <a:cs typeface="Arial"/>
              <a:sym typeface="Arial"/>
            </a:endParaRPr>
          </a:p>
        </p:txBody>
      </p:sp>
      <p:pic>
        <p:nvPicPr>
          <p:cNvPr descr="텍스트, 지도이(가) 표시된 사진&#10;&#10;자동 생성된 설명" id="436" name="Google Shape;436;p31"/>
          <p:cNvPicPr preferRelativeResize="0"/>
          <p:nvPr/>
        </p:nvPicPr>
        <p:blipFill rotWithShape="1">
          <a:blip r:embed="rId3">
            <a:alphaModFix/>
          </a:blip>
          <a:srcRect b="0" l="0" r="0" t="0"/>
          <a:stretch/>
        </p:blipFill>
        <p:spPr>
          <a:xfrm>
            <a:off x="7876181" y="1466971"/>
            <a:ext cx="2361600" cy="2322600"/>
          </a:xfrm>
          <a:prstGeom prst="ellipse">
            <a:avLst/>
          </a:prstGeom>
          <a:noFill/>
          <a:ln>
            <a:noFill/>
          </a:ln>
          <a:effectLst>
            <a:outerShdw blurRad="381000" sx="-80000" rotWithShape="0" dir="5400000" dist="292100" sy="-18000">
              <a:srgbClr val="000000">
                <a:alpha val="21960"/>
              </a:srgbClr>
            </a:outerShdw>
          </a:effectLst>
        </p:spPr>
      </p:pic>
      <p:pic>
        <p:nvPicPr>
          <p:cNvPr descr="텍스트, 지도이(가) 표시된 사진&#10;&#10;자동 생성된 설명" id="437" name="Google Shape;437;p31"/>
          <p:cNvPicPr preferRelativeResize="0"/>
          <p:nvPr/>
        </p:nvPicPr>
        <p:blipFill rotWithShape="1">
          <a:blip r:embed="rId4">
            <a:alphaModFix/>
          </a:blip>
          <a:srcRect b="0" l="0" r="0" t="0"/>
          <a:stretch/>
        </p:blipFill>
        <p:spPr>
          <a:xfrm>
            <a:off x="8799618" y="2644131"/>
            <a:ext cx="2415749" cy="2324301"/>
          </a:xfrm>
          <a:prstGeom prst="ellipse">
            <a:avLst/>
          </a:prstGeom>
          <a:noFill/>
          <a:ln>
            <a:noFill/>
          </a:ln>
          <a:effectLst>
            <a:outerShdw blurRad="381000" sx="-80000" rotWithShape="0" dir="5400000" dist="292100" sy="-18000">
              <a:srgbClr val="000000">
                <a:alpha val="21960"/>
              </a:srgbClr>
            </a:outerShdw>
          </a:effectLst>
        </p:spPr>
      </p:pic>
      <p:sp>
        <p:nvSpPr>
          <p:cNvPr id="438" name="Google Shape;438;p31"/>
          <p:cNvSpPr/>
          <p:nvPr/>
        </p:nvSpPr>
        <p:spPr>
          <a:xfrm>
            <a:off x="8828126" y="2595447"/>
            <a:ext cx="2377800" cy="2377800"/>
          </a:xfrm>
          <a:prstGeom prst="ellipse">
            <a:avLst/>
          </a:prstGeom>
          <a:solidFill>
            <a:srgbClr val="3F3F3F">
              <a:alpha val="9803"/>
            </a:srgbClr>
          </a:solidFill>
          <a:ln cap="flat" cmpd="sng" w="76200">
            <a:solidFill>
              <a:srgbClr val="CF5F5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3F3F3F"/>
              </a:solidFill>
              <a:latin typeface="Arial"/>
              <a:ea typeface="Arial"/>
              <a:cs typeface="Arial"/>
              <a:sym typeface="Arial"/>
            </a:endParaRPr>
          </a:p>
        </p:txBody>
      </p:sp>
      <p:sp>
        <p:nvSpPr>
          <p:cNvPr id="439" name="Google Shape;439;p31"/>
          <p:cNvSpPr txBox="1"/>
          <p:nvPr/>
        </p:nvSpPr>
        <p:spPr>
          <a:xfrm>
            <a:off x="5141675" y="274375"/>
            <a:ext cx="1822200" cy="393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ko-KR" sz="3000">
                <a:solidFill>
                  <a:srgbClr val="3F3F3F"/>
                </a:solidFill>
              </a:rPr>
              <a:t>분석방향 </a:t>
            </a:r>
            <a:endParaRPr b="1" sz="3000">
              <a:solidFill>
                <a:srgbClr val="3F3F3F"/>
              </a:solidFill>
            </a:endParaRPr>
          </a:p>
        </p:txBody>
      </p:sp>
      <p:sp>
        <p:nvSpPr>
          <p:cNvPr id="440" name="Google Shape;440;p31"/>
          <p:cNvSpPr/>
          <p:nvPr/>
        </p:nvSpPr>
        <p:spPr>
          <a:xfrm>
            <a:off x="4760855" y="404906"/>
            <a:ext cx="262500" cy="262500"/>
          </a:xfrm>
          <a:prstGeom prst="ellipse">
            <a:avLst/>
          </a:prstGeom>
          <a:noFill/>
          <a:ln cap="flat" cmpd="sng" w="57150">
            <a:solidFill>
              <a:srgbClr val="CF5F5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441" name="Google Shape;441;p31"/>
          <p:cNvSpPr/>
          <p:nvPr/>
        </p:nvSpPr>
        <p:spPr>
          <a:xfrm>
            <a:off x="7082196" y="404896"/>
            <a:ext cx="262500" cy="262500"/>
          </a:xfrm>
          <a:prstGeom prst="ellipse">
            <a:avLst/>
          </a:prstGeom>
          <a:noFill/>
          <a:ln cap="flat" cmpd="sng" w="57150">
            <a:solidFill>
              <a:srgbClr val="CF5F5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442" name="Google Shape;442;p31"/>
          <p:cNvSpPr/>
          <p:nvPr/>
        </p:nvSpPr>
        <p:spPr>
          <a:xfrm>
            <a:off x="418250" y="975075"/>
            <a:ext cx="6926400" cy="393000"/>
          </a:xfrm>
          <a:prstGeom prst="roundRect">
            <a:avLst>
              <a:gd fmla="val 50000" name="adj"/>
            </a:avLst>
          </a:prstGeom>
          <a:solidFill>
            <a:srgbClr val="CF5F54"/>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ko-KR" sz="2000">
                <a:solidFill>
                  <a:srgbClr val="FFFBF0"/>
                </a:solidFill>
              </a:rPr>
              <a:t>4. 예측값과 비교하여 지역별 현황 파악</a:t>
            </a:r>
            <a:endParaRPr b="1" sz="2000">
              <a:solidFill>
                <a:schemeClr val="lt1"/>
              </a:solidFill>
              <a:latin typeface="Malgun Gothic"/>
              <a:ea typeface="Malgun Gothic"/>
              <a:cs typeface="Malgun Gothic"/>
              <a:sym typeface="Malgun Gothic"/>
            </a:endParaRPr>
          </a:p>
        </p:txBody>
      </p:sp>
      <p:sp>
        <p:nvSpPr>
          <p:cNvPr id="443" name="Google Shape;443;p31"/>
          <p:cNvSpPr/>
          <p:nvPr/>
        </p:nvSpPr>
        <p:spPr>
          <a:xfrm>
            <a:off x="456825" y="2870375"/>
            <a:ext cx="6926400" cy="393000"/>
          </a:xfrm>
          <a:prstGeom prst="roundRect">
            <a:avLst>
              <a:gd fmla="val 50000" name="adj"/>
            </a:avLst>
          </a:prstGeom>
          <a:solidFill>
            <a:srgbClr val="CF5F54"/>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ko-KR" sz="2000">
                <a:solidFill>
                  <a:srgbClr val="FFFBF0"/>
                </a:solidFill>
              </a:rPr>
              <a:t>5. 지도에 시각화</a:t>
            </a:r>
            <a:endParaRPr b="1" sz="2000">
              <a:solidFill>
                <a:srgbClr val="FFFBF0"/>
              </a:solidFill>
            </a:endParaRPr>
          </a:p>
        </p:txBody>
      </p:sp>
      <p:sp>
        <p:nvSpPr>
          <p:cNvPr id="444" name="Google Shape;444;p31"/>
          <p:cNvSpPr txBox="1"/>
          <p:nvPr/>
        </p:nvSpPr>
        <p:spPr>
          <a:xfrm>
            <a:off x="341100" y="3346875"/>
            <a:ext cx="4357800" cy="7488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50000"/>
              </a:lnSpc>
              <a:spcBef>
                <a:spcPts val="0"/>
              </a:spcBef>
              <a:spcAft>
                <a:spcPts val="0"/>
              </a:spcAft>
              <a:buClr>
                <a:srgbClr val="262626"/>
              </a:buClr>
              <a:buSzPts val="1400"/>
              <a:buFont typeface="Noto Sans Symbols"/>
              <a:buChar char="▪"/>
            </a:pPr>
            <a:r>
              <a:rPr b="1" lang="ko-KR">
                <a:solidFill>
                  <a:srgbClr val="262626"/>
                </a:solidFill>
              </a:rPr>
              <a:t>전국 지도에 서울 모델과 지역 간 차이값을 표시</a:t>
            </a:r>
            <a:endParaRPr b="1">
              <a:solidFill>
                <a:srgbClr val="262626"/>
              </a:solidFill>
            </a:endParaRPr>
          </a:p>
          <a:p>
            <a:pPr indent="-285750" lvl="0" marL="285750" marR="0" rtl="0" algn="l">
              <a:lnSpc>
                <a:spcPct val="150000"/>
              </a:lnSpc>
              <a:spcBef>
                <a:spcPts val="0"/>
              </a:spcBef>
              <a:spcAft>
                <a:spcPts val="0"/>
              </a:spcAft>
              <a:buClr>
                <a:srgbClr val="262626"/>
              </a:buClr>
              <a:buSzPts val="1400"/>
              <a:buFont typeface="Noto Sans Symbols"/>
              <a:buChar char="▪"/>
            </a:pPr>
            <a:r>
              <a:rPr b="1" lang="ko-KR">
                <a:solidFill>
                  <a:srgbClr val="262626"/>
                </a:solidFill>
              </a:rPr>
              <a:t>차이값 분포의 </a:t>
            </a:r>
            <a:r>
              <a:rPr b="1" lang="ko-KR">
                <a:solidFill>
                  <a:srgbClr val="262626"/>
                </a:solidFill>
              </a:rPr>
              <a:t>시각화 </a:t>
            </a:r>
            <a:endParaRPr b="1">
              <a:solidFill>
                <a:schemeClr val="dk1"/>
              </a:solidFill>
            </a:endParaRPr>
          </a:p>
        </p:txBody>
      </p:sp>
      <p:sp>
        <p:nvSpPr>
          <p:cNvPr id="445" name="Google Shape;445;p31"/>
          <p:cNvSpPr txBox="1"/>
          <p:nvPr/>
        </p:nvSpPr>
        <p:spPr>
          <a:xfrm>
            <a:off x="341100" y="1458700"/>
            <a:ext cx="7850700" cy="6360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50000"/>
              </a:lnSpc>
              <a:spcBef>
                <a:spcPts val="0"/>
              </a:spcBef>
              <a:spcAft>
                <a:spcPts val="0"/>
              </a:spcAft>
              <a:buClr>
                <a:srgbClr val="262626"/>
              </a:buClr>
              <a:buSzPts val="1400"/>
              <a:buFont typeface="Noto Sans Symbols"/>
              <a:buChar char="▪"/>
            </a:pPr>
            <a:r>
              <a:rPr b="1" lang="ko-KR">
                <a:solidFill>
                  <a:srgbClr val="262626"/>
                </a:solidFill>
              </a:rPr>
              <a:t>계</a:t>
            </a:r>
            <a:r>
              <a:rPr b="1" lang="ko-KR">
                <a:solidFill>
                  <a:schemeClr val="dk1"/>
                </a:solidFill>
              </a:rPr>
              <a:t>산한 예측값에서 지역별 다양한 돌봄교실 현황(dolbomplus)값을 빼 차이값 도출</a:t>
            </a:r>
            <a:endParaRPr b="1">
              <a:solidFill>
                <a:srgbClr val="262626"/>
              </a:solidFill>
            </a:endParaRPr>
          </a:p>
          <a:p>
            <a:pPr indent="-285750" lvl="0" marL="285750" marR="0" rtl="0" algn="l">
              <a:lnSpc>
                <a:spcPct val="150000"/>
              </a:lnSpc>
              <a:spcBef>
                <a:spcPts val="0"/>
              </a:spcBef>
              <a:spcAft>
                <a:spcPts val="0"/>
              </a:spcAft>
              <a:buClr>
                <a:srgbClr val="262626"/>
              </a:buClr>
              <a:buSzPts val="1400"/>
              <a:buFont typeface="Noto Sans Symbols"/>
              <a:buChar char="▪"/>
            </a:pPr>
            <a:r>
              <a:rPr b="1" lang="ko-KR">
                <a:solidFill>
                  <a:srgbClr val="262626"/>
                </a:solidFill>
              </a:rPr>
              <a:t>도</a:t>
            </a:r>
            <a:r>
              <a:rPr b="1" lang="ko-KR">
                <a:solidFill>
                  <a:schemeClr val="dk1"/>
                </a:solidFill>
              </a:rPr>
              <a:t>출된 차이값을 통해 서울 모델과 비교한 지역별 돌봄교실 현황 파악 및 분석</a:t>
            </a:r>
            <a:endParaRPr b="1" sz="1000">
              <a:solidFill>
                <a:srgbClr val="26262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F0"/>
        </a:solidFill>
      </p:bgPr>
    </p:bg>
    <p:spTree>
      <p:nvGrpSpPr>
        <p:cNvPr id="90" name="Shape 90"/>
        <p:cNvGrpSpPr/>
        <p:nvPr/>
      </p:nvGrpSpPr>
      <p:grpSpPr>
        <a:xfrm>
          <a:off x="0" y="0"/>
          <a:ext cx="0" cy="0"/>
          <a:chOff x="0" y="0"/>
          <a:chExt cx="0" cy="0"/>
        </a:xfrm>
      </p:grpSpPr>
      <p:sp>
        <p:nvSpPr>
          <p:cNvPr id="91" name="Google Shape;91;p14"/>
          <p:cNvSpPr txBox="1"/>
          <p:nvPr/>
        </p:nvSpPr>
        <p:spPr>
          <a:xfrm>
            <a:off x="4915675" y="1802897"/>
            <a:ext cx="8558400" cy="7695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rPr b="1" lang="ko-KR" sz="3000"/>
              <a:t>지역별 수요분석과 예측을 통한</a:t>
            </a:r>
            <a:endParaRPr b="1" sz="3000"/>
          </a:p>
          <a:p>
            <a:pPr indent="0" lvl="0" marL="0" rtl="0" algn="l">
              <a:spcBef>
                <a:spcPts val="0"/>
              </a:spcBef>
              <a:spcAft>
                <a:spcPts val="0"/>
              </a:spcAft>
              <a:buClr>
                <a:schemeClr val="dk1"/>
              </a:buClr>
              <a:buFont typeface="Arial"/>
              <a:buNone/>
            </a:pPr>
            <a:r>
              <a:rPr b="1" lang="ko-KR" sz="3000"/>
              <a:t>초등돌봄교실 우선 배치 필요 지역 선정</a:t>
            </a:r>
            <a:r>
              <a:rPr b="1" lang="ko-KR" sz="3000">
                <a:solidFill>
                  <a:srgbClr val="F2C06B"/>
                </a:solidFill>
                <a:highlight>
                  <a:srgbClr val="000000"/>
                </a:highlight>
              </a:rPr>
              <a:t> </a:t>
            </a:r>
            <a:endParaRPr b="1" sz="3000">
              <a:highlight>
                <a:srgbClr val="000000"/>
              </a:highlight>
            </a:endParaRPr>
          </a:p>
        </p:txBody>
      </p:sp>
      <p:sp>
        <p:nvSpPr>
          <p:cNvPr id="92" name="Google Shape;92;p14"/>
          <p:cNvSpPr txBox="1"/>
          <p:nvPr/>
        </p:nvSpPr>
        <p:spPr>
          <a:xfrm>
            <a:off x="6096000" y="3243481"/>
            <a:ext cx="4243500" cy="30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ko-KR" sz="1400">
                <a:solidFill>
                  <a:srgbClr val="3F3F3F"/>
                </a:solidFill>
                <a:latin typeface="Arial"/>
                <a:ea typeface="Arial"/>
                <a:cs typeface="Arial"/>
                <a:sym typeface="Arial"/>
              </a:rPr>
              <a:t> </a:t>
            </a:r>
            <a:endParaRPr/>
          </a:p>
        </p:txBody>
      </p:sp>
      <p:grpSp>
        <p:nvGrpSpPr>
          <p:cNvPr id="93" name="Google Shape;93;p14"/>
          <p:cNvGrpSpPr/>
          <p:nvPr/>
        </p:nvGrpSpPr>
        <p:grpSpPr>
          <a:xfrm>
            <a:off x="-544757" y="-76206"/>
            <a:ext cx="4452799" cy="7146096"/>
            <a:chOff x="-544757" y="-76206"/>
            <a:chExt cx="4452799" cy="7146096"/>
          </a:xfrm>
        </p:grpSpPr>
        <p:sp>
          <p:nvSpPr>
            <p:cNvPr id="94" name="Google Shape;94;p14"/>
            <p:cNvSpPr/>
            <p:nvPr/>
          </p:nvSpPr>
          <p:spPr>
            <a:xfrm>
              <a:off x="-544757" y="1012945"/>
              <a:ext cx="2675468" cy="2675468"/>
            </a:xfrm>
            <a:prstGeom prst="ellipse">
              <a:avLst/>
            </a:prstGeom>
            <a:solidFill>
              <a:srgbClr val="CF5F5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95" name="Google Shape;95;p14"/>
            <p:cNvSpPr/>
            <p:nvPr/>
          </p:nvSpPr>
          <p:spPr>
            <a:xfrm>
              <a:off x="148838" y="-76206"/>
              <a:ext cx="1888067" cy="1888067"/>
            </a:xfrm>
            <a:prstGeom prst="ellipse">
              <a:avLst/>
            </a:prstGeom>
            <a:solidFill>
              <a:srgbClr val="F2C06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96" name="Google Shape;96;p14"/>
            <p:cNvSpPr/>
            <p:nvPr/>
          </p:nvSpPr>
          <p:spPr>
            <a:xfrm>
              <a:off x="1638971" y="609593"/>
              <a:ext cx="990601" cy="990601"/>
            </a:xfrm>
            <a:prstGeom prst="ellipse">
              <a:avLst/>
            </a:prstGeom>
            <a:solidFill>
              <a:srgbClr val="CF5F5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97" name="Google Shape;97;p14"/>
            <p:cNvSpPr/>
            <p:nvPr/>
          </p:nvSpPr>
          <p:spPr>
            <a:xfrm>
              <a:off x="2130711" y="973662"/>
              <a:ext cx="702733" cy="702733"/>
            </a:xfrm>
            <a:prstGeom prst="ellipse">
              <a:avLst/>
            </a:prstGeom>
            <a:solidFill>
              <a:srgbClr val="5F938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98" name="Google Shape;98;p14"/>
            <p:cNvSpPr/>
            <p:nvPr/>
          </p:nvSpPr>
          <p:spPr>
            <a:xfrm>
              <a:off x="2629572" y="3587516"/>
              <a:ext cx="702733" cy="702733"/>
            </a:xfrm>
            <a:prstGeom prst="ellipse">
              <a:avLst/>
            </a:prstGeom>
            <a:solidFill>
              <a:srgbClr val="99A6A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99" name="Google Shape;99;p14"/>
            <p:cNvSpPr/>
            <p:nvPr/>
          </p:nvSpPr>
          <p:spPr>
            <a:xfrm>
              <a:off x="589106" y="1905000"/>
              <a:ext cx="355603" cy="355603"/>
            </a:xfrm>
            <a:prstGeom prst="ellipse">
              <a:avLst/>
            </a:prstGeom>
            <a:solidFill>
              <a:srgbClr val="F2C06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100" name="Google Shape;100;p14"/>
            <p:cNvSpPr/>
            <p:nvPr/>
          </p:nvSpPr>
          <p:spPr>
            <a:xfrm>
              <a:off x="652607" y="4131735"/>
              <a:ext cx="287865" cy="287865"/>
            </a:xfrm>
            <a:prstGeom prst="ellipse">
              <a:avLst/>
            </a:prstGeom>
            <a:solidFill>
              <a:srgbClr val="CF5F5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101" name="Google Shape;101;p14"/>
            <p:cNvSpPr/>
            <p:nvPr/>
          </p:nvSpPr>
          <p:spPr>
            <a:xfrm>
              <a:off x="-149274" y="5240872"/>
              <a:ext cx="1603761" cy="1603761"/>
            </a:xfrm>
            <a:prstGeom prst="ellipse">
              <a:avLst/>
            </a:prstGeom>
            <a:solidFill>
              <a:srgbClr val="5F938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102" name="Google Shape;102;p14"/>
            <p:cNvSpPr/>
            <p:nvPr/>
          </p:nvSpPr>
          <p:spPr>
            <a:xfrm>
              <a:off x="3552439" y="1752597"/>
              <a:ext cx="355603" cy="355603"/>
            </a:xfrm>
            <a:prstGeom prst="ellipse">
              <a:avLst/>
            </a:prstGeom>
            <a:solidFill>
              <a:srgbClr val="99A6A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103" name="Google Shape;103;p14"/>
            <p:cNvSpPr/>
            <p:nvPr/>
          </p:nvSpPr>
          <p:spPr>
            <a:xfrm>
              <a:off x="766907" y="6036957"/>
              <a:ext cx="1032933" cy="1032933"/>
            </a:xfrm>
            <a:prstGeom prst="ellipse">
              <a:avLst/>
            </a:prstGeom>
            <a:solidFill>
              <a:srgbClr val="F2C06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104" name="Google Shape;104;p14"/>
            <p:cNvSpPr/>
            <p:nvPr/>
          </p:nvSpPr>
          <p:spPr>
            <a:xfrm>
              <a:off x="1029372" y="5784519"/>
              <a:ext cx="609599" cy="609599"/>
            </a:xfrm>
            <a:prstGeom prst="ellipse">
              <a:avLst/>
            </a:prstGeom>
            <a:solidFill>
              <a:srgbClr val="CF5F5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105" name="Google Shape;105;p14"/>
            <p:cNvSpPr/>
            <p:nvPr/>
          </p:nvSpPr>
          <p:spPr>
            <a:xfrm>
              <a:off x="1638971" y="4955567"/>
              <a:ext cx="702733" cy="702733"/>
            </a:xfrm>
            <a:prstGeom prst="ellipse">
              <a:avLst/>
            </a:prstGeom>
            <a:solidFill>
              <a:srgbClr val="5F938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106" name="Google Shape;106;p14"/>
            <p:cNvSpPr/>
            <p:nvPr/>
          </p:nvSpPr>
          <p:spPr>
            <a:xfrm>
              <a:off x="2341704" y="5850690"/>
              <a:ext cx="702733" cy="702733"/>
            </a:xfrm>
            <a:prstGeom prst="ellipse">
              <a:avLst/>
            </a:prstGeom>
            <a:solidFill>
              <a:srgbClr val="99A6A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107" name="Google Shape;107;p14"/>
            <p:cNvSpPr/>
            <p:nvPr/>
          </p:nvSpPr>
          <p:spPr>
            <a:xfrm>
              <a:off x="2304276" y="3091613"/>
              <a:ext cx="145224" cy="145224"/>
            </a:xfrm>
            <a:prstGeom prst="ellipse">
              <a:avLst/>
            </a:prstGeom>
            <a:solidFill>
              <a:srgbClr val="F2C06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108" name="Google Shape;108;p14"/>
            <p:cNvSpPr/>
            <p:nvPr/>
          </p:nvSpPr>
          <p:spPr>
            <a:xfrm>
              <a:off x="3459981" y="3369736"/>
              <a:ext cx="152398" cy="152398"/>
            </a:xfrm>
            <a:prstGeom prst="ellipse">
              <a:avLst/>
            </a:prstGeom>
            <a:solidFill>
              <a:srgbClr val="CF5F5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109" name="Google Shape;109;p14"/>
            <p:cNvSpPr/>
            <p:nvPr/>
          </p:nvSpPr>
          <p:spPr>
            <a:xfrm>
              <a:off x="2247643" y="3960086"/>
              <a:ext cx="145224" cy="145224"/>
            </a:xfrm>
            <a:prstGeom prst="ellipse">
              <a:avLst/>
            </a:prstGeom>
            <a:solidFill>
              <a:srgbClr val="F2C06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110" name="Google Shape;110;p14"/>
            <p:cNvSpPr/>
            <p:nvPr/>
          </p:nvSpPr>
          <p:spPr>
            <a:xfrm>
              <a:off x="3403348" y="4238209"/>
              <a:ext cx="152398" cy="152398"/>
            </a:xfrm>
            <a:prstGeom prst="ellipse">
              <a:avLst/>
            </a:prstGeom>
            <a:solidFill>
              <a:srgbClr val="CF5F5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111" name="Google Shape;111;p14"/>
            <p:cNvSpPr/>
            <p:nvPr/>
          </p:nvSpPr>
          <p:spPr>
            <a:xfrm>
              <a:off x="3283801" y="3796146"/>
              <a:ext cx="168052" cy="168052"/>
            </a:xfrm>
            <a:prstGeom prst="ellipse">
              <a:avLst/>
            </a:prstGeom>
            <a:solidFill>
              <a:srgbClr val="5F938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grpSp>
      <p:cxnSp>
        <p:nvCxnSpPr>
          <p:cNvPr id="112" name="Google Shape;112;p14"/>
          <p:cNvCxnSpPr/>
          <p:nvPr/>
        </p:nvCxnSpPr>
        <p:spPr>
          <a:xfrm>
            <a:off x="4625375" y="2789084"/>
            <a:ext cx="7336500" cy="0"/>
          </a:xfrm>
          <a:prstGeom prst="straightConnector1">
            <a:avLst/>
          </a:prstGeom>
          <a:noFill/>
          <a:ln cap="flat" cmpd="sng" w="9525">
            <a:solidFill>
              <a:srgbClr val="3F3F3F"/>
            </a:solidFill>
            <a:prstDash val="solid"/>
            <a:miter lim="800000"/>
            <a:headEnd len="sm" w="sm" type="none"/>
            <a:tailEnd len="sm" w="sm" type="none"/>
          </a:ln>
        </p:spPr>
      </p:cxnSp>
      <p:sp>
        <p:nvSpPr>
          <p:cNvPr id="113" name="Google Shape;113;p14"/>
          <p:cNvSpPr txBox="1"/>
          <p:nvPr/>
        </p:nvSpPr>
        <p:spPr>
          <a:xfrm>
            <a:off x="3186675" y="4349175"/>
            <a:ext cx="9096900" cy="1604100"/>
          </a:xfrm>
          <a:prstGeom prst="rect">
            <a:avLst/>
          </a:prstGeom>
          <a:noFill/>
          <a:ln>
            <a:noFill/>
          </a:ln>
        </p:spPr>
        <p:txBody>
          <a:bodyPr anchorCtr="0" anchor="t" bIns="45700" lIns="91425" spcFirstLastPara="1" rIns="91425" wrap="square" tIns="45700">
            <a:noAutofit/>
          </a:bodyPr>
          <a:lstStyle/>
          <a:p>
            <a:pPr indent="-247650" lvl="0" marL="228600" marR="0" rtl="0" algn="l">
              <a:lnSpc>
                <a:spcPct val="90000"/>
              </a:lnSpc>
              <a:spcBef>
                <a:spcPts val="0"/>
              </a:spcBef>
              <a:spcAft>
                <a:spcPts val="0"/>
              </a:spcAft>
              <a:buClr>
                <a:srgbClr val="000000"/>
              </a:buClr>
              <a:buSzPts val="2300"/>
              <a:buFont typeface="Arial"/>
              <a:buChar char="•"/>
            </a:pPr>
            <a:r>
              <a:rPr b="1" i="0" lang="ko-KR" sz="2300" u="none" cap="none" strike="noStrike">
                <a:solidFill>
                  <a:srgbClr val="000000"/>
                </a:solidFill>
                <a:latin typeface="Arial"/>
                <a:ea typeface="Arial"/>
                <a:cs typeface="Arial"/>
                <a:sym typeface="Arial"/>
              </a:rPr>
              <a:t>팀명: </a:t>
            </a:r>
            <a:r>
              <a:rPr b="1" lang="ko-KR" sz="2300" u="none" cap="none" strike="noStrike">
                <a:latin typeface="Arial"/>
                <a:ea typeface="Arial"/>
                <a:cs typeface="Arial"/>
                <a:sym typeface="Arial"/>
              </a:rPr>
              <a:t>프로젝트 1팀(</a:t>
            </a:r>
            <a:r>
              <a:rPr b="1" lang="ko-KR" sz="2300"/>
              <a:t>1조</a:t>
            </a:r>
            <a:r>
              <a:rPr b="1" lang="ko-KR" sz="2300" u="none" cap="none" strike="noStrike">
                <a:latin typeface="Arial"/>
                <a:ea typeface="Arial"/>
                <a:cs typeface="Arial"/>
                <a:sym typeface="Arial"/>
              </a:rPr>
              <a:t>)</a:t>
            </a:r>
            <a:endParaRPr sz="2300"/>
          </a:p>
          <a:p>
            <a:pPr indent="-247650" lvl="0" marL="228600" marR="0" rtl="0" algn="l">
              <a:lnSpc>
                <a:spcPct val="90000"/>
              </a:lnSpc>
              <a:spcBef>
                <a:spcPts val="1000"/>
              </a:spcBef>
              <a:spcAft>
                <a:spcPts val="0"/>
              </a:spcAft>
              <a:buSzPts val="2300"/>
              <a:buFont typeface="Arial"/>
              <a:buChar char="•"/>
            </a:pPr>
            <a:r>
              <a:rPr b="1" lang="ko-KR" sz="2300" u="none" cap="none" strike="noStrike">
                <a:latin typeface="Arial"/>
                <a:ea typeface="Arial"/>
                <a:cs typeface="Arial"/>
                <a:sym typeface="Arial"/>
              </a:rPr>
              <a:t>팀원: </a:t>
            </a:r>
            <a:r>
              <a:rPr b="1" lang="ko-KR" sz="2300"/>
              <a:t>김도훈, 김지은, 정혜린</a:t>
            </a:r>
            <a:endParaRPr b="1" sz="2300" u="none" cap="none" strike="noStrike">
              <a:latin typeface="Arial"/>
              <a:ea typeface="Arial"/>
              <a:cs typeface="Arial"/>
              <a:sym typeface="Arial"/>
            </a:endParaRPr>
          </a:p>
          <a:p>
            <a:pPr indent="-247650" lvl="0" marL="228600" marR="0" rtl="0" algn="l">
              <a:lnSpc>
                <a:spcPct val="90000"/>
              </a:lnSpc>
              <a:spcBef>
                <a:spcPts val="1000"/>
              </a:spcBef>
              <a:spcAft>
                <a:spcPts val="0"/>
              </a:spcAft>
              <a:buSzPts val="2300"/>
              <a:buFont typeface="Arial"/>
              <a:buChar char="•"/>
            </a:pPr>
            <a:r>
              <a:rPr b="1" lang="ko-KR" sz="2300" u="none" cap="none" strike="noStrike">
                <a:latin typeface="Arial"/>
                <a:ea typeface="Arial"/>
                <a:cs typeface="Arial"/>
                <a:sym typeface="Arial"/>
              </a:rPr>
              <a:t>훈련과정명: </a:t>
            </a:r>
            <a:r>
              <a:rPr b="1" lang="ko-KR" sz="2300"/>
              <a:t>서비스 산업 데이터를 활용한 빅데이터 분석 실무</a:t>
            </a:r>
            <a:endParaRPr b="1" sz="2300" u="none" cap="none" strike="noStrike">
              <a:latin typeface="Arial"/>
              <a:ea typeface="Arial"/>
              <a:cs typeface="Arial"/>
              <a:sym typeface="Arial"/>
            </a:endParaRPr>
          </a:p>
          <a:p>
            <a:pPr indent="-247650" lvl="0" marL="228600" marR="0" rtl="0" algn="l">
              <a:lnSpc>
                <a:spcPct val="90000"/>
              </a:lnSpc>
              <a:spcBef>
                <a:spcPts val="1000"/>
              </a:spcBef>
              <a:spcAft>
                <a:spcPts val="0"/>
              </a:spcAft>
              <a:buClr>
                <a:srgbClr val="000000"/>
              </a:buClr>
              <a:buSzPts val="2300"/>
              <a:buFont typeface="Arial"/>
              <a:buChar char="•"/>
            </a:pPr>
            <a:r>
              <a:rPr b="1" i="0" lang="ko-KR" sz="2300" u="none" cap="none" strike="noStrike">
                <a:solidFill>
                  <a:srgbClr val="000000"/>
                </a:solidFill>
                <a:latin typeface="Arial"/>
                <a:ea typeface="Arial"/>
                <a:cs typeface="Arial"/>
                <a:sym typeface="Arial"/>
              </a:rPr>
              <a:t>운영기관명: 멀티캠퍼스</a:t>
            </a:r>
            <a:endParaRPr b="1" i="1" sz="2300" u="none" cap="none" strike="noStrike">
              <a:solidFill>
                <a:srgbClr val="AEABAB"/>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32"/>
          <p:cNvSpPr/>
          <p:nvPr/>
        </p:nvSpPr>
        <p:spPr>
          <a:xfrm>
            <a:off x="828370" y="310196"/>
            <a:ext cx="68016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ko-KR" sz="3600" u="none" cap="none" strike="noStrike">
                <a:solidFill>
                  <a:srgbClr val="1A7BAE"/>
                </a:solidFill>
                <a:latin typeface="Impact"/>
                <a:ea typeface="Impact"/>
                <a:cs typeface="Impact"/>
                <a:sym typeface="Impact"/>
              </a:rPr>
              <a:t>Ⅳ. 프로젝트 수행 결과</a:t>
            </a:r>
            <a:endParaRPr b="1" i="0" sz="3600" u="none" cap="none" strike="noStrike">
              <a:solidFill>
                <a:srgbClr val="1A7BAE"/>
              </a:solidFill>
              <a:latin typeface="Impact"/>
              <a:ea typeface="Impact"/>
              <a:cs typeface="Impact"/>
              <a:sym typeface="Impact"/>
            </a:endParaRPr>
          </a:p>
        </p:txBody>
      </p:sp>
      <p:grpSp>
        <p:nvGrpSpPr>
          <p:cNvPr id="452" name="Google Shape;452;p32"/>
          <p:cNvGrpSpPr/>
          <p:nvPr/>
        </p:nvGrpSpPr>
        <p:grpSpPr>
          <a:xfrm>
            <a:off x="648917" y="14748"/>
            <a:ext cx="179794" cy="1187805"/>
            <a:chOff x="281524" y="0"/>
            <a:chExt cx="105606" cy="721500"/>
          </a:xfrm>
        </p:grpSpPr>
        <p:sp>
          <p:nvSpPr>
            <p:cNvPr id="453" name="Google Shape;453;p32"/>
            <p:cNvSpPr/>
            <p:nvPr/>
          </p:nvSpPr>
          <p:spPr>
            <a:xfrm>
              <a:off x="281524" y="0"/>
              <a:ext cx="45600" cy="721500"/>
            </a:xfrm>
            <a:prstGeom prst="rect">
              <a:avLst/>
            </a:prstGeom>
            <a:solidFill>
              <a:srgbClr val="2E75B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Malgun Gothic"/>
                <a:buNone/>
              </a:pPr>
              <a:r>
                <a:t/>
              </a:r>
              <a:endParaRPr b="0" i="0" sz="1800" u="none" cap="none" strike="noStrike">
                <a:solidFill>
                  <a:srgbClr val="FFFFFF"/>
                </a:solidFill>
                <a:latin typeface="Arial"/>
                <a:ea typeface="Arial"/>
                <a:cs typeface="Arial"/>
                <a:sym typeface="Arial"/>
              </a:endParaRPr>
            </a:p>
          </p:txBody>
        </p:sp>
        <p:sp>
          <p:nvSpPr>
            <p:cNvPr id="454" name="Google Shape;454;p32"/>
            <p:cNvSpPr/>
            <p:nvPr/>
          </p:nvSpPr>
          <p:spPr>
            <a:xfrm>
              <a:off x="341530" y="0"/>
              <a:ext cx="45600" cy="721500"/>
            </a:xfrm>
            <a:prstGeom prst="rect">
              <a:avLst/>
            </a:prstGeom>
            <a:solidFill>
              <a:srgbClr val="2E75B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Malgun Gothic"/>
                <a:buNone/>
              </a:pPr>
              <a:r>
                <a:t/>
              </a:r>
              <a:endParaRPr b="0" i="0" sz="1800" u="none" cap="none" strike="noStrike">
                <a:solidFill>
                  <a:srgbClr val="FFFFFF"/>
                </a:solidFill>
                <a:latin typeface="Arial"/>
                <a:ea typeface="Arial"/>
                <a:cs typeface="Arial"/>
                <a:sym typeface="Arial"/>
              </a:endParaRPr>
            </a:p>
          </p:txBody>
        </p:sp>
      </p:grpSp>
      <p:graphicFrame>
        <p:nvGraphicFramePr>
          <p:cNvPr id="455" name="Google Shape;455;p32"/>
          <p:cNvGraphicFramePr/>
          <p:nvPr/>
        </p:nvGraphicFramePr>
        <p:xfrm>
          <a:off x="1002046" y="1268590"/>
          <a:ext cx="3000000" cy="3000000"/>
        </p:xfrm>
        <a:graphic>
          <a:graphicData uri="http://schemas.openxmlformats.org/drawingml/2006/table">
            <a:tbl>
              <a:tblPr>
                <a:noFill/>
                <a:tableStyleId>{210C06E3-8B43-45D2-91A1-545380D778CC}</a:tableStyleId>
              </a:tblPr>
              <a:tblGrid>
                <a:gridCol w="10145425"/>
              </a:tblGrid>
              <a:tr h="490625">
                <a:tc>
                  <a:txBody>
                    <a:bodyPr/>
                    <a:lstStyle/>
                    <a:p>
                      <a:pPr indent="0" lvl="0" marL="0" marR="0" rtl="0" algn="ctr">
                        <a:lnSpc>
                          <a:spcPct val="130000"/>
                        </a:lnSpc>
                        <a:spcBef>
                          <a:spcPts val="0"/>
                        </a:spcBef>
                        <a:spcAft>
                          <a:spcPts val="0"/>
                        </a:spcAft>
                        <a:buClr>
                          <a:schemeClr val="dk1"/>
                        </a:buClr>
                        <a:buSzPts val="1800"/>
                        <a:buFont typeface="Arial"/>
                        <a:buNone/>
                      </a:pPr>
                      <a:r>
                        <a:rPr b="0" i="0" lang="ko-KR" sz="1800" u="none" cap="none" strike="noStrike">
                          <a:solidFill>
                            <a:schemeClr val="dk1"/>
                          </a:solidFill>
                          <a:latin typeface="Malgun Gothic"/>
                          <a:ea typeface="Malgun Gothic"/>
                          <a:cs typeface="Malgun Gothic"/>
                          <a:sym typeface="Malgun Gothic"/>
                        </a:rPr>
                        <a:t>✎ </a:t>
                      </a:r>
                      <a:r>
                        <a:rPr b="1" i="0" lang="ko-KR" sz="2400" u="none" cap="none" strike="noStrike">
                          <a:solidFill>
                            <a:schemeClr val="dk1"/>
                          </a:solidFill>
                          <a:latin typeface="Arial"/>
                          <a:ea typeface="Arial"/>
                          <a:cs typeface="Arial"/>
                          <a:sym typeface="Arial"/>
                        </a:rPr>
                        <a:t>작 성 요 령 </a:t>
                      </a:r>
                      <a:r>
                        <a:rPr b="0" i="0" lang="ko-KR" sz="1800" u="none" cap="none" strike="noStrike">
                          <a:solidFill>
                            <a:schemeClr val="dk1"/>
                          </a:solidFill>
                          <a:latin typeface="Malgun Gothic"/>
                          <a:ea typeface="Malgun Gothic"/>
                          <a:cs typeface="Malgun Gothic"/>
                          <a:sym typeface="Malgun Gothic"/>
                        </a:rPr>
                        <a:t>✎</a:t>
                      </a:r>
                      <a:endParaRPr b="1" i="0" sz="2400" u="none" cap="none" strike="noStrike">
                        <a:solidFill>
                          <a:schemeClr val="dk1"/>
                        </a:solidFill>
                        <a:latin typeface="Arial"/>
                        <a:ea typeface="Arial"/>
                        <a:cs typeface="Arial"/>
                        <a:sym typeface="Arial"/>
                      </a:endParaRPr>
                    </a:p>
                  </a:txBody>
                  <a:tcPr marT="4225" marB="0" marR="4225" marL="72000" anchor="ctr">
                    <a:lnL cap="flat" cmpd="sng" w="12700">
                      <a:solidFill>
                        <a:schemeClr val="dk1"/>
                      </a:solidFill>
                      <a:prstDash val="dot"/>
                      <a:round/>
                      <a:headEnd len="sm" w="sm" type="none"/>
                      <a:tailEnd len="sm" w="sm" type="none"/>
                    </a:lnL>
                    <a:lnR cap="flat" cmpd="sng" w="12700">
                      <a:solidFill>
                        <a:schemeClr val="dk1"/>
                      </a:solidFill>
                      <a:prstDash val="dot"/>
                      <a:round/>
                      <a:headEnd len="sm" w="sm" type="none"/>
                      <a:tailEnd len="sm" w="sm" type="none"/>
                    </a:lnR>
                    <a:lnT cap="flat" cmpd="sng" w="12700">
                      <a:solidFill>
                        <a:schemeClr val="dk1"/>
                      </a:solidFill>
                      <a:prstDash val="dot"/>
                      <a:round/>
                      <a:headEnd len="sm" w="sm" type="none"/>
                      <a:tailEnd len="sm" w="sm" type="none"/>
                    </a:lnT>
                    <a:lnB cap="flat" cmpd="sng" w="12700">
                      <a:solidFill>
                        <a:schemeClr val="dk1"/>
                      </a:solidFill>
                      <a:prstDash val="dot"/>
                      <a:round/>
                      <a:headEnd len="sm" w="sm" type="none"/>
                      <a:tailEnd len="sm" w="sm" type="none"/>
                    </a:lnB>
                    <a:solidFill>
                      <a:srgbClr val="BFBFBF"/>
                    </a:solidFill>
                  </a:tcPr>
                </a:tc>
              </a:tr>
              <a:tr h="4390625">
                <a:tc>
                  <a:txBody>
                    <a:bodyPr/>
                    <a:lstStyle/>
                    <a:p>
                      <a:pPr indent="-285750" lvl="0" marL="285750" marR="0" rtl="0" algn="l">
                        <a:lnSpc>
                          <a:spcPct val="130000"/>
                        </a:lnSpc>
                        <a:spcBef>
                          <a:spcPts val="0"/>
                        </a:spcBef>
                        <a:spcAft>
                          <a:spcPts val="0"/>
                        </a:spcAft>
                        <a:buClr>
                          <a:schemeClr val="dk1"/>
                        </a:buClr>
                        <a:buSzPts val="1800"/>
                        <a:buFont typeface="Noto Sans Symbols"/>
                        <a:buChar char="❖"/>
                      </a:pPr>
                      <a:r>
                        <a:rPr b="1" i="0" lang="ko-KR" sz="1800" u="none" cap="none" strike="noStrike">
                          <a:solidFill>
                            <a:schemeClr val="dk1"/>
                          </a:solidFill>
                          <a:latin typeface="Arial"/>
                          <a:ea typeface="Arial"/>
                          <a:cs typeface="Arial"/>
                          <a:sym typeface="Arial"/>
                        </a:rPr>
                        <a:t>[프로젝트 수행 결과]는 프로젝트 결과물이 도출된 과정을 세부적으로 기록</a:t>
                      </a:r>
                      <a:endParaRPr b="1" i="0" sz="1800" u="none" cap="none" strike="noStrike">
                        <a:solidFill>
                          <a:schemeClr val="dk1"/>
                        </a:solidFill>
                        <a:latin typeface="Arial"/>
                        <a:ea typeface="Arial"/>
                        <a:cs typeface="Arial"/>
                        <a:sym typeface="Arial"/>
                      </a:endParaRPr>
                    </a:p>
                    <a:p>
                      <a:pPr indent="0" lvl="0" marL="0" marR="0" rtl="0" algn="l">
                        <a:lnSpc>
                          <a:spcPct val="130000"/>
                        </a:lnSpc>
                        <a:spcBef>
                          <a:spcPts val="0"/>
                        </a:spcBef>
                        <a:spcAft>
                          <a:spcPts val="0"/>
                        </a:spcAft>
                        <a:buClr>
                          <a:schemeClr val="dk1"/>
                        </a:buClr>
                        <a:buSzPts val="1800"/>
                        <a:buFont typeface="Noto Sans Symbols"/>
                        <a:buNone/>
                      </a:pPr>
                      <a:r>
                        <a:rPr b="1" i="0" lang="ko-KR" sz="1800" u="none" cap="none" strike="noStrike">
                          <a:solidFill>
                            <a:schemeClr val="dk1"/>
                          </a:solidFill>
                          <a:latin typeface="Arial"/>
                          <a:ea typeface="Arial"/>
                          <a:cs typeface="Arial"/>
                          <a:sym typeface="Arial"/>
                        </a:rPr>
                        <a:t> -  예시</a:t>
                      </a:r>
                      <a:r>
                        <a:rPr b="1" i="0" lang="ko-KR" sz="1400" u="none" cap="none" strike="noStrike">
                          <a:solidFill>
                            <a:schemeClr val="dk1"/>
                          </a:solidFill>
                          <a:latin typeface="Arial"/>
                          <a:ea typeface="Arial"/>
                          <a:cs typeface="Arial"/>
                          <a:sym typeface="Arial"/>
                        </a:rPr>
                        <a:t>(10~13p)</a:t>
                      </a:r>
                      <a:r>
                        <a:rPr b="1" i="0" lang="ko-KR" sz="1800" u="none" cap="none" strike="noStrike">
                          <a:solidFill>
                            <a:schemeClr val="dk1"/>
                          </a:solidFill>
                          <a:latin typeface="Arial"/>
                          <a:ea typeface="Arial"/>
                          <a:cs typeface="Arial"/>
                          <a:sym typeface="Arial"/>
                        </a:rPr>
                        <a:t>는 하나의 사례로 간단하게 제시한 것이므로 프로젝트의 성격에 따라 보다 자세하게 기록하며, 결과를 서술하는 과정에서는 논리성, 창의성, 완결성이 잘 드러나도록 한다.</a:t>
                      </a:r>
                      <a:endParaRPr/>
                    </a:p>
                    <a:p>
                      <a:pPr indent="0" lvl="0" marL="0" marR="0" rtl="0" algn="l">
                        <a:lnSpc>
                          <a:spcPct val="130000"/>
                        </a:lnSpc>
                        <a:spcBef>
                          <a:spcPts val="0"/>
                        </a:spcBef>
                        <a:spcAft>
                          <a:spcPts val="0"/>
                        </a:spcAft>
                        <a:buClr>
                          <a:schemeClr val="dk1"/>
                        </a:buClr>
                        <a:buSzPts val="1000"/>
                        <a:buFont typeface="Noto Sans Symbols"/>
                        <a:buNone/>
                      </a:pPr>
                      <a:r>
                        <a:t/>
                      </a:r>
                      <a:endParaRPr b="1" i="0" sz="1000" u="none" cap="none" strike="noStrike">
                        <a:solidFill>
                          <a:schemeClr val="dk1"/>
                        </a:solidFill>
                        <a:latin typeface="Arial"/>
                        <a:ea typeface="Arial"/>
                        <a:cs typeface="Arial"/>
                        <a:sym typeface="Arial"/>
                      </a:endParaRPr>
                    </a:p>
                    <a:p>
                      <a:pPr indent="0" lvl="0" marL="0" marR="0" rtl="0" algn="l">
                        <a:lnSpc>
                          <a:spcPct val="130000"/>
                        </a:lnSpc>
                        <a:spcBef>
                          <a:spcPts val="0"/>
                        </a:spcBef>
                        <a:spcAft>
                          <a:spcPts val="0"/>
                        </a:spcAft>
                        <a:buClr>
                          <a:schemeClr val="dk1"/>
                        </a:buClr>
                        <a:buSzPts val="1600"/>
                        <a:buFont typeface="Arial"/>
                        <a:buNone/>
                      </a:pPr>
                      <a:r>
                        <a:rPr b="0" i="0" lang="ko-KR" sz="1600" u="none" cap="none" strike="noStrike">
                          <a:solidFill>
                            <a:schemeClr val="dk1"/>
                          </a:solidFill>
                          <a:latin typeface="Arial"/>
                          <a:ea typeface="Arial"/>
                          <a:cs typeface="Arial"/>
                          <a:sym typeface="Arial"/>
                        </a:rPr>
                        <a:t>※ 논리성: 프로젝트의 결과물을 도출하기 위해 논리적인 과정으로 구성된 정도를 의미. </a:t>
                      </a:r>
                      <a:br>
                        <a:rPr b="0" i="0" lang="ko-KR" sz="1600" u="none" cap="none" strike="noStrike">
                          <a:solidFill>
                            <a:schemeClr val="dk1"/>
                          </a:solidFill>
                          <a:latin typeface="Arial"/>
                          <a:ea typeface="Arial"/>
                          <a:cs typeface="Arial"/>
                          <a:sym typeface="Arial"/>
                        </a:rPr>
                      </a:br>
                      <a:r>
                        <a:rPr b="0" i="0" lang="ko-KR" sz="1600" u="none" cap="none" strike="noStrike">
                          <a:solidFill>
                            <a:schemeClr val="dk1"/>
                          </a:solidFill>
                          <a:latin typeface="Arial"/>
                          <a:ea typeface="Arial"/>
                          <a:cs typeface="Arial"/>
                          <a:sym typeface="Arial"/>
                        </a:rPr>
                        <a:t>              예를 들어 산업 분야 및 연구 문헌 검토, 선진사례 및 문헌 활용 등이 있음</a:t>
                      </a:r>
                      <a:endParaRPr b="0" i="0" sz="1600" u="none" cap="none" strike="noStrike">
                        <a:solidFill>
                          <a:schemeClr val="dk1"/>
                        </a:solidFill>
                        <a:latin typeface="Arial"/>
                        <a:ea typeface="Arial"/>
                        <a:cs typeface="Arial"/>
                        <a:sym typeface="Arial"/>
                      </a:endParaRPr>
                    </a:p>
                    <a:p>
                      <a:pPr indent="0" lvl="0" marL="0" marR="0" rtl="0" algn="l">
                        <a:lnSpc>
                          <a:spcPct val="130000"/>
                        </a:lnSpc>
                        <a:spcBef>
                          <a:spcPts val="0"/>
                        </a:spcBef>
                        <a:spcAft>
                          <a:spcPts val="0"/>
                        </a:spcAft>
                        <a:buClr>
                          <a:schemeClr val="dk1"/>
                        </a:buClr>
                        <a:buSzPts val="1600"/>
                        <a:buFont typeface="Arial"/>
                        <a:buNone/>
                      </a:pPr>
                      <a:r>
                        <a:rPr b="0" i="0" lang="ko-KR" sz="1600" u="none" cap="none" strike="noStrike">
                          <a:solidFill>
                            <a:schemeClr val="dk1"/>
                          </a:solidFill>
                          <a:latin typeface="Arial"/>
                          <a:ea typeface="Arial"/>
                          <a:cs typeface="Arial"/>
                          <a:sym typeface="Arial"/>
                        </a:rPr>
                        <a:t>※ 창의성: 프로젝트의 결과물이 이전의 결과물과 달리 획기적인 주제나 아이디어로 만들어진 정도를 의미</a:t>
                      </a:r>
                      <a:endParaRPr b="0" i="0" sz="1600" u="none" cap="none" strike="noStrike">
                        <a:solidFill>
                          <a:schemeClr val="dk1"/>
                        </a:solidFill>
                        <a:latin typeface="Arial"/>
                        <a:ea typeface="Arial"/>
                        <a:cs typeface="Arial"/>
                        <a:sym typeface="Arial"/>
                      </a:endParaRPr>
                    </a:p>
                    <a:p>
                      <a:pPr indent="0" lvl="0" marL="0" marR="0" rtl="0" algn="l">
                        <a:lnSpc>
                          <a:spcPct val="130000"/>
                        </a:lnSpc>
                        <a:spcBef>
                          <a:spcPts val="0"/>
                        </a:spcBef>
                        <a:spcAft>
                          <a:spcPts val="0"/>
                        </a:spcAft>
                        <a:buClr>
                          <a:schemeClr val="dk1"/>
                        </a:buClr>
                        <a:buSzPts val="1600"/>
                        <a:buFont typeface="Arial"/>
                        <a:buNone/>
                      </a:pPr>
                      <a:r>
                        <a:rPr b="0" i="0" lang="ko-KR" sz="1600" u="none" cap="none" strike="noStrike">
                          <a:solidFill>
                            <a:schemeClr val="dk1"/>
                          </a:solidFill>
                          <a:latin typeface="Arial"/>
                          <a:ea typeface="Arial"/>
                          <a:cs typeface="Arial"/>
                          <a:sym typeface="Arial"/>
                        </a:rPr>
                        <a:t>※ 완결성: 프로젝트의 결과물이 실습 주제와 과정에 맞게 완결성 있게 도출된 정도를 의미</a:t>
                      </a:r>
                      <a:endParaRPr b="0" i="0" sz="1600" u="none" cap="none" strike="noStrike">
                        <a:solidFill>
                          <a:schemeClr val="dk1"/>
                        </a:solidFill>
                        <a:latin typeface="Arial"/>
                        <a:ea typeface="Arial"/>
                        <a:cs typeface="Arial"/>
                        <a:sym typeface="Arial"/>
                      </a:endParaRPr>
                    </a:p>
                    <a:p>
                      <a:pPr indent="-285750" lvl="0" marL="285750" marR="0" rtl="0" algn="l">
                        <a:lnSpc>
                          <a:spcPct val="150000"/>
                        </a:lnSpc>
                        <a:spcBef>
                          <a:spcPts val="0"/>
                        </a:spcBef>
                        <a:spcAft>
                          <a:spcPts val="0"/>
                        </a:spcAft>
                        <a:buClr>
                          <a:schemeClr val="dk1"/>
                        </a:buClr>
                        <a:buSzPts val="1600"/>
                        <a:buFont typeface="Arial"/>
                        <a:buChar char="•"/>
                      </a:pPr>
                      <a:r>
                        <a:rPr b="0" i="0" lang="ko-KR" sz="1600" u="none" cap="none" strike="noStrike">
                          <a:solidFill>
                            <a:schemeClr val="dk1"/>
                          </a:solidFill>
                          <a:latin typeface="Arial"/>
                          <a:ea typeface="Arial"/>
                          <a:cs typeface="Arial"/>
                          <a:sym typeface="Arial"/>
                        </a:rPr>
                        <a:t>프로젝트의 결과는 그 과정이 잘 드러날 수 있도록 데이터 가공 과정부터 활용까지 전체적인 프로세스를 확인할 수 있도록 단계별로 작성</a:t>
                      </a:r>
                      <a:endParaRPr b="0" i="0" sz="1600" u="none" cap="none" strike="noStrike">
                        <a:solidFill>
                          <a:schemeClr val="dk1"/>
                        </a:solidFill>
                        <a:latin typeface="Arial"/>
                        <a:ea typeface="Arial"/>
                        <a:cs typeface="Arial"/>
                        <a:sym typeface="Arial"/>
                      </a:endParaRPr>
                    </a:p>
                    <a:p>
                      <a:pPr indent="-285750" lvl="0" marL="285750" marR="0" rtl="0" algn="l">
                        <a:lnSpc>
                          <a:spcPct val="150000"/>
                        </a:lnSpc>
                        <a:spcBef>
                          <a:spcPts val="0"/>
                        </a:spcBef>
                        <a:spcAft>
                          <a:spcPts val="0"/>
                        </a:spcAft>
                        <a:buClr>
                          <a:schemeClr val="dk1"/>
                        </a:buClr>
                        <a:buSzPts val="1600"/>
                        <a:buFont typeface="Arial"/>
                        <a:buChar char="•"/>
                      </a:pPr>
                      <a:r>
                        <a:rPr b="0" i="0" lang="ko-KR" sz="1600" u="none" cap="none" strike="noStrike">
                          <a:solidFill>
                            <a:schemeClr val="dk1"/>
                          </a:solidFill>
                          <a:latin typeface="Arial"/>
                          <a:ea typeface="Arial"/>
                          <a:cs typeface="Arial"/>
                          <a:sym typeface="Arial"/>
                        </a:rPr>
                        <a:t>첨부 자료 예시: 결과물 사진 또는 동영상, 소스코드 등 </a:t>
                      </a:r>
                      <a:r>
                        <a:rPr b="0" i="0" lang="ko-KR" sz="1600" u="sng" cap="none" strike="noStrike">
                          <a:solidFill>
                            <a:schemeClr val="dk1"/>
                          </a:solidFill>
                          <a:latin typeface="Arial"/>
                          <a:ea typeface="Arial"/>
                          <a:cs typeface="Arial"/>
                          <a:sym typeface="Arial"/>
                        </a:rPr>
                        <a:t>프로젝트의 우수성이 들어날 수 있는 자료</a:t>
                      </a:r>
                      <a:endParaRPr b="0" i="0" sz="1600" u="sng" cap="none" strike="noStrike">
                        <a:solidFill>
                          <a:schemeClr val="dk1"/>
                        </a:solidFill>
                        <a:latin typeface="Arial"/>
                        <a:ea typeface="Arial"/>
                        <a:cs typeface="Arial"/>
                        <a:sym typeface="Arial"/>
                      </a:endParaRPr>
                    </a:p>
                  </a:txBody>
                  <a:tcPr marT="4225" marB="0" marR="4225" marL="72000" anchor="ctr">
                    <a:lnL cap="flat" cmpd="sng" w="12700">
                      <a:solidFill>
                        <a:schemeClr val="dk1"/>
                      </a:solidFill>
                      <a:prstDash val="dot"/>
                      <a:round/>
                      <a:headEnd len="sm" w="sm" type="none"/>
                      <a:tailEnd len="sm" w="sm" type="none"/>
                    </a:lnL>
                    <a:lnR cap="flat" cmpd="sng" w="12700">
                      <a:solidFill>
                        <a:schemeClr val="dk1"/>
                      </a:solidFill>
                      <a:prstDash val="dot"/>
                      <a:round/>
                      <a:headEnd len="sm" w="sm" type="none"/>
                      <a:tailEnd len="sm" w="sm" type="none"/>
                    </a:lnR>
                    <a:lnT cap="flat" cmpd="sng" w="12700">
                      <a:solidFill>
                        <a:schemeClr val="dk1"/>
                      </a:solidFill>
                      <a:prstDash val="dot"/>
                      <a:round/>
                      <a:headEnd len="sm" w="sm" type="none"/>
                      <a:tailEnd len="sm" w="sm" type="none"/>
                    </a:lnT>
                    <a:lnB cap="flat" cmpd="sng" w="12700">
                      <a:solidFill>
                        <a:schemeClr val="dk1"/>
                      </a:solidFill>
                      <a:prstDash val="dot"/>
                      <a:round/>
                      <a:headEnd len="sm" w="sm" type="none"/>
                      <a:tailEnd len="sm" w="sm" type="none"/>
                    </a:lnB>
                  </a:tcPr>
                </a:tc>
              </a:tr>
            </a:tbl>
          </a:graphicData>
        </a:graphic>
      </p:graphicFrame>
      <p:sp>
        <p:nvSpPr>
          <p:cNvPr id="456" name="Google Shape;456;p3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ko-KR"/>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F0"/>
        </a:solidFill>
      </p:bgPr>
    </p:bg>
    <p:spTree>
      <p:nvGrpSpPr>
        <p:cNvPr id="460" name="Shape 460"/>
        <p:cNvGrpSpPr/>
        <p:nvPr/>
      </p:nvGrpSpPr>
      <p:grpSpPr>
        <a:xfrm>
          <a:off x="0" y="0"/>
          <a:ext cx="0" cy="0"/>
          <a:chOff x="0" y="0"/>
          <a:chExt cx="0" cy="0"/>
        </a:xfrm>
      </p:grpSpPr>
      <p:sp>
        <p:nvSpPr>
          <p:cNvPr id="461" name="Google Shape;461;p33"/>
          <p:cNvSpPr txBox="1"/>
          <p:nvPr/>
        </p:nvSpPr>
        <p:spPr>
          <a:xfrm>
            <a:off x="212031" y="755657"/>
            <a:ext cx="3657900" cy="37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ko-KR" sz="1600">
                <a:solidFill>
                  <a:srgbClr val="1A7BAE"/>
                </a:solidFill>
                <a:latin typeface="Impact"/>
                <a:ea typeface="Impact"/>
                <a:cs typeface="Impact"/>
                <a:sym typeface="Impact"/>
              </a:rPr>
              <a:t>결과 </a:t>
            </a:r>
            <a:r>
              <a:rPr b="1" lang="ko-KR" sz="1600">
                <a:solidFill>
                  <a:srgbClr val="1A7BAE"/>
                </a:solidFill>
                <a:latin typeface="Malgun Gothic"/>
                <a:ea typeface="Malgun Gothic"/>
                <a:cs typeface="Malgun Gothic"/>
                <a:sym typeface="Malgun Gothic"/>
              </a:rPr>
              <a:t>제시 1.  탐색적 분석 및 전처리</a:t>
            </a:r>
            <a:endParaRPr/>
          </a:p>
        </p:txBody>
      </p:sp>
      <p:sp>
        <p:nvSpPr>
          <p:cNvPr id="462" name="Google Shape;462;p33"/>
          <p:cNvSpPr txBox="1"/>
          <p:nvPr/>
        </p:nvSpPr>
        <p:spPr>
          <a:xfrm>
            <a:off x="145771" y="95070"/>
            <a:ext cx="4071000" cy="660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ko-KR" sz="3000">
                <a:solidFill>
                  <a:schemeClr val="dk1"/>
                </a:solidFill>
              </a:rPr>
              <a:t>Ⅳ. 프로젝트 수행 결과</a:t>
            </a:r>
            <a:endParaRPr sz="3000"/>
          </a:p>
        </p:txBody>
      </p:sp>
      <p:sp>
        <p:nvSpPr>
          <p:cNvPr id="463" name="Google Shape;463;p33"/>
          <p:cNvSpPr/>
          <p:nvPr/>
        </p:nvSpPr>
        <p:spPr>
          <a:xfrm>
            <a:off x="623450" y="1320549"/>
            <a:ext cx="1393500" cy="657000"/>
          </a:xfrm>
          <a:prstGeom prst="roundRect">
            <a:avLst>
              <a:gd fmla="val 16667" name="adj"/>
            </a:avLst>
          </a:prstGeom>
          <a:solidFill>
            <a:srgbClr val="CF5F5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ko-KR" sz="2000">
                <a:solidFill>
                  <a:srgbClr val="FFFFFF"/>
                </a:solidFill>
              </a:rPr>
              <a:t>가설</a:t>
            </a:r>
            <a:endParaRPr b="1" sz="2000">
              <a:solidFill>
                <a:srgbClr val="FFFFFF"/>
              </a:solidFill>
            </a:endParaRPr>
          </a:p>
        </p:txBody>
      </p:sp>
      <p:sp>
        <p:nvSpPr>
          <p:cNvPr id="464" name="Google Shape;464;p33"/>
          <p:cNvSpPr/>
          <p:nvPr/>
        </p:nvSpPr>
        <p:spPr>
          <a:xfrm>
            <a:off x="660125" y="1962349"/>
            <a:ext cx="10653900" cy="1329600"/>
          </a:xfrm>
          <a:prstGeom prst="rect">
            <a:avLst/>
          </a:prstGeom>
          <a:noFill/>
          <a:ln cap="flat" cmpd="sng" w="28575">
            <a:solidFill>
              <a:srgbClr val="CF5F54"/>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ko-KR" sz="2000">
                <a:solidFill>
                  <a:schemeClr val="dk1"/>
                </a:solidFill>
                <a:latin typeface="Malgun Gothic"/>
                <a:ea typeface="Malgun Gothic"/>
                <a:cs typeface="Malgun Gothic"/>
                <a:sym typeface="Malgun Gothic"/>
              </a:rPr>
              <a:t>초등학생의 가정 및 거주 환경을 나타내는 지표를 이용하여 </a:t>
            </a:r>
            <a:endParaRPr sz="2000">
              <a:solidFill>
                <a:schemeClr val="dk1"/>
              </a:solidFill>
              <a:latin typeface="Malgun Gothic"/>
              <a:ea typeface="Malgun Gothic"/>
              <a:cs typeface="Malgun Gothic"/>
              <a:sym typeface="Malgun Gothic"/>
            </a:endParaRPr>
          </a:p>
          <a:p>
            <a:pPr indent="0" lvl="0" marL="0" rtl="0" algn="ctr">
              <a:spcBef>
                <a:spcPts val="0"/>
              </a:spcBef>
              <a:spcAft>
                <a:spcPts val="0"/>
              </a:spcAft>
              <a:buNone/>
            </a:pPr>
            <a:r>
              <a:rPr lang="ko-KR" sz="2000">
                <a:solidFill>
                  <a:schemeClr val="dk1"/>
                </a:solidFill>
                <a:latin typeface="Malgun Gothic"/>
                <a:ea typeface="Malgun Gothic"/>
                <a:cs typeface="Malgun Gothic"/>
                <a:sym typeface="Malgun Gothic"/>
              </a:rPr>
              <a:t>서울시 자치구별 데이터를 모델로 삼아</a:t>
            </a:r>
            <a:endParaRPr sz="2000">
              <a:solidFill>
                <a:schemeClr val="dk1"/>
              </a:solidFill>
              <a:latin typeface="Malgun Gothic"/>
              <a:ea typeface="Malgun Gothic"/>
              <a:cs typeface="Malgun Gothic"/>
              <a:sym typeface="Malgun Gothic"/>
            </a:endParaRPr>
          </a:p>
          <a:p>
            <a:pPr indent="0" lvl="0" marL="0" rtl="0" algn="ctr">
              <a:spcBef>
                <a:spcPts val="0"/>
              </a:spcBef>
              <a:spcAft>
                <a:spcPts val="0"/>
              </a:spcAft>
              <a:buNone/>
            </a:pPr>
            <a:r>
              <a:rPr lang="ko-KR" sz="2000">
                <a:solidFill>
                  <a:schemeClr val="dk1"/>
                </a:solidFill>
                <a:latin typeface="Malgun Gothic"/>
                <a:ea typeface="Malgun Gothic"/>
                <a:cs typeface="Malgun Gothic"/>
                <a:sym typeface="Malgun Gothic"/>
              </a:rPr>
              <a:t>전국 지역별 돌봄교실 수요 예측 모델을 구축한다.</a:t>
            </a:r>
            <a:endParaRPr/>
          </a:p>
        </p:txBody>
      </p:sp>
      <p:sp>
        <p:nvSpPr>
          <p:cNvPr id="465" name="Google Shape;465;p33"/>
          <p:cNvSpPr/>
          <p:nvPr/>
        </p:nvSpPr>
        <p:spPr>
          <a:xfrm>
            <a:off x="660125" y="3647960"/>
            <a:ext cx="5006100" cy="2915700"/>
          </a:xfrm>
          <a:prstGeom prst="roundRect">
            <a:avLst>
              <a:gd fmla="val 16667" name="adj"/>
            </a:avLst>
          </a:prstGeom>
          <a:noFill/>
          <a:ln cap="flat" cmpd="sng" w="28575">
            <a:solidFill>
              <a:srgbClr val="5F9387"/>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ko-KR" sz="2000">
                <a:solidFill>
                  <a:srgbClr val="5F9387"/>
                </a:solidFill>
              </a:rPr>
              <a:t>초등학생 </a:t>
            </a:r>
            <a:r>
              <a:rPr b="1" lang="ko-KR" sz="2000">
                <a:solidFill>
                  <a:srgbClr val="5F9387"/>
                </a:solidFill>
              </a:rPr>
              <a:t>가정</a:t>
            </a:r>
            <a:r>
              <a:rPr b="1" lang="ko-KR" sz="2000">
                <a:solidFill>
                  <a:srgbClr val="5F9387"/>
                </a:solidFill>
              </a:rPr>
              <a:t>환경을 나타내는 지표</a:t>
            </a:r>
            <a:endParaRPr b="1" sz="2000">
              <a:solidFill>
                <a:srgbClr val="5F9387"/>
              </a:solidFill>
            </a:endParaRPr>
          </a:p>
          <a:p>
            <a:pPr indent="0" lvl="0" marL="0" rtl="0" algn="l">
              <a:spcBef>
                <a:spcPts val="0"/>
              </a:spcBef>
              <a:spcAft>
                <a:spcPts val="0"/>
              </a:spcAft>
              <a:buNone/>
            </a:pPr>
            <a:r>
              <a:t/>
            </a:r>
            <a:endParaRPr sz="1800"/>
          </a:p>
          <a:p>
            <a:pPr indent="-342900" lvl="0" marL="457200" rtl="0" algn="l">
              <a:spcBef>
                <a:spcPts val="0"/>
              </a:spcBef>
              <a:spcAft>
                <a:spcPts val="0"/>
              </a:spcAft>
              <a:buClr>
                <a:schemeClr val="dk1"/>
              </a:buClr>
              <a:buSzPts val="1800"/>
              <a:buFont typeface="Malgun Gothic"/>
              <a:buChar char="-"/>
            </a:pPr>
            <a:r>
              <a:rPr lang="ko-KR" sz="1800">
                <a:solidFill>
                  <a:schemeClr val="dk1"/>
                </a:solidFill>
                <a:latin typeface="Malgun Gothic"/>
                <a:ea typeface="Malgun Gothic"/>
                <a:cs typeface="Malgun Gothic"/>
                <a:sym typeface="Malgun Gothic"/>
              </a:rPr>
              <a:t>한부모/저소득 가정 수   </a:t>
            </a:r>
            <a:endParaRPr sz="1800">
              <a:solidFill>
                <a:schemeClr val="dk1"/>
              </a:solidFill>
              <a:latin typeface="Malgun Gothic"/>
              <a:ea typeface="Malgun Gothic"/>
              <a:cs typeface="Malgun Gothic"/>
              <a:sym typeface="Malgun Gothic"/>
            </a:endParaRPr>
          </a:p>
          <a:p>
            <a:pPr indent="0" lvl="0" marL="457200" rtl="0" algn="l">
              <a:spcBef>
                <a:spcPts val="0"/>
              </a:spcBef>
              <a:spcAft>
                <a:spcPts val="0"/>
              </a:spcAft>
              <a:buNone/>
            </a:pPr>
            <a:r>
              <a:t/>
            </a:r>
            <a:endParaRPr sz="1800">
              <a:solidFill>
                <a:schemeClr val="dk1"/>
              </a:solidFill>
              <a:latin typeface="Malgun Gothic"/>
              <a:ea typeface="Malgun Gothic"/>
              <a:cs typeface="Malgun Gothic"/>
              <a:sym typeface="Malgun Gothic"/>
            </a:endParaRPr>
          </a:p>
          <a:p>
            <a:pPr indent="-342900" lvl="0" marL="457200" rtl="0" algn="l">
              <a:spcBef>
                <a:spcPts val="0"/>
              </a:spcBef>
              <a:spcAft>
                <a:spcPts val="0"/>
              </a:spcAft>
              <a:buClr>
                <a:schemeClr val="dk1"/>
              </a:buClr>
              <a:buSzPts val="1800"/>
              <a:buFont typeface="Malgun Gothic"/>
              <a:buChar char="-"/>
            </a:pPr>
            <a:r>
              <a:rPr lang="ko-KR" sz="1800">
                <a:solidFill>
                  <a:schemeClr val="dk1"/>
                </a:solidFill>
                <a:latin typeface="Malgun Gothic"/>
                <a:ea typeface="Malgun Gothic"/>
                <a:cs typeface="Malgun Gothic"/>
                <a:sym typeface="Malgun Gothic"/>
              </a:rPr>
              <a:t>다문화 학생 수     </a:t>
            </a:r>
            <a:endParaRPr sz="1800">
              <a:solidFill>
                <a:schemeClr val="dk1"/>
              </a:solidFill>
              <a:latin typeface="Malgun Gothic"/>
              <a:ea typeface="Malgun Gothic"/>
              <a:cs typeface="Malgun Gothic"/>
              <a:sym typeface="Malgun Gothic"/>
            </a:endParaRPr>
          </a:p>
          <a:p>
            <a:pPr indent="0" lvl="0" marL="457200" rtl="0" algn="l">
              <a:spcBef>
                <a:spcPts val="0"/>
              </a:spcBef>
              <a:spcAft>
                <a:spcPts val="0"/>
              </a:spcAft>
              <a:buNone/>
            </a:pPr>
            <a:r>
              <a:t/>
            </a:r>
            <a:endParaRPr sz="1800">
              <a:solidFill>
                <a:schemeClr val="dk1"/>
              </a:solidFill>
              <a:latin typeface="Malgun Gothic"/>
              <a:ea typeface="Malgun Gothic"/>
              <a:cs typeface="Malgun Gothic"/>
              <a:sym typeface="Malgun Gothic"/>
            </a:endParaRPr>
          </a:p>
          <a:p>
            <a:pPr indent="-342900" lvl="0" marL="457200" rtl="0" algn="l">
              <a:spcBef>
                <a:spcPts val="0"/>
              </a:spcBef>
              <a:spcAft>
                <a:spcPts val="0"/>
              </a:spcAft>
              <a:buClr>
                <a:schemeClr val="dk1"/>
              </a:buClr>
              <a:buSzPts val="1800"/>
              <a:buFont typeface="Malgun Gothic"/>
              <a:buChar char="-"/>
            </a:pPr>
            <a:r>
              <a:rPr lang="ko-KR" sz="1800">
                <a:solidFill>
                  <a:schemeClr val="dk1"/>
                </a:solidFill>
                <a:latin typeface="Malgun Gothic"/>
                <a:ea typeface="Malgun Gothic"/>
                <a:cs typeface="Malgun Gothic"/>
                <a:sym typeface="Malgun Gothic"/>
              </a:rPr>
              <a:t>비만도(초등학생BMI지수)    </a:t>
            </a:r>
            <a:endParaRPr sz="1800">
              <a:solidFill>
                <a:schemeClr val="dk1"/>
              </a:solidFill>
              <a:latin typeface="Malgun Gothic"/>
              <a:ea typeface="Malgun Gothic"/>
              <a:cs typeface="Malgun Gothic"/>
              <a:sym typeface="Malgun Gothic"/>
            </a:endParaRPr>
          </a:p>
          <a:p>
            <a:pPr indent="0" lvl="0" marL="457200" rtl="0" algn="l">
              <a:spcBef>
                <a:spcPts val="0"/>
              </a:spcBef>
              <a:spcAft>
                <a:spcPts val="0"/>
              </a:spcAft>
              <a:buNone/>
            </a:pPr>
            <a:r>
              <a:t/>
            </a:r>
            <a:endParaRPr sz="1800">
              <a:solidFill>
                <a:schemeClr val="dk1"/>
              </a:solidFill>
              <a:latin typeface="Malgun Gothic"/>
              <a:ea typeface="Malgun Gothic"/>
              <a:cs typeface="Malgun Gothic"/>
              <a:sym typeface="Malgun Gothic"/>
            </a:endParaRPr>
          </a:p>
          <a:p>
            <a:pPr indent="-342900" lvl="0" marL="457200" rtl="0" algn="l">
              <a:spcBef>
                <a:spcPts val="0"/>
              </a:spcBef>
              <a:spcAft>
                <a:spcPts val="0"/>
              </a:spcAft>
              <a:buClr>
                <a:schemeClr val="dk1"/>
              </a:buClr>
              <a:buSzPts val="1800"/>
              <a:buFont typeface="Malgun Gothic"/>
              <a:buChar char="-"/>
            </a:pPr>
            <a:r>
              <a:rPr lang="ko-KR" sz="1800">
                <a:solidFill>
                  <a:schemeClr val="dk1"/>
                </a:solidFill>
                <a:latin typeface="Malgun Gothic"/>
                <a:ea typeface="Malgun Gothic"/>
                <a:cs typeface="Malgun Gothic"/>
                <a:sym typeface="Malgun Gothic"/>
              </a:rPr>
              <a:t>흡연율 / 음주율</a:t>
            </a:r>
            <a:endParaRPr sz="1800"/>
          </a:p>
        </p:txBody>
      </p:sp>
      <p:sp>
        <p:nvSpPr>
          <p:cNvPr id="466" name="Google Shape;466;p33"/>
          <p:cNvSpPr/>
          <p:nvPr/>
        </p:nvSpPr>
        <p:spPr>
          <a:xfrm>
            <a:off x="6307925" y="3634708"/>
            <a:ext cx="5006100" cy="2915700"/>
          </a:xfrm>
          <a:prstGeom prst="roundRect">
            <a:avLst>
              <a:gd fmla="val 16667" name="adj"/>
            </a:avLst>
          </a:prstGeom>
          <a:noFill/>
          <a:ln cap="flat" cmpd="sng" w="28575">
            <a:solidFill>
              <a:schemeClr val="accent4"/>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2000">
              <a:solidFill>
                <a:srgbClr val="F2C06B"/>
              </a:solidFill>
            </a:endParaRPr>
          </a:p>
          <a:p>
            <a:pPr indent="0" lvl="0" marL="0" rtl="0" algn="ctr">
              <a:spcBef>
                <a:spcPts val="0"/>
              </a:spcBef>
              <a:spcAft>
                <a:spcPts val="0"/>
              </a:spcAft>
              <a:buNone/>
            </a:pPr>
            <a:r>
              <a:rPr b="1" lang="ko-KR" sz="2000">
                <a:solidFill>
                  <a:srgbClr val="F2C06B"/>
                </a:solidFill>
              </a:rPr>
              <a:t>자치구 환경을 나타내는 지표</a:t>
            </a:r>
            <a:endParaRPr b="1" sz="2000">
              <a:solidFill>
                <a:srgbClr val="F2C06B"/>
              </a:solidFill>
            </a:endParaRPr>
          </a:p>
          <a:p>
            <a:pPr indent="0" lvl="0" marL="0" rtl="0" algn="ctr">
              <a:spcBef>
                <a:spcPts val="0"/>
              </a:spcBef>
              <a:spcAft>
                <a:spcPts val="0"/>
              </a:spcAft>
              <a:buNone/>
            </a:pPr>
            <a:r>
              <a:t/>
            </a:r>
            <a:endParaRPr b="1" sz="2000">
              <a:solidFill>
                <a:srgbClr val="F2C06B"/>
              </a:solidFill>
            </a:endParaRPr>
          </a:p>
          <a:p>
            <a:pPr indent="-342900" lvl="0" marL="457200" rtl="0" algn="l">
              <a:spcBef>
                <a:spcPts val="0"/>
              </a:spcBef>
              <a:spcAft>
                <a:spcPts val="0"/>
              </a:spcAft>
              <a:buClr>
                <a:schemeClr val="dk1"/>
              </a:buClr>
              <a:buSzPts val="1800"/>
              <a:buFont typeface="Malgun Gothic"/>
              <a:buChar char="-"/>
            </a:pPr>
            <a:r>
              <a:rPr lang="ko-KR" sz="1800">
                <a:solidFill>
                  <a:schemeClr val="dk1"/>
                </a:solidFill>
                <a:latin typeface="Malgun Gothic"/>
                <a:ea typeface="Malgun Gothic"/>
                <a:cs typeface="Malgun Gothic"/>
                <a:sym typeface="Malgun Gothic"/>
              </a:rPr>
              <a:t>학교 및 학생 수</a:t>
            </a:r>
            <a:endParaRPr sz="1800">
              <a:solidFill>
                <a:schemeClr val="dk1"/>
              </a:solidFill>
              <a:latin typeface="Malgun Gothic"/>
              <a:ea typeface="Malgun Gothic"/>
              <a:cs typeface="Malgun Gothic"/>
              <a:sym typeface="Malgun Gothic"/>
            </a:endParaRPr>
          </a:p>
          <a:p>
            <a:pPr indent="0" lvl="0" marL="457200" rtl="0" algn="l">
              <a:spcBef>
                <a:spcPts val="0"/>
              </a:spcBef>
              <a:spcAft>
                <a:spcPts val="0"/>
              </a:spcAft>
              <a:buNone/>
            </a:pPr>
            <a:r>
              <a:t/>
            </a:r>
            <a:endParaRPr sz="1800">
              <a:solidFill>
                <a:schemeClr val="dk1"/>
              </a:solidFill>
              <a:latin typeface="Malgun Gothic"/>
              <a:ea typeface="Malgun Gothic"/>
              <a:cs typeface="Malgun Gothic"/>
              <a:sym typeface="Malgun Gothic"/>
            </a:endParaRPr>
          </a:p>
          <a:p>
            <a:pPr indent="-342900" lvl="0" marL="457200" rtl="0" algn="l">
              <a:spcBef>
                <a:spcPts val="0"/>
              </a:spcBef>
              <a:spcAft>
                <a:spcPts val="0"/>
              </a:spcAft>
              <a:buClr>
                <a:schemeClr val="dk1"/>
              </a:buClr>
              <a:buSzPts val="1800"/>
              <a:buFont typeface="Malgun Gothic"/>
              <a:buChar char="-"/>
            </a:pPr>
            <a:r>
              <a:rPr lang="ko-KR" sz="1800">
                <a:solidFill>
                  <a:schemeClr val="dk1"/>
                </a:solidFill>
                <a:latin typeface="Malgun Gothic"/>
                <a:ea typeface="Malgun Gothic"/>
                <a:cs typeface="Malgun Gothic"/>
                <a:sym typeface="Malgun Gothic"/>
              </a:rPr>
              <a:t>재정자립도, </a:t>
            </a:r>
            <a:r>
              <a:rPr lang="ko-KR" sz="1800">
                <a:solidFill>
                  <a:schemeClr val="dk1"/>
                </a:solidFill>
                <a:latin typeface="Malgun Gothic"/>
                <a:ea typeface="Malgun Gothic"/>
                <a:cs typeface="Malgun Gothic"/>
                <a:sym typeface="Malgun Gothic"/>
              </a:rPr>
              <a:t>재정자주도, 지역내총생산</a:t>
            </a:r>
            <a:endParaRPr sz="1800">
              <a:solidFill>
                <a:schemeClr val="dk1"/>
              </a:solidFill>
              <a:latin typeface="Malgun Gothic"/>
              <a:ea typeface="Malgun Gothic"/>
              <a:cs typeface="Malgun Gothic"/>
              <a:sym typeface="Malgun Gothic"/>
            </a:endParaRPr>
          </a:p>
          <a:p>
            <a:pPr indent="0" lvl="0" marL="457200" rtl="0" algn="l">
              <a:spcBef>
                <a:spcPts val="0"/>
              </a:spcBef>
              <a:spcAft>
                <a:spcPts val="0"/>
              </a:spcAft>
              <a:buNone/>
            </a:pPr>
            <a:r>
              <a:rPr lang="ko-KR" sz="1800">
                <a:solidFill>
                  <a:schemeClr val="dk1"/>
                </a:solidFill>
                <a:latin typeface="Malgun Gothic"/>
                <a:ea typeface="Malgun Gothic"/>
                <a:cs typeface="Malgun Gothic"/>
                <a:sym typeface="Malgun Gothic"/>
              </a:rPr>
              <a:t> </a:t>
            </a:r>
            <a:endParaRPr sz="1800">
              <a:solidFill>
                <a:schemeClr val="dk1"/>
              </a:solidFill>
              <a:latin typeface="Malgun Gothic"/>
              <a:ea typeface="Malgun Gothic"/>
              <a:cs typeface="Malgun Gothic"/>
              <a:sym typeface="Malgun Gothic"/>
            </a:endParaRPr>
          </a:p>
          <a:p>
            <a:pPr indent="-342900" lvl="0" marL="457200" rtl="0" algn="l">
              <a:spcBef>
                <a:spcPts val="0"/>
              </a:spcBef>
              <a:spcAft>
                <a:spcPts val="0"/>
              </a:spcAft>
              <a:buClr>
                <a:schemeClr val="dk1"/>
              </a:buClr>
              <a:buSzPts val="1800"/>
              <a:buFont typeface="Malgun Gothic"/>
              <a:buChar char="-"/>
            </a:pPr>
            <a:r>
              <a:rPr lang="ko-KR" sz="1800">
                <a:solidFill>
                  <a:schemeClr val="dk1"/>
                </a:solidFill>
                <a:latin typeface="Malgun Gothic"/>
                <a:ea typeface="Malgun Gothic"/>
                <a:cs typeface="Malgun Gothic"/>
                <a:sym typeface="Malgun Gothic"/>
              </a:rPr>
              <a:t>도서관 수</a:t>
            </a:r>
            <a:endParaRPr sz="1800">
              <a:solidFill>
                <a:schemeClr val="dk1"/>
              </a:solidFill>
              <a:latin typeface="Malgun Gothic"/>
              <a:ea typeface="Malgun Gothic"/>
              <a:cs typeface="Malgun Gothic"/>
              <a:sym typeface="Malgun Gothic"/>
            </a:endParaRPr>
          </a:p>
          <a:p>
            <a:pPr indent="0" lvl="0" marL="457200" rtl="0" algn="l">
              <a:spcBef>
                <a:spcPts val="0"/>
              </a:spcBef>
              <a:spcAft>
                <a:spcPts val="0"/>
              </a:spcAft>
              <a:buNone/>
            </a:pPr>
            <a:r>
              <a:t/>
            </a:r>
            <a:endParaRPr sz="1800">
              <a:solidFill>
                <a:schemeClr val="dk1"/>
              </a:solidFill>
              <a:latin typeface="Malgun Gothic"/>
              <a:ea typeface="Malgun Gothic"/>
              <a:cs typeface="Malgun Gothic"/>
              <a:sym typeface="Malgun Gothic"/>
            </a:endParaRPr>
          </a:p>
          <a:p>
            <a:pPr indent="-342900" lvl="0" marL="457200" rtl="0" algn="l">
              <a:spcBef>
                <a:spcPts val="0"/>
              </a:spcBef>
              <a:spcAft>
                <a:spcPts val="0"/>
              </a:spcAft>
              <a:buClr>
                <a:schemeClr val="dk1"/>
              </a:buClr>
              <a:buSzPts val="1800"/>
              <a:buFont typeface="Malgun Gothic"/>
              <a:buChar char="-"/>
            </a:pPr>
            <a:r>
              <a:rPr lang="ko-KR" sz="1800">
                <a:solidFill>
                  <a:schemeClr val="dk1"/>
                </a:solidFill>
                <a:latin typeface="Malgun Gothic"/>
                <a:ea typeface="Malgun Gothic"/>
                <a:cs typeface="Malgun Gothic"/>
                <a:sym typeface="Malgun Gothic"/>
              </a:rPr>
              <a:t>교육경비보조금</a:t>
            </a:r>
            <a:endParaRPr sz="1800">
              <a:solidFill>
                <a:schemeClr val="dk1"/>
              </a:solidFill>
              <a:latin typeface="Malgun Gothic"/>
              <a:ea typeface="Malgun Gothic"/>
              <a:cs typeface="Malgun Gothic"/>
              <a:sym typeface="Malgun Gothic"/>
            </a:endParaRPr>
          </a:p>
          <a:p>
            <a:pPr indent="0" lvl="0" marL="457200" rtl="0" algn="l">
              <a:spcBef>
                <a:spcPts val="0"/>
              </a:spcBef>
              <a:spcAft>
                <a:spcPts val="0"/>
              </a:spcAft>
              <a:buNone/>
            </a:pPr>
            <a:r>
              <a:t/>
            </a:r>
            <a:endParaRPr sz="1800">
              <a:solidFill>
                <a:schemeClr val="dk1"/>
              </a:solidFill>
              <a:latin typeface="Malgun Gothic"/>
              <a:ea typeface="Malgun Gothic"/>
              <a:cs typeface="Malgun Gothic"/>
              <a:sym typeface="Malgun Gothic"/>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F0"/>
        </a:solidFill>
      </p:bgPr>
    </p:bg>
    <p:spTree>
      <p:nvGrpSpPr>
        <p:cNvPr id="470" name="Shape 470"/>
        <p:cNvGrpSpPr/>
        <p:nvPr/>
      </p:nvGrpSpPr>
      <p:grpSpPr>
        <a:xfrm>
          <a:off x="0" y="0"/>
          <a:ext cx="0" cy="0"/>
          <a:chOff x="0" y="0"/>
          <a:chExt cx="0" cy="0"/>
        </a:xfrm>
      </p:grpSpPr>
      <p:sp>
        <p:nvSpPr>
          <p:cNvPr id="471" name="Google Shape;471;p34"/>
          <p:cNvSpPr txBox="1"/>
          <p:nvPr/>
        </p:nvSpPr>
        <p:spPr>
          <a:xfrm>
            <a:off x="172275" y="119250"/>
            <a:ext cx="2358900" cy="42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ko-KR" sz="1600">
                <a:solidFill>
                  <a:srgbClr val="1A7BAE"/>
                </a:solidFill>
                <a:latin typeface="Impact"/>
                <a:ea typeface="Impact"/>
                <a:cs typeface="Impact"/>
                <a:sym typeface="Impact"/>
              </a:rPr>
              <a:t>결과 </a:t>
            </a:r>
            <a:r>
              <a:rPr b="1" lang="ko-KR" sz="1600">
                <a:solidFill>
                  <a:srgbClr val="1A7BAE"/>
                </a:solidFill>
                <a:latin typeface="Malgun Gothic"/>
                <a:ea typeface="Malgun Gothic"/>
                <a:cs typeface="Malgun Gothic"/>
                <a:sym typeface="Malgun Gothic"/>
              </a:rPr>
              <a:t>제시 2. 모델 개요</a:t>
            </a:r>
            <a:endParaRPr/>
          </a:p>
        </p:txBody>
      </p:sp>
      <p:sp>
        <p:nvSpPr>
          <p:cNvPr id="472" name="Google Shape;472;p34"/>
          <p:cNvSpPr/>
          <p:nvPr/>
        </p:nvSpPr>
        <p:spPr>
          <a:xfrm>
            <a:off x="680262" y="1266900"/>
            <a:ext cx="10653900" cy="1329600"/>
          </a:xfrm>
          <a:prstGeom prst="rect">
            <a:avLst/>
          </a:prstGeom>
          <a:noFill/>
          <a:ln cap="flat" cmpd="sng" w="28575">
            <a:solidFill>
              <a:srgbClr val="CF5F54"/>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000">
              <a:solidFill>
                <a:schemeClr val="dk1"/>
              </a:solidFill>
              <a:latin typeface="Malgun Gothic"/>
              <a:ea typeface="Malgun Gothic"/>
              <a:cs typeface="Malgun Gothic"/>
              <a:sym typeface="Malgun Gothic"/>
            </a:endParaRPr>
          </a:p>
          <a:p>
            <a:pPr indent="0" lvl="0" marL="0" rtl="0" algn="ctr">
              <a:spcBef>
                <a:spcPts val="0"/>
              </a:spcBef>
              <a:spcAft>
                <a:spcPts val="0"/>
              </a:spcAft>
              <a:buNone/>
            </a:pPr>
            <a:r>
              <a:rPr lang="ko-KR" sz="2000">
                <a:solidFill>
                  <a:schemeClr val="dk1"/>
                </a:solidFill>
                <a:latin typeface="Malgun Gothic"/>
                <a:ea typeface="Malgun Gothic"/>
                <a:cs typeface="Malgun Gothic"/>
                <a:sym typeface="Malgun Gothic"/>
              </a:rPr>
              <a:t>서울시(자치구별)를 우수모델로 선정하여 회귀분석을 진행한 후, </a:t>
            </a:r>
            <a:endParaRPr sz="2000">
              <a:solidFill>
                <a:schemeClr val="dk1"/>
              </a:solidFill>
              <a:latin typeface="Malgun Gothic"/>
              <a:ea typeface="Malgun Gothic"/>
              <a:cs typeface="Malgun Gothic"/>
              <a:sym typeface="Malgun Gothic"/>
            </a:endParaRPr>
          </a:p>
          <a:p>
            <a:pPr indent="0" lvl="0" marL="0" rtl="0" algn="ctr">
              <a:spcBef>
                <a:spcPts val="0"/>
              </a:spcBef>
              <a:spcAft>
                <a:spcPts val="0"/>
              </a:spcAft>
              <a:buNone/>
            </a:pPr>
            <a:r>
              <a:rPr lang="ko-KR" sz="2000">
                <a:solidFill>
                  <a:schemeClr val="dk1"/>
                </a:solidFill>
                <a:latin typeface="Malgun Gothic"/>
                <a:ea typeface="Malgun Gothic"/>
                <a:cs typeface="Malgun Gothic"/>
                <a:sym typeface="Malgun Gothic"/>
              </a:rPr>
              <a:t>위 모델을 기준으로 광역시를 포함한 전국 지역에 적용한다.</a:t>
            </a:r>
            <a:endParaRPr sz="2000">
              <a:solidFill>
                <a:schemeClr val="dk1"/>
              </a:solidFill>
              <a:latin typeface="Malgun Gothic"/>
              <a:ea typeface="Malgun Gothic"/>
              <a:cs typeface="Malgun Gothic"/>
              <a:sym typeface="Malgun Gothic"/>
            </a:endParaRPr>
          </a:p>
          <a:p>
            <a:pPr indent="0" lvl="0" marL="0" rtl="0" algn="ctr">
              <a:spcBef>
                <a:spcPts val="0"/>
              </a:spcBef>
              <a:spcAft>
                <a:spcPts val="0"/>
              </a:spcAft>
              <a:buNone/>
            </a:pPr>
            <a:r>
              <a:t/>
            </a:r>
            <a:endParaRPr/>
          </a:p>
        </p:txBody>
      </p:sp>
      <p:sp>
        <p:nvSpPr>
          <p:cNvPr id="473" name="Google Shape;473;p34"/>
          <p:cNvSpPr/>
          <p:nvPr/>
        </p:nvSpPr>
        <p:spPr>
          <a:xfrm>
            <a:off x="820618" y="775539"/>
            <a:ext cx="1393500" cy="657000"/>
          </a:xfrm>
          <a:prstGeom prst="roundRect">
            <a:avLst>
              <a:gd fmla="val 16667" name="adj"/>
            </a:avLst>
          </a:prstGeom>
          <a:solidFill>
            <a:srgbClr val="CF5F5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ko-KR" sz="2000">
                <a:solidFill>
                  <a:srgbClr val="FFFFFF"/>
                </a:solidFill>
              </a:rPr>
              <a:t>모델도출</a:t>
            </a:r>
            <a:endParaRPr b="1" sz="2000">
              <a:solidFill>
                <a:srgbClr val="FFFFFF"/>
              </a:solidFill>
            </a:endParaRPr>
          </a:p>
        </p:txBody>
      </p:sp>
      <p:sp>
        <p:nvSpPr>
          <p:cNvPr id="474" name="Google Shape;474;p34"/>
          <p:cNvSpPr/>
          <p:nvPr/>
        </p:nvSpPr>
        <p:spPr>
          <a:xfrm>
            <a:off x="680275" y="2902950"/>
            <a:ext cx="5005200" cy="3670500"/>
          </a:xfrm>
          <a:prstGeom prst="roundRect">
            <a:avLst>
              <a:gd fmla="val 16667" name="adj"/>
            </a:avLst>
          </a:prstGeom>
          <a:noFill/>
          <a:ln cap="flat" cmpd="sng" w="28575">
            <a:solidFill>
              <a:schemeClr val="accent4"/>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ko-KR" sz="2000">
                <a:solidFill>
                  <a:srgbClr val="F2C06B"/>
                </a:solidFill>
              </a:rPr>
              <a:t>서울시(자치구별)를 모델로 정한 이유</a:t>
            </a:r>
            <a:endParaRPr b="1" sz="2000">
              <a:solidFill>
                <a:srgbClr val="F2C06B"/>
              </a:solidFill>
            </a:endParaRPr>
          </a:p>
          <a:p>
            <a:pPr indent="0" lvl="0" marL="0" rtl="0" algn="ctr">
              <a:spcBef>
                <a:spcPts val="0"/>
              </a:spcBef>
              <a:spcAft>
                <a:spcPts val="0"/>
              </a:spcAft>
              <a:buNone/>
            </a:pPr>
            <a:r>
              <a:t/>
            </a:r>
            <a:endParaRPr b="1" sz="2000">
              <a:solidFill>
                <a:srgbClr val="F2C06B"/>
              </a:solidFill>
            </a:endParaRPr>
          </a:p>
          <a:p>
            <a:pPr indent="0" lvl="0" marL="0" rtl="0" algn="ctr">
              <a:spcBef>
                <a:spcPts val="0"/>
              </a:spcBef>
              <a:spcAft>
                <a:spcPts val="0"/>
              </a:spcAft>
              <a:buClr>
                <a:schemeClr val="dk1"/>
              </a:buClr>
              <a:buSzPts val="1100"/>
              <a:buFont typeface="Arial"/>
              <a:buNone/>
            </a:pPr>
            <a:r>
              <a:rPr lang="ko-KR" sz="1800">
                <a:solidFill>
                  <a:schemeClr val="dk1"/>
                </a:solidFill>
                <a:latin typeface="Malgun Gothic"/>
                <a:ea typeface="Malgun Gothic"/>
                <a:cs typeface="Malgun Gothic"/>
                <a:sym typeface="Malgun Gothic"/>
              </a:rPr>
              <a:t>1) 돌봄 이슈 공론화에 따라 서울 내 개최되는 관련 포럼 多</a:t>
            </a:r>
            <a:endParaRPr sz="1800">
              <a:solidFill>
                <a:schemeClr val="dk1"/>
              </a:solidFill>
              <a:latin typeface="Malgun Gothic"/>
              <a:ea typeface="Malgun Gothic"/>
              <a:cs typeface="Malgun Gothic"/>
              <a:sym typeface="Malgun Gothic"/>
            </a:endParaRPr>
          </a:p>
          <a:p>
            <a:pPr indent="0" lvl="0" marL="0" rtl="0" algn="ctr">
              <a:spcBef>
                <a:spcPts val="0"/>
              </a:spcBef>
              <a:spcAft>
                <a:spcPts val="0"/>
              </a:spcAft>
              <a:buClr>
                <a:schemeClr val="dk1"/>
              </a:buClr>
              <a:buSzPts val="1100"/>
              <a:buFont typeface="Arial"/>
              <a:buNone/>
            </a:pPr>
            <a:r>
              <a:t/>
            </a:r>
            <a:endParaRPr sz="1800">
              <a:solidFill>
                <a:schemeClr val="dk1"/>
              </a:solidFill>
              <a:latin typeface="Malgun Gothic"/>
              <a:ea typeface="Malgun Gothic"/>
              <a:cs typeface="Malgun Gothic"/>
              <a:sym typeface="Malgun Gothic"/>
            </a:endParaRPr>
          </a:p>
          <a:p>
            <a:pPr indent="0" lvl="0" marL="0" rtl="0" algn="ctr">
              <a:spcBef>
                <a:spcPts val="0"/>
              </a:spcBef>
              <a:spcAft>
                <a:spcPts val="0"/>
              </a:spcAft>
              <a:buClr>
                <a:schemeClr val="dk1"/>
              </a:buClr>
              <a:buSzPts val="1100"/>
              <a:buFont typeface="Arial"/>
              <a:buNone/>
            </a:pPr>
            <a:r>
              <a:rPr lang="ko-KR" sz="1800">
                <a:solidFill>
                  <a:schemeClr val="dk1"/>
                </a:solidFill>
                <a:latin typeface="Malgun Gothic"/>
                <a:ea typeface="Malgun Gothic"/>
                <a:cs typeface="Malgun Gothic"/>
                <a:sym typeface="Malgun Gothic"/>
              </a:rPr>
              <a:t>2) 키움센터 등 다양한 종류의 돌봄서비스들이 있다.</a:t>
            </a:r>
            <a:endParaRPr sz="1800">
              <a:solidFill>
                <a:schemeClr val="dk1"/>
              </a:solidFill>
              <a:latin typeface="Malgun Gothic"/>
              <a:ea typeface="Malgun Gothic"/>
              <a:cs typeface="Malgun Gothic"/>
              <a:sym typeface="Malgun Gothic"/>
            </a:endParaRPr>
          </a:p>
          <a:p>
            <a:pPr indent="0" lvl="0" marL="0" rtl="0" algn="ctr">
              <a:spcBef>
                <a:spcPts val="0"/>
              </a:spcBef>
              <a:spcAft>
                <a:spcPts val="0"/>
              </a:spcAft>
              <a:buClr>
                <a:schemeClr val="dk1"/>
              </a:buClr>
              <a:buSzPts val="1100"/>
              <a:buFont typeface="Arial"/>
              <a:buNone/>
            </a:pPr>
            <a:r>
              <a:t/>
            </a:r>
            <a:endParaRPr sz="1800">
              <a:solidFill>
                <a:schemeClr val="dk1"/>
              </a:solidFill>
              <a:latin typeface="Malgun Gothic"/>
              <a:ea typeface="Malgun Gothic"/>
              <a:cs typeface="Malgun Gothic"/>
              <a:sym typeface="Malgun Gothic"/>
            </a:endParaRPr>
          </a:p>
          <a:p>
            <a:pPr indent="0" lvl="0" marL="0" rtl="0" algn="ctr">
              <a:spcBef>
                <a:spcPts val="0"/>
              </a:spcBef>
              <a:spcAft>
                <a:spcPts val="0"/>
              </a:spcAft>
              <a:buClr>
                <a:schemeClr val="dk1"/>
              </a:buClr>
              <a:buSzPts val="1100"/>
              <a:buFont typeface="Arial"/>
              <a:buNone/>
            </a:pPr>
            <a:r>
              <a:rPr lang="ko-KR" sz="1800">
                <a:solidFill>
                  <a:schemeClr val="dk1"/>
                </a:solidFill>
                <a:latin typeface="Malgun Gothic"/>
                <a:ea typeface="Malgun Gothic"/>
                <a:cs typeface="Malgun Gothic"/>
                <a:sym typeface="Malgun Gothic"/>
              </a:rPr>
              <a:t>3) 초등돌봄교실과 자치구별 지역센터 간 연계가 잘 되어있다</a:t>
            </a:r>
            <a:endParaRPr sz="1800">
              <a:solidFill>
                <a:schemeClr val="dk1"/>
              </a:solidFill>
              <a:latin typeface="Malgun Gothic"/>
              <a:ea typeface="Malgun Gothic"/>
              <a:cs typeface="Malgun Gothic"/>
              <a:sym typeface="Malgun Gothic"/>
            </a:endParaRPr>
          </a:p>
          <a:p>
            <a:pPr indent="0" lvl="0" marL="457200" rtl="0" algn="l">
              <a:spcBef>
                <a:spcPts val="0"/>
              </a:spcBef>
              <a:spcAft>
                <a:spcPts val="0"/>
              </a:spcAft>
              <a:buNone/>
            </a:pPr>
            <a:r>
              <a:t/>
            </a:r>
            <a:endParaRPr sz="1800">
              <a:solidFill>
                <a:schemeClr val="dk1"/>
              </a:solidFill>
              <a:latin typeface="Malgun Gothic"/>
              <a:ea typeface="Malgun Gothic"/>
              <a:cs typeface="Malgun Gothic"/>
              <a:sym typeface="Malgun Gothic"/>
            </a:endParaRPr>
          </a:p>
        </p:txBody>
      </p:sp>
      <p:sp>
        <p:nvSpPr>
          <p:cNvPr id="475" name="Google Shape;475;p34"/>
          <p:cNvSpPr/>
          <p:nvPr/>
        </p:nvSpPr>
        <p:spPr>
          <a:xfrm>
            <a:off x="6268450" y="2925900"/>
            <a:ext cx="5065800" cy="3624600"/>
          </a:xfrm>
          <a:prstGeom prst="roundRect">
            <a:avLst>
              <a:gd fmla="val 16667" name="adj"/>
            </a:avLst>
          </a:prstGeom>
          <a:noFill/>
          <a:ln cap="flat" cmpd="sng" w="28575">
            <a:solidFill>
              <a:srgbClr val="5F9387"/>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0">
              <a:solidFill>
                <a:schemeClr val="dk1"/>
              </a:solidFill>
              <a:latin typeface="Malgun Gothic"/>
              <a:ea typeface="Malgun Gothic"/>
              <a:cs typeface="Malgun Gothic"/>
              <a:sym typeface="Malgun Gothic"/>
            </a:endParaRPr>
          </a:p>
          <a:p>
            <a:pPr indent="0" lvl="0" marL="0" rtl="0" algn="ctr">
              <a:spcBef>
                <a:spcPts val="0"/>
              </a:spcBef>
              <a:spcAft>
                <a:spcPts val="0"/>
              </a:spcAft>
              <a:buNone/>
            </a:pPr>
            <a:r>
              <a:rPr b="1" lang="ko-KR" sz="2000">
                <a:solidFill>
                  <a:srgbClr val="5F9387"/>
                </a:solidFill>
              </a:rPr>
              <a:t>채택</a:t>
            </a:r>
            <a:r>
              <a:rPr b="1" lang="ko-KR" sz="2000">
                <a:solidFill>
                  <a:srgbClr val="5F9387"/>
                </a:solidFill>
              </a:rPr>
              <a:t> 변수 (2019년 기준)</a:t>
            </a:r>
            <a:endParaRPr b="1" sz="2000">
              <a:solidFill>
                <a:srgbClr val="5F9387"/>
              </a:solidFill>
            </a:endParaRPr>
          </a:p>
          <a:p>
            <a:pPr indent="0" lvl="0" marL="0" rtl="0" algn="l">
              <a:spcBef>
                <a:spcPts val="0"/>
              </a:spcBef>
              <a:spcAft>
                <a:spcPts val="0"/>
              </a:spcAft>
              <a:buNone/>
            </a:pPr>
            <a:r>
              <a:t/>
            </a:r>
            <a:endParaRPr b="1" sz="2000">
              <a:solidFill>
                <a:srgbClr val="5F9387"/>
              </a:solidFill>
            </a:endParaRPr>
          </a:p>
          <a:p>
            <a:pPr indent="0" lvl="0" marL="0" rtl="0" algn="l">
              <a:spcBef>
                <a:spcPts val="0"/>
              </a:spcBef>
              <a:spcAft>
                <a:spcPts val="0"/>
              </a:spcAft>
              <a:buNone/>
            </a:pPr>
            <a:r>
              <a:rPr b="1" lang="ko-KR" sz="1800">
                <a:solidFill>
                  <a:srgbClr val="262626"/>
                </a:solidFill>
              </a:rPr>
              <a:t>종속변수:</a:t>
            </a:r>
            <a:endParaRPr b="1" sz="1800">
              <a:solidFill>
                <a:srgbClr val="262626"/>
              </a:solidFill>
            </a:endParaRPr>
          </a:p>
          <a:p>
            <a:pPr indent="0" lvl="0" marL="0" rtl="0" algn="l">
              <a:spcBef>
                <a:spcPts val="0"/>
              </a:spcBef>
              <a:spcAft>
                <a:spcPts val="0"/>
              </a:spcAft>
              <a:buNone/>
            </a:pPr>
            <a:r>
              <a:rPr lang="ko-KR" sz="1800">
                <a:solidFill>
                  <a:schemeClr val="dk1"/>
                </a:solidFill>
                <a:latin typeface="Malgun Gothic"/>
                <a:ea typeface="Malgun Gothic"/>
                <a:cs typeface="Malgun Gothic"/>
                <a:sym typeface="Malgun Gothic"/>
              </a:rPr>
              <a:t>dolbomplus: 돌봄 프로그램 합계</a:t>
            </a:r>
            <a:endParaRPr sz="1800">
              <a:solidFill>
                <a:schemeClr val="dk1"/>
              </a:solidFill>
              <a:latin typeface="Malgun Gothic"/>
              <a:ea typeface="Malgun Gothic"/>
              <a:cs typeface="Malgun Gothic"/>
              <a:sym typeface="Malgun Gothic"/>
            </a:endParaRPr>
          </a:p>
          <a:p>
            <a:pPr indent="0" lvl="0" marL="0" rtl="0" algn="l">
              <a:lnSpc>
                <a:spcPct val="150000"/>
              </a:lnSpc>
              <a:spcBef>
                <a:spcPts val="0"/>
              </a:spcBef>
              <a:spcAft>
                <a:spcPts val="0"/>
              </a:spcAft>
              <a:buNone/>
            </a:pPr>
            <a:r>
              <a:rPr b="1" lang="ko-KR" sz="1000">
                <a:solidFill>
                  <a:srgbClr val="FF0000"/>
                </a:solidFill>
              </a:rPr>
              <a:t>초등돌봄교실(교육부)+지역아동센터,다함께돌봄(보건복지부)+청소년방과후아카데미(여성가족부)</a:t>
            </a:r>
            <a:endParaRPr b="1" sz="2000">
              <a:solidFill>
                <a:srgbClr val="262626"/>
              </a:solidFill>
            </a:endParaRPr>
          </a:p>
          <a:p>
            <a:pPr indent="0" lvl="0" marL="0" rtl="0" algn="l">
              <a:spcBef>
                <a:spcPts val="0"/>
              </a:spcBef>
              <a:spcAft>
                <a:spcPts val="0"/>
              </a:spcAft>
              <a:buNone/>
            </a:pPr>
            <a:r>
              <a:rPr b="1" lang="ko-KR" sz="1800">
                <a:solidFill>
                  <a:srgbClr val="262626"/>
                </a:solidFill>
              </a:rPr>
              <a:t>독립변수:</a:t>
            </a:r>
            <a:endParaRPr b="1" sz="1800">
              <a:solidFill>
                <a:srgbClr val="262626"/>
              </a:solidFill>
            </a:endParaRPr>
          </a:p>
          <a:p>
            <a:pPr indent="0" lvl="0" marL="0" rtl="0" algn="l">
              <a:spcBef>
                <a:spcPts val="0"/>
              </a:spcBef>
              <a:spcAft>
                <a:spcPts val="0"/>
              </a:spcAft>
              <a:buNone/>
            </a:pPr>
            <a:r>
              <a:rPr lang="ko-KR" sz="1800">
                <a:solidFill>
                  <a:schemeClr val="dk1"/>
                </a:solidFill>
                <a:latin typeface="Malgun Gothic"/>
                <a:ea typeface="Malgun Gothic"/>
                <a:cs typeface="Malgun Gothic"/>
                <a:sym typeface="Malgun Gothic"/>
              </a:rPr>
              <a:t>schools      : 초등학교 수</a:t>
            </a:r>
            <a:endParaRPr sz="1800">
              <a:solidFill>
                <a:schemeClr val="dk1"/>
              </a:solidFill>
              <a:latin typeface="Malgun Gothic"/>
              <a:ea typeface="Malgun Gothic"/>
              <a:cs typeface="Malgun Gothic"/>
              <a:sym typeface="Malgun Gothic"/>
            </a:endParaRPr>
          </a:p>
          <a:p>
            <a:pPr indent="0" lvl="0" marL="0" rtl="0" algn="l">
              <a:spcBef>
                <a:spcPts val="0"/>
              </a:spcBef>
              <a:spcAft>
                <a:spcPts val="0"/>
              </a:spcAft>
              <a:buNone/>
            </a:pPr>
            <a:r>
              <a:rPr lang="ko-KR" sz="1800">
                <a:solidFill>
                  <a:schemeClr val="dk1"/>
                </a:solidFill>
                <a:latin typeface="Malgun Gothic"/>
                <a:ea typeface="Malgun Gothic"/>
                <a:cs typeface="Malgun Gothic"/>
                <a:sym typeface="Malgun Gothic"/>
              </a:rPr>
              <a:t>fin_19        : 재정자립도</a:t>
            </a:r>
            <a:endParaRPr sz="1800">
              <a:solidFill>
                <a:schemeClr val="dk1"/>
              </a:solidFill>
              <a:latin typeface="Malgun Gothic"/>
              <a:ea typeface="Malgun Gothic"/>
              <a:cs typeface="Malgun Gothic"/>
              <a:sym typeface="Malgun Gothic"/>
            </a:endParaRPr>
          </a:p>
          <a:p>
            <a:pPr indent="0" lvl="0" marL="0" rtl="0" algn="l">
              <a:spcBef>
                <a:spcPts val="0"/>
              </a:spcBef>
              <a:spcAft>
                <a:spcPts val="0"/>
              </a:spcAft>
              <a:buNone/>
            </a:pPr>
            <a:r>
              <a:rPr lang="ko-KR" sz="1800">
                <a:solidFill>
                  <a:schemeClr val="dk1"/>
                </a:solidFill>
                <a:latin typeface="Malgun Gothic"/>
                <a:ea typeface="Malgun Gothic"/>
                <a:cs typeface="Malgun Gothic"/>
                <a:sym typeface="Malgun Gothic"/>
              </a:rPr>
              <a:t>lib             : 국립+공공+대학+전문도서관</a:t>
            </a:r>
            <a:endParaRPr sz="1800">
              <a:solidFill>
                <a:schemeClr val="dk1"/>
              </a:solidFill>
              <a:latin typeface="Malgun Gothic"/>
              <a:ea typeface="Malgun Gothic"/>
              <a:cs typeface="Malgun Gothic"/>
              <a:sym typeface="Malgun Gothic"/>
            </a:endParaRPr>
          </a:p>
          <a:p>
            <a:pPr indent="0" lvl="0" marL="0" rtl="0" algn="l">
              <a:spcBef>
                <a:spcPts val="0"/>
              </a:spcBef>
              <a:spcAft>
                <a:spcPts val="0"/>
              </a:spcAft>
              <a:buNone/>
            </a:pPr>
            <a:r>
              <a:rPr lang="ko-KR" sz="1800">
                <a:solidFill>
                  <a:schemeClr val="dk1"/>
                </a:solidFill>
                <a:latin typeface="Malgun Gothic"/>
                <a:ea typeface="Malgun Gothic"/>
                <a:cs typeface="Malgun Gothic"/>
                <a:sym typeface="Malgun Gothic"/>
              </a:rPr>
              <a:t>little_lib      : 작은도서관</a:t>
            </a:r>
            <a:endParaRPr sz="1800">
              <a:solidFill>
                <a:schemeClr val="dk1"/>
              </a:solidFill>
              <a:latin typeface="Malgun Gothic"/>
              <a:ea typeface="Malgun Gothic"/>
              <a:cs typeface="Malgun Gothic"/>
              <a:sym typeface="Malgun Gothic"/>
            </a:endParaRPr>
          </a:p>
          <a:p>
            <a:pPr indent="0" lvl="0" marL="0" rtl="0" algn="l">
              <a:spcBef>
                <a:spcPts val="0"/>
              </a:spcBef>
              <a:spcAft>
                <a:spcPts val="0"/>
              </a:spcAft>
              <a:buNone/>
            </a:pPr>
            <a:r>
              <a:rPr lang="ko-KR" sz="1800">
                <a:solidFill>
                  <a:schemeClr val="dk1"/>
                </a:solidFill>
                <a:latin typeface="Malgun Gothic"/>
                <a:ea typeface="Malgun Gothic"/>
                <a:cs typeface="Malgun Gothic"/>
                <a:sym typeface="Malgun Gothic"/>
              </a:rPr>
              <a:t>multicul      : 다문화학생수</a:t>
            </a:r>
            <a:endParaRPr sz="1800">
              <a:solidFill>
                <a:schemeClr val="dk1"/>
              </a:solidFill>
              <a:latin typeface="Malgun Gothic"/>
              <a:ea typeface="Malgun Gothic"/>
              <a:cs typeface="Malgun Gothic"/>
              <a:sym typeface="Malgun Gothic"/>
            </a:endParaRPr>
          </a:p>
          <a:p>
            <a:pPr indent="0" lvl="0" marL="0" rtl="0" algn="l">
              <a:spcBef>
                <a:spcPts val="0"/>
              </a:spcBef>
              <a:spcAft>
                <a:spcPts val="0"/>
              </a:spcAft>
              <a:buNone/>
            </a:pPr>
            <a:r>
              <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F0"/>
        </a:solidFill>
      </p:bgPr>
    </p:bg>
    <p:spTree>
      <p:nvGrpSpPr>
        <p:cNvPr id="479" name="Shape 479"/>
        <p:cNvGrpSpPr/>
        <p:nvPr/>
      </p:nvGrpSpPr>
      <p:grpSpPr>
        <a:xfrm>
          <a:off x="0" y="0"/>
          <a:ext cx="0" cy="0"/>
          <a:chOff x="0" y="0"/>
          <a:chExt cx="0" cy="0"/>
        </a:xfrm>
      </p:grpSpPr>
      <p:sp>
        <p:nvSpPr>
          <p:cNvPr id="480" name="Google Shape;480;p35"/>
          <p:cNvSpPr txBox="1"/>
          <p:nvPr/>
        </p:nvSpPr>
        <p:spPr>
          <a:xfrm>
            <a:off x="418250" y="174600"/>
            <a:ext cx="3266100" cy="39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ko-KR" sz="1600">
                <a:solidFill>
                  <a:srgbClr val="1A7BAE"/>
                </a:solidFill>
                <a:latin typeface="Impact"/>
                <a:ea typeface="Impact"/>
                <a:cs typeface="Impact"/>
                <a:sym typeface="Impact"/>
              </a:rPr>
              <a:t>결과 </a:t>
            </a:r>
            <a:r>
              <a:rPr b="1" lang="ko-KR" sz="1600">
                <a:solidFill>
                  <a:srgbClr val="1A7BAE"/>
                </a:solidFill>
                <a:latin typeface="Malgun Gothic"/>
                <a:ea typeface="Malgun Gothic"/>
                <a:cs typeface="Malgun Gothic"/>
                <a:sym typeface="Malgun Gothic"/>
              </a:rPr>
              <a:t>제시 3. 모델 선정 및 분석</a:t>
            </a:r>
            <a:endParaRPr/>
          </a:p>
        </p:txBody>
      </p:sp>
      <p:pic>
        <p:nvPicPr>
          <p:cNvPr id="481" name="Google Shape;481;p35"/>
          <p:cNvPicPr preferRelativeResize="0"/>
          <p:nvPr/>
        </p:nvPicPr>
        <p:blipFill>
          <a:blip r:embed="rId3">
            <a:alphaModFix/>
          </a:blip>
          <a:stretch>
            <a:fillRect/>
          </a:stretch>
        </p:blipFill>
        <p:spPr>
          <a:xfrm>
            <a:off x="161866" y="3144675"/>
            <a:ext cx="5225151" cy="3577050"/>
          </a:xfrm>
          <a:prstGeom prst="rect">
            <a:avLst/>
          </a:prstGeom>
          <a:noFill/>
          <a:ln>
            <a:noFill/>
          </a:ln>
        </p:spPr>
      </p:pic>
      <p:pic>
        <p:nvPicPr>
          <p:cNvPr id="482" name="Google Shape;482;p35"/>
          <p:cNvPicPr preferRelativeResize="0"/>
          <p:nvPr/>
        </p:nvPicPr>
        <p:blipFill rotWithShape="1">
          <a:blip r:embed="rId4">
            <a:alphaModFix/>
          </a:blip>
          <a:srcRect b="-5680" l="0" r="0" t="5680"/>
          <a:stretch/>
        </p:blipFill>
        <p:spPr>
          <a:xfrm>
            <a:off x="201625" y="1260401"/>
            <a:ext cx="6133201" cy="1857054"/>
          </a:xfrm>
          <a:prstGeom prst="rect">
            <a:avLst/>
          </a:prstGeom>
          <a:noFill/>
          <a:ln>
            <a:noFill/>
          </a:ln>
        </p:spPr>
      </p:pic>
      <p:sp>
        <p:nvSpPr>
          <p:cNvPr id="483" name="Google Shape;483;p35"/>
          <p:cNvSpPr/>
          <p:nvPr/>
        </p:nvSpPr>
        <p:spPr>
          <a:xfrm>
            <a:off x="214875" y="1152055"/>
            <a:ext cx="6133200" cy="1857000"/>
          </a:xfrm>
          <a:prstGeom prst="rect">
            <a:avLst/>
          </a:prstGeom>
          <a:noFill/>
          <a:ln cap="flat" cmpd="sng" w="28575">
            <a:solidFill>
              <a:srgbClr val="CF5F54"/>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000">
              <a:solidFill>
                <a:schemeClr val="dk1"/>
              </a:solidFill>
              <a:latin typeface="Malgun Gothic"/>
              <a:ea typeface="Malgun Gothic"/>
              <a:cs typeface="Malgun Gothic"/>
              <a:sym typeface="Malgun Gothic"/>
            </a:endParaRPr>
          </a:p>
          <a:p>
            <a:pPr indent="0" lvl="0" marL="0" rtl="0" algn="ctr">
              <a:spcBef>
                <a:spcPts val="0"/>
              </a:spcBef>
              <a:spcAft>
                <a:spcPts val="0"/>
              </a:spcAft>
              <a:buNone/>
            </a:pPr>
            <a:r>
              <a:t/>
            </a:r>
            <a:endParaRPr/>
          </a:p>
        </p:txBody>
      </p:sp>
      <p:sp>
        <p:nvSpPr>
          <p:cNvPr id="484" name="Google Shape;484;p35"/>
          <p:cNvSpPr/>
          <p:nvPr/>
        </p:nvSpPr>
        <p:spPr>
          <a:xfrm>
            <a:off x="202408" y="3117450"/>
            <a:ext cx="5296500" cy="3631500"/>
          </a:xfrm>
          <a:prstGeom prst="rect">
            <a:avLst/>
          </a:prstGeom>
          <a:noFill/>
          <a:ln cap="flat" cmpd="sng" w="28575">
            <a:solidFill>
              <a:srgbClr val="CF5F54"/>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000">
              <a:solidFill>
                <a:schemeClr val="dk1"/>
              </a:solidFill>
              <a:latin typeface="Malgun Gothic"/>
              <a:ea typeface="Malgun Gothic"/>
              <a:cs typeface="Malgun Gothic"/>
              <a:sym typeface="Malgun Gothic"/>
            </a:endParaRPr>
          </a:p>
          <a:p>
            <a:pPr indent="0" lvl="0" marL="0" rtl="0" algn="ctr">
              <a:spcBef>
                <a:spcPts val="0"/>
              </a:spcBef>
              <a:spcAft>
                <a:spcPts val="0"/>
              </a:spcAft>
              <a:buNone/>
            </a:pPr>
            <a:r>
              <a:t/>
            </a:r>
            <a:endParaRPr/>
          </a:p>
        </p:txBody>
      </p:sp>
      <p:sp>
        <p:nvSpPr>
          <p:cNvPr id="485" name="Google Shape;485;p35"/>
          <p:cNvSpPr/>
          <p:nvPr/>
        </p:nvSpPr>
        <p:spPr>
          <a:xfrm>
            <a:off x="6727700" y="174600"/>
            <a:ext cx="5005200" cy="2502900"/>
          </a:xfrm>
          <a:prstGeom prst="roundRect">
            <a:avLst>
              <a:gd fmla="val 16667" name="adj"/>
            </a:avLst>
          </a:prstGeom>
          <a:noFill/>
          <a:ln cap="flat" cmpd="sng" w="28575">
            <a:solidFill>
              <a:srgbClr val="5F9387"/>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0">
              <a:solidFill>
                <a:schemeClr val="dk1"/>
              </a:solidFill>
              <a:latin typeface="Malgun Gothic"/>
              <a:ea typeface="Malgun Gothic"/>
              <a:cs typeface="Malgun Gothic"/>
              <a:sym typeface="Malgun Gothic"/>
            </a:endParaRPr>
          </a:p>
          <a:p>
            <a:pPr indent="0" lvl="0" marL="0" rtl="0" algn="ctr">
              <a:spcBef>
                <a:spcPts val="0"/>
              </a:spcBef>
              <a:spcAft>
                <a:spcPts val="0"/>
              </a:spcAft>
              <a:buNone/>
            </a:pPr>
            <a:r>
              <a:rPr b="1" lang="ko-KR">
                <a:solidFill>
                  <a:srgbClr val="5F9387"/>
                </a:solidFill>
              </a:rPr>
              <a:t>채택 변수 (2019년 기준)</a:t>
            </a:r>
            <a:endParaRPr b="1">
              <a:solidFill>
                <a:srgbClr val="5F9387"/>
              </a:solidFill>
            </a:endParaRPr>
          </a:p>
          <a:p>
            <a:pPr indent="0" lvl="0" marL="0" rtl="0" algn="l">
              <a:spcBef>
                <a:spcPts val="0"/>
              </a:spcBef>
              <a:spcAft>
                <a:spcPts val="0"/>
              </a:spcAft>
              <a:buNone/>
            </a:pPr>
            <a:r>
              <a:t/>
            </a:r>
            <a:endParaRPr b="1">
              <a:solidFill>
                <a:srgbClr val="5F9387"/>
              </a:solidFill>
            </a:endParaRPr>
          </a:p>
          <a:p>
            <a:pPr indent="0" lvl="0" marL="0" rtl="0" algn="l">
              <a:spcBef>
                <a:spcPts val="0"/>
              </a:spcBef>
              <a:spcAft>
                <a:spcPts val="0"/>
              </a:spcAft>
              <a:buNone/>
            </a:pPr>
            <a:r>
              <a:rPr b="1" lang="ko-KR">
                <a:solidFill>
                  <a:srgbClr val="262626"/>
                </a:solidFill>
              </a:rPr>
              <a:t>종속변수:</a:t>
            </a:r>
            <a:endParaRPr b="1">
              <a:solidFill>
                <a:srgbClr val="262626"/>
              </a:solidFill>
            </a:endParaRPr>
          </a:p>
          <a:p>
            <a:pPr indent="0" lvl="0" marL="0" rtl="0" algn="l">
              <a:spcBef>
                <a:spcPts val="0"/>
              </a:spcBef>
              <a:spcAft>
                <a:spcPts val="0"/>
              </a:spcAft>
              <a:buNone/>
            </a:pPr>
            <a:r>
              <a:rPr lang="ko-KR">
                <a:solidFill>
                  <a:schemeClr val="dk1"/>
                </a:solidFill>
                <a:latin typeface="Malgun Gothic"/>
                <a:ea typeface="Malgun Gothic"/>
                <a:cs typeface="Malgun Gothic"/>
                <a:sym typeface="Malgun Gothic"/>
              </a:rPr>
              <a:t>dolbomplus: 돌봄 프로그램 합계</a:t>
            </a:r>
            <a:endParaRPr>
              <a:solidFill>
                <a:schemeClr val="dk1"/>
              </a:solidFill>
              <a:latin typeface="Malgun Gothic"/>
              <a:ea typeface="Malgun Gothic"/>
              <a:cs typeface="Malgun Gothic"/>
              <a:sym typeface="Malgun Gothic"/>
            </a:endParaRPr>
          </a:p>
          <a:p>
            <a:pPr indent="0" lvl="0" marL="0" rtl="0" algn="l">
              <a:lnSpc>
                <a:spcPct val="150000"/>
              </a:lnSpc>
              <a:spcBef>
                <a:spcPts val="0"/>
              </a:spcBef>
              <a:spcAft>
                <a:spcPts val="0"/>
              </a:spcAft>
              <a:buNone/>
            </a:pPr>
            <a:r>
              <a:t/>
            </a:r>
            <a:endParaRPr b="1" sz="800">
              <a:solidFill>
                <a:srgbClr val="262626"/>
              </a:solidFill>
            </a:endParaRPr>
          </a:p>
          <a:p>
            <a:pPr indent="0" lvl="0" marL="0" rtl="0" algn="l">
              <a:spcBef>
                <a:spcPts val="0"/>
              </a:spcBef>
              <a:spcAft>
                <a:spcPts val="0"/>
              </a:spcAft>
              <a:buNone/>
            </a:pPr>
            <a:r>
              <a:rPr b="1" lang="ko-KR">
                <a:solidFill>
                  <a:srgbClr val="262626"/>
                </a:solidFill>
              </a:rPr>
              <a:t>독립변수:</a:t>
            </a:r>
            <a:endParaRPr b="1">
              <a:solidFill>
                <a:srgbClr val="262626"/>
              </a:solidFill>
            </a:endParaRPr>
          </a:p>
          <a:p>
            <a:pPr indent="0" lvl="0" marL="0" rtl="0" algn="l">
              <a:spcBef>
                <a:spcPts val="0"/>
              </a:spcBef>
              <a:spcAft>
                <a:spcPts val="0"/>
              </a:spcAft>
              <a:buNone/>
            </a:pPr>
            <a:r>
              <a:rPr lang="ko-KR">
                <a:solidFill>
                  <a:schemeClr val="dk1"/>
                </a:solidFill>
                <a:latin typeface="Malgun Gothic"/>
                <a:ea typeface="Malgun Gothic"/>
                <a:cs typeface="Malgun Gothic"/>
                <a:sym typeface="Malgun Gothic"/>
              </a:rPr>
              <a:t>schools      : 초등학교 수</a:t>
            </a:r>
            <a:endParaRPr>
              <a:solidFill>
                <a:schemeClr val="dk1"/>
              </a:solidFill>
              <a:latin typeface="Malgun Gothic"/>
              <a:ea typeface="Malgun Gothic"/>
              <a:cs typeface="Malgun Gothic"/>
              <a:sym typeface="Malgun Gothic"/>
            </a:endParaRPr>
          </a:p>
          <a:p>
            <a:pPr indent="0" lvl="0" marL="0" rtl="0" algn="l">
              <a:spcBef>
                <a:spcPts val="0"/>
              </a:spcBef>
              <a:spcAft>
                <a:spcPts val="0"/>
              </a:spcAft>
              <a:buNone/>
            </a:pPr>
            <a:r>
              <a:rPr lang="ko-KR">
                <a:solidFill>
                  <a:schemeClr val="dk1"/>
                </a:solidFill>
                <a:latin typeface="Malgun Gothic"/>
                <a:ea typeface="Malgun Gothic"/>
                <a:cs typeface="Malgun Gothic"/>
                <a:sym typeface="Malgun Gothic"/>
              </a:rPr>
              <a:t>fin_19        : 재정자립도</a:t>
            </a:r>
            <a:endParaRPr>
              <a:solidFill>
                <a:schemeClr val="dk1"/>
              </a:solidFill>
              <a:latin typeface="Malgun Gothic"/>
              <a:ea typeface="Malgun Gothic"/>
              <a:cs typeface="Malgun Gothic"/>
              <a:sym typeface="Malgun Gothic"/>
            </a:endParaRPr>
          </a:p>
          <a:p>
            <a:pPr indent="0" lvl="0" marL="0" rtl="0" algn="l">
              <a:spcBef>
                <a:spcPts val="0"/>
              </a:spcBef>
              <a:spcAft>
                <a:spcPts val="0"/>
              </a:spcAft>
              <a:buNone/>
            </a:pPr>
            <a:r>
              <a:rPr lang="ko-KR">
                <a:solidFill>
                  <a:schemeClr val="dk1"/>
                </a:solidFill>
                <a:latin typeface="Malgun Gothic"/>
                <a:ea typeface="Malgun Gothic"/>
                <a:cs typeface="Malgun Gothic"/>
                <a:sym typeface="Malgun Gothic"/>
              </a:rPr>
              <a:t>lib             : 국립+공공+대학+전문도서관</a:t>
            </a:r>
            <a:endParaRPr>
              <a:solidFill>
                <a:schemeClr val="dk1"/>
              </a:solidFill>
              <a:latin typeface="Malgun Gothic"/>
              <a:ea typeface="Malgun Gothic"/>
              <a:cs typeface="Malgun Gothic"/>
              <a:sym typeface="Malgun Gothic"/>
            </a:endParaRPr>
          </a:p>
          <a:p>
            <a:pPr indent="0" lvl="0" marL="0" rtl="0" algn="l">
              <a:spcBef>
                <a:spcPts val="0"/>
              </a:spcBef>
              <a:spcAft>
                <a:spcPts val="0"/>
              </a:spcAft>
              <a:buNone/>
            </a:pPr>
            <a:r>
              <a:rPr lang="ko-KR">
                <a:solidFill>
                  <a:schemeClr val="dk1"/>
                </a:solidFill>
                <a:latin typeface="Malgun Gothic"/>
                <a:ea typeface="Malgun Gothic"/>
                <a:cs typeface="Malgun Gothic"/>
                <a:sym typeface="Malgun Gothic"/>
              </a:rPr>
              <a:t>little_lib      : 작은도서관</a:t>
            </a:r>
            <a:endParaRPr>
              <a:solidFill>
                <a:schemeClr val="dk1"/>
              </a:solidFill>
              <a:latin typeface="Malgun Gothic"/>
              <a:ea typeface="Malgun Gothic"/>
              <a:cs typeface="Malgun Gothic"/>
              <a:sym typeface="Malgun Gothic"/>
            </a:endParaRPr>
          </a:p>
          <a:p>
            <a:pPr indent="0" lvl="0" marL="0" rtl="0" algn="l">
              <a:spcBef>
                <a:spcPts val="0"/>
              </a:spcBef>
              <a:spcAft>
                <a:spcPts val="0"/>
              </a:spcAft>
              <a:buNone/>
            </a:pPr>
            <a:r>
              <a:rPr lang="ko-KR">
                <a:solidFill>
                  <a:schemeClr val="dk1"/>
                </a:solidFill>
                <a:latin typeface="Malgun Gothic"/>
                <a:ea typeface="Malgun Gothic"/>
                <a:cs typeface="Malgun Gothic"/>
                <a:sym typeface="Malgun Gothic"/>
              </a:rPr>
              <a:t>multicul      : 다문화학생수</a:t>
            </a:r>
            <a:endParaRPr>
              <a:solidFill>
                <a:schemeClr val="dk1"/>
              </a:solidFill>
              <a:latin typeface="Malgun Gothic"/>
              <a:ea typeface="Malgun Gothic"/>
              <a:cs typeface="Malgun Gothic"/>
              <a:sym typeface="Malgun Gothic"/>
            </a:endParaRPr>
          </a:p>
          <a:p>
            <a:pPr indent="0" lvl="0" marL="0" rtl="0" algn="l">
              <a:spcBef>
                <a:spcPts val="0"/>
              </a:spcBef>
              <a:spcAft>
                <a:spcPts val="0"/>
              </a:spcAft>
              <a:buNone/>
            </a:pPr>
            <a:r>
              <a:t/>
            </a:r>
            <a:endParaRPr sz="1800"/>
          </a:p>
        </p:txBody>
      </p:sp>
      <p:sp>
        <p:nvSpPr>
          <p:cNvPr id="486" name="Google Shape;486;p35"/>
          <p:cNvSpPr/>
          <p:nvPr/>
        </p:nvSpPr>
        <p:spPr>
          <a:xfrm>
            <a:off x="6727700" y="2787150"/>
            <a:ext cx="5005200" cy="4063500"/>
          </a:xfrm>
          <a:prstGeom prst="roundRect">
            <a:avLst>
              <a:gd fmla="val 16667" name="adj"/>
            </a:avLst>
          </a:prstGeom>
          <a:noFill/>
          <a:ln cap="flat" cmpd="sng" w="28575">
            <a:solidFill>
              <a:schemeClr val="accent4"/>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000">
              <a:solidFill>
                <a:srgbClr val="F2C06B"/>
              </a:solidFill>
            </a:endParaRPr>
          </a:p>
          <a:p>
            <a:pPr indent="0" lvl="0" marL="0" rtl="0" algn="ctr">
              <a:spcBef>
                <a:spcPts val="0"/>
              </a:spcBef>
              <a:spcAft>
                <a:spcPts val="0"/>
              </a:spcAft>
              <a:buNone/>
            </a:pPr>
            <a:r>
              <a:t/>
            </a:r>
            <a:endParaRPr b="1" sz="600">
              <a:solidFill>
                <a:srgbClr val="F2C06B"/>
              </a:solidFill>
            </a:endParaRPr>
          </a:p>
          <a:p>
            <a:pPr indent="0" lvl="0" marL="0" rtl="0" algn="ctr">
              <a:spcBef>
                <a:spcPts val="0"/>
              </a:spcBef>
              <a:spcAft>
                <a:spcPts val="0"/>
              </a:spcAft>
              <a:buClr>
                <a:schemeClr val="dk1"/>
              </a:buClr>
              <a:buSzPts val="1100"/>
              <a:buFont typeface="Arial"/>
              <a:buNone/>
            </a:pPr>
            <a:r>
              <a:rPr lang="ko-KR">
                <a:solidFill>
                  <a:schemeClr val="dk1"/>
                </a:solidFill>
                <a:latin typeface="Malgun Gothic"/>
                <a:ea typeface="Malgun Gothic"/>
                <a:cs typeface="Malgun Gothic"/>
                <a:sym typeface="Malgun Gothic"/>
              </a:rPr>
              <a:t>VIF 분석을 우선 진행하여 각 독립변수들간의 multicollinearity(다중공선성) 확인 및 제거</a:t>
            </a:r>
            <a:endParaRPr>
              <a:solidFill>
                <a:schemeClr val="dk1"/>
              </a:solidFill>
              <a:latin typeface="Malgun Gothic"/>
              <a:ea typeface="Malgun Gothic"/>
              <a:cs typeface="Malgun Gothic"/>
              <a:sym typeface="Malgun Gothic"/>
            </a:endParaRPr>
          </a:p>
          <a:p>
            <a:pPr indent="0" lvl="0" marL="0" rtl="0" algn="ctr">
              <a:spcBef>
                <a:spcPts val="0"/>
              </a:spcBef>
              <a:spcAft>
                <a:spcPts val="0"/>
              </a:spcAft>
              <a:buClr>
                <a:schemeClr val="dk1"/>
              </a:buClr>
              <a:buSzPts val="1100"/>
              <a:buFont typeface="Arial"/>
              <a:buNone/>
            </a:pPr>
            <a:r>
              <a:t/>
            </a:r>
            <a:endParaRPr>
              <a:solidFill>
                <a:schemeClr val="dk1"/>
              </a:solidFill>
              <a:latin typeface="Malgun Gothic"/>
              <a:ea typeface="Malgun Gothic"/>
              <a:cs typeface="Malgun Gothic"/>
              <a:sym typeface="Malgun Gothic"/>
            </a:endParaRPr>
          </a:p>
          <a:p>
            <a:pPr indent="0" lvl="0" marL="0" rtl="0" algn="ctr">
              <a:spcBef>
                <a:spcPts val="0"/>
              </a:spcBef>
              <a:spcAft>
                <a:spcPts val="0"/>
              </a:spcAft>
              <a:buClr>
                <a:schemeClr val="dk1"/>
              </a:buClr>
              <a:buSzPts val="1100"/>
              <a:buFont typeface="Arial"/>
              <a:buNone/>
            </a:pPr>
            <a:r>
              <a:rPr lang="ko-KR">
                <a:solidFill>
                  <a:schemeClr val="dk1"/>
                </a:solidFill>
                <a:latin typeface="Malgun Gothic"/>
                <a:ea typeface="Malgun Gothic"/>
                <a:cs typeface="Malgun Gothic"/>
                <a:sym typeface="Malgun Gothic"/>
              </a:rPr>
              <a:t>종속변수와 독립변수로 선형회귀식을 세우고, </a:t>
            </a:r>
            <a:endParaRPr>
              <a:solidFill>
                <a:schemeClr val="dk1"/>
              </a:solidFill>
              <a:latin typeface="Malgun Gothic"/>
              <a:ea typeface="Malgun Gothic"/>
              <a:cs typeface="Malgun Gothic"/>
              <a:sym typeface="Malgun Gothic"/>
            </a:endParaRPr>
          </a:p>
          <a:p>
            <a:pPr indent="0" lvl="0" marL="0" rtl="0" algn="ctr">
              <a:spcBef>
                <a:spcPts val="0"/>
              </a:spcBef>
              <a:spcAft>
                <a:spcPts val="0"/>
              </a:spcAft>
              <a:buClr>
                <a:schemeClr val="dk1"/>
              </a:buClr>
              <a:buSzPts val="1100"/>
              <a:buFont typeface="Arial"/>
              <a:buNone/>
            </a:pPr>
            <a:r>
              <a:rPr lang="ko-KR">
                <a:solidFill>
                  <a:schemeClr val="dk1"/>
                </a:solidFill>
                <a:latin typeface="Malgun Gothic"/>
                <a:ea typeface="Malgun Gothic"/>
                <a:cs typeface="Malgun Gothic"/>
                <a:sym typeface="Malgun Gothic"/>
              </a:rPr>
              <a:t>R을 이용하여 독립변수 선택</a:t>
            </a:r>
            <a:endParaRPr>
              <a:solidFill>
                <a:schemeClr val="dk1"/>
              </a:solidFill>
              <a:latin typeface="Malgun Gothic"/>
              <a:ea typeface="Malgun Gothic"/>
              <a:cs typeface="Malgun Gothic"/>
              <a:sym typeface="Malgun Gothic"/>
            </a:endParaRPr>
          </a:p>
          <a:p>
            <a:pPr indent="0" lvl="0" marL="0" rtl="0" algn="ctr">
              <a:spcBef>
                <a:spcPts val="0"/>
              </a:spcBef>
              <a:spcAft>
                <a:spcPts val="0"/>
              </a:spcAft>
              <a:buClr>
                <a:schemeClr val="dk1"/>
              </a:buClr>
              <a:buSzPts val="1100"/>
              <a:buFont typeface="Arial"/>
              <a:buNone/>
            </a:pPr>
            <a:r>
              <a:rPr lang="ko-KR">
                <a:solidFill>
                  <a:schemeClr val="dk1"/>
                </a:solidFill>
                <a:latin typeface="Malgun Gothic"/>
                <a:ea typeface="Malgun Gothic"/>
                <a:cs typeface="Malgun Gothic"/>
                <a:sym typeface="Malgun Gothic"/>
              </a:rPr>
              <a:t>Stepwise 기법 위주로 사용</a:t>
            </a:r>
            <a:endParaRPr>
              <a:solidFill>
                <a:schemeClr val="dk1"/>
              </a:solidFill>
              <a:latin typeface="Malgun Gothic"/>
              <a:ea typeface="Malgun Gothic"/>
              <a:cs typeface="Malgun Gothic"/>
              <a:sym typeface="Malgun Gothic"/>
            </a:endParaRPr>
          </a:p>
          <a:p>
            <a:pPr indent="0" lvl="0" marL="0" rtl="0" algn="ctr">
              <a:spcBef>
                <a:spcPts val="0"/>
              </a:spcBef>
              <a:spcAft>
                <a:spcPts val="0"/>
              </a:spcAft>
              <a:buClr>
                <a:schemeClr val="dk1"/>
              </a:buClr>
              <a:buSzPts val="1100"/>
              <a:buFont typeface="Arial"/>
              <a:buNone/>
            </a:pPr>
            <a:r>
              <a:rPr lang="ko-KR">
                <a:solidFill>
                  <a:schemeClr val="dk1"/>
                </a:solidFill>
                <a:latin typeface="Malgun Gothic"/>
                <a:ea typeface="Malgun Gothic"/>
                <a:cs typeface="Malgun Gothic"/>
                <a:sym typeface="Malgun Gothic"/>
              </a:rPr>
              <a:t>타당한 종속변수들을 선택하며 최종 모델 구축</a:t>
            </a:r>
            <a:endParaRPr>
              <a:solidFill>
                <a:schemeClr val="dk1"/>
              </a:solidFill>
              <a:latin typeface="Malgun Gothic"/>
              <a:ea typeface="Malgun Gothic"/>
              <a:cs typeface="Malgun Gothic"/>
              <a:sym typeface="Malgun Gothic"/>
            </a:endParaRPr>
          </a:p>
          <a:p>
            <a:pPr indent="0" lvl="0" marL="0" rtl="0" algn="ctr">
              <a:spcBef>
                <a:spcPts val="0"/>
              </a:spcBef>
              <a:spcAft>
                <a:spcPts val="0"/>
              </a:spcAft>
              <a:buClr>
                <a:schemeClr val="dk1"/>
              </a:buClr>
              <a:buSzPts val="1100"/>
              <a:buFont typeface="Arial"/>
              <a:buNone/>
            </a:pPr>
            <a:r>
              <a:t/>
            </a:r>
            <a:endParaRPr>
              <a:solidFill>
                <a:schemeClr val="dk1"/>
              </a:solidFill>
              <a:latin typeface="Malgun Gothic"/>
              <a:ea typeface="Malgun Gothic"/>
              <a:cs typeface="Malgun Gothic"/>
              <a:sym typeface="Malgun Gothic"/>
            </a:endParaRPr>
          </a:p>
          <a:p>
            <a:pPr indent="0" lvl="0" marL="0" rtl="0" algn="ctr">
              <a:spcBef>
                <a:spcPts val="0"/>
              </a:spcBef>
              <a:spcAft>
                <a:spcPts val="0"/>
              </a:spcAft>
              <a:buClr>
                <a:schemeClr val="dk1"/>
              </a:buClr>
              <a:buSzPts val="1100"/>
              <a:buFont typeface="Arial"/>
              <a:buNone/>
            </a:pPr>
            <a:r>
              <a:t/>
            </a:r>
            <a:endParaRPr>
              <a:solidFill>
                <a:schemeClr val="dk1"/>
              </a:solidFill>
              <a:latin typeface="Malgun Gothic"/>
              <a:ea typeface="Malgun Gothic"/>
              <a:cs typeface="Malgun Gothic"/>
              <a:sym typeface="Malgun Gothic"/>
            </a:endParaRPr>
          </a:p>
          <a:p>
            <a:pPr indent="0" lvl="0" marL="0" rtl="0" algn="ctr">
              <a:spcBef>
                <a:spcPts val="0"/>
              </a:spcBef>
              <a:spcAft>
                <a:spcPts val="0"/>
              </a:spcAft>
              <a:buClr>
                <a:schemeClr val="dk1"/>
              </a:buClr>
              <a:buSzPts val="1100"/>
              <a:buFont typeface="Arial"/>
              <a:buNone/>
            </a:pPr>
            <a:r>
              <a:rPr lang="ko-KR">
                <a:solidFill>
                  <a:schemeClr val="dk1"/>
                </a:solidFill>
                <a:latin typeface="Malgun Gothic"/>
                <a:ea typeface="Malgun Gothic"/>
                <a:cs typeface="Malgun Gothic"/>
                <a:sym typeface="Malgun Gothic"/>
              </a:rPr>
              <a:t>최적의 예측변수 4개</a:t>
            </a:r>
            <a:endParaRPr>
              <a:solidFill>
                <a:schemeClr val="dk1"/>
              </a:solidFill>
              <a:latin typeface="Malgun Gothic"/>
              <a:ea typeface="Malgun Gothic"/>
              <a:cs typeface="Malgun Gothic"/>
              <a:sym typeface="Malgun Gothic"/>
            </a:endParaRPr>
          </a:p>
          <a:p>
            <a:pPr indent="0" lvl="0" marL="0" rtl="0" algn="ctr">
              <a:spcBef>
                <a:spcPts val="0"/>
              </a:spcBef>
              <a:spcAft>
                <a:spcPts val="0"/>
              </a:spcAft>
              <a:buClr>
                <a:schemeClr val="dk1"/>
              </a:buClr>
              <a:buSzPts val="1100"/>
              <a:buFont typeface="Arial"/>
              <a:buNone/>
            </a:pPr>
            <a:r>
              <a:rPr lang="ko-KR">
                <a:solidFill>
                  <a:schemeClr val="dk1"/>
                </a:solidFill>
              </a:rPr>
              <a:t>신뢰수준,결정계수,수정결정계수, AIC, BIC를 모두 고려한 결과</a:t>
            </a:r>
            <a:endParaRPr>
              <a:solidFill>
                <a:schemeClr val="dk1"/>
              </a:solidFill>
            </a:endParaRPr>
          </a:p>
          <a:p>
            <a:pPr indent="0" lvl="0" marL="0" rtl="0" algn="ctr">
              <a:spcBef>
                <a:spcPts val="0"/>
              </a:spcBef>
              <a:spcAft>
                <a:spcPts val="0"/>
              </a:spcAft>
              <a:buClr>
                <a:schemeClr val="dk1"/>
              </a:buClr>
              <a:buSzPts val="1100"/>
              <a:buFont typeface="Arial"/>
              <a:buNone/>
            </a:pPr>
            <a:r>
              <a:rPr lang="ko-KR">
                <a:solidFill>
                  <a:schemeClr val="dk1"/>
                </a:solidFill>
              </a:rPr>
              <a:t>예측변수 4개일때 가장 최적의 모델로 드러남</a:t>
            </a:r>
            <a:endParaRPr>
              <a:solidFill>
                <a:schemeClr val="dk1"/>
              </a:solidFill>
            </a:endParaRPr>
          </a:p>
          <a:p>
            <a:pPr indent="0" lvl="0" marL="0" rtl="0" algn="ctr">
              <a:spcBef>
                <a:spcPts val="0"/>
              </a:spcBef>
              <a:spcAft>
                <a:spcPts val="0"/>
              </a:spcAft>
              <a:buClr>
                <a:schemeClr val="dk1"/>
              </a:buClr>
              <a:buSzPts val="1100"/>
              <a:buFont typeface="Arial"/>
              <a:buNone/>
            </a:pPr>
            <a:r>
              <a:t/>
            </a:r>
            <a:endParaRPr>
              <a:solidFill>
                <a:schemeClr val="dk1"/>
              </a:solidFill>
              <a:latin typeface="Malgun Gothic"/>
              <a:ea typeface="Malgun Gothic"/>
              <a:cs typeface="Malgun Gothic"/>
              <a:sym typeface="Malgun Gothic"/>
            </a:endParaRPr>
          </a:p>
          <a:p>
            <a:pPr indent="0" lvl="0" marL="0" rtl="0" algn="ctr">
              <a:spcBef>
                <a:spcPts val="0"/>
              </a:spcBef>
              <a:spcAft>
                <a:spcPts val="0"/>
              </a:spcAft>
              <a:buClr>
                <a:schemeClr val="dk1"/>
              </a:buClr>
              <a:buSzPts val="1100"/>
              <a:buFont typeface="Arial"/>
              <a:buNone/>
            </a:pPr>
            <a:r>
              <a:rPr lang="ko-KR">
                <a:solidFill>
                  <a:schemeClr val="dk1"/>
                </a:solidFill>
                <a:latin typeface="Malgun Gothic"/>
                <a:ea typeface="Malgun Gothic"/>
                <a:cs typeface="Malgun Gothic"/>
                <a:sym typeface="Malgun Gothic"/>
              </a:rPr>
              <a:t>수정계수 : 94.1%</a:t>
            </a:r>
            <a:endParaRPr>
              <a:solidFill>
                <a:schemeClr val="dk1"/>
              </a:solidFill>
              <a:latin typeface="Malgun Gothic"/>
              <a:ea typeface="Malgun Gothic"/>
              <a:cs typeface="Malgun Gothic"/>
              <a:sym typeface="Malgun Gothic"/>
            </a:endParaRPr>
          </a:p>
          <a:p>
            <a:pPr indent="0" lvl="0" marL="0" rtl="0" algn="ctr">
              <a:spcBef>
                <a:spcPts val="0"/>
              </a:spcBef>
              <a:spcAft>
                <a:spcPts val="0"/>
              </a:spcAft>
              <a:buClr>
                <a:schemeClr val="dk1"/>
              </a:buClr>
              <a:buSzPts val="1100"/>
              <a:buFont typeface="Arial"/>
              <a:buNone/>
            </a:pPr>
            <a:r>
              <a:rPr lang="ko-KR">
                <a:solidFill>
                  <a:schemeClr val="dk1"/>
                </a:solidFill>
                <a:latin typeface="Malgun Gothic"/>
                <a:ea typeface="Malgun Gothic"/>
                <a:cs typeface="Malgun Gothic"/>
                <a:sym typeface="Malgun Gothic"/>
              </a:rPr>
              <a:t>신뢰수준 미달 변수 개수 : 0</a:t>
            </a:r>
            <a:endParaRPr>
              <a:solidFill>
                <a:schemeClr val="dk1"/>
              </a:solidFill>
              <a:latin typeface="Malgun Gothic"/>
              <a:ea typeface="Malgun Gothic"/>
              <a:cs typeface="Malgun Gothic"/>
              <a:sym typeface="Malgun Gothic"/>
            </a:endParaRPr>
          </a:p>
          <a:p>
            <a:pPr indent="0" lvl="0" marL="0" rtl="0" algn="ctr">
              <a:spcBef>
                <a:spcPts val="0"/>
              </a:spcBef>
              <a:spcAft>
                <a:spcPts val="0"/>
              </a:spcAft>
              <a:buClr>
                <a:schemeClr val="dk1"/>
              </a:buClr>
              <a:buSzPts val="1100"/>
              <a:buFont typeface="Arial"/>
              <a:buNone/>
            </a:pPr>
            <a:r>
              <a:rPr lang="ko-KR">
                <a:solidFill>
                  <a:schemeClr val="dk1"/>
                </a:solidFill>
                <a:latin typeface="Malgun Gothic"/>
                <a:ea typeface="Malgun Gothic"/>
                <a:cs typeface="Malgun Gothic"/>
                <a:sym typeface="Malgun Gothic"/>
              </a:rPr>
              <a:t>VIF : 안정권 </a:t>
            </a:r>
            <a:endParaRPr sz="1800">
              <a:solidFill>
                <a:schemeClr val="dk1"/>
              </a:solidFill>
              <a:latin typeface="Malgun Gothic"/>
              <a:ea typeface="Malgun Gothic"/>
              <a:cs typeface="Malgun Gothic"/>
              <a:sym typeface="Malgun Gothic"/>
            </a:endParaRPr>
          </a:p>
          <a:p>
            <a:pPr indent="0" lvl="0" marL="457200" rtl="0" algn="l">
              <a:spcBef>
                <a:spcPts val="0"/>
              </a:spcBef>
              <a:spcAft>
                <a:spcPts val="0"/>
              </a:spcAft>
              <a:buNone/>
            </a:pPr>
            <a:r>
              <a:t/>
            </a:r>
            <a:endParaRPr sz="1800">
              <a:solidFill>
                <a:schemeClr val="dk1"/>
              </a:solidFill>
              <a:latin typeface="Malgun Gothic"/>
              <a:ea typeface="Malgun Gothic"/>
              <a:cs typeface="Malgun Gothic"/>
              <a:sym typeface="Malgun Gothic"/>
            </a:endParaRPr>
          </a:p>
        </p:txBody>
      </p:sp>
      <p:sp>
        <p:nvSpPr>
          <p:cNvPr id="487" name="Google Shape;487;p35"/>
          <p:cNvSpPr/>
          <p:nvPr/>
        </p:nvSpPr>
        <p:spPr>
          <a:xfrm>
            <a:off x="201650" y="835475"/>
            <a:ext cx="1322400" cy="543300"/>
          </a:xfrm>
          <a:prstGeom prst="roundRect">
            <a:avLst>
              <a:gd fmla="val 16667" name="adj"/>
            </a:avLst>
          </a:prstGeom>
          <a:solidFill>
            <a:srgbClr val="CF5F5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ko-KR" sz="2000">
                <a:solidFill>
                  <a:srgbClr val="FFFFFF"/>
                </a:solidFill>
              </a:rPr>
              <a:t>최종</a:t>
            </a:r>
            <a:r>
              <a:rPr b="1" lang="ko-KR" sz="2000">
                <a:solidFill>
                  <a:srgbClr val="FFFFFF"/>
                </a:solidFill>
              </a:rPr>
              <a:t>모델</a:t>
            </a:r>
            <a:endParaRPr b="1" sz="2000">
              <a:solidFill>
                <a:srgbClr val="FFFF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F0"/>
        </a:solidFill>
      </p:bgPr>
    </p:bg>
    <p:spTree>
      <p:nvGrpSpPr>
        <p:cNvPr id="491" name="Shape 491"/>
        <p:cNvGrpSpPr/>
        <p:nvPr/>
      </p:nvGrpSpPr>
      <p:grpSpPr>
        <a:xfrm>
          <a:off x="0" y="0"/>
          <a:ext cx="0" cy="0"/>
          <a:chOff x="0" y="0"/>
          <a:chExt cx="0" cy="0"/>
        </a:xfrm>
      </p:grpSpPr>
      <p:sp>
        <p:nvSpPr>
          <p:cNvPr id="492" name="Google Shape;492;p36"/>
          <p:cNvSpPr txBox="1"/>
          <p:nvPr/>
        </p:nvSpPr>
        <p:spPr>
          <a:xfrm>
            <a:off x="152400" y="152400"/>
            <a:ext cx="3000000" cy="37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ko-KR" sz="1600">
                <a:solidFill>
                  <a:srgbClr val="1A7BAE"/>
                </a:solidFill>
                <a:latin typeface="Impact"/>
                <a:ea typeface="Impact"/>
                <a:cs typeface="Impact"/>
                <a:sym typeface="Impact"/>
              </a:rPr>
              <a:t>결과 </a:t>
            </a:r>
            <a:r>
              <a:rPr b="1" lang="ko-KR" sz="1600">
                <a:solidFill>
                  <a:srgbClr val="1A7BAE"/>
                </a:solidFill>
                <a:latin typeface="Malgun Gothic"/>
                <a:ea typeface="Malgun Gothic"/>
                <a:cs typeface="Malgun Gothic"/>
                <a:sym typeface="Malgun Gothic"/>
              </a:rPr>
              <a:t>제시 3. 모델 선정 및 분석</a:t>
            </a:r>
            <a:endParaRPr/>
          </a:p>
        </p:txBody>
      </p:sp>
      <p:pic>
        <p:nvPicPr>
          <p:cNvPr id="493" name="Google Shape;493;p36"/>
          <p:cNvPicPr preferRelativeResize="0"/>
          <p:nvPr/>
        </p:nvPicPr>
        <p:blipFill rotWithShape="1">
          <a:blip r:embed="rId3">
            <a:alphaModFix/>
          </a:blip>
          <a:srcRect b="6249" l="0" r="5687" t="2650"/>
          <a:stretch/>
        </p:blipFill>
        <p:spPr>
          <a:xfrm>
            <a:off x="152400" y="2330017"/>
            <a:ext cx="6063825" cy="3887425"/>
          </a:xfrm>
          <a:prstGeom prst="rect">
            <a:avLst/>
          </a:prstGeom>
          <a:noFill/>
          <a:ln>
            <a:noFill/>
          </a:ln>
        </p:spPr>
      </p:pic>
      <p:sp>
        <p:nvSpPr>
          <p:cNvPr id="494" name="Google Shape;494;p36"/>
          <p:cNvSpPr/>
          <p:nvPr/>
        </p:nvSpPr>
        <p:spPr>
          <a:xfrm>
            <a:off x="308711" y="740767"/>
            <a:ext cx="3816900" cy="557100"/>
          </a:xfrm>
          <a:prstGeom prst="roundRect">
            <a:avLst>
              <a:gd fmla="val 16667" name="adj"/>
            </a:avLst>
          </a:prstGeom>
          <a:solidFill>
            <a:srgbClr val="CF5F5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ko-KR" sz="2000">
                <a:solidFill>
                  <a:srgbClr val="FFFFFF"/>
                </a:solidFill>
              </a:rPr>
              <a:t>변수의 영향력, 중요도 비교</a:t>
            </a:r>
            <a:endParaRPr b="1" sz="2000">
              <a:solidFill>
                <a:srgbClr val="FFFFFF"/>
              </a:solidFill>
            </a:endParaRPr>
          </a:p>
        </p:txBody>
      </p:sp>
      <p:sp>
        <p:nvSpPr>
          <p:cNvPr id="495" name="Google Shape;495;p36"/>
          <p:cNvSpPr/>
          <p:nvPr/>
        </p:nvSpPr>
        <p:spPr>
          <a:xfrm>
            <a:off x="600248" y="1644942"/>
            <a:ext cx="5071800" cy="393000"/>
          </a:xfrm>
          <a:prstGeom prst="roundRect">
            <a:avLst>
              <a:gd fmla="val 50000" name="adj"/>
            </a:avLst>
          </a:prstGeom>
          <a:solidFill>
            <a:srgbClr val="5F9387"/>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ko-KR" sz="1800">
                <a:solidFill>
                  <a:srgbClr val="FFFBF0"/>
                </a:solidFill>
              </a:rPr>
              <a:t>표준화한 변수로 회귀분석을 통해 영향력 비교</a:t>
            </a:r>
            <a:endParaRPr b="1" sz="1800">
              <a:solidFill>
                <a:srgbClr val="FFFBF0"/>
              </a:solidFill>
            </a:endParaRPr>
          </a:p>
        </p:txBody>
      </p:sp>
      <p:pic>
        <p:nvPicPr>
          <p:cNvPr id="496" name="Google Shape;496;p36"/>
          <p:cNvPicPr preferRelativeResize="0"/>
          <p:nvPr/>
        </p:nvPicPr>
        <p:blipFill>
          <a:blip r:embed="rId4">
            <a:alphaModFix/>
          </a:blip>
          <a:stretch>
            <a:fillRect/>
          </a:stretch>
        </p:blipFill>
        <p:spPr>
          <a:xfrm>
            <a:off x="6633525" y="2330017"/>
            <a:ext cx="5316399" cy="4405025"/>
          </a:xfrm>
          <a:prstGeom prst="rect">
            <a:avLst/>
          </a:prstGeom>
          <a:noFill/>
          <a:ln>
            <a:noFill/>
          </a:ln>
        </p:spPr>
      </p:pic>
      <p:sp>
        <p:nvSpPr>
          <p:cNvPr id="497" name="Google Shape;497;p36"/>
          <p:cNvSpPr/>
          <p:nvPr/>
        </p:nvSpPr>
        <p:spPr>
          <a:xfrm>
            <a:off x="7087810" y="1644942"/>
            <a:ext cx="4413600" cy="393000"/>
          </a:xfrm>
          <a:prstGeom prst="roundRect">
            <a:avLst>
              <a:gd fmla="val 50000" name="adj"/>
            </a:avLst>
          </a:prstGeom>
          <a:solidFill>
            <a:srgbClr val="5F9387"/>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ko-KR" sz="1800">
                <a:solidFill>
                  <a:srgbClr val="FFFBF0"/>
                </a:solidFill>
              </a:rPr>
              <a:t>변수의 상대적 중요도 계산 후 시각화</a:t>
            </a:r>
            <a:endParaRPr b="1" sz="1800">
              <a:solidFill>
                <a:srgbClr val="FFFBF0"/>
              </a:solidFill>
            </a:endParaRPr>
          </a:p>
        </p:txBody>
      </p:sp>
      <p:sp>
        <p:nvSpPr>
          <p:cNvPr id="498" name="Google Shape;498;p36"/>
          <p:cNvSpPr/>
          <p:nvPr/>
        </p:nvSpPr>
        <p:spPr>
          <a:xfrm>
            <a:off x="152350" y="2266550"/>
            <a:ext cx="6063900" cy="3951000"/>
          </a:xfrm>
          <a:prstGeom prst="rect">
            <a:avLst/>
          </a:prstGeom>
          <a:noFill/>
          <a:ln cap="flat" cmpd="sng" w="28575">
            <a:solidFill>
              <a:srgbClr val="CF5F54"/>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000">
              <a:solidFill>
                <a:schemeClr val="dk1"/>
              </a:solidFill>
              <a:latin typeface="Malgun Gothic"/>
              <a:ea typeface="Malgun Gothic"/>
              <a:cs typeface="Malgun Gothic"/>
              <a:sym typeface="Malgun Gothic"/>
            </a:endParaRPr>
          </a:p>
          <a:p>
            <a:pPr indent="0" lvl="0" marL="0" rtl="0" algn="ctr">
              <a:spcBef>
                <a:spcPts val="0"/>
              </a:spcBef>
              <a:spcAft>
                <a:spcPts val="0"/>
              </a:spcAft>
              <a:buNone/>
            </a:pPr>
            <a:r>
              <a:t/>
            </a:r>
            <a:endParaRPr/>
          </a:p>
        </p:txBody>
      </p:sp>
      <p:sp>
        <p:nvSpPr>
          <p:cNvPr id="499" name="Google Shape;499;p36"/>
          <p:cNvSpPr/>
          <p:nvPr/>
        </p:nvSpPr>
        <p:spPr>
          <a:xfrm>
            <a:off x="6633525" y="2266550"/>
            <a:ext cx="5316300" cy="4468500"/>
          </a:xfrm>
          <a:prstGeom prst="rect">
            <a:avLst/>
          </a:prstGeom>
          <a:noFill/>
          <a:ln cap="flat" cmpd="sng" w="28575">
            <a:solidFill>
              <a:srgbClr val="CF5F54"/>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000">
              <a:solidFill>
                <a:schemeClr val="dk1"/>
              </a:solidFill>
              <a:latin typeface="Malgun Gothic"/>
              <a:ea typeface="Malgun Gothic"/>
              <a:cs typeface="Malgun Gothic"/>
              <a:sym typeface="Malgun Gothic"/>
            </a:endParaRPr>
          </a:p>
          <a:p>
            <a:pPr indent="0" lvl="0" marL="0" rtl="0" algn="ctr">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F0"/>
        </a:solidFill>
      </p:bgPr>
    </p:bg>
    <p:spTree>
      <p:nvGrpSpPr>
        <p:cNvPr id="503" name="Shape 503"/>
        <p:cNvGrpSpPr/>
        <p:nvPr/>
      </p:nvGrpSpPr>
      <p:grpSpPr>
        <a:xfrm>
          <a:off x="0" y="0"/>
          <a:ext cx="0" cy="0"/>
          <a:chOff x="0" y="0"/>
          <a:chExt cx="0" cy="0"/>
        </a:xfrm>
      </p:grpSpPr>
      <p:sp>
        <p:nvSpPr>
          <p:cNvPr id="504" name="Google Shape;504;p37"/>
          <p:cNvSpPr txBox="1"/>
          <p:nvPr/>
        </p:nvSpPr>
        <p:spPr>
          <a:xfrm>
            <a:off x="152400" y="152400"/>
            <a:ext cx="3000000" cy="44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ko-KR" sz="1600">
                <a:solidFill>
                  <a:srgbClr val="1A7BAE"/>
                </a:solidFill>
                <a:latin typeface="Impact"/>
                <a:ea typeface="Impact"/>
                <a:cs typeface="Impact"/>
                <a:sym typeface="Impact"/>
              </a:rPr>
              <a:t>결과 </a:t>
            </a:r>
            <a:r>
              <a:rPr b="1" lang="ko-KR" sz="1600">
                <a:solidFill>
                  <a:srgbClr val="1A7BAE"/>
                </a:solidFill>
                <a:latin typeface="Malgun Gothic"/>
                <a:ea typeface="Malgun Gothic"/>
                <a:cs typeface="Malgun Gothic"/>
                <a:sym typeface="Malgun Gothic"/>
              </a:rPr>
              <a:t>제시 3. 모델 적용</a:t>
            </a:r>
            <a:endParaRPr/>
          </a:p>
        </p:txBody>
      </p:sp>
      <p:graphicFrame>
        <p:nvGraphicFramePr>
          <p:cNvPr id="505" name="Google Shape;505;p37"/>
          <p:cNvGraphicFramePr/>
          <p:nvPr/>
        </p:nvGraphicFramePr>
        <p:xfrm>
          <a:off x="177850" y="597182"/>
          <a:ext cx="3000000" cy="3000000"/>
        </p:xfrm>
        <a:graphic>
          <a:graphicData uri="http://schemas.openxmlformats.org/drawingml/2006/table">
            <a:tbl>
              <a:tblPr>
                <a:noFill/>
                <a:tableStyleId>{9F977AB6-A38B-4D16-97F1-F3341C58880D}</a:tableStyleId>
              </a:tblPr>
              <a:tblGrid>
                <a:gridCol w="2571750"/>
                <a:gridCol w="2571750"/>
                <a:gridCol w="2571750"/>
                <a:gridCol w="2571750"/>
              </a:tblGrid>
              <a:tr h="346700">
                <a:tc>
                  <a:txBody>
                    <a:bodyPr/>
                    <a:lstStyle/>
                    <a:p>
                      <a:pPr indent="0" lvl="0" marL="0" rtl="0" algn="ctr">
                        <a:spcBef>
                          <a:spcPts val="0"/>
                        </a:spcBef>
                        <a:spcAft>
                          <a:spcPts val="0"/>
                        </a:spcAft>
                        <a:buNone/>
                      </a:pPr>
                      <a:r>
                        <a:rPr b="1" lang="ko-KR">
                          <a:solidFill>
                            <a:srgbClr val="FFFFFF"/>
                          </a:solidFill>
                        </a:rPr>
                        <a:t>시도</a:t>
                      </a:r>
                      <a:endParaRPr b="1">
                        <a:solidFill>
                          <a:srgbClr val="FFFFFF"/>
                        </a:solidFill>
                      </a:endParaRPr>
                    </a:p>
                  </a:txBody>
                  <a:tcPr marT="91425" marB="91425" marR="91425" marL="91425">
                    <a:solidFill>
                      <a:srgbClr val="5F9387"/>
                    </a:solidFill>
                  </a:tcPr>
                </a:tc>
                <a:tc>
                  <a:txBody>
                    <a:bodyPr/>
                    <a:lstStyle/>
                    <a:p>
                      <a:pPr indent="0" lvl="0" marL="0" rtl="0" algn="ctr">
                        <a:spcBef>
                          <a:spcPts val="0"/>
                        </a:spcBef>
                        <a:spcAft>
                          <a:spcPts val="0"/>
                        </a:spcAft>
                        <a:buNone/>
                      </a:pPr>
                      <a:r>
                        <a:rPr b="1" lang="ko-KR">
                          <a:solidFill>
                            <a:srgbClr val="FFFFFF"/>
                          </a:solidFill>
                        </a:rPr>
                        <a:t>dolbomplus</a:t>
                      </a:r>
                      <a:endParaRPr b="1">
                        <a:solidFill>
                          <a:srgbClr val="FFFFFF"/>
                        </a:solidFill>
                      </a:endParaRPr>
                    </a:p>
                  </a:txBody>
                  <a:tcPr marT="91425" marB="91425" marR="91425" marL="91425">
                    <a:solidFill>
                      <a:srgbClr val="5F9387"/>
                    </a:solidFill>
                  </a:tcPr>
                </a:tc>
                <a:tc>
                  <a:txBody>
                    <a:bodyPr/>
                    <a:lstStyle/>
                    <a:p>
                      <a:pPr indent="0" lvl="0" marL="0" rtl="0" algn="ctr">
                        <a:spcBef>
                          <a:spcPts val="0"/>
                        </a:spcBef>
                        <a:spcAft>
                          <a:spcPts val="0"/>
                        </a:spcAft>
                        <a:buNone/>
                      </a:pPr>
                      <a:r>
                        <a:rPr b="1" lang="ko-KR">
                          <a:solidFill>
                            <a:srgbClr val="FFFFFF"/>
                          </a:solidFill>
                        </a:rPr>
                        <a:t>예측값</a:t>
                      </a:r>
                      <a:endParaRPr b="1">
                        <a:solidFill>
                          <a:srgbClr val="FFFFFF"/>
                        </a:solidFill>
                      </a:endParaRPr>
                    </a:p>
                  </a:txBody>
                  <a:tcPr marT="91425" marB="91425" marR="91425" marL="91425">
                    <a:solidFill>
                      <a:srgbClr val="5F9387"/>
                    </a:solidFill>
                  </a:tcPr>
                </a:tc>
                <a:tc>
                  <a:txBody>
                    <a:bodyPr/>
                    <a:lstStyle/>
                    <a:p>
                      <a:pPr indent="0" lvl="0" marL="0" rtl="0" algn="ctr">
                        <a:spcBef>
                          <a:spcPts val="0"/>
                        </a:spcBef>
                        <a:spcAft>
                          <a:spcPts val="0"/>
                        </a:spcAft>
                        <a:buNone/>
                      </a:pPr>
                      <a:r>
                        <a:rPr b="1" lang="ko-KR">
                          <a:solidFill>
                            <a:srgbClr val="FFFFFF"/>
                          </a:solidFill>
                        </a:rPr>
                        <a:t>차이값(예측값-dolbomplus)</a:t>
                      </a:r>
                      <a:endParaRPr b="1">
                        <a:solidFill>
                          <a:srgbClr val="FFFFFF"/>
                        </a:solidFill>
                      </a:endParaRPr>
                    </a:p>
                  </a:txBody>
                  <a:tcPr marT="91425" marB="91425" marR="91425" marL="91425">
                    <a:solidFill>
                      <a:srgbClr val="5F9387"/>
                    </a:solidFill>
                  </a:tcPr>
                </a:tc>
              </a:tr>
              <a:tr h="313025">
                <a:tc>
                  <a:txBody>
                    <a:bodyPr/>
                    <a:lstStyle/>
                    <a:p>
                      <a:pPr indent="0" lvl="0" marL="0" rtl="0" algn="ctr">
                        <a:spcBef>
                          <a:spcPts val="0"/>
                        </a:spcBef>
                        <a:spcAft>
                          <a:spcPts val="0"/>
                        </a:spcAft>
                        <a:buNone/>
                      </a:pPr>
                      <a:r>
                        <a:rPr lang="ko-KR" sz="1200"/>
                        <a:t>부산</a:t>
                      </a:r>
                      <a:endParaRPr sz="1200"/>
                    </a:p>
                  </a:txBody>
                  <a:tcPr marT="91425" marB="91425" marR="91425" marL="91425"/>
                </a:tc>
                <a:tc>
                  <a:txBody>
                    <a:bodyPr/>
                    <a:lstStyle/>
                    <a:p>
                      <a:pPr indent="0" lvl="0" marL="0" rtl="0" algn="r">
                        <a:spcBef>
                          <a:spcPts val="0"/>
                        </a:spcBef>
                        <a:spcAft>
                          <a:spcPts val="0"/>
                        </a:spcAft>
                        <a:buNone/>
                      </a:pPr>
                      <a:r>
                        <a:rPr lang="ko-KR" sz="1200"/>
                        <a:t>803</a:t>
                      </a:r>
                      <a:endParaRPr sz="1200"/>
                    </a:p>
                  </a:txBody>
                  <a:tcPr marT="91425" marB="91425" marR="91425" marL="91425"/>
                </a:tc>
                <a:tc>
                  <a:txBody>
                    <a:bodyPr/>
                    <a:lstStyle/>
                    <a:p>
                      <a:pPr indent="0" lvl="0" marL="0" rtl="0" algn="r">
                        <a:spcBef>
                          <a:spcPts val="0"/>
                        </a:spcBef>
                        <a:spcAft>
                          <a:spcPts val="0"/>
                        </a:spcAft>
                        <a:buNone/>
                      </a:pPr>
                      <a:r>
                        <a:rPr lang="ko-KR" sz="1200"/>
                        <a:t>1099.5648</a:t>
                      </a:r>
                      <a:endParaRPr sz="1200"/>
                    </a:p>
                  </a:txBody>
                  <a:tcPr marT="91425" marB="91425" marR="91425" marL="91425"/>
                </a:tc>
                <a:tc>
                  <a:txBody>
                    <a:bodyPr/>
                    <a:lstStyle/>
                    <a:p>
                      <a:pPr indent="0" lvl="0" marL="0" rtl="0" algn="r">
                        <a:spcBef>
                          <a:spcPts val="0"/>
                        </a:spcBef>
                        <a:spcAft>
                          <a:spcPts val="0"/>
                        </a:spcAft>
                        <a:buNone/>
                      </a:pPr>
                      <a:r>
                        <a:rPr lang="ko-KR" sz="1200"/>
                        <a:t>296.56483</a:t>
                      </a:r>
                      <a:endParaRPr sz="1200"/>
                    </a:p>
                  </a:txBody>
                  <a:tcPr marT="91425" marB="91425" marR="91425" marL="91425"/>
                </a:tc>
              </a:tr>
              <a:tr h="313025">
                <a:tc>
                  <a:txBody>
                    <a:bodyPr/>
                    <a:lstStyle/>
                    <a:p>
                      <a:pPr indent="0" lvl="0" marL="0" rtl="0" algn="ctr">
                        <a:spcBef>
                          <a:spcPts val="0"/>
                        </a:spcBef>
                        <a:spcAft>
                          <a:spcPts val="0"/>
                        </a:spcAft>
                        <a:buNone/>
                      </a:pPr>
                      <a:r>
                        <a:rPr lang="ko-KR" sz="1200"/>
                        <a:t>대구</a:t>
                      </a:r>
                      <a:endParaRPr sz="1200"/>
                    </a:p>
                  </a:txBody>
                  <a:tcPr marT="91425" marB="91425" marR="91425" marL="91425"/>
                </a:tc>
                <a:tc>
                  <a:txBody>
                    <a:bodyPr/>
                    <a:lstStyle/>
                    <a:p>
                      <a:pPr indent="0" lvl="0" marL="0" rtl="0" algn="r">
                        <a:spcBef>
                          <a:spcPts val="0"/>
                        </a:spcBef>
                        <a:spcAft>
                          <a:spcPts val="0"/>
                        </a:spcAft>
                        <a:buNone/>
                      </a:pPr>
                      <a:r>
                        <a:rPr lang="ko-KR" sz="1200"/>
                        <a:t>680</a:t>
                      </a:r>
                      <a:endParaRPr sz="1200"/>
                    </a:p>
                  </a:txBody>
                  <a:tcPr marT="91425" marB="91425" marR="91425" marL="91425"/>
                </a:tc>
                <a:tc>
                  <a:txBody>
                    <a:bodyPr/>
                    <a:lstStyle/>
                    <a:p>
                      <a:pPr indent="0" lvl="0" marL="0" rtl="0" algn="r">
                        <a:spcBef>
                          <a:spcPts val="0"/>
                        </a:spcBef>
                        <a:spcAft>
                          <a:spcPts val="0"/>
                        </a:spcAft>
                        <a:buNone/>
                      </a:pPr>
                      <a:r>
                        <a:rPr lang="ko-KR" sz="1200"/>
                        <a:t>802.2322</a:t>
                      </a:r>
                      <a:endParaRPr sz="1200"/>
                    </a:p>
                  </a:txBody>
                  <a:tcPr marT="91425" marB="91425" marR="91425" marL="91425"/>
                </a:tc>
                <a:tc>
                  <a:txBody>
                    <a:bodyPr/>
                    <a:lstStyle/>
                    <a:p>
                      <a:pPr indent="0" lvl="0" marL="0" rtl="0" algn="r">
                        <a:spcBef>
                          <a:spcPts val="0"/>
                        </a:spcBef>
                        <a:spcAft>
                          <a:spcPts val="0"/>
                        </a:spcAft>
                        <a:buNone/>
                      </a:pPr>
                      <a:r>
                        <a:rPr lang="ko-KR" sz="1200"/>
                        <a:t>122.23216</a:t>
                      </a:r>
                      <a:endParaRPr sz="1200"/>
                    </a:p>
                  </a:txBody>
                  <a:tcPr marT="91425" marB="91425" marR="91425" marL="91425"/>
                </a:tc>
              </a:tr>
              <a:tr h="313025">
                <a:tc>
                  <a:txBody>
                    <a:bodyPr/>
                    <a:lstStyle/>
                    <a:p>
                      <a:pPr indent="0" lvl="0" marL="0" rtl="0" algn="ctr">
                        <a:spcBef>
                          <a:spcPts val="0"/>
                        </a:spcBef>
                        <a:spcAft>
                          <a:spcPts val="0"/>
                        </a:spcAft>
                        <a:buNone/>
                      </a:pPr>
                      <a:r>
                        <a:rPr lang="ko-KR" sz="1200"/>
                        <a:t>인천</a:t>
                      </a:r>
                      <a:endParaRPr sz="1200"/>
                    </a:p>
                  </a:txBody>
                  <a:tcPr marT="91425" marB="91425" marR="91425" marL="91425"/>
                </a:tc>
                <a:tc>
                  <a:txBody>
                    <a:bodyPr/>
                    <a:lstStyle/>
                    <a:p>
                      <a:pPr indent="0" lvl="0" marL="0" rtl="0" algn="r">
                        <a:spcBef>
                          <a:spcPts val="0"/>
                        </a:spcBef>
                        <a:spcAft>
                          <a:spcPts val="0"/>
                        </a:spcAft>
                        <a:buNone/>
                      </a:pPr>
                      <a:r>
                        <a:rPr lang="ko-KR" sz="1200"/>
                        <a:t>994</a:t>
                      </a:r>
                      <a:endParaRPr sz="1200"/>
                    </a:p>
                  </a:txBody>
                  <a:tcPr marT="91425" marB="91425" marR="91425" marL="91425"/>
                </a:tc>
                <a:tc>
                  <a:txBody>
                    <a:bodyPr/>
                    <a:lstStyle/>
                    <a:p>
                      <a:pPr indent="0" lvl="0" marL="0" rtl="0" algn="r">
                        <a:spcBef>
                          <a:spcPts val="0"/>
                        </a:spcBef>
                        <a:spcAft>
                          <a:spcPts val="0"/>
                        </a:spcAft>
                        <a:buNone/>
                      </a:pPr>
                      <a:r>
                        <a:rPr lang="ko-KR" sz="1200"/>
                        <a:t>1026.4910</a:t>
                      </a:r>
                      <a:endParaRPr sz="1200"/>
                    </a:p>
                  </a:txBody>
                  <a:tcPr marT="91425" marB="91425" marR="91425" marL="91425"/>
                </a:tc>
                <a:tc>
                  <a:txBody>
                    <a:bodyPr/>
                    <a:lstStyle/>
                    <a:p>
                      <a:pPr indent="0" lvl="0" marL="0" rtl="0" algn="r">
                        <a:spcBef>
                          <a:spcPts val="0"/>
                        </a:spcBef>
                        <a:spcAft>
                          <a:spcPts val="0"/>
                        </a:spcAft>
                        <a:buNone/>
                      </a:pPr>
                      <a:r>
                        <a:rPr lang="ko-KR" sz="1200"/>
                        <a:t>32.49098</a:t>
                      </a:r>
                      <a:endParaRPr sz="1200"/>
                    </a:p>
                  </a:txBody>
                  <a:tcPr marT="91425" marB="91425" marR="91425" marL="91425"/>
                </a:tc>
              </a:tr>
              <a:tr h="313025">
                <a:tc>
                  <a:txBody>
                    <a:bodyPr/>
                    <a:lstStyle/>
                    <a:p>
                      <a:pPr indent="0" lvl="0" marL="0" rtl="0" algn="ctr">
                        <a:spcBef>
                          <a:spcPts val="0"/>
                        </a:spcBef>
                        <a:spcAft>
                          <a:spcPts val="0"/>
                        </a:spcAft>
                        <a:buNone/>
                      </a:pPr>
                      <a:r>
                        <a:rPr lang="ko-KR" sz="1200"/>
                        <a:t>광주</a:t>
                      </a:r>
                      <a:endParaRPr sz="1200"/>
                    </a:p>
                  </a:txBody>
                  <a:tcPr marT="91425" marB="91425" marR="91425" marL="91425"/>
                </a:tc>
                <a:tc>
                  <a:txBody>
                    <a:bodyPr/>
                    <a:lstStyle/>
                    <a:p>
                      <a:pPr indent="0" lvl="0" marL="0" rtl="0" algn="r">
                        <a:spcBef>
                          <a:spcPts val="0"/>
                        </a:spcBef>
                        <a:spcAft>
                          <a:spcPts val="0"/>
                        </a:spcAft>
                        <a:buNone/>
                      </a:pPr>
                      <a:r>
                        <a:rPr lang="ko-KR" sz="1200"/>
                        <a:t>604</a:t>
                      </a:r>
                      <a:endParaRPr sz="1200"/>
                    </a:p>
                  </a:txBody>
                  <a:tcPr marT="91425" marB="91425" marR="91425" marL="91425"/>
                </a:tc>
                <a:tc>
                  <a:txBody>
                    <a:bodyPr/>
                    <a:lstStyle/>
                    <a:p>
                      <a:pPr indent="0" lvl="0" marL="0" rtl="0" algn="r">
                        <a:spcBef>
                          <a:spcPts val="0"/>
                        </a:spcBef>
                        <a:spcAft>
                          <a:spcPts val="0"/>
                        </a:spcAft>
                        <a:buNone/>
                      </a:pPr>
                      <a:r>
                        <a:rPr lang="ko-KR" sz="1200"/>
                        <a:t>631.1708</a:t>
                      </a:r>
                      <a:endParaRPr sz="1200"/>
                    </a:p>
                  </a:txBody>
                  <a:tcPr marT="91425" marB="91425" marR="91425" marL="91425"/>
                </a:tc>
                <a:tc>
                  <a:txBody>
                    <a:bodyPr/>
                    <a:lstStyle/>
                    <a:p>
                      <a:pPr indent="0" lvl="0" marL="0" rtl="0" algn="r">
                        <a:spcBef>
                          <a:spcPts val="0"/>
                        </a:spcBef>
                        <a:spcAft>
                          <a:spcPts val="0"/>
                        </a:spcAft>
                        <a:buNone/>
                      </a:pPr>
                      <a:r>
                        <a:rPr lang="ko-KR" sz="1200"/>
                        <a:t>27.17081</a:t>
                      </a:r>
                      <a:endParaRPr sz="1200"/>
                    </a:p>
                  </a:txBody>
                  <a:tcPr marT="91425" marB="91425" marR="91425" marL="91425"/>
                </a:tc>
              </a:tr>
              <a:tr h="313025">
                <a:tc>
                  <a:txBody>
                    <a:bodyPr/>
                    <a:lstStyle/>
                    <a:p>
                      <a:pPr indent="0" lvl="0" marL="0" rtl="0" algn="ctr">
                        <a:spcBef>
                          <a:spcPts val="0"/>
                        </a:spcBef>
                        <a:spcAft>
                          <a:spcPts val="0"/>
                        </a:spcAft>
                        <a:buNone/>
                      </a:pPr>
                      <a:r>
                        <a:rPr lang="ko-KR" sz="1200">
                          <a:solidFill>
                            <a:srgbClr val="FFFFFF"/>
                          </a:solidFill>
                        </a:rPr>
                        <a:t>대전</a:t>
                      </a:r>
                      <a:endParaRPr sz="1200">
                        <a:solidFill>
                          <a:srgbClr val="FFFFFF"/>
                        </a:solidFill>
                      </a:endParaRPr>
                    </a:p>
                  </a:txBody>
                  <a:tcPr marT="91425" marB="91425" marR="91425" marL="91425">
                    <a:solidFill>
                      <a:srgbClr val="F2C06B"/>
                    </a:solidFill>
                  </a:tcPr>
                </a:tc>
                <a:tc>
                  <a:txBody>
                    <a:bodyPr/>
                    <a:lstStyle/>
                    <a:p>
                      <a:pPr indent="0" lvl="0" marL="0" rtl="0" algn="r">
                        <a:spcBef>
                          <a:spcPts val="0"/>
                        </a:spcBef>
                        <a:spcAft>
                          <a:spcPts val="0"/>
                        </a:spcAft>
                        <a:buNone/>
                      </a:pPr>
                      <a:r>
                        <a:rPr lang="ko-KR" sz="1200">
                          <a:solidFill>
                            <a:srgbClr val="FFFFFF"/>
                          </a:solidFill>
                        </a:rPr>
                        <a:t>576</a:t>
                      </a:r>
                      <a:endParaRPr sz="1200">
                        <a:solidFill>
                          <a:srgbClr val="FFFFFF"/>
                        </a:solidFill>
                      </a:endParaRPr>
                    </a:p>
                  </a:txBody>
                  <a:tcPr marT="91425" marB="91425" marR="91425" marL="91425">
                    <a:solidFill>
                      <a:srgbClr val="F2C06B"/>
                    </a:solidFill>
                  </a:tcPr>
                </a:tc>
                <a:tc>
                  <a:txBody>
                    <a:bodyPr/>
                    <a:lstStyle/>
                    <a:p>
                      <a:pPr indent="0" lvl="0" marL="0" rtl="0" algn="r">
                        <a:spcBef>
                          <a:spcPts val="0"/>
                        </a:spcBef>
                        <a:spcAft>
                          <a:spcPts val="0"/>
                        </a:spcAft>
                        <a:buNone/>
                      </a:pPr>
                      <a:r>
                        <a:rPr lang="ko-KR" sz="1200">
                          <a:solidFill>
                            <a:srgbClr val="FFFFFF"/>
                          </a:solidFill>
                        </a:rPr>
                        <a:t>544.8699</a:t>
                      </a:r>
                      <a:endParaRPr sz="1200">
                        <a:solidFill>
                          <a:srgbClr val="FFFFFF"/>
                        </a:solidFill>
                      </a:endParaRPr>
                    </a:p>
                  </a:txBody>
                  <a:tcPr marT="91425" marB="91425" marR="91425" marL="91425">
                    <a:solidFill>
                      <a:srgbClr val="F2C06B"/>
                    </a:solidFill>
                  </a:tcPr>
                </a:tc>
                <a:tc>
                  <a:txBody>
                    <a:bodyPr/>
                    <a:lstStyle/>
                    <a:p>
                      <a:pPr indent="0" lvl="0" marL="0" rtl="0" algn="r">
                        <a:spcBef>
                          <a:spcPts val="0"/>
                        </a:spcBef>
                        <a:spcAft>
                          <a:spcPts val="0"/>
                        </a:spcAft>
                        <a:buNone/>
                      </a:pPr>
                      <a:r>
                        <a:rPr b="1" lang="ko-KR" sz="1200">
                          <a:solidFill>
                            <a:srgbClr val="FFFFFF"/>
                          </a:solidFill>
                        </a:rPr>
                        <a:t>-31.13014</a:t>
                      </a:r>
                      <a:endParaRPr b="1" sz="1200">
                        <a:solidFill>
                          <a:srgbClr val="FFFFFF"/>
                        </a:solidFill>
                      </a:endParaRPr>
                    </a:p>
                  </a:txBody>
                  <a:tcPr marT="91425" marB="91425" marR="91425" marL="91425">
                    <a:solidFill>
                      <a:srgbClr val="F2C06B"/>
                    </a:solidFill>
                  </a:tcPr>
                </a:tc>
              </a:tr>
              <a:tr h="313025">
                <a:tc>
                  <a:txBody>
                    <a:bodyPr/>
                    <a:lstStyle/>
                    <a:p>
                      <a:pPr indent="0" lvl="0" marL="0" rtl="0" algn="ctr">
                        <a:spcBef>
                          <a:spcPts val="0"/>
                        </a:spcBef>
                        <a:spcAft>
                          <a:spcPts val="0"/>
                        </a:spcAft>
                        <a:buNone/>
                      </a:pPr>
                      <a:r>
                        <a:rPr lang="ko-KR" sz="1200"/>
                        <a:t>울산</a:t>
                      </a:r>
                      <a:endParaRPr sz="1200"/>
                    </a:p>
                  </a:txBody>
                  <a:tcPr marT="91425" marB="91425" marR="91425" marL="91425"/>
                </a:tc>
                <a:tc>
                  <a:txBody>
                    <a:bodyPr/>
                    <a:lstStyle/>
                    <a:p>
                      <a:pPr indent="0" lvl="0" marL="0" rtl="0" algn="r">
                        <a:spcBef>
                          <a:spcPts val="0"/>
                        </a:spcBef>
                        <a:spcAft>
                          <a:spcPts val="0"/>
                        </a:spcAft>
                        <a:buNone/>
                      </a:pPr>
                      <a:r>
                        <a:rPr lang="ko-KR" sz="1200"/>
                        <a:t>334</a:t>
                      </a:r>
                      <a:endParaRPr sz="1200"/>
                    </a:p>
                  </a:txBody>
                  <a:tcPr marT="91425" marB="91425" marR="91425" marL="91425"/>
                </a:tc>
                <a:tc>
                  <a:txBody>
                    <a:bodyPr/>
                    <a:lstStyle/>
                    <a:p>
                      <a:pPr indent="0" lvl="0" marL="0" rtl="0" algn="r">
                        <a:spcBef>
                          <a:spcPts val="0"/>
                        </a:spcBef>
                        <a:spcAft>
                          <a:spcPts val="0"/>
                        </a:spcAft>
                        <a:buNone/>
                      </a:pPr>
                      <a:r>
                        <a:rPr lang="ko-KR" sz="1200"/>
                        <a:t>465.9938</a:t>
                      </a:r>
                      <a:endParaRPr sz="1200"/>
                    </a:p>
                  </a:txBody>
                  <a:tcPr marT="91425" marB="91425" marR="91425" marL="91425"/>
                </a:tc>
                <a:tc>
                  <a:txBody>
                    <a:bodyPr/>
                    <a:lstStyle/>
                    <a:p>
                      <a:pPr indent="0" lvl="0" marL="0" rtl="0" algn="r">
                        <a:spcBef>
                          <a:spcPts val="0"/>
                        </a:spcBef>
                        <a:spcAft>
                          <a:spcPts val="0"/>
                        </a:spcAft>
                        <a:buNone/>
                      </a:pPr>
                      <a:r>
                        <a:rPr lang="ko-KR" sz="1200"/>
                        <a:t>131.99381</a:t>
                      </a:r>
                      <a:endParaRPr sz="1200"/>
                    </a:p>
                  </a:txBody>
                  <a:tcPr marT="91425" marB="91425" marR="91425" marL="91425"/>
                </a:tc>
              </a:tr>
              <a:tr h="313025">
                <a:tc>
                  <a:txBody>
                    <a:bodyPr/>
                    <a:lstStyle/>
                    <a:p>
                      <a:pPr indent="0" lvl="0" marL="0" rtl="0" algn="ctr">
                        <a:spcBef>
                          <a:spcPts val="0"/>
                        </a:spcBef>
                        <a:spcAft>
                          <a:spcPts val="0"/>
                        </a:spcAft>
                        <a:buNone/>
                      </a:pPr>
                      <a:r>
                        <a:rPr lang="ko-KR" sz="1200">
                          <a:solidFill>
                            <a:srgbClr val="FFFFFF"/>
                          </a:solidFill>
                        </a:rPr>
                        <a:t>세종</a:t>
                      </a:r>
                      <a:endParaRPr sz="1200">
                        <a:solidFill>
                          <a:srgbClr val="FFFFFF"/>
                        </a:solidFill>
                      </a:endParaRPr>
                    </a:p>
                  </a:txBody>
                  <a:tcPr marT="91425" marB="91425" marR="91425" marL="91425">
                    <a:solidFill>
                      <a:srgbClr val="F2C06B"/>
                    </a:solidFill>
                  </a:tcPr>
                </a:tc>
                <a:tc>
                  <a:txBody>
                    <a:bodyPr/>
                    <a:lstStyle/>
                    <a:p>
                      <a:pPr indent="0" lvl="0" marL="0" rtl="0" algn="r">
                        <a:spcBef>
                          <a:spcPts val="0"/>
                        </a:spcBef>
                        <a:spcAft>
                          <a:spcPts val="0"/>
                        </a:spcAft>
                        <a:buNone/>
                      </a:pPr>
                      <a:r>
                        <a:rPr lang="ko-KR" sz="1200">
                          <a:solidFill>
                            <a:srgbClr val="FFFFFF"/>
                          </a:solidFill>
                        </a:rPr>
                        <a:t>213</a:t>
                      </a:r>
                      <a:endParaRPr sz="1200">
                        <a:solidFill>
                          <a:srgbClr val="FFFFFF"/>
                        </a:solidFill>
                      </a:endParaRPr>
                    </a:p>
                  </a:txBody>
                  <a:tcPr marT="91425" marB="91425" marR="91425" marL="91425">
                    <a:solidFill>
                      <a:srgbClr val="F2C06B"/>
                    </a:solidFill>
                  </a:tcPr>
                </a:tc>
                <a:tc>
                  <a:txBody>
                    <a:bodyPr/>
                    <a:lstStyle/>
                    <a:p>
                      <a:pPr indent="0" lvl="0" marL="0" rtl="0" algn="r">
                        <a:spcBef>
                          <a:spcPts val="0"/>
                        </a:spcBef>
                        <a:spcAft>
                          <a:spcPts val="0"/>
                        </a:spcAft>
                        <a:buNone/>
                      </a:pPr>
                      <a:r>
                        <a:rPr lang="ko-KR" sz="1200">
                          <a:solidFill>
                            <a:srgbClr val="FFFFFF"/>
                          </a:solidFill>
                        </a:rPr>
                        <a:t>182.2548</a:t>
                      </a:r>
                      <a:endParaRPr sz="1200">
                        <a:solidFill>
                          <a:srgbClr val="FFFFFF"/>
                        </a:solidFill>
                      </a:endParaRPr>
                    </a:p>
                  </a:txBody>
                  <a:tcPr marT="91425" marB="91425" marR="91425" marL="91425">
                    <a:solidFill>
                      <a:srgbClr val="F2C06B"/>
                    </a:solidFill>
                  </a:tcPr>
                </a:tc>
                <a:tc>
                  <a:txBody>
                    <a:bodyPr/>
                    <a:lstStyle/>
                    <a:p>
                      <a:pPr indent="0" lvl="0" marL="0" rtl="0" algn="r">
                        <a:spcBef>
                          <a:spcPts val="0"/>
                        </a:spcBef>
                        <a:spcAft>
                          <a:spcPts val="0"/>
                        </a:spcAft>
                        <a:buNone/>
                      </a:pPr>
                      <a:r>
                        <a:rPr b="1" lang="ko-KR" sz="1200">
                          <a:solidFill>
                            <a:srgbClr val="FFFFFF"/>
                          </a:solidFill>
                        </a:rPr>
                        <a:t>-30.74516</a:t>
                      </a:r>
                      <a:endParaRPr b="1" sz="1200">
                        <a:solidFill>
                          <a:srgbClr val="FFFFFF"/>
                        </a:solidFill>
                      </a:endParaRPr>
                    </a:p>
                  </a:txBody>
                  <a:tcPr marT="91425" marB="91425" marR="91425" marL="91425">
                    <a:solidFill>
                      <a:srgbClr val="F2C06B"/>
                    </a:solidFill>
                  </a:tcPr>
                </a:tc>
              </a:tr>
              <a:tr h="313025">
                <a:tc>
                  <a:txBody>
                    <a:bodyPr/>
                    <a:lstStyle/>
                    <a:p>
                      <a:pPr indent="0" lvl="0" marL="0" rtl="0" algn="ctr">
                        <a:spcBef>
                          <a:spcPts val="0"/>
                        </a:spcBef>
                        <a:spcAft>
                          <a:spcPts val="0"/>
                        </a:spcAft>
                        <a:buNone/>
                      </a:pPr>
                      <a:r>
                        <a:rPr lang="ko-KR" sz="1200">
                          <a:solidFill>
                            <a:srgbClr val="FFFFFF"/>
                          </a:solidFill>
                        </a:rPr>
                        <a:t>경기</a:t>
                      </a:r>
                      <a:endParaRPr sz="1200">
                        <a:solidFill>
                          <a:srgbClr val="FFFFFF"/>
                        </a:solidFill>
                      </a:endParaRPr>
                    </a:p>
                  </a:txBody>
                  <a:tcPr marT="91425" marB="91425" marR="91425" marL="91425">
                    <a:solidFill>
                      <a:srgbClr val="CF5F54"/>
                    </a:solidFill>
                  </a:tcPr>
                </a:tc>
                <a:tc>
                  <a:txBody>
                    <a:bodyPr/>
                    <a:lstStyle/>
                    <a:p>
                      <a:pPr indent="0" lvl="0" marL="0" rtl="0" algn="r">
                        <a:spcBef>
                          <a:spcPts val="0"/>
                        </a:spcBef>
                        <a:spcAft>
                          <a:spcPts val="0"/>
                        </a:spcAft>
                        <a:buNone/>
                      </a:pPr>
                      <a:r>
                        <a:rPr lang="ko-KR" sz="1200">
                          <a:solidFill>
                            <a:srgbClr val="FFFFFF"/>
                          </a:solidFill>
                        </a:rPr>
                        <a:t>3899</a:t>
                      </a:r>
                      <a:endParaRPr sz="1200">
                        <a:solidFill>
                          <a:srgbClr val="FFFFFF"/>
                        </a:solidFill>
                      </a:endParaRPr>
                    </a:p>
                  </a:txBody>
                  <a:tcPr marT="91425" marB="91425" marR="91425" marL="91425">
                    <a:solidFill>
                      <a:srgbClr val="CF5F54"/>
                    </a:solidFill>
                  </a:tcPr>
                </a:tc>
                <a:tc>
                  <a:txBody>
                    <a:bodyPr/>
                    <a:lstStyle/>
                    <a:p>
                      <a:pPr indent="0" lvl="0" marL="0" rtl="0" algn="r">
                        <a:spcBef>
                          <a:spcPts val="0"/>
                        </a:spcBef>
                        <a:spcAft>
                          <a:spcPts val="0"/>
                        </a:spcAft>
                        <a:buNone/>
                      </a:pPr>
                      <a:r>
                        <a:rPr lang="ko-KR" sz="1200">
                          <a:solidFill>
                            <a:srgbClr val="FFFFFF"/>
                          </a:solidFill>
                        </a:rPr>
                        <a:t>4709.3226</a:t>
                      </a:r>
                      <a:endParaRPr sz="1200">
                        <a:solidFill>
                          <a:srgbClr val="FFFFFF"/>
                        </a:solidFill>
                      </a:endParaRPr>
                    </a:p>
                  </a:txBody>
                  <a:tcPr marT="91425" marB="91425" marR="91425" marL="91425">
                    <a:solidFill>
                      <a:srgbClr val="CF5F54"/>
                    </a:solidFill>
                  </a:tcPr>
                </a:tc>
                <a:tc>
                  <a:txBody>
                    <a:bodyPr/>
                    <a:lstStyle/>
                    <a:p>
                      <a:pPr indent="0" lvl="0" marL="0" rtl="0" algn="r">
                        <a:spcBef>
                          <a:spcPts val="0"/>
                        </a:spcBef>
                        <a:spcAft>
                          <a:spcPts val="0"/>
                        </a:spcAft>
                        <a:buNone/>
                      </a:pPr>
                      <a:r>
                        <a:rPr b="1" lang="ko-KR" sz="1200">
                          <a:solidFill>
                            <a:srgbClr val="FFFFFF"/>
                          </a:solidFill>
                        </a:rPr>
                        <a:t>810.32260</a:t>
                      </a:r>
                      <a:endParaRPr b="1" sz="1200">
                        <a:solidFill>
                          <a:srgbClr val="FFFFFF"/>
                        </a:solidFill>
                      </a:endParaRPr>
                    </a:p>
                  </a:txBody>
                  <a:tcPr marT="91425" marB="91425" marR="91425" marL="91425">
                    <a:solidFill>
                      <a:srgbClr val="CF5F54"/>
                    </a:solidFill>
                  </a:tcPr>
                </a:tc>
              </a:tr>
              <a:tr h="313025">
                <a:tc>
                  <a:txBody>
                    <a:bodyPr/>
                    <a:lstStyle/>
                    <a:p>
                      <a:pPr indent="0" lvl="0" marL="0" rtl="0" algn="ctr">
                        <a:spcBef>
                          <a:spcPts val="0"/>
                        </a:spcBef>
                        <a:spcAft>
                          <a:spcPts val="0"/>
                        </a:spcAft>
                        <a:buNone/>
                      </a:pPr>
                      <a:r>
                        <a:rPr lang="ko-KR" sz="1200"/>
                        <a:t>강원</a:t>
                      </a:r>
                      <a:endParaRPr sz="1200"/>
                    </a:p>
                  </a:txBody>
                  <a:tcPr marT="91425" marB="91425" marR="91425" marL="91425"/>
                </a:tc>
                <a:tc>
                  <a:txBody>
                    <a:bodyPr/>
                    <a:lstStyle/>
                    <a:p>
                      <a:pPr indent="0" lvl="0" marL="0" rtl="0" algn="r">
                        <a:spcBef>
                          <a:spcPts val="0"/>
                        </a:spcBef>
                        <a:spcAft>
                          <a:spcPts val="0"/>
                        </a:spcAft>
                        <a:buNone/>
                      </a:pPr>
                      <a:r>
                        <a:rPr lang="ko-KR" sz="1200"/>
                        <a:t>571</a:t>
                      </a:r>
                      <a:endParaRPr sz="1200"/>
                    </a:p>
                  </a:txBody>
                  <a:tcPr marT="91425" marB="91425" marR="91425" marL="91425"/>
                </a:tc>
                <a:tc>
                  <a:txBody>
                    <a:bodyPr/>
                    <a:lstStyle/>
                    <a:p>
                      <a:pPr indent="0" lvl="0" marL="0" rtl="0" algn="r">
                        <a:spcBef>
                          <a:spcPts val="0"/>
                        </a:spcBef>
                        <a:spcAft>
                          <a:spcPts val="0"/>
                        </a:spcAft>
                        <a:buNone/>
                      </a:pPr>
                      <a:r>
                        <a:rPr lang="ko-KR" sz="1200"/>
                        <a:t>1163.6010</a:t>
                      </a:r>
                      <a:endParaRPr sz="1200"/>
                    </a:p>
                  </a:txBody>
                  <a:tcPr marT="91425" marB="91425" marR="91425" marL="91425"/>
                </a:tc>
                <a:tc>
                  <a:txBody>
                    <a:bodyPr/>
                    <a:lstStyle/>
                    <a:p>
                      <a:pPr indent="0" lvl="0" marL="0" rtl="0" algn="r">
                        <a:spcBef>
                          <a:spcPts val="0"/>
                        </a:spcBef>
                        <a:spcAft>
                          <a:spcPts val="0"/>
                        </a:spcAft>
                        <a:buNone/>
                      </a:pPr>
                      <a:r>
                        <a:rPr lang="ko-KR" sz="1200"/>
                        <a:t>592.60097</a:t>
                      </a:r>
                      <a:endParaRPr sz="1200"/>
                    </a:p>
                  </a:txBody>
                  <a:tcPr marT="91425" marB="91425" marR="91425" marL="91425"/>
                </a:tc>
              </a:tr>
              <a:tr h="313025">
                <a:tc>
                  <a:txBody>
                    <a:bodyPr/>
                    <a:lstStyle/>
                    <a:p>
                      <a:pPr indent="0" lvl="0" marL="0" rtl="0" algn="ctr">
                        <a:spcBef>
                          <a:spcPts val="0"/>
                        </a:spcBef>
                        <a:spcAft>
                          <a:spcPts val="0"/>
                        </a:spcAft>
                        <a:buNone/>
                      </a:pPr>
                      <a:r>
                        <a:rPr lang="ko-KR" sz="1200"/>
                        <a:t>충북</a:t>
                      </a:r>
                      <a:endParaRPr sz="1200"/>
                    </a:p>
                  </a:txBody>
                  <a:tcPr marT="91425" marB="91425" marR="91425" marL="91425"/>
                </a:tc>
                <a:tc>
                  <a:txBody>
                    <a:bodyPr/>
                    <a:lstStyle/>
                    <a:p>
                      <a:pPr indent="0" lvl="0" marL="0" rtl="0" algn="r">
                        <a:spcBef>
                          <a:spcPts val="0"/>
                        </a:spcBef>
                        <a:spcAft>
                          <a:spcPts val="0"/>
                        </a:spcAft>
                        <a:buNone/>
                      </a:pPr>
                      <a:r>
                        <a:rPr lang="ko-KR" sz="1200"/>
                        <a:t>662</a:t>
                      </a:r>
                      <a:endParaRPr sz="1200"/>
                    </a:p>
                  </a:txBody>
                  <a:tcPr marT="91425" marB="91425" marR="91425" marL="91425"/>
                </a:tc>
                <a:tc>
                  <a:txBody>
                    <a:bodyPr/>
                    <a:lstStyle/>
                    <a:p>
                      <a:pPr indent="0" lvl="0" marL="0" rtl="0" algn="r">
                        <a:spcBef>
                          <a:spcPts val="0"/>
                        </a:spcBef>
                        <a:spcAft>
                          <a:spcPts val="0"/>
                        </a:spcAft>
                        <a:buNone/>
                      </a:pPr>
                      <a:r>
                        <a:rPr lang="ko-KR" sz="1200"/>
                        <a:t>919.8621</a:t>
                      </a:r>
                      <a:endParaRPr sz="1200"/>
                    </a:p>
                  </a:txBody>
                  <a:tcPr marT="91425" marB="91425" marR="91425" marL="91425"/>
                </a:tc>
                <a:tc>
                  <a:txBody>
                    <a:bodyPr/>
                    <a:lstStyle/>
                    <a:p>
                      <a:pPr indent="0" lvl="0" marL="0" rtl="0" algn="r">
                        <a:spcBef>
                          <a:spcPts val="0"/>
                        </a:spcBef>
                        <a:spcAft>
                          <a:spcPts val="0"/>
                        </a:spcAft>
                        <a:buNone/>
                      </a:pPr>
                      <a:r>
                        <a:rPr lang="ko-KR" sz="1200"/>
                        <a:t>257.86207</a:t>
                      </a:r>
                      <a:endParaRPr sz="1200"/>
                    </a:p>
                  </a:txBody>
                  <a:tcPr marT="91425" marB="91425" marR="91425" marL="91425"/>
                </a:tc>
              </a:tr>
              <a:tr h="313025">
                <a:tc>
                  <a:txBody>
                    <a:bodyPr/>
                    <a:lstStyle/>
                    <a:p>
                      <a:pPr indent="0" lvl="0" marL="0" rtl="0" algn="ctr">
                        <a:spcBef>
                          <a:spcPts val="0"/>
                        </a:spcBef>
                        <a:spcAft>
                          <a:spcPts val="0"/>
                        </a:spcAft>
                        <a:buNone/>
                      </a:pPr>
                      <a:r>
                        <a:rPr lang="ko-KR" sz="1200"/>
                        <a:t>충남</a:t>
                      </a:r>
                      <a:endParaRPr sz="1200"/>
                    </a:p>
                  </a:txBody>
                  <a:tcPr marT="91425" marB="91425" marR="91425" marL="91425"/>
                </a:tc>
                <a:tc>
                  <a:txBody>
                    <a:bodyPr/>
                    <a:lstStyle/>
                    <a:p>
                      <a:pPr indent="0" lvl="0" marL="0" rtl="0" algn="r">
                        <a:spcBef>
                          <a:spcPts val="0"/>
                        </a:spcBef>
                        <a:spcAft>
                          <a:spcPts val="0"/>
                        </a:spcAft>
                        <a:buNone/>
                      </a:pPr>
                      <a:r>
                        <a:rPr lang="ko-KR" sz="1200"/>
                        <a:t>914</a:t>
                      </a:r>
                      <a:endParaRPr sz="1200"/>
                    </a:p>
                  </a:txBody>
                  <a:tcPr marT="91425" marB="91425" marR="91425" marL="91425"/>
                </a:tc>
                <a:tc>
                  <a:txBody>
                    <a:bodyPr/>
                    <a:lstStyle/>
                    <a:p>
                      <a:pPr indent="0" lvl="0" marL="0" rtl="0" algn="r">
                        <a:spcBef>
                          <a:spcPts val="0"/>
                        </a:spcBef>
                        <a:spcAft>
                          <a:spcPts val="0"/>
                        </a:spcAft>
                        <a:buNone/>
                      </a:pPr>
                      <a:r>
                        <a:rPr lang="ko-KR" sz="1200"/>
                        <a:t>1450.5265</a:t>
                      </a:r>
                      <a:endParaRPr sz="12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r">
                        <a:spcBef>
                          <a:spcPts val="0"/>
                        </a:spcBef>
                        <a:spcAft>
                          <a:spcPts val="0"/>
                        </a:spcAft>
                        <a:buNone/>
                      </a:pPr>
                      <a:r>
                        <a:rPr lang="ko-KR" sz="1200"/>
                        <a:t>536.52650</a:t>
                      </a:r>
                      <a:endParaRPr sz="1200"/>
                    </a:p>
                  </a:txBody>
                  <a:tcPr marT="91425" marB="91425" marR="91425" marL="91425"/>
                </a:tc>
              </a:tr>
              <a:tr h="313025">
                <a:tc>
                  <a:txBody>
                    <a:bodyPr/>
                    <a:lstStyle/>
                    <a:p>
                      <a:pPr indent="0" lvl="0" marL="0" rtl="0" algn="ctr">
                        <a:spcBef>
                          <a:spcPts val="0"/>
                        </a:spcBef>
                        <a:spcAft>
                          <a:spcPts val="0"/>
                        </a:spcAft>
                        <a:buNone/>
                      </a:pPr>
                      <a:r>
                        <a:rPr lang="ko-KR" sz="1200"/>
                        <a:t>전북</a:t>
                      </a:r>
                      <a:endParaRPr sz="1200"/>
                    </a:p>
                  </a:txBody>
                  <a:tcPr marT="91425" marB="91425" marR="91425" marL="91425"/>
                </a:tc>
                <a:tc>
                  <a:txBody>
                    <a:bodyPr/>
                    <a:lstStyle/>
                    <a:p>
                      <a:pPr indent="0" lvl="0" marL="0" rtl="0" algn="r">
                        <a:spcBef>
                          <a:spcPts val="0"/>
                        </a:spcBef>
                        <a:spcAft>
                          <a:spcPts val="0"/>
                        </a:spcAft>
                        <a:buNone/>
                      </a:pPr>
                      <a:r>
                        <a:rPr lang="ko-KR" sz="1200"/>
                        <a:t>1073</a:t>
                      </a:r>
                      <a:endParaRPr sz="1200"/>
                    </a:p>
                  </a:txBody>
                  <a:tcPr marT="91425" marB="91425" marR="91425" marL="91425"/>
                </a:tc>
                <a:tc>
                  <a:txBody>
                    <a:bodyPr/>
                    <a:lstStyle/>
                    <a:p>
                      <a:pPr indent="0" lvl="0" marL="0" rtl="0" algn="r">
                        <a:spcBef>
                          <a:spcPts val="0"/>
                        </a:spcBef>
                        <a:spcAft>
                          <a:spcPts val="0"/>
                        </a:spcAft>
                        <a:buNone/>
                      </a:pPr>
                      <a:r>
                        <a:rPr lang="ko-KR" sz="1200"/>
                        <a:t>1422.9159</a:t>
                      </a:r>
                      <a:endParaRPr sz="1200"/>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spcBef>
                          <a:spcPts val="0"/>
                        </a:spcBef>
                        <a:spcAft>
                          <a:spcPts val="0"/>
                        </a:spcAft>
                        <a:buNone/>
                      </a:pPr>
                      <a:r>
                        <a:rPr lang="ko-KR" sz="1200"/>
                        <a:t>349.91595</a:t>
                      </a:r>
                      <a:endParaRPr sz="1200"/>
                    </a:p>
                  </a:txBody>
                  <a:tcPr marT="91425" marB="91425" marR="91425" marL="91425">
                    <a:lnL cap="flat" cmpd="sng" w="9525">
                      <a:solidFill>
                        <a:srgbClr val="9E9E9E"/>
                      </a:solidFill>
                      <a:prstDash val="solid"/>
                      <a:round/>
                      <a:headEnd len="sm" w="sm" type="none"/>
                      <a:tailEnd len="sm" w="sm" type="none"/>
                    </a:lnL>
                  </a:tcPr>
                </a:tc>
              </a:tr>
              <a:tr h="313025">
                <a:tc>
                  <a:txBody>
                    <a:bodyPr/>
                    <a:lstStyle/>
                    <a:p>
                      <a:pPr indent="0" lvl="0" marL="0" rtl="0" algn="ctr">
                        <a:spcBef>
                          <a:spcPts val="0"/>
                        </a:spcBef>
                        <a:spcAft>
                          <a:spcPts val="0"/>
                        </a:spcAft>
                        <a:buNone/>
                      </a:pPr>
                      <a:r>
                        <a:rPr lang="ko-KR" sz="1200"/>
                        <a:t>전남</a:t>
                      </a:r>
                      <a:endParaRPr sz="1200"/>
                    </a:p>
                  </a:txBody>
                  <a:tcPr marT="91425" marB="91425" marR="91425" marL="91425"/>
                </a:tc>
                <a:tc>
                  <a:txBody>
                    <a:bodyPr/>
                    <a:lstStyle/>
                    <a:p>
                      <a:pPr indent="0" lvl="0" marL="0" rtl="0" algn="r">
                        <a:spcBef>
                          <a:spcPts val="0"/>
                        </a:spcBef>
                        <a:spcAft>
                          <a:spcPts val="0"/>
                        </a:spcAft>
                        <a:buNone/>
                      </a:pPr>
                      <a:r>
                        <a:rPr lang="ko-KR" sz="1200"/>
                        <a:t>1093</a:t>
                      </a:r>
                      <a:endParaRPr sz="1200"/>
                    </a:p>
                  </a:txBody>
                  <a:tcPr marT="91425" marB="91425" marR="91425" marL="91425"/>
                </a:tc>
                <a:tc>
                  <a:txBody>
                    <a:bodyPr/>
                    <a:lstStyle/>
                    <a:p>
                      <a:pPr indent="0" lvl="0" marL="0" rtl="0" algn="r">
                        <a:spcBef>
                          <a:spcPts val="0"/>
                        </a:spcBef>
                        <a:spcAft>
                          <a:spcPts val="0"/>
                        </a:spcAft>
                        <a:buNone/>
                      </a:pPr>
                      <a:r>
                        <a:rPr lang="ko-KR" sz="1200"/>
                        <a:t>1566.8696</a:t>
                      </a:r>
                      <a:endParaRPr sz="1200"/>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spcBef>
                          <a:spcPts val="0"/>
                        </a:spcBef>
                        <a:spcAft>
                          <a:spcPts val="0"/>
                        </a:spcAft>
                        <a:buNone/>
                      </a:pPr>
                      <a:r>
                        <a:rPr lang="ko-KR" sz="1200"/>
                        <a:t>473.86960</a:t>
                      </a:r>
                      <a:endParaRPr sz="1200"/>
                    </a:p>
                  </a:txBody>
                  <a:tcPr marT="91425" marB="91425" marR="91425" marL="91425">
                    <a:lnL cap="flat" cmpd="sng" w="9525">
                      <a:solidFill>
                        <a:srgbClr val="9E9E9E"/>
                      </a:solidFill>
                      <a:prstDash val="solid"/>
                      <a:round/>
                      <a:headEnd len="sm" w="sm" type="none"/>
                      <a:tailEnd len="sm" w="sm" type="none"/>
                    </a:lnL>
                  </a:tcPr>
                </a:tc>
              </a:tr>
              <a:tr h="313025">
                <a:tc>
                  <a:txBody>
                    <a:bodyPr/>
                    <a:lstStyle/>
                    <a:p>
                      <a:pPr indent="0" lvl="0" marL="0" rtl="0" algn="ctr">
                        <a:spcBef>
                          <a:spcPts val="0"/>
                        </a:spcBef>
                        <a:spcAft>
                          <a:spcPts val="0"/>
                        </a:spcAft>
                        <a:buNone/>
                      </a:pPr>
                      <a:r>
                        <a:rPr b="1" lang="ko-KR" sz="1200">
                          <a:solidFill>
                            <a:srgbClr val="FFFFFF"/>
                          </a:solidFill>
                        </a:rPr>
                        <a:t>경북</a:t>
                      </a:r>
                      <a:endParaRPr b="1" sz="1200">
                        <a:solidFill>
                          <a:srgbClr val="FFFFFF"/>
                        </a:solidFill>
                      </a:endParaRPr>
                    </a:p>
                  </a:txBody>
                  <a:tcPr marT="91425" marB="91425" marR="91425" marL="91425">
                    <a:solidFill>
                      <a:srgbClr val="CF5F54"/>
                    </a:solidFill>
                  </a:tcPr>
                </a:tc>
                <a:tc>
                  <a:txBody>
                    <a:bodyPr/>
                    <a:lstStyle/>
                    <a:p>
                      <a:pPr indent="0" lvl="0" marL="0" rtl="0" algn="r">
                        <a:spcBef>
                          <a:spcPts val="0"/>
                        </a:spcBef>
                        <a:spcAft>
                          <a:spcPts val="0"/>
                        </a:spcAft>
                        <a:buNone/>
                      </a:pPr>
                      <a:r>
                        <a:rPr b="1" lang="ko-KR" sz="1200">
                          <a:solidFill>
                            <a:srgbClr val="FFFFFF"/>
                          </a:solidFill>
                        </a:rPr>
                        <a:t>960</a:t>
                      </a:r>
                      <a:endParaRPr b="1" sz="1200">
                        <a:solidFill>
                          <a:srgbClr val="FFFFFF"/>
                        </a:solidFill>
                      </a:endParaRPr>
                    </a:p>
                  </a:txBody>
                  <a:tcPr marT="91425" marB="91425" marR="91425" marL="91425">
                    <a:solidFill>
                      <a:srgbClr val="CF5F54"/>
                    </a:solidFill>
                  </a:tcPr>
                </a:tc>
                <a:tc>
                  <a:txBody>
                    <a:bodyPr/>
                    <a:lstStyle/>
                    <a:p>
                      <a:pPr indent="0" lvl="0" marL="0" rtl="0" algn="r">
                        <a:spcBef>
                          <a:spcPts val="0"/>
                        </a:spcBef>
                        <a:spcAft>
                          <a:spcPts val="0"/>
                        </a:spcAft>
                        <a:buNone/>
                      </a:pPr>
                      <a:r>
                        <a:rPr b="1" lang="ko-KR" sz="1200">
                          <a:solidFill>
                            <a:srgbClr val="FFFFFF"/>
                          </a:solidFill>
                        </a:rPr>
                        <a:t>1684.6358</a:t>
                      </a:r>
                      <a:endParaRPr b="1" sz="1200">
                        <a:solidFill>
                          <a:srgbClr val="FFFFFF"/>
                        </a:solidFill>
                      </a:endParaRPr>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CF5F54"/>
                    </a:solidFill>
                  </a:tcPr>
                </a:tc>
                <a:tc>
                  <a:txBody>
                    <a:bodyPr/>
                    <a:lstStyle/>
                    <a:p>
                      <a:pPr indent="0" lvl="0" marL="0" rtl="0" algn="r">
                        <a:spcBef>
                          <a:spcPts val="0"/>
                        </a:spcBef>
                        <a:spcAft>
                          <a:spcPts val="0"/>
                        </a:spcAft>
                        <a:buNone/>
                      </a:pPr>
                      <a:r>
                        <a:rPr b="1" lang="ko-KR" sz="1200">
                          <a:solidFill>
                            <a:srgbClr val="FFFFFF"/>
                          </a:solidFill>
                        </a:rPr>
                        <a:t>724.63580</a:t>
                      </a:r>
                      <a:endParaRPr b="1" sz="1200">
                        <a:solidFill>
                          <a:srgbClr val="FFFFFF"/>
                        </a:solidFill>
                      </a:endParaRPr>
                    </a:p>
                  </a:txBody>
                  <a:tcPr marT="91425" marB="91425" marR="91425" marL="91425">
                    <a:lnL cap="flat" cmpd="sng" w="9525">
                      <a:solidFill>
                        <a:srgbClr val="9E9E9E"/>
                      </a:solidFill>
                      <a:prstDash val="solid"/>
                      <a:round/>
                      <a:headEnd len="sm" w="sm" type="none"/>
                      <a:tailEnd len="sm" w="sm" type="none"/>
                    </a:lnL>
                    <a:solidFill>
                      <a:srgbClr val="CF5F54"/>
                    </a:solidFill>
                  </a:tcPr>
                </a:tc>
              </a:tr>
              <a:tr h="313025">
                <a:tc>
                  <a:txBody>
                    <a:bodyPr/>
                    <a:lstStyle/>
                    <a:p>
                      <a:pPr indent="0" lvl="0" marL="0" rtl="0" algn="ctr">
                        <a:spcBef>
                          <a:spcPts val="0"/>
                        </a:spcBef>
                        <a:spcAft>
                          <a:spcPts val="0"/>
                        </a:spcAft>
                        <a:buNone/>
                      </a:pPr>
                      <a:r>
                        <a:rPr b="1" lang="ko-KR" sz="1200">
                          <a:solidFill>
                            <a:srgbClr val="FFFFFF"/>
                          </a:solidFill>
                        </a:rPr>
                        <a:t>경남</a:t>
                      </a:r>
                      <a:endParaRPr b="1" sz="1200">
                        <a:solidFill>
                          <a:srgbClr val="FFFFFF"/>
                        </a:solidFill>
                      </a:endParaRPr>
                    </a:p>
                  </a:txBody>
                  <a:tcPr marT="91425" marB="91425" marR="91425" marL="91425">
                    <a:solidFill>
                      <a:srgbClr val="CF5F54"/>
                    </a:solidFill>
                  </a:tcPr>
                </a:tc>
                <a:tc>
                  <a:txBody>
                    <a:bodyPr/>
                    <a:lstStyle/>
                    <a:p>
                      <a:pPr indent="0" lvl="0" marL="0" rtl="0" algn="r">
                        <a:spcBef>
                          <a:spcPts val="0"/>
                        </a:spcBef>
                        <a:spcAft>
                          <a:spcPts val="0"/>
                        </a:spcAft>
                        <a:buNone/>
                      </a:pPr>
                      <a:r>
                        <a:rPr b="1" lang="ko-KR" sz="1200">
                          <a:solidFill>
                            <a:srgbClr val="FFFFFF"/>
                          </a:solidFill>
                        </a:rPr>
                        <a:t>1159</a:t>
                      </a:r>
                      <a:endParaRPr b="1" sz="1200">
                        <a:solidFill>
                          <a:srgbClr val="FFFFFF"/>
                        </a:solidFill>
                      </a:endParaRPr>
                    </a:p>
                  </a:txBody>
                  <a:tcPr marT="91425" marB="91425" marR="91425" marL="91425">
                    <a:solidFill>
                      <a:srgbClr val="CF5F54"/>
                    </a:solidFill>
                  </a:tcPr>
                </a:tc>
                <a:tc>
                  <a:txBody>
                    <a:bodyPr/>
                    <a:lstStyle/>
                    <a:p>
                      <a:pPr indent="0" lvl="0" marL="0" rtl="0" algn="r">
                        <a:spcBef>
                          <a:spcPts val="0"/>
                        </a:spcBef>
                        <a:spcAft>
                          <a:spcPts val="0"/>
                        </a:spcAft>
                        <a:buClr>
                          <a:schemeClr val="dk1"/>
                        </a:buClr>
                        <a:buSzPts val="1100"/>
                        <a:buFont typeface="Arial"/>
                        <a:buNone/>
                      </a:pPr>
                      <a:r>
                        <a:rPr b="1" lang="ko-KR" sz="1200">
                          <a:solidFill>
                            <a:srgbClr val="FFFFFF"/>
                          </a:solidFill>
                        </a:rPr>
                        <a:t>1796.9946</a:t>
                      </a:r>
                      <a:endParaRPr b="1" sz="1200">
                        <a:solidFill>
                          <a:srgbClr val="FFFFFF"/>
                        </a:solidFill>
                      </a:endParaRPr>
                    </a:p>
                  </a:txBody>
                  <a:tcPr marT="91425" marB="91425" marR="91425" marL="91425">
                    <a:lnT cap="flat" cmpd="sng" w="9525">
                      <a:solidFill>
                        <a:srgbClr val="9E9E9E"/>
                      </a:solidFill>
                      <a:prstDash val="solid"/>
                      <a:round/>
                      <a:headEnd len="sm" w="sm" type="none"/>
                      <a:tailEnd len="sm" w="sm" type="none"/>
                    </a:lnT>
                    <a:solidFill>
                      <a:srgbClr val="CF5F54"/>
                    </a:solidFill>
                  </a:tcPr>
                </a:tc>
                <a:tc>
                  <a:txBody>
                    <a:bodyPr/>
                    <a:lstStyle/>
                    <a:p>
                      <a:pPr indent="0" lvl="0" marL="0" rtl="0" algn="r">
                        <a:spcBef>
                          <a:spcPts val="0"/>
                        </a:spcBef>
                        <a:spcAft>
                          <a:spcPts val="0"/>
                        </a:spcAft>
                        <a:buNone/>
                      </a:pPr>
                      <a:r>
                        <a:rPr b="1" lang="ko-KR" sz="1200">
                          <a:solidFill>
                            <a:srgbClr val="FFFFFF"/>
                          </a:solidFill>
                        </a:rPr>
                        <a:t>637.99458</a:t>
                      </a:r>
                      <a:endParaRPr b="1" sz="1200">
                        <a:solidFill>
                          <a:srgbClr val="FFFFFF"/>
                        </a:solidFill>
                      </a:endParaRPr>
                    </a:p>
                  </a:txBody>
                  <a:tcPr marT="91425" marB="91425" marR="91425" marL="91425">
                    <a:solidFill>
                      <a:srgbClr val="CF5F54"/>
                    </a:solidFill>
                  </a:tcPr>
                </a:tc>
              </a:tr>
              <a:tr h="313025">
                <a:tc>
                  <a:txBody>
                    <a:bodyPr/>
                    <a:lstStyle/>
                    <a:p>
                      <a:pPr indent="0" lvl="0" marL="0" rtl="0" algn="ctr">
                        <a:spcBef>
                          <a:spcPts val="0"/>
                        </a:spcBef>
                        <a:spcAft>
                          <a:spcPts val="0"/>
                        </a:spcAft>
                        <a:buNone/>
                      </a:pPr>
                      <a:r>
                        <a:rPr lang="ko-KR" sz="1200"/>
                        <a:t>제주</a:t>
                      </a:r>
                      <a:endParaRPr sz="1200"/>
                    </a:p>
                  </a:txBody>
                  <a:tcPr marT="91425" marB="91425" marR="91425" marL="91425"/>
                </a:tc>
                <a:tc>
                  <a:txBody>
                    <a:bodyPr/>
                    <a:lstStyle/>
                    <a:p>
                      <a:pPr indent="0" lvl="0" marL="0" rtl="0" algn="r">
                        <a:spcBef>
                          <a:spcPts val="0"/>
                        </a:spcBef>
                        <a:spcAft>
                          <a:spcPts val="0"/>
                        </a:spcAft>
                        <a:buNone/>
                      </a:pPr>
                      <a:r>
                        <a:rPr lang="ko-KR" sz="1200"/>
                        <a:t>285</a:t>
                      </a:r>
                      <a:endParaRPr sz="1200"/>
                    </a:p>
                  </a:txBody>
                  <a:tcPr marT="91425" marB="91425" marR="91425" marL="91425"/>
                </a:tc>
                <a:tc>
                  <a:txBody>
                    <a:bodyPr/>
                    <a:lstStyle/>
                    <a:p>
                      <a:pPr indent="0" lvl="0" marL="0" rtl="0" algn="r">
                        <a:spcBef>
                          <a:spcPts val="0"/>
                        </a:spcBef>
                        <a:spcAft>
                          <a:spcPts val="0"/>
                        </a:spcAft>
                        <a:buNone/>
                      </a:pPr>
                      <a:r>
                        <a:rPr lang="ko-KR" sz="1200"/>
                        <a:t>419.7089</a:t>
                      </a:r>
                      <a:endParaRPr sz="1200"/>
                    </a:p>
                  </a:txBody>
                  <a:tcPr marT="91425" marB="91425" marR="91425" marL="91425"/>
                </a:tc>
                <a:tc>
                  <a:txBody>
                    <a:bodyPr/>
                    <a:lstStyle/>
                    <a:p>
                      <a:pPr indent="0" lvl="0" marL="0" rtl="0" algn="r">
                        <a:spcBef>
                          <a:spcPts val="0"/>
                        </a:spcBef>
                        <a:spcAft>
                          <a:spcPts val="0"/>
                        </a:spcAft>
                        <a:buNone/>
                      </a:pPr>
                      <a:r>
                        <a:rPr lang="ko-KR" sz="1200"/>
                        <a:t>134.70889</a:t>
                      </a:r>
                      <a:endParaRPr sz="1200"/>
                    </a:p>
                  </a:txBody>
                  <a:tcPr marT="91425" marB="91425" marR="91425" marL="91425"/>
                </a:tc>
              </a:tr>
            </a:tbl>
          </a:graphicData>
        </a:graphic>
      </p:graphicFrame>
      <p:sp>
        <p:nvSpPr>
          <p:cNvPr id="506" name="Google Shape;506;p37"/>
          <p:cNvSpPr/>
          <p:nvPr/>
        </p:nvSpPr>
        <p:spPr>
          <a:xfrm>
            <a:off x="10635400" y="660125"/>
            <a:ext cx="1283700" cy="329400"/>
          </a:xfrm>
          <a:prstGeom prst="roundRect">
            <a:avLst>
              <a:gd fmla="val 16667" name="adj"/>
            </a:avLst>
          </a:prstGeom>
          <a:solidFill>
            <a:srgbClr val="F2C0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7"/>
          <p:cNvSpPr txBox="1"/>
          <p:nvPr/>
        </p:nvSpPr>
        <p:spPr>
          <a:xfrm>
            <a:off x="10598725" y="908300"/>
            <a:ext cx="1430400" cy="34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KR">
                <a:latin typeface="Malgun Gothic"/>
                <a:ea typeface="Malgun Gothic"/>
                <a:cs typeface="Malgun Gothic"/>
                <a:sym typeface="Malgun Gothic"/>
              </a:rPr>
              <a:t>차이값 음수</a:t>
            </a:r>
            <a:endParaRPr>
              <a:latin typeface="Malgun Gothic"/>
              <a:ea typeface="Malgun Gothic"/>
              <a:cs typeface="Malgun Gothic"/>
              <a:sym typeface="Malgun Gothic"/>
            </a:endParaRPr>
          </a:p>
          <a:p>
            <a:pPr indent="0" lvl="0" marL="0" rtl="0" algn="l">
              <a:spcBef>
                <a:spcPts val="0"/>
              </a:spcBef>
              <a:spcAft>
                <a:spcPts val="0"/>
              </a:spcAft>
              <a:buNone/>
            </a:pPr>
            <a:r>
              <a:rPr lang="ko-KR" sz="1000">
                <a:latin typeface="Malgun Gothic"/>
                <a:ea typeface="Malgun Gothic"/>
                <a:cs typeface="Malgun Gothic"/>
                <a:sym typeface="Malgun Gothic"/>
              </a:rPr>
              <a:t>공급이 더 많은 상태</a:t>
            </a:r>
            <a:endParaRPr sz="1000">
              <a:latin typeface="Malgun Gothic"/>
              <a:ea typeface="Malgun Gothic"/>
              <a:cs typeface="Malgun Gothic"/>
              <a:sym typeface="Malgun Gothic"/>
            </a:endParaRPr>
          </a:p>
        </p:txBody>
      </p:sp>
      <p:sp>
        <p:nvSpPr>
          <p:cNvPr id="508" name="Google Shape;508;p37"/>
          <p:cNvSpPr/>
          <p:nvPr/>
        </p:nvSpPr>
        <p:spPr>
          <a:xfrm>
            <a:off x="10635400" y="1484575"/>
            <a:ext cx="1283700" cy="329400"/>
          </a:xfrm>
          <a:prstGeom prst="roundRect">
            <a:avLst>
              <a:gd fmla="val 16667" name="adj"/>
            </a:avLst>
          </a:prstGeom>
          <a:solidFill>
            <a:srgbClr val="CF5F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7"/>
          <p:cNvSpPr txBox="1"/>
          <p:nvPr/>
        </p:nvSpPr>
        <p:spPr>
          <a:xfrm>
            <a:off x="10598725" y="1732750"/>
            <a:ext cx="1430400" cy="34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KR">
                <a:latin typeface="Malgun Gothic"/>
                <a:ea typeface="Malgun Gothic"/>
                <a:cs typeface="Malgun Gothic"/>
                <a:sym typeface="Malgun Gothic"/>
              </a:rPr>
              <a:t>차이값 양수 중 상위 3 지역</a:t>
            </a:r>
            <a:endParaRPr>
              <a:latin typeface="Malgun Gothic"/>
              <a:ea typeface="Malgun Gothic"/>
              <a:cs typeface="Malgun Gothic"/>
              <a:sym typeface="Malgun Gothic"/>
            </a:endParaRPr>
          </a:p>
          <a:p>
            <a:pPr indent="0" lvl="0" marL="0" rtl="0" algn="l">
              <a:spcBef>
                <a:spcPts val="0"/>
              </a:spcBef>
              <a:spcAft>
                <a:spcPts val="0"/>
              </a:spcAft>
              <a:buNone/>
            </a:pPr>
            <a:r>
              <a:rPr lang="ko-KR" sz="1000">
                <a:latin typeface="Malgun Gothic"/>
                <a:ea typeface="Malgun Gothic"/>
                <a:cs typeface="Malgun Gothic"/>
                <a:sym typeface="Malgun Gothic"/>
              </a:rPr>
              <a:t>공급이 가장 부족한 세 지역</a:t>
            </a:r>
            <a:endParaRPr sz="1000">
              <a:latin typeface="Malgun Gothic"/>
              <a:ea typeface="Malgun Gothic"/>
              <a:cs typeface="Malgun Gothic"/>
              <a:sym typeface="Malgun Gothic"/>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F0"/>
        </a:solidFill>
      </p:bgPr>
    </p:bg>
    <p:spTree>
      <p:nvGrpSpPr>
        <p:cNvPr id="513" name="Shape 513"/>
        <p:cNvGrpSpPr/>
        <p:nvPr/>
      </p:nvGrpSpPr>
      <p:grpSpPr>
        <a:xfrm>
          <a:off x="0" y="0"/>
          <a:ext cx="0" cy="0"/>
          <a:chOff x="0" y="0"/>
          <a:chExt cx="0" cy="0"/>
        </a:xfrm>
      </p:grpSpPr>
      <p:sp>
        <p:nvSpPr>
          <p:cNvPr id="514" name="Google Shape;514;p38"/>
          <p:cNvSpPr txBox="1"/>
          <p:nvPr/>
        </p:nvSpPr>
        <p:spPr>
          <a:xfrm>
            <a:off x="152400" y="152400"/>
            <a:ext cx="3000000" cy="44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ko-KR" sz="1600">
                <a:solidFill>
                  <a:srgbClr val="1A7BAE"/>
                </a:solidFill>
                <a:latin typeface="Impact"/>
                <a:ea typeface="Impact"/>
                <a:cs typeface="Impact"/>
                <a:sym typeface="Impact"/>
              </a:rPr>
              <a:t>결과 </a:t>
            </a:r>
            <a:r>
              <a:rPr b="1" lang="ko-KR" sz="1600">
                <a:solidFill>
                  <a:srgbClr val="1A7BAE"/>
                </a:solidFill>
                <a:latin typeface="Malgun Gothic"/>
                <a:ea typeface="Malgun Gothic"/>
                <a:cs typeface="Malgun Gothic"/>
                <a:sym typeface="Malgun Gothic"/>
              </a:rPr>
              <a:t>제시 3. 시각화</a:t>
            </a:r>
            <a:endParaRPr/>
          </a:p>
        </p:txBody>
      </p:sp>
      <p:pic>
        <p:nvPicPr>
          <p:cNvPr id="515" name="Google Shape;515;p38"/>
          <p:cNvPicPr preferRelativeResize="0"/>
          <p:nvPr/>
        </p:nvPicPr>
        <p:blipFill>
          <a:blip r:embed="rId3">
            <a:alphaModFix/>
          </a:blip>
          <a:stretch>
            <a:fillRect/>
          </a:stretch>
        </p:blipFill>
        <p:spPr>
          <a:xfrm>
            <a:off x="3204951" y="152400"/>
            <a:ext cx="6544099" cy="6553201"/>
          </a:xfrm>
          <a:prstGeom prst="rect">
            <a:avLst/>
          </a:prstGeom>
          <a:noFill/>
          <a:ln>
            <a:noFill/>
          </a:ln>
        </p:spPr>
      </p:pic>
      <p:sp>
        <p:nvSpPr>
          <p:cNvPr id="516" name="Google Shape;516;p38"/>
          <p:cNvSpPr/>
          <p:nvPr/>
        </p:nvSpPr>
        <p:spPr>
          <a:xfrm>
            <a:off x="308711" y="740767"/>
            <a:ext cx="3816900" cy="557100"/>
          </a:xfrm>
          <a:prstGeom prst="roundRect">
            <a:avLst>
              <a:gd fmla="val 16667" name="adj"/>
            </a:avLst>
          </a:prstGeom>
          <a:solidFill>
            <a:srgbClr val="CF5F5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ko-KR" sz="2000">
                <a:solidFill>
                  <a:srgbClr val="FFFFFF"/>
                </a:solidFill>
              </a:rPr>
              <a:t>지역별로 지도에 시각화</a:t>
            </a:r>
            <a:endParaRPr b="1" sz="2000">
              <a:solidFill>
                <a:srgbClr val="FFFFFF"/>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F0"/>
        </a:solidFill>
      </p:bgPr>
    </p:bg>
    <p:spTree>
      <p:nvGrpSpPr>
        <p:cNvPr id="520" name="Shape 520"/>
        <p:cNvGrpSpPr/>
        <p:nvPr/>
      </p:nvGrpSpPr>
      <p:grpSpPr>
        <a:xfrm>
          <a:off x="0" y="0"/>
          <a:ext cx="0" cy="0"/>
          <a:chOff x="0" y="0"/>
          <a:chExt cx="0" cy="0"/>
        </a:xfrm>
      </p:grpSpPr>
      <p:sp>
        <p:nvSpPr>
          <p:cNvPr id="521" name="Google Shape;521;p39"/>
          <p:cNvSpPr txBox="1"/>
          <p:nvPr/>
        </p:nvSpPr>
        <p:spPr>
          <a:xfrm>
            <a:off x="92775" y="119250"/>
            <a:ext cx="3008400" cy="41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ko-KR" sz="1600">
                <a:solidFill>
                  <a:srgbClr val="1A7BAE"/>
                </a:solidFill>
                <a:latin typeface="Impact"/>
                <a:ea typeface="Impact"/>
                <a:cs typeface="Impact"/>
                <a:sym typeface="Impact"/>
              </a:rPr>
              <a:t>결과 </a:t>
            </a:r>
            <a:r>
              <a:rPr b="1" lang="ko-KR" sz="1600">
                <a:solidFill>
                  <a:srgbClr val="1A7BAE"/>
                </a:solidFill>
                <a:latin typeface="Malgun Gothic"/>
                <a:ea typeface="Malgun Gothic"/>
                <a:cs typeface="Malgun Gothic"/>
                <a:sym typeface="Malgun Gothic"/>
              </a:rPr>
              <a:t>제시 4. 모델 평가 및 개선</a:t>
            </a:r>
            <a:endParaRPr/>
          </a:p>
        </p:txBody>
      </p:sp>
      <p:sp>
        <p:nvSpPr>
          <p:cNvPr id="522" name="Google Shape;522;p39"/>
          <p:cNvSpPr/>
          <p:nvPr/>
        </p:nvSpPr>
        <p:spPr>
          <a:xfrm>
            <a:off x="308711" y="588367"/>
            <a:ext cx="3816900" cy="557100"/>
          </a:xfrm>
          <a:prstGeom prst="roundRect">
            <a:avLst>
              <a:gd fmla="val 16667" name="adj"/>
            </a:avLst>
          </a:prstGeom>
          <a:solidFill>
            <a:srgbClr val="CF5F5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ko-KR" sz="2000">
                <a:solidFill>
                  <a:srgbClr val="FFFFFF"/>
                </a:solidFill>
              </a:rPr>
              <a:t>모델 평가</a:t>
            </a:r>
            <a:endParaRPr b="1" sz="2000">
              <a:solidFill>
                <a:srgbClr val="FFFFFF"/>
              </a:solidFill>
            </a:endParaRPr>
          </a:p>
        </p:txBody>
      </p:sp>
      <p:sp>
        <p:nvSpPr>
          <p:cNvPr id="523" name="Google Shape;523;p39"/>
          <p:cNvSpPr/>
          <p:nvPr/>
        </p:nvSpPr>
        <p:spPr>
          <a:xfrm>
            <a:off x="843500" y="1299075"/>
            <a:ext cx="10563300" cy="660000"/>
          </a:xfrm>
          <a:prstGeom prst="rect">
            <a:avLst/>
          </a:prstGeom>
          <a:noFill/>
          <a:ln cap="flat" cmpd="sng" w="28575">
            <a:solidFill>
              <a:srgbClr val="CF5F54"/>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ko-KR" sz="1900"/>
              <a:t>전반적으로 서울 자치구별 상황에 비해 전국적으로 돌봄서비스 공급이 부족한 상황</a:t>
            </a:r>
            <a:endParaRPr b="1" sz="1900"/>
          </a:p>
        </p:txBody>
      </p:sp>
      <p:sp>
        <p:nvSpPr>
          <p:cNvPr id="524" name="Google Shape;524;p39"/>
          <p:cNvSpPr txBox="1"/>
          <p:nvPr/>
        </p:nvSpPr>
        <p:spPr>
          <a:xfrm>
            <a:off x="480825" y="2035400"/>
            <a:ext cx="11016300" cy="108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ko-KR" sz="1600">
                <a:solidFill>
                  <a:srgbClr val="CF5F54"/>
                </a:solidFill>
                <a:latin typeface="Malgun Gothic"/>
                <a:ea typeface="Malgun Gothic"/>
                <a:cs typeface="Malgun Gothic"/>
                <a:sym typeface="Malgun Gothic"/>
              </a:rPr>
              <a:t>모델의 결과값에서 빨간 세 블럭은 특히, 교사 한 명 당 맡은 학생수가 너무 많아 논란이 되는 지역이기도 하다.</a:t>
            </a:r>
            <a:endParaRPr b="1">
              <a:solidFill>
                <a:srgbClr val="CF5F54"/>
              </a:solidFill>
              <a:latin typeface="Malgun Gothic"/>
              <a:ea typeface="Malgun Gothic"/>
              <a:cs typeface="Malgun Gothic"/>
              <a:sym typeface="Malgun Gothic"/>
            </a:endParaRPr>
          </a:p>
        </p:txBody>
      </p:sp>
      <p:pic>
        <p:nvPicPr>
          <p:cNvPr id="525" name="Google Shape;525;p39"/>
          <p:cNvPicPr preferRelativeResize="0"/>
          <p:nvPr/>
        </p:nvPicPr>
        <p:blipFill>
          <a:blip r:embed="rId3">
            <a:alphaModFix/>
          </a:blip>
          <a:stretch>
            <a:fillRect/>
          </a:stretch>
        </p:blipFill>
        <p:spPr>
          <a:xfrm>
            <a:off x="3279368" y="2496650"/>
            <a:ext cx="5633263" cy="3031875"/>
          </a:xfrm>
          <a:prstGeom prst="rect">
            <a:avLst/>
          </a:prstGeom>
          <a:noFill/>
          <a:ln>
            <a:noFill/>
          </a:ln>
        </p:spPr>
      </p:pic>
      <p:sp>
        <p:nvSpPr>
          <p:cNvPr id="526" name="Google Shape;526;p39"/>
          <p:cNvSpPr txBox="1"/>
          <p:nvPr/>
        </p:nvSpPr>
        <p:spPr>
          <a:xfrm>
            <a:off x="5829900" y="5471325"/>
            <a:ext cx="3141000" cy="557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ko-KR" sz="1200">
                <a:latin typeface="Malgun Gothic"/>
                <a:ea typeface="Malgun Gothic"/>
                <a:cs typeface="Malgun Gothic"/>
                <a:sym typeface="Malgun Gothic"/>
              </a:rPr>
              <a:t>출처: 연합뉴스</a:t>
            </a:r>
            <a:endParaRPr sz="1200">
              <a:latin typeface="Malgun Gothic"/>
              <a:ea typeface="Malgun Gothic"/>
              <a:cs typeface="Malgun Gothic"/>
              <a:sym typeface="Malgun Gothic"/>
            </a:endParaRPr>
          </a:p>
          <a:p>
            <a:pPr indent="0" lvl="0" marL="0" rtl="0" algn="r">
              <a:spcBef>
                <a:spcPts val="0"/>
              </a:spcBef>
              <a:spcAft>
                <a:spcPts val="0"/>
              </a:spcAft>
              <a:buNone/>
            </a:pPr>
            <a:r>
              <a:rPr lang="ko-KR" sz="1000" u="sng">
                <a:solidFill>
                  <a:schemeClr val="hlink"/>
                </a:solidFill>
                <a:hlinkClick r:id="rId4"/>
              </a:rPr>
              <a:t>https://www.youtube.com/watch?v=zPWHvle3neU</a:t>
            </a:r>
            <a:r>
              <a:rPr lang="ko-KR" sz="1000">
                <a:solidFill>
                  <a:schemeClr val="dk1"/>
                </a:solidFill>
              </a:rPr>
              <a:t> </a:t>
            </a:r>
            <a:endParaRPr sz="1000">
              <a:latin typeface="Malgun Gothic"/>
              <a:ea typeface="Malgun Gothic"/>
              <a:cs typeface="Malgun Gothic"/>
              <a:sym typeface="Malgun Gothic"/>
            </a:endParaRPr>
          </a:p>
        </p:txBody>
      </p:sp>
      <p:sp>
        <p:nvSpPr>
          <p:cNvPr id="527" name="Google Shape;527;p39"/>
          <p:cNvSpPr/>
          <p:nvPr/>
        </p:nvSpPr>
        <p:spPr>
          <a:xfrm>
            <a:off x="2014625" y="5999025"/>
            <a:ext cx="9718500" cy="770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ko-KR" sz="1800"/>
              <a:t>특히 </a:t>
            </a:r>
            <a:r>
              <a:rPr b="1" lang="ko-KR" sz="1800"/>
              <a:t>돌봄교사의 공급 부족으로 제공되는 서비스의 질적 수준도 같이 의심되는 상태이다</a:t>
            </a:r>
            <a:endParaRPr b="1" sz="1800"/>
          </a:p>
        </p:txBody>
      </p:sp>
      <p:sp>
        <p:nvSpPr>
          <p:cNvPr id="528" name="Google Shape;528;p39"/>
          <p:cNvSpPr/>
          <p:nvPr/>
        </p:nvSpPr>
        <p:spPr>
          <a:xfrm>
            <a:off x="1464500" y="6035700"/>
            <a:ext cx="476700" cy="660000"/>
          </a:xfrm>
          <a:prstGeom prst="rightArrow">
            <a:avLst>
              <a:gd fmla="val 50000" name="adj1"/>
              <a:gd fmla="val 50000" name="adj2"/>
            </a:avLst>
          </a:prstGeom>
          <a:solidFill>
            <a:srgbClr val="CF5F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F0"/>
        </a:solidFill>
      </p:bgPr>
    </p:bg>
    <p:spTree>
      <p:nvGrpSpPr>
        <p:cNvPr id="532" name="Shape 532"/>
        <p:cNvGrpSpPr/>
        <p:nvPr/>
      </p:nvGrpSpPr>
      <p:grpSpPr>
        <a:xfrm>
          <a:off x="0" y="0"/>
          <a:ext cx="0" cy="0"/>
          <a:chOff x="0" y="0"/>
          <a:chExt cx="0" cy="0"/>
        </a:xfrm>
      </p:grpSpPr>
      <p:sp>
        <p:nvSpPr>
          <p:cNvPr id="533" name="Google Shape;533;p40"/>
          <p:cNvSpPr txBox="1"/>
          <p:nvPr/>
        </p:nvSpPr>
        <p:spPr>
          <a:xfrm>
            <a:off x="92775" y="119250"/>
            <a:ext cx="3008400" cy="41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ko-KR" sz="1600">
                <a:solidFill>
                  <a:srgbClr val="1A7BAE"/>
                </a:solidFill>
                <a:latin typeface="Impact"/>
                <a:ea typeface="Impact"/>
                <a:cs typeface="Impact"/>
                <a:sym typeface="Impact"/>
              </a:rPr>
              <a:t>결과 </a:t>
            </a:r>
            <a:r>
              <a:rPr b="1" lang="ko-KR" sz="1600">
                <a:solidFill>
                  <a:srgbClr val="1A7BAE"/>
                </a:solidFill>
                <a:latin typeface="Malgun Gothic"/>
                <a:ea typeface="Malgun Gothic"/>
                <a:cs typeface="Malgun Gothic"/>
                <a:sym typeface="Malgun Gothic"/>
              </a:rPr>
              <a:t>제시 4. 모델 평가 및 개선</a:t>
            </a:r>
            <a:endParaRPr/>
          </a:p>
        </p:txBody>
      </p:sp>
      <p:sp>
        <p:nvSpPr>
          <p:cNvPr id="534" name="Google Shape;534;p40"/>
          <p:cNvSpPr/>
          <p:nvPr/>
        </p:nvSpPr>
        <p:spPr>
          <a:xfrm>
            <a:off x="251961" y="530542"/>
            <a:ext cx="3816900" cy="557100"/>
          </a:xfrm>
          <a:prstGeom prst="roundRect">
            <a:avLst>
              <a:gd fmla="val 16667" name="adj"/>
            </a:avLst>
          </a:prstGeom>
          <a:solidFill>
            <a:srgbClr val="CF5F5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ko-KR" sz="2000">
                <a:solidFill>
                  <a:srgbClr val="FFFFFF"/>
                </a:solidFill>
              </a:rPr>
              <a:t>모델 평가</a:t>
            </a:r>
            <a:endParaRPr b="1" sz="2000">
              <a:solidFill>
                <a:srgbClr val="FFFFFF"/>
              </a:solidFill>
            </a:endParaRPr>
          </a:p>
        </p:txBody>
      </p:sp>
      <p:sp>
        <p:nvSpPr>
          <p:cNvPr id="535" name="Google Shape;535;p40"/>
          <p:cNvSpPr/>
          <p:nvPr/>
        </p:nvSpPr>
        <p:spPr>
          <a:xfrm>
            <a:off x="251950" y="4698075"/>
            <a:ext cx="649500" cy="1956900"/>
          </a:xfrm>
          <a:prstGeom prst="rightArrow">
            <a:avLst>
              <a:gd fmla="val 50000" name="adj1"/>
              <a:gd fmla="val 50000" name="adj2"/>
            </a:avLst>
          </a:prstGeom>
          <a:solidFill>
            <a:srgbClr val="5F93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40"/>
          <p:cNvSpPr/>
          <p:nvPr/>
        </p:nvSpPr>
        <p:spPr>
          <a:xfrm>
            <a:off x="-2822675" y="201700"/>
            <a:ext cx="2677200" cy="542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ko-KR" sz="1600">
                <a:solidFill>
                  <a:schemeClr val="dk1"/>
                </a:solidFill>
                <a:latin typeface="Malgun Gothic"/>
                <a:ea typeface="Malgun Gothic"/>
                <a:cs typeface="Malgun Gothic"/>
                <a:sym typeface="Malgun Gothic"/>
              </a:rPr>
              <a:t>우리 그때 도서관 계수는 음수로 나왔는데 작은도서관은 양수로 나온 이유를 뭐라고 얘기했었죠…??? 기억이 안나네요ㅠㅠ</a:t>
            </a:r>
            <a:endParaRPr sz="1600">
              <a:solidFill>
                <a:schemeClr val="dk1"/>
              </a:solidFill>
              <a:latin typeface="Malgun Gothic"/>
              <a:ea typeface="Malgun Gothic"/>
              <a:cs typeface="Malgun Gothic"/>
              <a:sym typeface="Malgun Gothic"/>
            </a:endParaRPr>
          </a:p>
          <a:p>
            <a:pPr indent="0" lvl="0" marL="0" rtl="0" algn="l">
              <a:spcBef>
                <a:spcPts val="0"/>
              </a:spcBef>
              <a:spcAft>
                <a:spcPts val="0"/>
              </a:spcAft>
              <a:buNone/>
            </a:pPr>
            <a:r>
              <a:t/>
            </a:r>
            <a:endParaRPr sz="1600">
              <a:solidFill>
                <a:schemeClr val="dk1"/>
              </a:solidFill>
              <a:latin typeface="Malgun Gothic"/>
              <a:ea typeface="Malgun Gothic"/>
              <a:cs typeface="Malgun Gothic"/>
              <a:sym typeface="Malgun Gothic"/>
            </a:endParaRPr>
          </a:p>
          <a:p>
            <a:pPr indent="0" lvl="0" marL="0" rtl="0" algn="l">
              <a:spcBef>
                <a:spcPts val="0"/>
              </a:spcBef>
              <a:spcAft>
                <a:spcPts val="0"/>
              </a:spcAft>
              <a:buNone/>
            </a:pPr>
            <a:r>
              <a:rPr lang="ko-KR" sz="1600">
                <a:solidFill>
                  <a:schemeClr val="dk1"/>
                </a:solidFill>
                <a:latin typeface="Malgun Gothic"/>
                <a:ea typeface="Malgun Gothic"/>
                <a:cs typeface="Malgun Gothic"/>
                <a:sym typeface="Malgun Gothic"/>
              </a:rPr>
              <a:t>생각해보니 결론은 못내렸는데,</a:t>
            </a:r>
            <a:endParaRPr sz="1600">
              <a:solidFill>
                <a:schemeClr val="dk1"/>
              </a:solidFill>
              <a:latin typeface="Malgun Gothic"/>
              <a:ea typeface="Malgun Gothic"/>
              <a:cs typeface="Malgun Gothic"/>
              <a:sym typeface="Malgun Gothic"/>
            </a:endParaRPr>
          </a:p>
          <a:p>
            <a:pPr indent="0" lvl="0" marL="0" rtl="0" algn="l">
              <a:spcBef>
                <a:spcPts val="0"/>
              </a:spcBef>
              <a:spcAft>
                <a:spcPts val="0"/>
              </a:spcAft>
              <a:buNone/>
            </a:pPr>
            <a:r>
              <a:rPr lang="ko-KR" sz="1600">
                <a:solidFill>
                  <a:schemeClr val="dk1"/>
                </a:solidFill>
                <a:latin typeface="Malgun Gothic"/>
                <a:ea typeface="Malgun Gothic"/>
                <a:cs typeface="Malgun Gothic"/>
                <a:sym typeface="Malgun Gothic"/>
              </a:rPr>
              <a:t>도서관 계수는 이야기를 못했고</a:t>
            </a:r>
            <a:endParaRPr sz="1600">
              <a:solidFill>
                <a:schemeClr val="dk1"/>
              </a:solidFill>
              <a:latin typeface="Malgun Gothic"/>
              <a:ea typeface="Malgun Gothic"/>
              <a:cs typeface="Malgun Gothic"/>
              <a:sym typeface="Malgun Gothic"/>
            </a:endParaRPr>
          </a:p>
          <a:p>
            <a:pPr indent="0" lvl="0" marL="0" rtl="0" algn="l">
              <a:spcBef>
                <a:spcPts val="0"/>
              </a:spcBef>
              <a:spcAft>
                <a:spcPts val="0"/>
              </a:spcAft>
              <a:buNone/>
            </a:pPr>
            <a:r>
              <a:rPr lang="ko-KR" sz="1600">
                <a:solidFill>
                  <a:schemeClr val="dk1"/>
                </a:solidFill>
                <a:latin typeface="Malgun Gothic"/>
                <a:ea typeface="Malgun Gothic"/>
                <a:cs typeface="Malgun Gothic"/>
                <a:sym typeface="Malgun Gothic"/>
              </a:rPr>
              <a:t>작은도서관은 재정자립도가 높은 걸로 같이 이야기할 수 있는 거 아닌가</a:t>
            </a:r>
            <a:endParaRPr sz="1600">
              <a:solidFill>
                <a:schemeClr val="dk1"/>
              </a:solidFill>
              <a:latin typeface="Malgun Gothic"/>
              <a:ea typeface="Malgun Gothic"/>
              <a:cs typeface="Malgun Gothic"/>
              <a:sym typeface="Malgun Gothic"/>
            </a:endParaRPr>
          </a:p>
          <a:p>
            <a:pPr indent="0" lvl="0" marL="0" rtl="0" algn="l">
              <a:spcBef>
                <a:spcPts val="0"/>
              </a:spcBef>
              <a:spcAft>
                <a:spcPts val="0"/>
              </a:spcAft>
              <a:buNone/>
            </a:pPr>
            <a:r>
              <a:rPr lang="ko-KR" sz="1600">
                <a:solidFill>
                  <a:schemeClr val="dk1"/>
                </a:solidFill>
                <a:latin typeface="Malgun Gothic"/>
                <a:ea typeface="Malgun Gothic"/>
                <a:cs typeface="Malgun Gothic"/>
                <a:sym typeface="Malgun Gothic"/>
              </a:rPr>
              <a:t>했었어요!!</a:t>
            </a:r>
            <a:endParaRPr sz="1600">
              <a:solidFill>
                <a:schemeClr val="dk1"/>
              </a:solidFill>
              <a:latin typeface="Malgun Gothic"/>
              <a:ea typeface="Malgun Gothic"/>
              <a:cs typeface="Malgun Gothic"/>
              <a:sym typeface="Malgun Gothic"/>
            </a:endParaRPr>
          </a:p>
          <a:p>
            <a:pPr indent="0" lvl="0" marL="0" rtl="0" algn="l">
              <a:spcBef>
                <a:spcPts val="0"/>
              </a:spcBef>
              <a:spcAft>
                <a:spcPts val="0"/>
              </a:spcAft>
              <a:buClr>
                <a:schemeClr val="dk1"/>
              </a:buClr>
              <a:buSzPts val="1100"/>
              <a:buFont typeface="Arial"/>
              <a:buNone/>
            </a:pPr>
            <a:r>
              <a:rPr lang="ko-KR" sz="1600">
                <a:solidFill>
                  <a:schemeClr val="dk1"/>
                </a:solidFill>
                <a:latin typeface="Malgun Gothic"/>
                <a:ea typeface="Malgun Gothic"/>
                <a:cs typeface="Malgun Gothic"/>
                <a:sym typeface="Malgun Gothic"/>
              </a:rPr>
              <a:t>이에 대해서 결론이 명확하게 나오지는 않았던 것 같네욤 ㅜㅜ</a:t>
            </a:r>
            <a:endParaRPr sz="1600">
              <a:solidFill>
                <a:schemeClr val="dk1"/>
              </a:solidFill>
              <a:latin typeface="Malgun Gothic"/>
              <a:ea typeface="Malgun Gothic"/>
              <a:cs typeface="Malgun Gothic"/>
              <a:sym typeface="Malgun Gothic"/>
            </a:endParaRPr>
          </a:p>
        </p:txBody>
      </p:sp>
      <p:sp>
        <p:nvSpPr>
          <p:cNvPr id="537" name="Google Shape;537;p40"/>
          <p:cNvSpPr/>
          <p:nvPr/>
        </p:nvSpPr>
        <p:spPr>
          <a:xfrm>
            <a:off x="5397263" y="1363150"/>
            <a:ext cx="6500100" cy="3104700"/>
          </a:xfrm>
          <a:prstGeom prst="roundRect">
            <a:avLst>
              <a:gd fmla="val 16667" name="adj"/>
            </a:avLst>
          </a:prstGeom>
          <a:noFill/>
          <a:ln cap="flat" cmpd="sng" w="28575">
            <a:solidFill>
              <a:schemeClr val="accent4"/>
            </a:solidFill>
            <a:prstDash val="dash"/>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t/>
            </a:r>
            <a:endParaRPr b="1" sz="1500">
              <a:solidFill>
                <a:srgbClr val="5F9387"/>
              </a:solidFill>
              <a:latin typeface="Malgun Gothic"/>
              <a:ea typeface="Malgun Gothic"/>
              <a:cs typeface="Malgun Gothic"/>
              <a:sym typeface="Malgun Gothic"/>
            </a:endParaRPr>
          </a:p>
          <a:p>
            <a:pPr indent="-323850" lvl="0" marL="457200" rtl="0" algn="l">
              <a:spcBef>
                <a:spcPts val="0"/>
              </a:spcBef>
              <a:spcAft>
                <a:spcPts val="0"/>
              </a:spcAft>
              <a:buClr>
                <a:srgbClr val="5F9387"/>
              </a:buClr>
              <a:buSzPts val="1500"/>
              <a:buFont typeface="Malgun Gothic"/>
              <a:buChar char="-"/>
            </a:pPr>
            <a:r>
              <a:rPr b="1" lang="ko-KR" sz="1500">
                <a:solidFill>
                  <a:srgbClr val="5F9387"/>
                </a:solidFill>
                <a:latin typeface="Malgun Gothic"/>
                <a:ea typeface="Malgun Gothic"/>
                <a:cs typeface="Malgun Gothic"/>
                <a:sym typeface="Malgun Gothic"/>
              </a:rPr>
              <a:t>학교 수</a:t>
            </a:r>
            <a:endParaRPr b="1" sz="1500">
              <a:solidFill>
                <a:srgbClr val="5F9387"/>
              </a:solidFill>
              <a:latin typeface="Malgun Gothic"/>
              <a:ea typeface="Malgun Gothic"/>
              <a:cs typeface="Malgun Gothic"/>
              <a:sym typeface="Malgun Gothic"/>
            </a:endParaRPr>
          </a:p>
          <a:p>
            <a:pPr indent="0" lvl="0" marL="457200" rtl="0" algn="l">
              <a:spcBef>
                <a:spcPts val="0"/>
              </a:spcBef>
              <a:spcAft>
                <a:spcPts val="0"/>
              </a:spcAft>
              <a:buNone/>
            </a:pPr>
            <a:r>
              <a:rPr lang="ko-KR" sz="1500">
                <a:solidFill>
                  <a:schemeClr val="dk1"/>
                </a:solidFill>
                <a:latin typeface="Malgun Gothic"/>
                <a:ea typeface="Malgun Gothic"/>
                <a:cs typeface="Malgun Gothic"/>
                <a:sym typeface="Malgun Gothic"/>
              </a:rPr>
              <a:t>각 지역별 초등학교의 수로 </a:t>
            </a:r>
            <a:r>
              <a:rPr lang="ko-KR" sz="1500" u="sng">
                <a:solidFill>
                  <a:schemeClr val="dk1"/>
                </a:solidFill>
                <a:latin typeface="Malgun Gothic"/>
                <a:ea typeface="Malgun Gothic"/>
                <a:cs typeface="Malgun Gothic"/>
                <a:sym typeface="Malgun Gothic"/>
              </a:rPr>
              <a:t>돌봄교실이 학교 시설을 중심으로 진행되고 있다</a:t>
            </a:r>
            <a:r>
              <a:rPr lang="ko-KR" sz="1500">
                <a:solidFill>
                  <a:schemeClr val="dk1"/>
                </a:solidFill>
                <a:latin typeface="Malgun Gothic"/>
                <a:ea typeface="Malgun Gothic"/>
                <a:cs typeface="Malgun Gothic"/>
                <a:sym typeface="Malgun Gothic"/>
              </a:rPr>
              <a:t>는 사실을 알 수 있다.</a:t>
            </a:r>
            <a:endParaRPr sz="1500">
              <a:solidFill>
                <a:schemeClr val="dk1"/>
              </a:solidFill>
              <a:latin typeface="Malgun Gothic"/>
              <a:ea typeface="Malgun Gothic"/>
              <a:cs typeface="Malgun Gothic"/>
              <a:sym typeface="Malgun Gothic"/>
            </a:endParaRPr>
          </a:p>
          <a:p>
            <a:pPr indent="0" lvl="0" marL="457200" rtl="0" algn="l">
              <a:spcBef>
                <a:spcPts val="0"/>
              </a:spcBef>
              <a:spcAft>
                <a:spcPts val="0"/>
              </a:spcAft>
              <a:buNone/>
            </a:pPr>
            <a:r>
              <a:t/>
            </a:r>
            <a:endParaRPr sz="1500">
              <a:solidFill>
                <a:schemeClr val="dk1"/>
              </a:solidFill>
              <a:latin typeface="Malgun Gothic"/>
              <a:ea typeface="Malgun Gothic"/>
              <a:cs typeface="Malgun Gothic"/>
              <a:sym typeface="Malgun Gothic"/>
            </a:endParaRPr>
          </a:p>
          <a:p>
            <a:pPr indent="-323850" lvl="0" marL="457200" rtl="0" algn="l">
              <a:spcBef>
                <a:spcPts val="0"/>
              </a:spcBef>
              <a:spcAft>
                <a:spcPts val="0"/>
              </a:spcAft>
              <a:buClr>
                <a:srgbClr val="5F9387"/>
              </a:buClr>
              <a:buSzPts val="1500"/>
              <a:buFont typeface="Malgun Gothic"/>
              <a:buChar char="-"/>
            </a:pPr>
            <a:r>
              <a:rPr b="1" lang="ko-KR" sz="1500">
                <a:solidFill>
                  <a:srgbClr val="5F9387"/>
                </a:solidFill>
                <a:latin typeface="Malgun Gothic"/>
                <a:ea typeface="Malgun Gothic"/>
                <a:cs typeface="Malgun Gothic"/>
                <a:sym typeface="Malgun Gothic"/>
              </a:rPr>
              <a:t>재정자립도</a:t>
            </a:r>
            <a:endParaRPr b="1" sz="1500">
              <a:solidFill>
                <a:srgbClr val="5F9387"/>
              </a:solidFill>
              <a:latin typeface="Malgun Gothic"/>
              <a:ea typeface="Malgun Gothic"/>
              <a:cs typeface="Malgun Gothic"/>
              <a:sym typeface="Malgun Gothic"/>
            </a:endParaRPr>
          </a:p>
          <a:p>
            <a:pPr indent="0" lvl="0" marL="457200" rtl="0" algn="l">
              <a:spcBef>
                <a:spcPts val="0"/>
              </a:spcBef>
              <a:spcAft>
                <a:spcPts val="0"/>
              </a:spcAft>
              <a:buNone/>
            </a:pPr>
            <a:r>
              <a:rPr lang="ko-KR" sz="1500">
                <a:solidFill>
                  <a:schemeClr val="dk1"/>
                </a:solidFill>
              </a:rPr>
              <a:t>지방자치단체의 세입에 있어서 자체수입이 차지하는 비중으로</a:t>
            </a:r>
            <a:endParaRPr sz="1500">
              <a:solidFill>
                <a:schemeClr val="dk1"/>
              </a:solidFill>
            </a:endParaRPr>
          </a:p>
          <a:p>
            <a:pPr indent="0" lvl="0" marL="457200" rtl="0" algn="l">
              <a:spcBef>
                <a:spcPts val="0"/>
              </a:spcBef>
              <a:spcAft>
                <a:spcPts val="0"/>
              </a:spcAft>
              <a:buNone/>
            </a:pPr>
            <a:r>
              <a:rPr lang="ko-KR" sz="1500">
                <a:solidFill>
                  <a:schemeClr val="dk1"/>
                </a:solidFill>
              </a:rPr>
              <a:t>재정자립도가 높을수록 </a:t>
            </a:r>
            <a:r>
              <a:rPr lang="ko-KR" sz="1500" u="sng">
                <a:solidFill>
                  <a:schemeClr val="dk1"/>
                </a:solidFill>
              </a:rPr>
              <a:t>높은 재정활동의 자율성</a:t>
            </a:r>
            <a:r>
              <a:rPr lang="ko-KR" sz="1500">
                <a:solidFill>
                  <a:schemeClr val="dk1"/>
                </a:solidFill>
              </a:rPr>
              <a:t>이 있어 </a:t>
            </a:r>
            <a:r>
              <a:rPr lang="ko-KR" sz="1500" u="sng">
                <a:solidFill>
                  <a:schemeClr val="dk1"/>
                </a:solidFill>
              </a:rPr>
              <a:t>돌봄교실에 대한 지원 여력이 높으며</a:t>
            </a:r>
            <a:r>
              <a:rPr lang="ko-KR" sz="1500">
                <a:solidFill>
                  <a:schemeClr val="dk1"/>
                </a:solidFill>
              </a:rPr>
              <a:t>, 해당 지역의 소득을 일부 반영하여 </a:t>
            </a:r>
            <a:r>
              <a:rPr lang="ko-KR" sz="1500" u="sng">
                <a:solidFill>
                  <a:schemeClr val="dk1"/>
                </a:solidFill>
              </a:rPr>
              <a:t>맞벌이 가정의 비중이 많다</a:t>
            </a:r>
            <a:r>
              <a:rPr lang="ko-KR" sz="1500">
                <a:solidFill>
                  <a:schemeClr val="dk1"/>
                </a:solidFill>
              </a:rPr>
              <a:t>고 볼 수 있다.</a:t>
            </a:r>
            <a:endParaRPr sz="1500">
              <a:solidFill>
                <a:schemeClr val="dk1"/>
              </a:solidFill>
            </a:endParaRPr>
          </a:p>
          <a:p>
            <a:pPr indent="0" lvl="0" marL="457200" rtl="0" algn="l">
              <a:spcBef>
                <a:spcPts val="0"/>
              </a:spcBef>
              <a:spcAft>
                <a:spcPts val="0"/>
              </a:spcAft>
              <a:buNone/>
            </a:pPr>
            <a:r>
              <a:t/>
            </a:r>
            <a:endParaRPr sz="1500">
              <a:solidFill>
                <a:schemeClr val="dk1"/>
              </a:solidFill>
            </a:endParaRPr>
          </a:p>
          <a:p>
            <a:pPr indent="-323850" lvl="0" marL="457200" rtl="0" algn="l">
              <a:spcBef>
                <a:spcPts val="0"/>
              </a:spcBef>
              <a:spcAft>
                <a:spcPts val="0"/>
              </a:spcAft>
              <a:buClr>
                <a:srgbClr val="5F9387"/>
              </a:buClr>
              <a:buSzPts val="1500"/>
              <a:buFont typeface="Malgun Gothic"/>
              <a:buChar char="-"/>
            </a:pPr>
            <a:r>
              <a:rPr b="1" lang="ko-KR" sz="1500">
                <a:solidFill>
                  <a:srgbClr val="5F9387"/>
                </a:solidFill>
                <a:latin typeface="Malgun Gothic"/>
                <a:ea typeface="Malgun Gothic"/>
                <a:cs typeface="Malgun Gothic"/>
                <a:sym typeface="Malgun Gothic"/>
              </a:rPr>
              <a:t>도서관</a:t>
            </a:r>
            <a:endParaRPr b="1" sz="1500">
              <a:solidFill>
                <a:srgbClr val="5F9387"/>
              </a:solidFill>
              <a:latin typeface="Malgun Gothic"/>
              <a:ea typeface="Malgun Gothic"/>
              <a:cs typeface="Malgun Gothic"/>
              <a:sym typeface="Malgun Gothic"/>
            </a:endParaRPr>
          </a:p>
          <a:p>
            <a:pPr indent="0" lvl="0" marL="457200" rtl="0" algn="l">
              <a:spcBef>
                <a:spcPts val="0"/>
              </a:spcBef>
              <a:spcAft>
                <a:spcPts val="0"/>
              </a:spcAft>
              <a:buClr>
                <a:schemeClr val="dk1"/>
              </a:buClr>
              <a:buSzPts val="1100"/>
              <a:buFont typeface="Arial"/>
              <a:buNone/>
            </a:pPr>
            <a:r>
              <a:rPr lang="ko-KR" sz="1500" u="sng">
                <a:solidFill>
                  <a:schemeClr val="dk1"/>
                </a:solidFill>
                <a:latin typeface="Malgun Gothic"/>
                <a:ea typeface="Malgun Gothic"/>
                <a:cs typeface="Malgun Gothic"/>
                <a:sym typeface="Malgun Gothic"/>
              </a:rPr>
              <a:t>국립, 공공, 대학, 전문도서관</a:t>
            </a:r>
            <a:r>
              <a:rPr lang="ko-KR" sz="1500">
                <a:solidFill>
                  <a:schemeClr val="dk1"/>
                </a:solidFill>
                <a:latin typeface="Malgun Gothic"/>
                <a:ea typeface="Malgun Gothic"/>
                <a:cs typeface="Malgun Gothic"/>
                <a:sym typeface="Malgun Gothic"/>
              </a:rPr>
              <a:t>의 합으로 일반 도서관과 돌봄교실은 역의 상관성을 갖는다. </a:t>
            </a:r>
            <a:endParaRPr sz="1500">
              <a:solidFill>
                <a:schemeClr val="dk1"/>
              </a:solidFill>
              <a:latin typeface="Malgun Gothic"/>
              <a:ea typeface="Malgun Gothic"/>
              <a:cs typeface="Malgun Gothic"/>
              <a:sym typeface="Malgun Gothic"/>
            </a:endParaRPr>
          </a:p>
          <a:p>
            <a:pPr indent="0" lvl="0" marL="457200" rtl="0" algn="l">
              <a:spcBef>
                <a:spcPts val="0"/>
              </a:spcBef>
              <a:spcAft>
                <a:spcPts val="0"/>
              </a:spcAft>
              <a:buNone/>
            </a:pPr>
            <a:r>
              <a:t/>
            </a:r>
            <a:endParaRPr sz="1800">
              <a:solidFill>
                <a:schemeClr val="dk1"/>
              </a:solidFill>
              <a:latin typeface="Malgun Gothic"/>
              <a:ea typeface="Malgun Gothic"/>
              <a:cs typeface="Malgun Gothic"/>
              <a:sym typeface="Malgun Gothic"/>
            </a:endParaRPr>
          </a:p>
        </p:txBody>
      </p:sp>
      <p:sp>
        <p:nvSpPr>
          <p:cNvPr id="538" name="Google Shape;538;p40"/>
          <p:cNvSpPr/>
          <p:nvPr/>
        </p:nvSpPr>
        <p:spPr>
          <a:xfrm>
            <a:off x="212193" y="1340513"/>
            <a:ext cx="5065800" cy="3104700"/>
          </a:xfrm>
          <a:prstGeom prst="roundRect">
            <a:avLst>
              <a:gd fmla="val 16667" name="adj"/>
            </a:avLst>
          </a:prstGeom>
          <a:noFill/>
          <a:ln cap="flat" cmpd="sng" w="28575">
            <a:solidFill>
              <a:srgbClr val="5F9387"/>
            </a:solidFill>
            <a:prstDash val="dash"/>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t/>
            </a:r>
            <a:endParaRPr b="1" sz="1500">
              <a:solidFill>
                <a:srgbClr val="5F9387"/>
              </a:solidFill>
              <a:latin typeface="Malgun Gothic"/>
              <a:ea typeface="Malgun Gothic"/>
              <a:cs typeface="Malgun Gothic"/>
              <a:sym typeface="Malgun Gothic"/>
            </a:endParaRPr>
          </a:p>
          <a:p>
            <a:pPr indent="0" lvl="0" marL="457200" rtl="0" algn="l">
              <a:spcBef>
                <a:spcPts val="0"/>
              </a:spcBef>
              <a:spcAft>
                <a:spcPts val="0"/>
              </a:spcAft>
              <a:buNone/>
            </a:pPr>
            <a:r>
              <a:t/>
            </a:r>
            <a:endParaRPr b="1" sz="1500">
              <a:solidFill>
                <a:srgbClr val="5F9387"/>
              </a:solidFill>
              <a:latin typeface="Malgun Gothic"/>
              <a:ea typeface="Malgun Gothic"/>
              <a:cs typeface="Malgun Gothic"/>
              <a:sym typeface="Malgun Gothic"/>
            </a:endParaRPr>
          </a:p>
          <a:p>
            <a:pPr indent="0" lvl="0" marL="0" rtl="0" algn="l">
              <a:spcBef>
                <a:spcPts val="0"/>
              </a:spcBef>
              <a:spcAft>
                <a:spcPts val="0"/>
              </a:spcAft>
              <a:buNone/>
            </a:pPr>
            <a:r>
              <a:t/>
            </a:r>
            <a:endParaRPr b="1" sz="1500">
              <a:solidFill>
                <a:srgbClr val="5F9387"/>
              </a:solidFill>
              <a:latin typeface="Malgun Gothic"/>
              <a:ea typeface="Malgun Gothic"/>
              <a:cs typeface="Malgun Gothic"/>
              <a:sym typeface="Malgun Gothic"/>
            </a:endParaRPr>
          </a:p>
          <a:p>
            <a:pPr indent="-323850" lvl="0" marL="457200" rtl="0" algn="l">
              <a:spcBef>
                <a:spcPts val="0"/>
              </a:spcBef>
              <a:spcAft>
                <a:spcPts val="0"/>
              </a:spcAft>
              <a:buClr>
                <a:schemeClr val="accent6"/>
              </a:buClr>
              <a:buSzPts val="1500"/>
              <a:buFont typeface="Malgun Gothic"/>
              <a:buChar char="-"/>
            </a:pPr>
            <a:r>
              <a:rPr b="1" lang="ko-KR" sz="1500">
                <a:solidFill>
                  <a:srgbClr val="5F9387"/>
                </a:solidFill>
                <a:latin typeface="Malgun Gothic"/>
                <a:ea typeface="Malgun Gothic"/>
                <a:cs typeface="Malgun Gothic"/>
                <a:sym typeface="Malgun Gothic"/>
              </a:rPr>
              <a:t>작은도서관</a:t>
            </a:r>
            <a:endParaRPr sz="1500">
              <a:solidFill>
                <a:schemeClr val="accent6"/>
              </a:solidFill>
              <a:latin typeface="Malgun Gothic"/>
              <a:ea typeface="Malgun Gothic"/>
              <a:cs typeface="Malgun Gothic"/>
              <a:sym typeface="Malgun Gothic"/>
            </a:endParaRPr>
          </a:p>
          <a:p>
            <a:pPr indent="0" lvl="0" marL="457200" rtl="0" algn="l">
              <a:spcBef>
                <a:spcPts val="0"/>
              </a:spcBef>
              <a:spcAft>
                <a:spcPts val="0"/>
              </a:spcAft>
              <a:buClr>
                <a:schemeClr val="dk1"/>
              </a:buClr>
              <a:buSzPts val="1100"/>
              <a:buFont typeface="Arial"/>
              <a:buNone/>
            </a:pPr>
            <a:r>
              <a:rPr lang="ko-KR" sz="1500">
                <a:solidFill>
                  <a:schemeClr val="dk1"/>
                </a:solidFill>
                <a:latin typeface="Malgun Gothic"/>
                <a:ea typeface="Malgun Gothic"/>
                <a:cs typeface="Malgun Gothic"/>
                <a:sym typeface="Malgun Gothic"/>
              </a:rPr>
              <a:t>교회, 아동센터, 아파트 등 지자체 또는 민간에서 운영하는 소규모 도서관으로 </a:t>
            </a:r>
            <a:r>
              <a:rPr lang="ko-KR" sz="1500" u="sng">
                <a:solidFill>
                  <a:schemeClr val="dk1"/>
                </a:solidFill>
                <a:latin typeface="Malgun Gothic"/>
                <a:ea typeface="Malgun Gothic"/>
                <a:cs typeface="Malgun Gothic"/>
                <a:sym typeface="Malgun Gothic"/>
              </a:rPr>
              <a:t>돌봄교실과 민간의 연계성</a:t>
            </a:r>
            <a:r>
              <a:rPr lang="ko-KR" sz="1500">
                <a:solidFill>
                  <a:schemeClr val="dk1"/>
                </a:solidFill>
                <a:latin typeface="Malgun Gothic"/>
                <a:ea typeface="Malgun Gothic"/>
                <a:cs typeface="Malgun Gothic"/>
                <a:sym typeface="Malgun Gothic"/>
              </a:rPr>
              <a:t>을 보여준다.</a:t>
            </a:r>
            <a:endParaRPr sz="1500">
              <a:solidFill>
                <a:schemeClr val="dk1"/>
              </a:solidFill>
              <a:latin typeface="Malgun Gothic"/>
              <a:ea typeface="Malgun Gothic"/>
              <a:cs typeface="Malgun Gothic"/>
              <a:sym typeface="Malgun Gothic"/>
            </a:endParaRPr>
          </a:p>
          <a:p>
            <a:pPr indent="0" lvl="0" marL="457200" rtl="0" algn="l">
              <a:spcBef>
                <a:spcPts val="0"/>
              </a:spcBef>
              <a:spcAft>
                <a:spcPts val="0"/>
              </a:spcAft>
              <a:buClr>
                <a:schemeClr val="dk1"/>
              </a:buClr>
              <a:buSzPts val="1100"/>
              <a:buFont typeface="Arial"/>
              <a:buNone/>
            </a:pPr>
            <a:r>
              <a:t/>
            </a:r>
            <a:endParaRPr sz="1500">
              <a:solidFill>
                <a:schemeClr val="dk1"/>
              </a:solidFill>
              <a:latin typeface="Malgun Gothic"/>
              <a:ea typeface="Malgun Gothic"/>
              <a:cs typeface="Malgun Gothic"/>
              <a:sym typeface="Malgun Gothic"/>
            </a:endParaRPr>
          </a:p>
          <a:p>
            <a:pPr indent="-323850" lvl="0" marL="457200" rtl="0" algn="l">
              <a:spcBef>
                <a:spcPts val="0"/>
              </a:spcBef>
              <a:spcAft>
                <a:spcPts val="0"/>
              </a:spcAft>
              <a:buClr>
                <a:schemeClr val="dk1"/>
              </a:buClr>
              <a:buSzPts val="1500"/>
              <a:buFont typeface="Malgun Gothic"/>
              <a:buChar char="-"/>
            </a:pPr>
            <a:r>
              <a:rPr b="1" lang="ko-KR" sz="1500">
                <a:solidFill>
                  <a:srgbClr val="5F9387"/>
                </a:solidFill>
                <a:latin typeface="Malgun Gothic"/>
                <a:ea typeface="Malgun Gothic"/>
                <a:cs typeface="Malgun Gothic"/>
                <a:sym typeface="Malgun Gothic"/>
              </a:rPr>
              <a:t>다문화 학생 수</a:t>
            </a:r>
            <a:endParaRPr sz="1500">
              <a:solidFill>
                <a:schemeClr val="dk1"/>
              </a:solidFill>
              <a:latin typeface="Malgun Gothic"/>
              <a:ea typeface="Malgun Gothic"/>
              <a:cs typeface="Malgun Gothic"/>
              <a:sym typeface="Malgun Gothic"/>
            </a:endParaRPr>
          </a:p>
          <a:p>
            <a:pPr indent="0" lvl="0" marL="457200" rtl="0" algn="l">
              <a:spcBef>
                <a:spcPts val="0"/>
              </a:spcBef>
              <a:spcAft>
                <a:spcPts val="0"/>
              </a:spcAft>
              <a:buClr>
                <a:schemeClr val="dk1"/>
              </a:buClr>
              <a:buSzPts val="1100"/>
              <a:buFont typeface="Arial"/>
              <a:buNone/>
            </a:pPr>
            <a:r>
              <a:rPr lang="ko-KR" sz="1500">
                <a:solidFill>
                  <a:schemeClr val="dk1"/>
                </a:solidFill>
                <a:latin typeface="Malgun Gothic"/>
                <a:ea typeface="Malgun Gothic"/>
                <a:cs typeface="Malgun Gothic"/>
                <a:sym typeface="Malgun Gothic"/>
              </a:rPr>
              <a:t>다문화가정이란 결혼이민자와 대한민국 국민으로 이루어진 가족 또는 귀화로 대한민국 국적을 취득한 가정으로, </a:t>
            </a:r>
            <a:r>
              <a:rPr lang="ko-KR" sz="1500" u="sng">
                <a:solidFill>
                  <a:schemeClr val="dk1"/>
                </a:solidFill>
                <a:latin typeface="Malgun Gothic"/>
                <a:ea typeface="Malgun Gothic"/>
                <a:cs typeface="Malgun Gothic"/>
                <a:sym typeface="Malgun Gothic"/>
              </a:rPr>
              <a:t>전체 다문화 학생 중 초등학생은 가장 높은비중을 차지</a:t>
            </a:r>
            <a:r>
              <a:rPr lang="ko-KR" sz="1500">
                <a:solidFill>
                  <a:schemeClr val="dk1"/>
                </a:solidFill>
                <a:latin typeface="Malgun Gothic"/>
                <a:ea typeface="Malgun Gothic"/>
                <a:cs typeface="Malgun Gothic"/>
                <a:sym typeface="Malgun Gothic"/>
              </a:rPr>
              <a:t>(75.6%,2018)하여 </a:t>
            </a:r>
            <a:r>
              <a:rPr lang="ko-KR" sz="1500" u="sng">
                <a:solidFill>
                  <a:schemeClr val="dk1"/>
                </a:solidFill>
                <a:latin typeface="Malgun Gothic"/>
                <a:ea typeface="Malgun Gothic"/>
                <a:cs typeface="Malgun Gothic"/>
                <a:sym typeface="Malgun Gothic"/>
              </a:rPr>
              <a:t>돌봄교실 수와 양의 상관성</a:t>
            </a:r>
            <a:r>
              <a:rPr lang="ko-KR" sz="1500">
                <a:solidFill>
                  <a:schemeClr val="dk1"/>
                </a:solidFill>
                <a:latin typeface="Malgun Gothic"/>
                <a:ea typeface="Malgun Gothic"/>
                <a:cs typeface="Malgun Gothic"/>
                <a:sym typeface="Malgun Gothic"/>
              </a:rPr>
              <a:t>을 갖는다. </a:t>
            </a:r>
            <a:endParaRPr sz="1500">
              <a:solidFill>
                <a:schemeClr val="dk1"/>
              </a:solidFill>
              <a:latin typeface="Malgun Gothic"/>
              <a:ea typeface="Malgun Gothic"/>
              <a:cs typeface="Malgun Gothic"/>
              <a:sym typeface="Malgun Gothic"/>
            </a:endParaRPr>
          </a:p>
          <a:p>
            <a:pPr indent="0" lvl="0" marL="0" rtl="0" algn="l">
              <a:spcBef>
                <a:spcPts val="0"/>
              </a:spcBef>
              <a:spcAft>
                <a:spcPts val="0"/>
              </a:spcAft>
              <a:buNone/>
            </a:pPr>
            <a:r>
              <a:t/>
            </a:r>
            <a:endParaRPr sz="2000">
              <a:solidFill>
                <a:schemeClr val="dk1"/>
              </a:solidFill>
              <a:latin typeface="Malgun Gothic"/>
              <a:ea typeface="Malgun Gothic"/>
              <a:cs typeface="Malgun Gothic"/>
              <a:sym typeface="Malgun Gothic"/>
            </a:endParaRPr>
          </a:p>
          <a:p>
            <a:pPr indent="0" lvl="0" marL="0" rtl="0" algn="l">
              <a:spcBef>
                <a:spcPts val="0"/>
              </a:spcBef>
              <a:spcAft>
                <a:spcPts val="0"/>
              </a:spcAft>
              <a:buNone/>
            </a:pPr>
            <a:r>
              <a:t/>
            </a:r>
            <a:endParaRPr sz="1800"/>
          </a:p>
        </p:txBody>
      </p:sp>
      <p:sp>
        <p:nvSpPr>
          <p:cNvPr id="539" name="Google Shape;539;p40"/>
          <p:cNvSpPr/>
          <p:nvPr/>
        </p:nvSpPr>
        <p:spPr>
          <a:xfrm>
            <a:off x="251950" y="1153925"/>
            <a:ext cx="2767500" cy="393000"/>
          </a:xfrm>
          <a:prstGeom prst="roundRect">
            <a:avLst>
              <a:gd fmla="val 50000" name="adj"/>
            </a:avLst>
          </a:prstGeom>
          <a:solidFill>
            <a:srgbClr val="5F9387"/>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ko-KR" sz="1800">
                <a:solidFill>
                  <a:srgbClr val="FFFBF0"/>
                </a:solidFill>
              </a:rPr>
              <a:t>각 독립</a:t>
            </a:r>
            <a:r>
              <a:rPr b="1" lang="ko-KR" sz="1800">
                <a:solidFill>
                  <a:srgbClr val="FFFBF0"/>
                </a:solidFill>
              </a:rPr>
              <a:t>변수별 해석</a:t>
            </a:r>
            <a:endParaRPr b="1" sz="1800">
              <a:solidFill>
                <a:srgbClr val="FFFBF0"/>
              </a:solidFill>
            </a:endParaRPr>
          </a:p>
        </p:txBody>
      </p:sp>
      <p:sp>
        <p:nvSpPr>
          <p:cNvPr id="540" name="Google Shape;540;p40"/>
          <p:cNvSpPr txBox="1"/>
          <p:nvPr/>
        </p:nvSpPr>
        <p:spPr>
          <a:xfrm>
            <a:off x="1153150" y="4563571"/>
            <a:ext cx="10664700" cy="23253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Clr>
                <a:schemeClr val="dk1"/>
              </a:buClr>
              <a:buSzPts val="1100"/>
              <a:buFont typeface="Arial"/>
              <a:buNone/>
            </a:pPr>
            <a:r>
              <a:rPr b="1" lang="ko-KR" sz="1500">
                <a:solidFill>
                  <a:schemeClr val="dk1"/>
                </a:solidFill>
                <a:latin typeface="Malgun Gothic"/>
                <a:ea typeface="Malgun Gothic"/>
                <a:cs typeface="Malgun Gothic"/>
                <a:sym typeface="Malgun Gothic"/>
              </a:rPr>
              <a:t>자치구의 ‘인프라’ 구축 정도를 나타내는 변수들 위주로 채택되었다.</a:t>
            </a:r>
            <a:r>
              <a:rPr lang="ko-KR" sz="1500">
                <a:solidFill>
                  <a:schemeClr val="dk1"/>
                </a:solidFill>
                <a:latin typeface="Malgun Gothic"/>
                <a:ea typeface="Malgun Gothic"/>
                <a:cs typeface="Malgun Gothic"/>
                <a:sym typeface="Malgun Gothic"/>
              </a:rPr>
              <a:t>(다문화 학생 수 제외)</a:t>
            </a:r>
            <a:endParaRPr sz="1500">
              <a:solidFill>
                <a:schemeClr val="dk1"/>
              </a:solidFill>
              <a:latin typeface="Malgun Gothic"/>
              <a:ea typeface="Malgun Gothic"/>
              <a:cs typeface="Malgun Gothic"/>
              <a:sym typeface="Malgun Gothic"/>
            </a:endParaRPr>
          </a:p>
          <a:p>
            <a:pPr indent="0" lvl="0" marL="0" rtl="0" algn="l">
              <a:spcBef>
                <a:spcPts val="0"/>
              </a:spcBef>
              <a:spcAft>
                <a:spcPts val="0"/>
              </a:spcAft>
              <a:buClr>
                <a:schemeClr val="dk1"/>
              </a:buClr>
              <a:buSzPts val="1100"/>
              <a:buFont typeface="Arial"/>
              <a:buNone/>
            </a:pPr>
            <a:r>
              <a:rPr lang="ko-KR" sz="1500">
                <a:solidFill>
                  <a:schemeClr val="dk1"/>
                </a:solidFill>
                <a:latin typeface="Malgun Gothic"/>
                <a:ea typeface="Malgun Gothic"/>
                <a:cs typeface="Malgun Gothic"/>
                <a:sym typeface="Malgun Gothic"/>
              </a:rPr>
              <a:t>이에 따라 정부에서 돌봄교실을 구축할 때 수요보다는 </a:t>
            </a:r>
            <a:r>
              <a:rPr b="1" lang="ko-KR" sz="1500">
                <a:solidFill>
                  <a:schemeClr val="dk1"/>
                </a:solidFill>
                <a:latin typeface="Malgun Gothic"/>
                <a:ea typeface="Malgun Gothic"/>
                <a:cs typeface="Malgun Gothic"/>
                <a:sym typeface="Malgun Gothic"/>
              </a:rPr>
              <a:t>인프라가 있는 곳을 우선</a:t>
            </a:r>
            <a:r>
              <a:rPr lang="ko-KR" sz="1500">
                <a:solidFill>
                  <a:schemeClr val="dk1"/>
                </a:solidFill>
                <a:latin typeface="Malgun Gothic"/>
                <a:ea typeface="Malgun Gothic"/>
                <a:cs typeface="Malgun Gothic"/>
                <a:sym typeface="Malgun Gothic"/>
              </a:rPr>
              <a:t>으로 돌봄교실을 운영하고 있다는 사실을 알 수 있다.</a:t>
            </a:r>
            <a:endParaRPr sz="1500">
              <a:solidFill>
                <a:schemeClr val="dk1"/>
              </a:solidFill>
              <a:latin typeface="Malgun Gothic"/>
              <a:ea typeface="Malgun Gothic"/>
              <a:cs typeface="Malgun Gothic"/>
              <a:sym typeface="Malgun Gothic"/>
            </a:endParaRPr>
          </a:p>
          <a:p>
            <a:pPr indent="0" lvl="0" marL="0" rtl="0" algn="l">
              <a:spcBef>
                <a:spcPts val="0"/>
              </a:spcBef>
              <a:spcAft>
                <a:spcPts val="0"/>
              </a:spcAft>
              <a:buClr>
                <a:schemeClr val="dk1"/>
              </a:buClr>
              <a:buSzPts val="1100"/>
              <a:buFont typeface="Arial"/>
              <a:buNone/>
            </a:pPr>
            <a:r>
              <a:t/>
            </a:r>
            <a:endParaRPr sz="700">
              <a:solidFill>
                <a:schemeClr val="dk1"/>
              </a:solidFill>
              <a:latin typeface="Malgun Gothic"/>
              <a:ea typeface="Malgun Gothic"/>
              <a:cs typeface="Malgun Gothic"/>
              <a:sym typeface="Malgun Gothic"/>
            </a:endParaRPr>
          </a:p>
          <a:p>
            <a:pPr indent="457200" lvl="0" marL="0" rtl="0" algn="l">
              <a:spcBef>
                <a:spcPts val="0"/>
              </a:spcBef>
              <a:spcAft>
                <a:spcPts val="0"/>
              </a:spcAft>
              <a:buClr>
                <a:schemeClr val="dk1"/>
              </a:buClr>
              <a:buSzPts val="1100"/>
              <a:buFont typeface="Arial"/>
              <a:buNone/>
            </a:pPr>
            <a:r>
              <a:rPr lang="ko-KR" sz="1500">
                <a:solidFill>
                  <a:schemeClr val="dk1"/>
                </a:solidFill>
                <a:latin typeface="Malgun Gothic"/>
                <a:ea typeface="Malgun Gothic"/>
                <a:cs typeface="Malgun Gothic"/>
                <a:sym typeface="Malgun Gothic"/>
              </a:rPr>
              <a:t>종속변수로 실제 참여한 학생 수나 참여율 등 돌봄수요가 아닌,</a:t>
            </a:r>
            <a:endParaRPr sz="1500">
              <a:solidFill>
                <a:schemeClr val="dk1"/>
              </a:solidFill>
              <a:latin typeface="Malgun Gothic"/>
              <a:ea typeface="Malgun Gothic"/>
              <a:cs typeface="Malgun Gothic"/>
              <a:sym typeface="Malgun Gothic"/>
            </a:endParaRPr>
          </a:p>
          <a:p>
            <a:pPr indent="0" lvl="0" marL="0" rtl="0" algn="l">
              <a:spcBef>
                <a:spcPts val="0"/>
              </a:spcBef>
              <a:spcAft>
                <a:spcPts val="0"/>
              </a:spcAft>
              <a:buClr>
                <a:schemeClr val="dk1"/>
              </a:buClr>
              <a:buSzPts val="1100"/>
              <a:buFont typeface="Arial"/>
              <a:buNone/>
            </a:pPr>
            <a:r>
              <a:rPr b="1" lang="ko-KR" sz="1500">
                <a:solidFill>
                  <a:schemeClr val="dk1"/>
                </a:solidFill>
                <a:latin typeface="Malgun Gothic"/>
                <a:ea typeface="Malgun Gothic"/>
                <a:cs typeface="Malgun Gothic"/>
                <a:sym typeface="Malgun Gothic"/>
              </a:rPr>
              <a:t>공급을 나타내는</a:t>
            </a:r>
            <a:r>
              <a:rPr lang="ko-KR" sz="1500">
                <a:solidFill>
                  <a:schemeClr val="dk1"/>
                </a:solidFill>
                <a:latin typeface="Malgun Gothic"/>
                <a:ea typeface="Malgun Gothic"/>
                <a:cs typeface="Malgun Gothic"/>
                <a:sym typeface="Malgun Gothic"/>
              </a:rPr>
              <a:t> 운영중인 </a:t>
            </a:r>
            <a:r>
              <a:rPr b="1" lang="ko-KR" sz="1500">
                <a:solidFill>
                  <a:schemeClr val="dk1"/>
                </a:solidFill>
                <a:latin typeface="Malgun Gothic"/>
                <a:ea typeface="Malgun Gothic"/>
                <a:cs typeface="Malgun Gothic"/>
                <a:sym typeface="Malgun Gothic"/>
              </a:rPr>
              <a:t>돌봄센터수를 종속변수</a:t>
            </a:r>
            <a:r>
              <a:rPr lang="ko-KR" sz="1500">
                <a:solidFill>
                  <a:schemeClr val="dk1"/>
                </a:solidFill>
                <a:latin typeface="Malgun Gothic"/>
                <a:ea typeface="Malgun Gothic"/>
                <a:cs typeface="Malgun Gothic"/>
                <a:sym typeface="Malgun Gothic"/>
              </a:rPr>
              <a:t>로 사용하여</a:t>
            </a:r>
            <a:r>
              <a:rPr b="1" lang="ko-KR" sz="1500">
                <a:solidFill>
                  <a:schemeClr val="dk1"/>
                </a:solidFill>
                <a:latin typeface="Malgun Gothic"/>
                <a:ea typeface="Malgun Gothic"/>
                <a:cs typeface="Malgun Gothic"/>
                <a:sym typeface="Malgun Gothic"/>
              </a:rPr>
              <a:t> 인프라와 관련된 독립변수의 상관성이 높게 나타나는 결과</a:t>
            </a:r>
            <a:r>
              <a:rPr lang="ko-KR" sz="1500">
                <a:solidFill>
                  <a:schemeClr val="dk1"/>
                </a:solidFill>
                <a:latin typeface="Malgun Gothic"/>
                <a:ea typeface="Malgun Gothic"/>
                <a:cs typeface="Malgun Gothic"/>
                <a:sym typeface="Malgun Gothic"/>
              </a:rPr>
              <a:t>를 얻었다.</a:t>
            </a:r>
            <a:endParaRPr sz="1500">
              <a:solidFill>
                <a:schemeClr val="dk1"/>
              </a:solidFill>
              <a:latin typeface="Malgun Gothic"/>
              <a:ea typeface="Malgun Gothic"/>
              <a:cs typeface="Malgun Gothic"/>
              <a:sym typeface="Malgun Gothic"/>
            </a:endParaRPr>
          </a:p>
          <a:p>
            <a:pPr indent="0" lvl="0" marL="0" rtl="0" algn="l">
              <a:spcBef>
                <a:spcPts val="0"/>
              </a:spcBef>
              <a:spcAft>
                <a:spcPts val="0"/>
              </a:spcAft>
              <a:buClr>
                <a:schemeClr val="dk1"/>
              </a:buClr>
              <a:buSzPts val="1100"/>
              <a:buFont typeface="Arial"/>
              <a:buNone/>
            </a:pPr>
            <a:r>
              <a:t/>
            </a:r>
            <a:endParaRPr sz="700">
              <a:solidFill>
                <a:schemeClr val="dk1"/>
              </a:solidFill>
              <a:latin typeface="Malgun Gothic"/>
              <a:ea typeface="Malgun Gothic"/>
              <a:cs typeface="Malgun Gothic"/>
              <a:sym typeface="Malgun Gothic"/>
            </a:endParaRPr>
          </a:p>
          <a:p>
            <a:pPr indent="457200" lvl="0" marL="0" rtl="0" algn="l">
              <a:spcBef>
                <a:spcPts val="0"/>
              </a:spcBef>
              <a:spcAft>
                <a:spcPts val="0"/>
              </a:spcAft>
              <a:buClr>
                <a:schemeClr val="dk1"/>
              </a:buClr>
              <a:buSzPts val="1100"/>
              <a:buFont typeface="Arial"/>
              <a:buNone/>
            </a:pPr>
            <a:r>
              <a:rPr lang="ko-KR" sz="1500">
                <a:solidFill>
                  <a:schemeClr val="dk1"/>
                </a:solidFill>
                <a:latin typeface="Malgun Gothic"/>
                <a:ea typeface="Malgun Gothic"/>
                <a:cs typeface="Malgun Gothic"/>
                <a:sym typeface="Malgun Gothic"/>
              </a:rPr>
              <a:t>특히 학생수보다 학교 수가 변수로서 채택된 점, 그리고 재정자립도와 작은도서관의 계수가 양수로 나타난 점도 같은 이유를 설명하고 있다. </a:t>
            </a:r>
            <a:endParaRPr>
              <a:latin typeface="Malgun Gothic"/>
              <a:ea typeface="Malgun Gothic"/>
              <a:cs typeface="Malgun Gothic"/>
              <a:sym typeface="Malgun Gothic"/>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F0"/>
        </a:solidFill>
      </p:bgPr>
    </p:bg>
    <p:spTree>
      <p:nvGrpSpPr>
        <p:cNvPr id="544" name="Shape 544"/>
        <p:cNvGrpSpPr/>
        <p:nvPr/>
      </p:nvGrpSpPr>
      <p:grpSpPr>
        <a:xfrm>
          <a:off x="0" y="0"/>
          <a:ext cx="0" cy="0"/>
          <a:chOff x="0" y="0"/>
          <a:chExt cx="0" cy="0"/>
        </a:xfrm>
      </p:grpSpPr>
      <p:sp>
        <p:nvSpPr>
          <p:cNvPr id="545" name="Google Shape;545;p41"/>
          <p:cNvSpPr txBox="1"/>
          <p:nvPr/>
        </p:nvSpPr>
        <p:spPr>
          <a:xfrm>
            <a:off x="92775" y="119250"/>
            <a:ext cx="3008400" cy="41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ko-KR" sz="1600">
                <a:solidFill>
                  <a:srgbClr val="1A7BAE"/>
                </a:solidFill>
                <a:latin typeface="Impact"/>
                <a:ea typeface="Impact"/>
                <a:cs typeface="Impact"/>
                <a:sym typeface="Impact"/>
              </a:rPr>
              <a:t>결과 </a:t>
            </a:r>
            <a:r>
              <a:rPr b="1" lang="ko-KR" sz="1600">
                <a:solidFill>
                  <a:srgbClr val="1A7BAE"/>
                </a:solidFill>
                <a:latin typeface="Malgun Gothic"/>
                <a:ea typeface="Malgun Gothic"/>
                <a:cs typeface="Malgun Gothic"/>
                <a:sym typeface="Malgun Gothic"/>
              </a:rPr>
              <a:t>제시 4. 모델 평가 및 개선</a:t>
            </a:r>
            <a:endParaRPr/>
          </a:p>
        </p:txBody>
      </p:sp>
      <p:sp>
        <p:nvSpPr>
          <p:cNvPr id="546" name="Google Shape;546;p41"/>
          <p:cNvSpPr/>
          <p:nvPr/>
        </p:nvSpPr>
        <p:spPr>
          <a:xfrm>
            <a:off x="308700" y="1279500"/>
            <a:ext cx="2441700" cy="393000"/>
          </a:xfrm>
          <a:prstGeom prst="roundRect">
            <a:avLst>
              <a:gd fmla="val 50000" name="adj"/>
            </a:avLst>
          </a:prstGeom>
          <a:solidFill>
            <a:srgbClr val="5F9387"/>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ko-KR" sz="1800">
                <a:solidFill>
                  <a:srgbClr val="FFFBF0"/>
                </a:solidFill>
              </a:rPr>
              <a:t>한부모 가정 수</a:t>
            </a:r>
            <a:endParaRPr b="1" sz="1800">
              <a:solidFill>
                <a:srgbClr val="FFFBF0"/>
              </a:solidFill>
            </a:endParaRPr>
          </a:p>
        </p:txBody>
      </p:sp>
      <p:sp>
        <p:nvSpPr>
          <p:cNvPr id="547" name="Google Shape;547;p41"/>
          <p:cNvSpPr/>
          <p:nvPr/>
        </p:nvSpPr>
        <p:spPr>
          <a:xfrm>
            <a:off x="308711" y="588367"/>
            <a:ext cx="3816900" cy="557100"/>
          </a:xfrm>
          <a:prstGeom prst="roundRect">
            <a:avLst>
              <a:gd fmla="val 16667" name="adj"/>
            </a:avLst>
          </a:prstGeom>
          <a:solidFill>
            <a:srgbClr val="CF5F5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ko-KR" sz="2000">
                <a:solidFill>
                  <a:srgbClr val="FFFFFF"/>
                </a:solidFill>
              </a:rPr>
              <a:t>모델 개선</a:t>
            </a:r>
            <a:endParaRPr b="1" sz="2000">
              <a:solidFill>
                <a:srgbClr val="FFFFFF"/>
              </a:solidFill>
            </a:endParaRPr>
          </a:p>
        </p:txBody>
      </p:sp>
      <p:sp>
        <p:nvSpPr>
          <p:cNvPr id="548" name="Google Shape;548;p41"/>
          <p:cNvSpPr txBox="1"/>
          <p:nvPr/>
        </p:nvSpPr>
        <p:spPr>
          <a:xfrm>
            <a:off x="330075" y="1702475"/>
            <a:ext cx="5776200" cy="77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KR">
                <a:latin typeface="Malgun Gothic"/>
                <a:ea typeface="Malgun Gothic"/>
                <a:cs typeface="Malgun Gothic"/>
                <a:sym typeface="Malgun Gothic"/>
              </a:rPr>
              <a:t>가설과 달리 한부모 가정의 수가 변수에 포함되지 않았다. </a:t>
            </a:r>
            <a:endParaRPr>
              <a:latin typeface="Malgun Gothic"/>
              <a:ea typeface="Malgun Gothic"/>
              <a:cs typeface="Malgun Gothic"/>
              <a:sym typeface="Malgun Gothic"/>
            </a:endParaRPr>
          </a:p>
          <a:p>
            <a:pPr indent="0" lvl="0" marL="0" rtl="0" algn="l">
              <a:spcBef>
                <a:spcPts val="0"/>
              </a:spcBef>
              <a:spcAft>
                <a:spcPts val="0"/>
              </a:spcAft>
              <a:buNone/>
            </a:pPr>
            <a:r>
              <a:rPr lang="ko-KR">
                <a:solidFill>
                  <a:schemeClr val="dk1"/>
                </a:solidFill>
                <a:latin typeface="Malgun Gothic"/>
                <a:ea typeface="Malgun Gothic"/>
                <a:cs typeface="Malgun Gothic"/>
                <a:sym typeface="Malgun Gothic"/>
              </a:rPr>
              <a:t>→ 가장 서비스가 시급한데도 집계되지 않음을 통해 </a:t>
            </a:r>
            <a:endParaRPr>
              <a:solidFill>
                <a:schemeClr val="dk1"/>
              </a:solidFill>
              <a:latin typeface="Malgun Gothic"/>
              <a:ea typeface="Malgun Gothic"/>
              <a:cs typeface="Malgun Gothic"/>
              <a:sym typeface="Malgun Gothic"/>
            </a:endParaRPr>
          </a:p>
          <a:p>
            <a:pPr indent="0" lvl="0" marL="0" rtl="0" algn="l">
              <a:spcBef>
                <a:spcPts val="0"/>
              </a:spcBef>
              <a:spcAft>
                <a:spcPts val="0"/>
              </a:spcAft>
              <a:buNone/>
            </a:pPr>
            <a:r>
              <a:rPr b="1" lang="ko-KR">
                <a:solidFill>
                  <a:schemeClr val="dk1"/>
                </a:solidFill>
                <a:latin typeface="Malgun Gothic"/>
                <a:ea typeface="Malgun Gothic"/>
                <a:cs typeface="Malgun Gothic"/>
                <a:sym typeface="Malgun Gothic"/>
              </a:rPr>
              <a:t>   한부모가정이 사각지대</a:t>
            </a:r>
            <a:r>
              <a:rPr lang="ko-KR">
                <a:solidFill>
                  <a:schemeClr val="dk1"/>
                </a:solidFill>
                <a:latin typeface="Malgun Gothic"/>
                <a:ea typeface="Malgun Gothic"/>
                <a:cs typeface="Malgun Gothic"/>
                <a:sym typeface="Malgun Gothic"/>
              </a:rPr>
              <a:t>에 들어간다는 것을 알 수 있고, </a:t>
            </a:r>
            <a:endParaRPr>
              <a:solidFill>
                <a:schemeClr val="dk1"/>
              </a:solidFill>
              <a:latin typeface="Malgun Gothic"/>
              <a:ea typeface="Malgun Gothic"/>
              <a:cs typeface="Malgun Gothic"/>
              <a:sym typeface="Malgun Gothic"/>
            </a:endParaRPr>
          </a:p>
          <a:p>
            <a:pPr indent="0" lvl="0" marL="0" rtl="0" algn="l">
              <a:spcBef>
                <a:spcPts val="0"/>
              </a:spcBef>
              <a:spcAft>
                <a:spcPts val="0"/>
              </a:spcAft>
              <a:buClr>
                <a:schemeClr val="dk1"/>
              </a:buClr>
              <a:buSzPts val="1100"/>
              <a:buFont typeface="Arial"/>
              <a:buNone/>
            </a:pPr>
            <a:r>
              <a:rPr lang="ko-KR">
                <a:solidFill>
                  <a:schemeClr val="dk1"/>
                </a:solidFill>
                <a:latin typeface="Malgun Gothic"/>
                <a:ea typeface="Malgun Gothic"/>
                <a:cs typeface="Malgun Gothic"/>
                <a:sym typeface="Malgun Gothic"/>
              </a:rPr>
              <a:t>   실제로 이러한 문제점이 보도되고 있기도 하다. </a:t>
            </a:r>
            <a:endParaRPr>
              <a:latin typeface="Malgun Gothic"/>
              <a:ea typeface="Malgun Gothic"/>
              <a:cs typeface="Malgun Gothic"/>
              <a:sym typeface="Malgun Gothic"/>
            </a:endParaRPr>
          </a:p>
        </p:txBody>
      </p:sp>
      <p:sp>
        <p:nvSpPr>
          <p:cNvPr id="549" name="Google Shape;549;p41"/>
          <p:cNvSpPr/>
          <p:nvPr/>
        </p:nvSpPr>
        <p:spPr>
          <a:xfrm>
            <a:off x="308700" y="3014575"/>
            <a:ext cx="2441700" cy="393000"/>
          </a:xfrm>
          <a:prstGeom prst="roundRect">
            <a:avLst>
              <a:gd fmla="val 50000" name="adj"/>
            </a:avLst>
          </a:prstGeom>
          <a:solidFill>
            <a:srgbClr val="5F9387"/>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ko-KR" sz="1800">
                <a:solidFill>
                  <a:srgbClr val="FFFBF0"/>
                </a:solidFill>
              </a:rPr>
              <a:t>BMI 지수</a:t>
            </a:r>
            <a:endParaRPr b="1" sz="1800">
              <a:solidFill>
                <a:srgbClr val="FFFBF0"/>
              </a:solidFill>
            </a:endParaRPr>
          </a:p>
        </p:txBody>
      </p:sp>
      <p:sp>
        <p:nvSpPr>
          <p:cNvPr id="550" name="Google Shape;550;p41"/>
          <p:cNvSpPr txBox="1"/>
          <p:nvPr/>
        </p:nvSpPr>
        <p:spPr>
          <a:xfrm>
            <a:off x="330075" y="3437550"/>
            <a:ext cx="5776200" cy="77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KR">
                <a:latin typeface="Malgun Gothic"/>
                <a:ea typeface="Malgun Gothic"/>
                <a:cs typeface="Malgun Gothic"/>
                <a:sym typeface="Malgun Gothic"/>
              </a:rPr>
              <a:t>저소득층 가정에서 과체중 또는 저체중인 어린이가 상대적으로 더 많이 나타난다는 연구결과가 존재한다. </a:t>
            </a:r>
            <a:endParaRPr>
              <a:latin typeface="Malgun Gothic"/>
              <a:ea typeface="Malgun Gothic"/>
              <a:cs typeface="Malgun Gothic"/>
              <a:sym typeface="Malgun Gothic"/>
            </a:endParaRPr>
          </a:p>
          <a:p>
            <a:pPr indent="0" lvl="0" marL="0" rtl="0" algn="l">
              <a:spcBef>
                <a:spcPts val="0"/>
              </a:spcBef>
              <a:spcAft>
                <a:spcPts val="0"/>
              </a:spcAft>
              <a:buNone/>
            </a:pPr>
            <a:r>
              <a:rPr lang="ko-KR">
                <a:latin typeface="Malgun Gothic"/>
                <a:ea typeface="Malgun Gothic"/>
                <a:cs typeface="Malgun Gothic"/>
                <a:sym typeface="Malgun Gothic"/>
              </a:rPr>
              <a:t>BMI 지수는 학생들의 평균을 이용하였는데, 평균을 사용했기 때문에 </a:t>
            </a:r>
            <a:r>
              <a:rPr b="1" lang="ko-KR">
                <a:latin typeface="Malgun Gothic"/>
                <a:ea typeface="Malgun Gothic"/>
                <a:cs typeface="Malgun Gothic"/>
                <a:sym typeface="Malgun Gothic"/>
              </a:rPr>
              <a:t>과체중 또는 저체중 학생의 정도가 희석</a:t>
            </a:r>
            <a:r>
              <a:rPr lang="ko-KR">
                <a:latin typeface="Malgun Gothic"/>
                <a:ea typeface="Malgun Gothic"/>
                <a:cs typeface="Malgun Gothic"/>
                <a:sym typeface="Malgun Gothic"/>
              </a:rPr>
              <a:t>되었다고 생각한다. </a:t>
            </a:r>
            <a:endParaRPr>
              <a:latin typeface="Malgun Gothic"/>
              <a:ea typeface="Malgun Gothic"/>
              <a:cs typeface="Malgun Gothic"/>
              <a:sym typeface="Malgun Gothic"/>
            </a:endParaRPr>
          </a:p>
          <a:p>
            <a:pPr indent="0" lvl="0" marL="0" rtl="0" algn="l">
              <a:spcBef>
                <a:spcPts val="0"/>
              </a:spcBef>
              <a:spcAft>
                <a:spcPts val="0"/>
              </a:spcAft>
              <a:buNone/>
            </a:pPr>
            <a:r>
              <a:rPr lang="ko-KR">
                <a:latin typeface="Malgun Gothic"/>
                <a:ea typeface="Malgun Gothic"/>
                <a:cs typeface="Malgun Gothic"/>
                <a:sym typeface="Malgun Gothic"/>
              </a:rPr>
              <a:t>불균형한 체중의 학생 수만을 나타내는 데이터가 있다면 더 나은 결과를 기대해볼 수 있을 것이다. </a:t>
            </a:r>
            <a:endParaRPr>
              <a:latin typeface="Malgun Gothic"/>
              <a:ea typeface="Malgun Gothic"/>
              <a:cs typeface="Malgun Gothic"/>
              <a:sym typeface="Malgun Gothic"/>
            </a:endParaRPr>
          </a:p>
        </p:txBody>
      </p:sp>
      <p:sp>
        <p:nvSpPr>
          <p:cNvPr id="551" name="Google Shape;551;p41"/>
          <p:cNvSpPr/>
          <p:nvPr/>
        </p:nvSpPr>
        <p:spPr>
          <a:xfrm>
            <a:off x="308700" y="5016150"/>
            <a:ext cx="2441700" cy="393000"/>
          </a:xfrm>
          <a:prstGeom prst="roundRect">
            <a:avLst>
              <a:gd fmla="val 50000" name="adj"/>
            </a:avLst>
          </a:prstGeom>
          <a:solidFill>
            <a:srgbClr val="5F9387"/>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ko-KR" sz="1800">
                <a:solidFill>
                  <a:srgbClr val="FFFBF0"/>
                </a:solidFill>
              </a:rPr>
              <a:t>기초수급 가정 수</a:t>
            </a:r>
            <a:endParaRPr b="1" sz="1800">
              <a:solidFill>
                <a:srgbClr val="FFFBF0"/>
              </a:solidFill>
            </a:endParaRPr>
          </a:p>
        </p:txBody>
      </p:sp>
      <p:sp>
        <p:nvSpPr>
          <p:cNvPr id="552" name="Google Shape;552;p41"/>
          <p:cNvSpPr txBox="1"/>
          <p:nvPr/>
        </p:nvSpPr>
        <p:spPr>
          <a:xfrm>
            <a:off x="330075" y="5439125"/>
            <a:ext cx="5776200" cy="77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KR">
                <a:latin typeface="Malgun Gothic"/>
                <a:ea typeface="Malgun Gothic"/>
                <a:cs typeface="Malgun Gothic"/>
                <a:sym typeface="Malgun Gothic"/>
              </a:rPr>
              <a:t>기초수급 가정수의 경우, 관련성이 낮게 측정되어 데이터를 살펴보니, 인원수가 1~2명인 경우가 대다수였다. </a:t>
            </a:r>
            <a:r>
              <a:rPr b="1" lang="ko-KR">
                <a:latin typeface="Malgun Gothic"/>
                <a:ea typeface="Malgun Gothic"/>
                <a:cs typeface="Malgun Gothic"/>
                <a:sym typeface="Malgun Gothic"/>
              </a:rPr>
              <a:t>자녀가 없는 가정도 많이 포함</a:t>
            </a:r>
            <a:r>
              <a:rPr lang="ko-KR">
                <a:latin typeface="Malgun Gothic"/>
                <a:ea typeface="Malgun Gothic"/>
                <a:cs typeface="Malgun Gothic"/>
                <a:sym typeface="Malgun Gothic"/>
              </a:rPr>
              <a:t>된 듯 하여 변수에서 제외시키는 걸로 하였다. </a:t>
            </a:r>
            <a:endParaRPr>
              <a:latin typeface="Malgun Gothic"/>
              <a:ea typeface="Malgun Gothic"/>
              <a:cs typeface="Malgun Gothic"/>
              <a:sym typeface="Malgun Gothic"/>
            </a:endParaRPr>
          </a:p>
          <a:p>
            <a:pPr indent="0" lvl="0" marL="0" rtl="0" algn="l">
              <a:spcBef>
                <a:spcPts val="0"/>
              </a:spcBef>
              <a:spcAft>
                <a:spcPts val="0"/>
              </a:spcAft>
              <a:buNone/>
            </a:pPr>
            <a:r>
              <a:rPr lang="ko-KR">
                <a:latin typeface="Malgun Gothic"/>
                <a:ea typeface="Malgun Gothic"/>
                <a:cs typeface="Malgun Gothic"/>
                <a:sym typeface="Malgun Gothic"/>
              </a:rPr>
              <a:t>만약 자녀가 있는 가정의 수만의 데이터를 적용해보았다면 더 나은 결과를 기대해 볼 수 있을 것이다. </a:t>
            </a:r>
            <a:endParaRPr>
              <a:latin typeface="Malgun Gothic"/>
              <a:ea typeface="Malgun Gothic"/>
              <a:cs typeface="Malgun Gothic"/>
              <a:sym typeface="Malgun Gothic"/>
            </a:endParaRPr>
          </a:p>
        </p:txBody>
      </p:sp>
      <p:sp>
        <p:nvSpPr>
          <p:cNvPr id="553" name="Google Shape;553;p41"/>
          <p:cNvSpPr/>
          <p:nvPr/>
        </p:nvSpPr>
        <p:spPr>
          <a:xfrm>
            <a:off x="6286525" y="1279500"/>
            <a:ext cx="2441700" cy="393000"/>
          </a:xfrm>
          <a:prstGeom prst="roundRect">
            <a:avLst>
              <a:gd fmla="val 50000" name="adj"/>
            </a:avLst>
          </a:prstGeom>
          <a:solidFill>
            <a:srgbClr val="5F9387"/>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ko-KR" sz="1800">
                <a:solidFill>
                  <a:srgbClr val="FFFBF0"/>
                </a:solidFill>
              </a:rPr>
              <a:t>맞벌이</a:t>
            </a:r>
            <a:r>
              <a:rPr b="1" lang="ko-KR" sz="1800">
                <a:solidFill>
                  <a:srgbClr val="FFFBF0"/>
                </a:solidFill>
              </a:rPr>
              <a:t> 가정 수</a:t>
            </a:r>
            <a:endParaRPr b="1" sz="1800">
              <a:solidFill>
                <a:srgbClr val="FFFBF0"/>
              </a:solidFill>
            </a:endParaRPr>
          </a:p>
        </p:txBody>
      </p:sp>
      <p:sp>
        <p:nvSpPr>
          <p:cNvPr id="554" name="Google Shape;554;p41"/>
          <p:cNvSpPr txBox="1"/>
          <p:nvPr/>
        </p:nvSpPr>
        <p:spPr>
          <a:xfrm>
            <a:off x="6307900" y="1702475"/>
            <a:ext cx="5776200" cy="77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KR">
                <a:latin typeface="Malgun Gothic"/>
                <a:ea typeface="Malgun Gothic"/>
                <a:cs typeface="Malgun Gothic"/>
                <a:sym typeface="Malgun Gothic"/>
              </a:rPr>
              <a:t>맞벌이 가정 수의 데이터는 서울시에 직접 통화하여 확인해 본 결과 </a:t>
            </a:r>
            <a:r>
              <a:rPr b="1" lang="ko-KR">
                <a:latin typeface="Malgun Gothic"/>
                <a:ea typeface="Malgun Gothic"/>
                <a:cs typeface="Malgun Gothic"/>
                <a:sym typeface="Malgun Gothic"/>
              </a:rPr>
              <a:t>2016년 이후 집계하지 않았다</a:t>
            </a:r>
            <a:r>
              <a:rPr lang="ko-KR">
                <a:latin typeface="Malgun Gothic"/>
                <a:ea typeface="Malgun Gothic"/>
                <a:cs typeface="Malgun Gothic"/>
                <a:sym typeface="Malgun Gothic"/>
              </a:rPr>
              <a:t>고 한다. </a:t>
            </a:r>
            <a:endParaRPr>
              <a:latin typeface="Malgun Gothic"/>
              <a:ea typeface="Malgun Gothic"/>
              <a:cs typeface="Malgun Gothic"/>
              <a:sym typeface="Malgun Gothic"/>
            </a:endParaRPr>
          </a:p>
          <a:p>
            <a:pPr indent="0" lvl="0" marL="0" rtl="0" algn="l">
              <a:spcBef>
                <a:spcPts val="0"/>
              </a:spcBef>
              <a:spcAft>
                <a:spcPts val="0"/>
              </a:spcAft>
              <a:buNone/>
            </a:pPr>
            <a:r>
              <a:rPr lang="ko-KR">
                <a:latin typeface="Malgun Gothic"/>
                <a:ea typeface="Malgun Gothic"/>
                <a:cs typeface="Malgun Gothic"/>
                <a:sym typeface="Malgun Gothic"/>
              </a:rPr>
              <a:t>실제로 </a:t>
            </a:r>
            <a:r>
              <a:rPr b="1" lang="ko-KR">
                <a:latin typeface="Malgun Gothic"/>
                <a:ea typeface="Malgun Gothic"/>
                <a:cs typeface="Malgun Gothic"/>
                <a:sym typeface="Malgun Gothic"/>
              </a:rPr>
              <a:t>돌봄서비스의 수요가 가장 많은 그룹</a:t>
            </a:r>
            <a:r>
              <a:rPr lang="ko-KR">
                <a:latin typeface="Malgun Gothic"/>
                <a:ea typeface="Malgun Gothic"/>
                <a:cs typeface="Malgun Gothic"/>
                <a:sym typeface="Malgun Gothic"/>
              </a:rPr>
              <a:t>이기도 하여, 수요측정에서 매우 중요한 역할을 했을 데이터인데 아쉬움이 매우 컸다. </a:t>
            </a:r>
            <a:endParaRPr>
              <a:latin typeface="Malgun Gothic"/>
              <a:ea typeface="Malgun Gothic"/>
              <a:cs typeface="Malgun Gothic"/>
              <a:sym typeface="Malgun Gothic"/>
            </a:endParaRPr>
          </a:p>
        </p:txBody>
      </p:sp>
      <p:sp>
        <p:nvSpPr>
          <p:cNvPr id="555" name="Google Shape;555;p41"/>
          <p:cNvSpPr/>
          <p:nvPr/>
        </p:nvSpPr>
        <p:spPr>
          <a:xfrm>
            <a:off x="6286525" y="2997463"/>
            <a:ext cx="2441700" cy="393000"/>
          </a:xfrm>
          <a:prstGeom prst="roundRect">
            <a:avLst>
              <a:gd fmla="val 50000" name="adj"/>
            </a:avLst>
          </a:prstGeom>
          <a:solidFill>
            <a:srgbClr val="5F9387"/>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ko-KR" sz="1800">
                <a:solidFill>
                  <a:srgbClr val="FFFBF0"/>
                </a:solidFill>
              </a:rPr>
              <a:t>초등학생 정신건강</a:t>
            </a:r>
            <a:endParaRPr b="1" sz="1800">
              <a:solidFill>
                <a:srgbClr val="FFFBF0"/>
              </a:solidFill>
            </a:endParaRPr>
          </a:p>
        </p:txBody>
      </p:sp>
      <p:sp>
        <p:nvSpPr>
          <p:cNvPr id="556" name="Google Shape;556;p41"/>
          <p:cNvSpPr txBox="1"/>
          <p:nvPr/>
        </p:nvSpPr>
        <p:spPr>
          <a:xfrm>
            <a:off x="6307900" y="3420438"/>
            <a:ext cx="5776200" cy="77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KR">
                <a:latin typeface="Malgun Gothic"/>
                <a:ea typeface="Malgun Gothic"/>
                <a:cs typeface="Malgun Gothic"/>
                <a:sym typeface="Malgun Gothic"/>
              </a:rPr>
              <a:t>가정환경에서 돌봄이 원활히 이루어지지 힘든 경우 돌봄서비스에 대한 수요가 높을 것이다. </a:t>
            </a:r>
            <a:endParaRPr>
              <a:latin typeface="Malgun Gothic"/>
              <a:ea typeface="Malgun Gothic"/>
              <a:cs typeface="Malgun Gothic"/>
              <a:sym typeface="Malgun Gothic"/>
            </a:endParaRPr>
          </a:p>
          <a:p>
            <a:pPr indent="0" lvl="0" marL="0" rtl="0" algn="l">
              <a:spcBef>
                <a:spcPts val="0"/>
              </a:spcBef>
              <a:spcAft>
                <a:spcPts val="0"/>
              </a:spcAft>
              <a:buNone/>
            </a:pPr>
            <a:r>
              <a:rPr lang="ko-KR">
                <a:latin typeface="Malgun Gothic"/>
                <a:ea typeface="Malgun Gothic"/>
                <a:cs typeface="Malgun Gothic"/>
                <a:sym typeface="Malgun Gothic"/>
              </a:rPr>
              <a:t>초등학생들의 정신건강(우울증 등)을 나타낼 수 있는 척도가 있다면 그만큼 수요를 반영할 수 있는 좋은 데이터로 활용해볼 수 있었을 것이다. </a:t>
            </a:r>
            <a:endParaRPr>
              <a:latin typeface="Malgun Gothic"/>
              <a:ea typeface="Malgun Gothic"/>
              <a:cs typeface="Malgun Gothic"/>
              <a:sym typeface="Malgun Gothic"/>
            </a:endParaRPr>
          </a:p>
        </p:txBody>
      </p:sp>
      <p:sp>
        <p:nvSpPr>
          <p:cNvPr id="557" name="Google Shape;557;p41"/>
          <p:cNvSpPr/>
          <p:nvPr/>
        </p:nvSpPr>
        <p:spPr>
          <a:xfrm>
            <a:off x="6307900" y="5016150"/>
            <a:ext cx="2441700" cy="393000"/>
          </a:xfrm>
          <a:prstGeom prst="roundRect">
            <a:avLst>
              <a:gd fmla="val 50000" name="adj"/>
            </a:avLst>
          </a:prstGeom>
          <a:solidFill>
            <a:srgbClr val="5F9387"/>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ko-KR" sz="1800">
                <a:solidFill>
                  <a:srgbClr val="FFFBF0"/>
                </a:solidFill>
              </a:rPr>
              <a:t>자치구별 소득수준</a:t>
            </a:r>
            <a:endParaRPr b="1" sz="1800">
              <a:solidFill>
                <a:srgbClr val="FFFBF0"/>
              </a:solidFill>
            </a:endParaRPr>
          </a:p>
        </p:txBody>
      </p:sp>
      <p:sp>
        <p:nvSpPr>
          <p:cNvPr id="558" name="Google Shape;558;p41"/>
          <p:cNvSpPr txBox="1"/>
          <p:nvPr/>
        </p:nvSpPr>
        <p:spPr>
          <a:xfrm>
            <a:off x="6329275" y="5439125"/>
            <a:ext cx="5776200" cy="77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KR">
                <a:latin typeface="Malgun Gothic"/>
                <a:ea typeface="Malgun Gothic"/>
                <a:cs typeface="Malgun Gothic"/>
                <a:sym typeface="Malgun Gothic"/>
              </a:rPr>
              <a:t>자치구별 소득수준에 따라 돌봄서비스에 대한 관심을 알아보고 싶었다. 재정자립도도 자치구별 소득수준을 반영하겠지만 직접적으로 의미하지는 않기 때문에 따로 확인해보고 싶었다. 그러나 유사한 변수들만 있었고 직접적인 소득수준에 대한 자료는 없어서 확인해보지 못한 점이 아쉬웠다. </a:t>
            </a:r>
            <a:endParaRPr>
              <a:latin typeface="Malgun Gothic"/>
              <a:ea typeface="Malgun Gothic"/>
              <a:cs typeface="Malgun Gothic"/>
              <a:sym typeface="Malgun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F0"/>
        </a:solidFill>
      </p:bgPr>
    </p:bg>
    <p:spTree>
      <p:nvGrpSpPr>
        <p:cNvPr id="117" name="Shape 117"/>
        <p:cNvGrpSpPr/>
        <p:nvPr/>
      </p:nvGrpSpPr>
      <p:grpSpPr>
        <a:xfrm>
          <a:off x="0" y="0"/>
          <a:ext cx="0" cy="0"/>
          <a:chOff x="0" y="0"/>
          <a:chExt cx="0" cy="0"/>
        </a:xfrm>
      </p:grpSpPr>
      <p:sp>
        <p:nvSpPr>
          <p:cNvPr id="118" name="Google Shape;118;p15"/>
          <p:cNvSpPr/>
          <p:nvPr/>
        </p:nvSpPr>
        <p:spPr>
          <a:xfrm>
            <a:off x="2509000" y="2346949"/>
            <a:ext cx="2481300" cy="2430600"/>
          </a:xfrm>
          <a:prstGeom prst="ellipse">
            <a:avLst/>
          </a:prstGeom>
          <a:solidFill>
            <a:srgbClr val="5F9387"/>
          </a:solidFill>
          <a:ln>
            <a:noFill/>
          </a:ln>
        </p:spPr>
        <p:txBody>
          <a:bodyPr anchorCtr="0" anchor="ctr" bIns="45700" lIns="91425" spcFirstLastPara="1" rIns="91425" wrap="square" tIns="45700">
            <a:noAutofit/>
          </a:bodyPr>
          <a:lstStyle/>
          <a:p>
            <a:pPr indent="0" lvl="0" marL="0" rtl="0" algn="ctr">
              <a:lnSpc>
                <a:spcPct val="150000"/>
              </a:lnSpc>
              <a:spcBef>
                <a:spcPts val="0"/>
              </a:spcBef>
              <a:spcAft>
                <a:spcPts val="0"/>
              </a:spcAft>
              <a:buNone/>
            </a:pPr>
            <a:r>
              <a:rPr b="1" lang="ko-KR" sz="2000">
                <a:solidFill>
                  <a:schemeClr val="lt1"/>
                </a:solidFill>
              </a:rPr>
              <a:t>Ⅱ. </a:t>
            </a:r>
            <a:endParaRPr b="1" sz="2000">
              <a:solidFill>
                <a:schemeClr val="lt1"/>
              </a:solidFill>
            </a:endParaRPr>
          </a:p>
          <a:p>
            <a:pPr indent="0" lvl="0" marL="0" rtl="0" algn="ctr">
              <a:lnSpc>
                <a:spcPct val="150000"/>
              </a:lnSpc>
              <a:spcBef>
                <a:spcPts val="0"/>
              </a:spcBef>
              <a:spcAft>
                <a:spcPts val="0"/>
              </a:spcAft>
              <a:buClr>
                <a:schemeClr val="dk1"/>
              </a:buClr>
              <a:buFont typeface="Arial"/>
              <a:buNone/>
            </a:pPr>
            <a:r>
              <a:rPr b="1" lang="ko-KR" sz="2000">
                <a:solidFill>
                  <a:schemeClr val="lt1"/>
                </a:solidFill>
              </a:rPr>
              <a:t>프로젝트 팀 구성 및 역할</a:t>
            </a:r>
            <a:endParaRPr sz="1800">
              <a:solidFill>
                <a:schemeClr val="lt1"/>
              </a:solidFill>
              <a:latin typeface="Malgun Gothic"/>
              <a:ea typeface="Malgun Gothic"/>
              <a:cs typeface="Malgun Gothic"/>
              <a:sym typeface="Malgun Gothic"/>
            </a:endParaRPr>
          </a:p>
        </p:txBody>
      </p:sp>
      <p:sp>
        <p:nvSpPr>
          <p:cNvPr id="119" name="Google Shape;119;p15"/>
          <p:cNvSpPr/>
          <p:nvPr/>
        </p:nvSpPr>
        <p:spPr>
          <a:xfrm>
            <a:off x="22643" y="2346949"/>
            <a:ext cx="2481300" cy="2430600"/>
          </a:xfrm>
          <a:prstGeom prst="ellipse">
            <a:avLst/>
          </a:prstGeom>
          <a:solidFill>
            <a:srgbClr val="CF5F54"/>
          </a:solidFill>
          <a:ln>
            <a:noFill/>
          </a:ln>
        </p:spPr>
        <p:txBody>
          <a:bodyPr anchorCtr="0" anchor="ctr" bIns="45700" lIns="91425" spcFirstLastPara="1" rIns="91425" wrap="square" tIns="45700">
            <a:noAutofit/>
          </a:bodyPr>
          <a:lstStyle/>
          <a:p>
            <a:pPr indent="0" lvl="0" marL="0" rtl="0" algn="ctr">
              <a:lnSpc>
                <a:spcPct val="150000"/>
              </a:lnSpc>
              <a:spcBef>
                <a:spcPts val="0"/>
              </a:spcBef>
              <a:spcAft>
                <a:spcPts val="0"/>
              </a:spcAft>
              <a:buNone/>
            </a:pPr>
            <a:r>
              <a:rPr b="1" lang="ko-KR" sz="2000">
                <a:solidFill>
                  <a:schemeClr val="lt1"/>
                </a:solidFill>
              </a:rPr>
              <a:t>I.  </a:t>
            </a:r>
            <a:endParaRPr b="1" sz="2000">
              <a:solidFill>
                <a:schemeClr val="lt1"/>
              </a:solidFill>
            </a:endParaRPr>
          </a:p>
          <a:p>
            <a:pPr indent="0" lvl="0" marL="0" rtl="0" algn="ctr">
              <a:lnSpc>
                <a:spcPct val="150000"/>
              </a:lnSpc>
              <a:spcBef>
                <a:spcPts val="0"/>
              </a:spcBef>
              <a:spcAft>
                <a:spcPts val="0"/>
              </a:spcAft>
              <a:buClr>
                <a:schemeClr val="dk1"/>
              </a:buClr>
              <a:buFont typeface="Arial"/>
              <a:buNone/>
            </a:pPr>
            <a:r>
              <a:rPr b="1" lang="ko-KR" sz="2000">
                <a:solidFill>
                  <a:schemeClr val="lt1"/>
                </a:solidFill>
              </a:rPr>
              <a:t>프로젝트                     소개 및 배경</a:t>
            </a:r>
            <a:endParaRPr sz="1800">
              <a:solidFill>
                <a:schemeClr val="lt1"/>
              </a:solidFill>
              <a:highlight>
                <a:schemeClr val="lt1"/>
              </a:highlight>
              <a:latin typeface="Malgun Gothic"/>
              <a:ea typeface="Malgun Gothic"/>
              <a:cs typeface="Malgun Gothic"/>
              <a:sym typeface="Malgun Gothic"/>
            </a:endParaRPr>
          </a:p>
        </p:txBody>
      </p:sp>
      <p:sp>
        <p:nvSpPr>
          <p:cNvPr id="120" name="Google Shape;120;p15"/>
          <p:cNvSpPr/>
          <p:nvPr/>
        </p:nvSpPr>
        <p:spPr>
          <a:xfrm>
            <a:off x="4990350" y="2347249"/>
            <a:ext cx="2481300" cy="2430600"/>
          </a:xfrm>
          <a:prstGeom prst="ellipse">
            <a:avLst/>
          </a:prstGeom>
          <a:solidFill>
            <a:srgbClr val="F2C06B"/>
          </a:solidFill>
          <a:ln>
            <a:noFill/>
          </a:ln>
        </p:spPr>
        <p:txBody>
          <a:bodyPr anchorCtr="0" anchor="ctr" bIns="45700" lIns="91425" spcFirstLastPara="1" rIns="91425" wrap="square" tIns="45700">
            <a:noAutofit/>
          </a:bodyPr>
          <a:lstStyle/>
          <a:p>
            <a:pPr indent="0" lvl="0" marL="0" rtl="0" algn="ctr">
              <a:lnSpc>
                <a:spcPct val="150000"/>
              </a:lnSpc>
              <a:spcBef>
                <a:spcPts val="0"/>
              </a:spcBef>
              <a:spcAft>
                <a:spcPts val="0"/>
              </a:spcAft>
              <a:buNone/>
            </a:pPr>
            <a:r>
              <a:rPr b="1" lang="ko-KR" sz="2000">
                <a:solidFill>
                  <a:schemeClr val="lt1"/>
                </a:solidFill>
              </a:rPr>
              <a:t>Ⅲ. </a:t>
            </a:r>
            <a:endParaRPr b="1" sz="2000">
              <a:solidFill>
                <a:schemeClr val="lt1"/>
              </a:solidFill>
            </a:endParaRPr>
          </a:p>
          <a:p>
            <a:pPr indent="0" lvl="0" marL="0" rtl="0" algn="ctr">
              <a:lnSpc>
                <a:spcPct val="150000"/>
              </a:lnSpc>
              <a:spcBef>
                <a:spcPts val="0"/>
              </a:spcBef>
              <a:spcAft>
                <a:spcPts val="0"/>
              </a:spcAft>
              <a:buClr>
                <a:schemeClr val="dk1"/>
              </a:buClr>
              <a:buFont typeface="Arial"/>
              <a:buNone/>
            </a:pPr>
            <a:r>
              <a:rPr b="1" lang="ko-KR" sz="2000">
                <a:solidFill>
                  <a:schemeClr val="lt1"/>
                </a:solidFill>
              </a:rPr>
              <a:t>프로젝트 수행절차 및 방법</a:t>
            </a:r>
            <a:endParaRPr sz="1800">
              <a:solidFill>
                <a:schemeClr val="lt1"/>
              </a:solidFill>
              <a:latin typeface="Malgun Gothic"/>
              <a:ea typeface="Malgun Gothic"/>
              <a:cs typeface="Malgun Gothic"/>
              <a:sym typeface="Malgun Gothic"/>
            </a:endParaRPr>
          </a:p>
        </p:txBody>
      </p:sp>
      <p:sp>
        <p:nvSpPr>
          <p:cNvPr id="121" name="Google Shape;121;p15"/>
          <p:cNvSpPr/>
          <p:nvPr/>
        </p:nvSpPr>
        <p:spPr>
          <a:xfrm>
            <a:off x="7471800" y="2388499"/>
            <a:ext cx="2446500" cy="2348100"/>
          </a:xfrm>
          <a:prstGeom prst="ellipse">
            <a:avLst/>
          </a:prstGeom>
          <a:solidFill>
            <a:srgbClr val="99A6AC"/>
          </a:solidFill>
          <a:ln>
            <a:noFill/>
          </a:ln>
        </p:spPr>
        <p:txBody>
          <a:bodyPr anchorCtr="0" anchor="ctr" bIns="45700" lIns="91425" spcFirstLastPara="1" rIns="91425" wrap="square" tIns="45700">
            <a:noAutofit/>
          </a:bodyPr>
          <a:lstStyle/>
          <a:p>
            <a:pPr indent="0" lvl="0" marL="0" rtl="0" algn="ctr">
              <a:lnSpc>
                <a:spcPct val="150000"/>
              </a:lnSpc>
              <a:spcBef>
                <a:spcPts val="0"/>
              </a:spcBef>
              <a:spcAft>
                <a:spcPts val="0"/>
              </a:spcAft>
              <a:buNone/>
            </a:pPr>
            <a:r>
              <a:rPr b="1" lang="ko-KR" sz="2000">
                <a:solidFill>
                  <a:schemeClr val="lt1"/>
                </a:solidFill>
              </a:rPr>
              <a:t>Ⅳ. </a:t>
            </a:r>
            <a:endParaRPr b="1" sz="2000">
              <a:solidFill>
                <a:schemeClr val="lt1"/>
              </a:solidFill>
            </a:endParaRPr>
          </a:p>
          <a:p>
            <a:pPr indent="0" lvl="0" marL="0" rtl="0" algn="ctr">
              <a:lnSpc>
                <a:spcPct val="150000"/>
              </a:lnSpc>
              <a:spcBef>
                <a:spcPts val="0"/>
              </a:spcBef>
              <a:spcAft>
                <a:spcPts val="0"/>
              </a:spcAft>
              <a:buClr>
                <a:schemeClr val="dk1"/>
              </a:buClr>
              <a:buFont typeface="Arial"/>
              <a:buNone/>
            </a:pPr>
            <a:r>
              <a:rPr b="1" lang="ko-KR" sz="2000">
                <a:solidFill>
                  <a:schemeClr val="lt1"/>
                </a:solidFill>
              </a:rPr>
              <a:t>프로젝트 수행 결과</a:t>
            </a:r>
            <a:endParaRPr sz="1800">
              <a:solidFill>
                <a:schemeClr val="lt1"/>
              </a:solidFill>
              <a:latin typeface="Malgun Gothic"/>
              <a:ea typeface="Malgun Gothic"/>
              <a:cs typeface="Malgun Gothic"/>
              <a:sym typeface="Malgun Gothic"/>
            </a:endParaRPr>
          </a:p>
        </p:txBody>
      </p:sp>
      <p:sp>
        <p:nvSpPr>
          <p:cNvPr id="122" name="Google Shape;122;p15"/>
          <p:cNvSpPr/>
          <p:nvPr/>
        </p:nvSpPr>
        <p:spPr>
          <a:xfrm>
            <a:off x="9918300" y="2430199"/>
            <a:ext cx="2273700" cy="2264700"/>
          </a:xfrm>
          <a:prstGeom prst="ellipse">
            <a:avLst/>
          </a:prstGeom>
          <a:solidFill>
            <a:srgbClr val="CF5F54"/>
          </a:solidFill>
          <a:ln>
            <a:noFill/>
          </a:ln>
        </p:spPr>
        <p:txBody>
          <a:bodyPr anchorCtr="0" anchor="ctr" bIns="45700" lIns="91425" spcFirstLastPara="1" rIns="91425" wrap="square" tIns="45700">
            <a:noAutofit/>
          </a:bodyPr>
          <a:lstStyle/>
          <a:p>
            <a:pPr indent="0" lvl="0" marL="0" rtl="0" algn="ctr">
              <a:lnSpc>
                <a:spcPct val="150000"/>
              </a:lnSpc>
              <a:spcBef>
                <a:spcPts val="0"/>
              </a:spcBef>
              <a:spcAft>
                <a:spcPts val="0"/>
              </a:spcAft>
              <a:buNone/>
            </a:pPr>
            <a:r>
              <a:rPr b="1" lang="ko-KR" sz="2000">
                <a:solidFill>
                  <a:schemeClr val="lt1"/>
                </a:solidFill>
              </a:rPr>
              <a:t>Ⅴ. </a:t>
            </a:r>
            <a:endParaRPr b="1" sz="2000">
              <a:solidFill>
                <a:schemeClr val="lt1"/>
              </a:solidFill>
            </a:endParaRPr>
          </a:p>
          <a:p>
            <a:pPr indent="0" lvl="0" marL="0" rtl="0" algn="ctr">
              <a:lnSpc>
                <a:spcPct val="150000"/>
              </a:lnSpc>
              <a:spcBef>
                <a:spcPts val="0"/>
              </a:spcBef>
              <a:spcAft>
                <a:spcPts val="0"/>
              </a:spcAft>
              <a:buClr>
                <a:schemeClr val="dk1"/>
              </a:buClr>
              <a:buFont typeface="Arial"/>
              <a:buNone/>
            </a:pPr>
            <a:r>
              <a:rPr b="1" lang="ko-KR" sz="2000">
                <a:solidFill>
                  <a:schemeClr val="lt1"/>
                </a:solidFill>
              </a:rPr>
              <a:t>느낀 점</a:t>
            </a:r>
            <a:endParaRPr sz="1800">
              <a:solidFill>
                <a:schemeClr val="lt1"/>
              </a:solidFill>
              <a:latin typeface="Malgun Gothic"/>
              <a:ea typeface="Malgun Gothic"/>
              <a:cs typeface="Malgun Gothic"/>
              <a:sym typeface="Malgun Gothic"/>
            </a:endParaRPr>
          </a:p>
        </p:txBody>
      </p:sp>
      <p:sp>
        <p:nvSpPr>
          <p:cNvPr id="123" name="Google Shape;123;p15"/>
          <p:cNvSpPr/>
          <p:nvPr/>
        </p:nvSpPr>
        <p:spPr>
          <a:xfrm>
            <a:off x="1096807" y="429425"/>
            <a:ext cx="1216200" cy="702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b="1" lang="ko-KR" sz="3000">
                <a:solidFill>
                  <a:srgbClr val="3F3F3F"/>
                </a:solidFill>
              </a:rPr>
              <a:t>목차</a:t>
            </a:r>
            <a:endParaRPr b="1" i="0" sz="3000" u="none" cap="none" strike="noStrike">
              <a:solidFill>
                <a:srgbClr val="1A7BAE"/>
              </a:solidFill>
              <a:latin typeface="Impact"/>
              <a:ea typeface="Impact"/>
              <a:cs typeface="Impact"/>
              <a:sym typeface="Impac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F0"/>
        </a:solidFill>
      </p:bgPr>
    </p:bg>
    <p:spTree>
      <p:nvGrpSpPr>
        <p:cNvPr id="562" name="Shape 562"/>
        <p:cNvGrpSpPr/>
        <p:nvPr/>
      </p:nvGrpSpPr>
      <p:grpSpPr>
        <a:xfrm>
          <a:off x="0" y="0"/>
          <a:ext cx="0" cy="0"/>
          <a:chOff x="0" y="0"/>
          <a:chExt cx="0" cy="0"/>
        </a:xfrm>
      </p:grpSpPr>
      <p:graphicFrame>
        <p:nvGraphicFramePr>
          <p:cNvPr id="563" name="Google Shape;563;p42"/>
          <p:cNvGraphicFramePr/>
          <p:nvPr/>
        </p:nvGraphicFramePr>
        <p:xfrm>
          <a:off x="641400" y="982667"/>
          <a:ext cx="3000000" cy="3000000"/>
        </p:xfrm>
        <a:graphic>
          <a:graphicData uri="http://schemas.openxmlformats.org/drawingml/2006/table">
            <a:tbl>
              <a:tblPr>
                <a:noFill/>
                <a:tableStyleId>{210C06E3-8B43-45D2-91A1-545380D778CC}</a:tableStyleId>
              </a:tblPr>
              <a:tblGrid>
                <a:gridCol w="1710825"/>
                <a:gridCol w="9476650"/>
              </a:tblGrid>
              <a:tr h="455100">
                <a:tc>
                  <a:txBody>
                    <a:bodyPr/>
                    <a:lstStyle/>
                    <a:p>
                      <a:pPr indent="0" lvl="0" marL="0" marR="0" rtl="0" algn="ctr">
                        <a:lnSpc>
                          <a:spcPct val="120000"/>
                        </a:lnSpc>
                        <a:spcBef>
                          <a:spcPts val="0"/>
                        </a:spcBef>
                        <a:spcAft>
                          <a:spcPts val="0"/>
                        </a:spcAft>
                        <a:buNone/>
                      </a:pPr>
                      <a:r>
                        <a:rPr b="1" i="0" lang="ko-KR" sz="1800" u="none" cap="none" strike="noStrike">
                          <a:solidFill>
                            <a:srgbClr val="FFFFFF"/>
                          </a:solidFill>
                          <a:latin typeface="Arial"/>
                          <a:ea typeface="Arial"/>
                          <a:cs typeface="Arial"/>
                          <a:sym typeface="Arial"/>
                        </a:rPr>
                        <a:t>구분</a:t>
                      </a:r>
                      <a:endParaRPr/>
                    </a:p>
                  </a:txBody>
                  <a:tcPr marT="4225" marB="0" marR="4225" marL="4225"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5F9387"/>
                    </a:solidFill>
                  </a:tcPr>
                </a:tc>
                <a:tc>
                  <a:txBody>
                    <a:bodyPr/>
                    <a:lstStyle/>
                    <a:p>
                      <a:pPr indent="0" lvl="0" marL="0" marR="0" rtl="0" algn="ctr">
                        <a:lnSpc>
                          <a:spcPct val="120000"/>
                        </a:lnSpc>
                        <a:spcBef>
                          <a:spcPts val="0"/>
                        </a:spcBef>
                        <a:spcAft>
                          <a:spcPts val="0"/>
                        </a:spcAft>
                        <a:buNone/>
                      </a:pPr>
                      <a:r>
                        <a:rPr b="1" i="0" lang="ko-KR" sz="1800" u="none" cap="none" strike="noStrike">
                          <a:solidFill>
                            <a:srgbClr val="FFFFFF"/>
                          </a:solidFill>
                          <a:latin typeface="Arial"/>
                          <a:ea typeface="Arial"/>
                          <a:cs typeface="Arial"/>
                          <a:sym typeface="Arial"/>
                        </a:rPr>
                        <a:t>내용</a:t>
                      </a:r>
                      <a:endParaRPr/>
                    </a:p>
                  </a:txBody>
                  <a:tcPr marT="4225" marB="0" marR="4225" marL="4225"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5F9387"/>
                    </a:solidFill>
                  </a:tcPr>
                </a:tc>
              </a:tr>
              <a:tr h="2786500">
                <a:tc>
                  <a:txBody>
                    <a:bodyPr/>
                    <a:lstStyle/>
                    <a:p>
                      <a:pPr indent="0" lvl="0" marL="0" marR="0" rtl="0" algn="ctr">
                        <a:lnSpc>
                          <a:spcPct val="150000"/>
                        </a:lnSpc>
                        <a:spcBef>
                          <a:spcPts val="0"/>
                        </a:spcBef>
                        <a:spcAft>
                          <a:spcPts val="0"/>
                        </a:spcAft>
                        <a:buNone/>
                      </a:pPr>
                      <a:r>
                        <a:rPr b="1" i="0" lang="ko-KR" sz="1800" u="none" cap="none" strike="noStrike">
                          <a:solidFill>
                            <a:srgbClr val="000000"/>
                          </a:solidFill>
                          <a:latin typeface="Arial"/>
                          <a:ea typeface="Arial"/>
                          <a:cs typeface="Arial"/>
                          <a:sym typeface="Arial"/>
                        </a:rPr>
                        <a:t>프로젝트에서 </a:t>
                      </a:r>
                      <a:endParaRPr b="1" i="0" sz="1800" u="none" cap="none" strike="noStrike">
                        <a:solidFill>
                          <a:srgbClr val="000000"/>
                        </a:solidFill>
                        <a:latin typeface="Arial"/>
                        <a:ea typeface="Arial"/>
                        <a:cs typeface="Arial"/>
                        <a:sym typeface="Arial"/>
                      </a:endParaRPr>
                    </a:p>
                    <a:p>
                      <a:pPr indent="0" lvl="0" marL="0" marR="0" rtl="0" algn="ctr">
                        <a:lnSpc>
                          <a:spcPct val="150000"/>
                        </a:lnSpc>
                        <a:spcBef>
                          <a:spcPts val="0"/>
                        </a:spcBef>
                        <a:spcAft>
                          <a:spcPts val="0"/>
                        </a:spcAft>
                        <a:buNone/>
                      </a:pPr>
                      <a:r>
                        <a:rPr b="1" i="0" lang="ko-KR" sz="1800" u="none" cap="none" strike="noStrike">
                          <a:solidFill>
                            <a:srgbClr val="000000"/>
                          </a:solidFill>
                          <a:latin typeface="Arial"/>
                          <a:ea typeface="Arial"/>
                          <a:cs typeface="Arial"/>
                          <a:sym typeface="Arial"/>
                        </a:rPr>
                        <a:t>잘한 부분</a:t>
                      </a:r>
                      <a:endParaRPr b="1" i="0" sz="1800" u="none" cap="none" strike="noStrike">
                        <a:solidFill>
                          <a:srgbClr val="000000"/>
                        </a:solidFill>
                        <a:latin typeface="Arial"/>
                        <a:ea typeface="Arial"/>
                        <a:cs typeface="Arial"/>
                        <a:sym typeface="Arial"/>
                      </a:endParaRPr>
                    </a:p>
                  </a:txBody>
                  <a:tcPr marT="4225" marB="0" marR="0" marL="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l">
                        <a:lnSpc>
                          <a:spcPct val="130000"/>
                        </a:lnSpc>
                        <a:spcBef>
                          <a:spcPts val="0"/>
                        </a:spcBef>
                        <a:spcAft>
                          <a:spcPts val="0"/>
                        </a:spcAft>
                        <a:buNone/>
                      </a:pPr>
                      <a:r>
                        <a:t/>
                      </a:r>
                      <a:endParaRPr i="1" sz="500">
                        <a:latin typeface="Malgun Gothic"/>
                        <a:ea typeface="Malgun Gothic"/>
                        <a:cs typeface="Malgun Gothic"/>
                        <a:sym typeface="Malgun Gothic"/>
                      </a:endParaRPr>
                    </a:p>
                    <a:p>
                      <a:pPr indent="0" lvl="0" marL="0" marR="0" rtl="0" algn="l">
                        <a:lnSpc>
                          <a:spcPct val="130000"/>
                        </a:lnSpc>
                        <a:spcBef>
                          <a:spcPts val="0"/>
                        </a:spcBef>
                        <a:spcAft>
                          <a:spcPts val="0"/>
                        </a:spcAft>
                        <a:buNone/>
                      </a:pPr>
                      <a:r>
                        <a:rPr lang="ko-KR" sz="1800">
                          <a:latin typeface="Malgun Gothic"/>
                          <a:ea typeface="Malgun Gothic"/>
                          <a:cs typeface="Malgun Gothic"/>
                          <a:sym typeface="Malgun Gothic"/>
                        </a:rPr>
                        <a:t>    </a:t>
                      </a:r>
                      <a:r>
                        <a:rPr lang="ko-KR" sz="1800">
                          <a:latin typeface="Malgun Gothic"/>
                          <a:ea typeface="Malgun Gothic"/>
                          <a:cs typeface="Malgun Gothic"/>
                          <a:sym typeface="Malgun Gothic"/>
                        </a:rPr>
                        <a:t>데이터를 수집하기 위해 데이터 플랫폼 뿐 아니라 각종 논문, 사이트 참조하여 직접 데이터를 수작업으로 입력하였다.</a:t>
                      </a:r>
                      <a:endParaRPr sz="1800">
                        <a:latin typeface="Malgun Gothic"/>
                        <a:ea typeface="Malgun Gothic"/>
                        <a:cs typeface="Malgun Gothic"/>
                        <a:sym typeface="Malgun Gothic"/>
                      </a:endParaRPr>
                    </a:p>
                    <a:p>
                      <a:pPr indent="0" lvl="0" marL="0" marR="0" rtl="0" algn="l">
                        <a:lnSpc>
                          <a:spcPct val="130000"/>
                        </a:lnSpc>
                        <a:spcBef>
                          <a:spcPts val="0"/>
                        </a:spcBef>
                        <a:spcAft>
                          <a:spcPts val="0"/>
                        </a:spcAft>
                        <a:buNone/>
                      </a:pPr>
                      <a:r>
                        <a:t/>
                      </a:r>
                      <a:endParaRPr sz="1800">
                        <a:latin typeface="Malgun Gothic"/>
                        <a:ea typeface="Malgun Gothic"/>
                        <a:cs typeface="Malgun Gothic"/>
                        <a:sym typeface="Malgun Gothic"/>
                      </a:endParaRPr>
                    </a:p>
                    <a:p>
                      <a:pPr indent="0" lvl="0" marL="0" marR="0" rtl="0" algn="l">
                        <a:lnSpc>
                          <a:spcPct val="130000"/>
                        </a:lnSpc>
                        <a:spcBef>
                          <a:spcPts val="0"/>
                        </a:spcBef>
                        <a:spcAft>
                          <a:spcPts val="0"/>
                        </a:spcAft>
                        <a:buNone/>
                      </a:pPr>
                      <a:r>
                        <a:rPr lang="ko-KR" sz="1800">
                          <a:latin typeface="Malgun Gothic"/>
                          <a:ea typeface="Malgun Gothic"/>
                          <a:cs typeface="Malgun Gothic"/>
                          <a:sym typeface="Malgun Gothic"/>
                        </a:rPr>
                        <a:t>    여러 학술자료를 참고하며 독립변수에 대한 가능성을 열어두고 다양한 독립변수를 시도해보았다. </a:t>
                      </a:r>
                      <a:endParaRPr sz="1800">
                        <a:latin typeface="Malgun Gothic"/>
                        <a:ea typeface="Malgun Gothic"/>
                        <a:cs typeface="Malgun Gothic"/>
                        <a:sym typeface="Malgun Gothic"/>
                      </a:endParaRPr>
                    </a:p>
                    <a:p>
                      <a:pPr indent="0" lvl="0" marL="457200" marR="0" rtl="0" algn="l">
                        <a:lnSpc>
                          <a:spcPct val="130000"/>
                        </a:lnSpc>
                        <a:spcBef>
                          <a:spcPts val="0"/>
                        </a:spcBef>
                        <a:spcAft>
                          <a:spcPts val="0"/>
                        </a:spcAft>
                        <a:buNone/>
                      </a:pPr>
                      <a:r>
                        <a:t/>
                      </a:r>
                      <a:endParaRPr sz="1800">
                        <a:latin typeface="Malgun Gothic"/>
                        <a:ea typeface="Malgun Gothic"/>
                        <a:cs typeface="Malgun Gothic"/>
                        <a:sym typeface="Malgun Gothic"/>
                      </a:endParaRPr>
                    </a:p>
                    <a:p>
                      <a:pPr indent="0" lvl="0" marL="0" marR="0" rtl="0" algn="l">
                        <a:lnSpc>
                          <a:spcPct val="130000"/>
                        </a:lnSpc>
                        <a:spcBef>
                          <a:spcPts val="0"/>
                        </a:spcBef>
                        <a:spcAft>
                          <a:spcPts val="0"/>
                        </a:spcAft>
                        <a:buNone/>
                      </a:pPr>
                      <a:r>
                        <a:rPr lang="ko-KR" sz="1800">
                          <a:latin typeface="Malgun Gothic"/>
                          <a:ea typeface="Malgun Gothic"/>
                          <a:cs typeface="Malgun Gothic"/>
                          <a:sym typeface="Malgun Gothic"/>
                        </a:rPr>
                        <a:t>    학교, 통계청에 직접 전화를 하여 누락된 데이터와 현황을 파악하는 노력을 하였다. </a:t>
                      </a:r>
                      <a:endParaRPr i="1" sz="1800">
                        <a:latin typeface="Malgun Gothic"/>
                        <a:ea typeface="Malgun Gothic"/>
                        <a:cs typeface="Malgun Gothic"/>
                        <a:sym typeface="Malgun Gothic"/>
                      </a:endParaRPr>
                    </a:p>
                  </a:txBody>
                  <a:tcPr marT="4225" marB="0" marR="4225" marL="3600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r h="2360725">
                <a:tc>
                  <a:txBody>
                    <a:bodyPr/>
                    <a:lstStyle/>
                    <a:p>
                      <a:pPr indent="0" lvl="0" marL="0" marR="0" rtl="0" algn="ctr">
                        <a:lnSpc>
                          <a:spcPct val="150000"/>
                        </a:lnSpc>
                        <a:spcBef>
                          <a:spcPts val="0"/>
                        </a:spcBef>
                        <a:spcAft>
                          <a:spcPts val="0"/>
                        </a:spcAft>
                        <a:buNone/>
                      </a:pPr>
                      <a:r>
                        <a:rPr b="1" i="0" lang="ko-KR" sz="1800" u="none" cap="none" strike="noStrike">
                          <a:solidFill>
                            <a:srgbClr val="000000"/>
                          </a:solidFill>
                          <a:latin typeface="Arial"/>
                          <a:ea typeface="Arial"/>
                          <a:cs typeface="Arial"/>
                          <a:sym typeface="Arial"/>
                        </a:rPr>
                        <a:t>프로젝트에서 </a:t>
                      </a:r>
                      <a:endParaRPr b="1" i="0" sz="1800" u="none" cap="none" strike="noStrike">
                        <a:solidFill>
                          <a:srgbClr val="000000"/>
                        </a:solidFill>
                        <a:latin typeface="Arial"/>
                        <a:ea typeface="Arial"/>
                        <a:cs typeface="Arial"/>
                        <a:sym typeface="Arial"/>
                      </a:endParaRPr>
                    </a:p>
                    <a:p>
                      <a:pPr indent="0" lvl="0" marL="0" marR="0" rtl="0" algn="ctr">
                        <a:lnSpc>
                          <a:spcPct val="150000"/>
                        </a:lnSpc>
                        <a:spcBef>
                          <a:spcPts val="0"/>
                        </a:spcBef>
                        <a:spcAft>
                          <a:spcPts val="0"/>
                        </a:spcAft>
                        <a:buNone/>
                      </a:pPr>
                      <a:r>
                        <a:rPr b="1" i="0" lang="ko-KR" sz="1800" u="none" cap="none" strike="noStrike">
                          <a:solidFill>
                            <a:srgbClr val="000000"/>
                          </a:solidFill>
                          <a:latin typeface="Arial"/>
                          <a:ea typeface="Arial"/>
                          <a:cs typeface="Arial"/>
                          <a:sym typeface="Arial"/>
                        </a:rPr>
                        <a:t>아쉬운 부분</a:t>
                      </a:r>
                      <a:endParaRPr/>
                    </a:p>
                  </a:txBody>
                  <a:tcPr marT="4225" marB="0" marR="0" marL="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457200" marR="0" rtl="0" algn="l">
                        <a:spcBef>
                          <a:spcPts val="0"/>
                        </a:spcBef>
                        <a:spcAft>
                          <a:spcPts val="0"/>
                        </a:spcAft>
                        <a:buNone/>
                      </a:pPr>
                      <a:r>
                        <a:t/>
                      </a:r>
                      <a:endParaRPr i="1" sz="1800">
                        <a:latin typeface="Malgun Gothic"/>
                        <a:ea typeface="Malgun Gothic"/>
                        <a:cs typeface="Malgun Gothic"/>
                        <a:sym typeface="Malgun Gothic"/>
                      </a:endParaRPr>
                    </a:p>
                    <a:p>
                      <a:pPr indent="0" lvl="0" marL="0" marR="0" rtl="0" algn="l">
                        <a:spcBef>
                          <a:spcPts val="0"/>
                        </a:spcBef>
                        <a:spcAft>
                          <a:spcPts val="0"/>
                        </a:spcAft>
                        <a:buNone/>
                      </a:pPr>
                      <a:r>
                        <a:rPr lang="ko-KR" sz="1800">
                          <a:latin typeface="Malgun Gothic"/>
                          <a:ea typeface="Malgun Gothic"/>
                          <a:cs typeface="Malgun Gothic"/>
                          <a:sym typeface="Malgun Gothic"/>
                        </a:rPr>
                        <a:t>    </a:t>
                      </a:r>
                      <a:r>
                        <a:rPr lang="ko-KR" sz="1800">
                          <a:latin typeface="Malgun Gothic"/>
                          <a:ea typeface="Malgun Gothic"/>
                          <a:cs typeface="Malgun Gothic"/>
                          <a:sym typeface="Malgun Gothic"/>
                        </a:rPr>
                        <a:t>‘수요분석’을 예측할 수 있는 독립변수를 데이터의 부족으로 채택하지 못한 아쉬움이 있었다.  </a:t>
                      </a:r>
                      <a:endParaRPr sz="1800">
                        <a:latin typeface="Malgun Gothic"/>
                        <a:ea typeface="Malgun Gothic"/>
                        <a:cs typeface="Malgun Gothic"/>
                        <a:sym typeface="Malgun Gothic"/>
                      </a:endParaRPr>
                    </a:p>
                    <a:p>
                      <a:pPr indent="0" lvl="0" marL="457200" marR="0" rtl="0" algn="l">
                        <a:spcBef>
                          <a:spcPts val="0"/>
                        </a:spcBef>
                        <a:spcAft>
                          <a:spcPts val="0"/>
                        </a:spcAft>
                        <a:buNone/>
                      </a:pPr>
                      <a:r>
                        <a:t/>
                      </a:r>
                      <a:endParaRPr sz="1800">
                        <a:latin typeface="Malgun Gothic"/>
                        <a:ea typeface="Malgun Gothic"/>
                        <a:cs typeface="Malgun Gothic"/>
                        <a:sym typeface="Malgun Gothic"/>
                      </a:endParaRPr>
                    </a:p>
                    <a:p>
                      <a:pPr indent="0" lvl="0" marL="0" marR="0" rtl="0" algn="l">
                        <a:spcBef>
                          <a:spcPts val="0"/>
                        </a:spcBef>
                        <a:spcAft>
                          <a:spcPts val="0"/>
                        </a:spcAft>
                        <a:buNone/>
                      </a:pPr>
                      <a:r>
                        <a:rPr lang="ko-KR" sz="1800">
                          <a:latin typeface="Malgun Gothic"/>
                          <a:ea typeface="Malgun Gothic"/>
                          <a:cs typeface="Malgun Gothic"/>
                          <a:sym typeface="Malgun Gothic"/>
                        </a:rPr>
                        <a:t>    돌봄교실 수를 구하는 독립변수를 선정할 때 돌봄 수요를 예측할 수 있는 여러 변수를 생각했으나 서울시 자치구별 데이터가 없어 채택하지 못한 변수가 많았다. </a:t>
                      </a:r>
                      <a:endParaRPr sz="1800">
                        <a:latin typeface="Malgun Gothic"/>
                        <a:ea typeface="Malgun Gothic"/>
                        <a:cs typeface="Malgun Gothic"/>
                        <a:sym typeface="Malgun Gothic"/>
                      </a:endParaRPr>
                    </a:p>
                    <a:p>
                      <a:pPr indent="0" lvl="0" marL="0" marR="0" rtl="0" algn="l">
                        <a:spcBef>
                          <a:spcPts val="0"/>
                        </a:spcBef>
                        <a:spcAft>
                          <a:spcPts val="0"/>
                        </a:spcAft>
                        <a:buNone/>
                      </a:pPr>
                      <a:r>
                        <a:rPr lang="ko-KR" sz="1800">
                          <a:latin typeface="Malgun Gothic"/>
                          <a:ea typeface="Malgun Gothic"/>
                          <a:cs typeface="Malgun Gothic"/>
                          <a:sym typeface="Malgun Gothic"/>
                        </a:rPr>
                        <a:t>(ex. </a:t>
                      </a:r>
                      <a:r>
                        <a:rPr lang="ko-KR" sz="1800">
                          <a:latin typeface="Malgun Gothic"/>
                          <a:ea typeface="Malgun Gothic"/>
                          <a:cs typeface="Malgun Gothic"/>
                          <a:sym typeface="Malgun Gothic"/>
                        </a:rPr>
                        <a:t>맞벌이 가정 수, 1인당 평균 소득 등)</a:t>
                      </a:r>
                      <a:endParaRPr sz="1800">
                        <a:latin typeface="Malgun Gothic"/>
                        <a:ea typeface="Malgun Gothic"/>
                        <a:cs typeface="Malgun Gothic"/>
                        <a:sym typeface="Malgun Gothic"/>
                      </a:endParaRPr>
                    </a:p>
                    <a:p>
                      <a:pPr indent="0" lvl="0" marL="0" marR="0" rtl="0" algn="l">
                        <a:spcBef>
                          <a:spcPts val="0"/>
                        </a:spcBef>
                        <a:spcAft>
                          <a:spcPts val="0"/>
                        </a:spcAft>
                        <a:buNone/>
                      </a:pPr>
                      <a:r>
                        <a:t/>
                      </a:r>
                      <a:endParaRPr sz="1800">
                        <a:latin typeface="Malgun Gothic"/>
                        <a:ea typeface="Malgun Gothic"/>
                        <a:cs typeface="Malgun Gothic"/>
                        <a:sym typeface="Malgun Gothic"/>
                      </a:endParaRPr>
                    </a:p>
                  </a:txBody>
                  <a:tcPr marT="4225" marB="0" marR="4225" marL="3600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bl>
          </a:graphicData>
        </a:graphic>
      </p:graphicFrame>
      <p:sp>
        <p:nvSpPr>
          <p:cNvPr id="564" name="Google Shape;564;p42"/>
          <p:cNvSpPr/>
          <p:nvPr/>
        </p:nvSpPr>
        <p:spPr>
          <a:xfrm>
            <a:off x="2412050" y="1660275"/>
            <a:ext cx="198900" cy="185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42"/>
          <p:cNvSpPr/>
          <p:nvPr/>
        </p:nvSpPr>
        <p:spPr>
          <a:xfrm>
            <a:off x="2412050" y="2740350"/>
            <a:ext cx="198900" cy="185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42"/>
          <p:cNvSpPr/>
          <p:nvPr/>
        </p:nvSpPr>
        <p:spPr>
          <a:xfrm>
            <a:off x="2412050" y="3803825"/>
            <a:ext cx="198900" cy="185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42"/>
          <p:cNvSpPr/>
          <p:nvPr/>
        </p:nvSpPr>
        <p:spPr>
          <a:xfrm>
            <a:off x="2412050" y="4555900"/>
            <a:ext cx="198900" cy="185400"/>
          </a:xfrm>
          <a:prstGeom prst="rightArrow">
            <a:avLst>
              <a:gd fmla="val 50000" name="adj1"/>
              <a:gd fmla="val 51759"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42"/>
          <p:cNvSpPr txBox="1"/>
          <p:nvPr/>
        </p:nvSpPr>
        <p:spPr>
          <a:xfrm>
            <a:off x="5141675" y="274375"/>
            <a:ext cx="1822200" cy="393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ko-KR" sz="3000">
                <a:solidFill>
                  <a:srgbClr val="3F3F3F"/>
                </a:solidFill>
              </a:rPr>
              <a:t>느낀점</a:t>
            </a:r>
            <a:endParaRPr b="1" sz="3000">
              <a:solidFill>
                <a:srgbClr val="3F3F3F"/>
              </a:solidFill>
            </a:endParaRPr>
          </a:p>
        </p:txBody>
      </p:sp>
      <p:sp>
        <p:nvSpPr>
          <p:cNvPr id="569" name="Google Shape;569;p42"/>
          <p:cNvSpPr/>
          <p:nvPr/>
        </p:nvSpPr>
        <p:spPr>
          <a:xfrm>
            <a:off x="4760855" y="404906"/>
            <a:ext cx="262500" cy="262500"/>
          </a:xfrm>
          <a:prstGeom prst="ellipse">
            <a:avLst/>
          </a:prstGeom>
          <a:noFill/>
          <a:ln cap="flat" cmpd="sng" w="57150">
            <a:solidFill>
              <a:srgbClr val="CF5F5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570" name="Google Shape;570;p42"/>
          <p:cNvSpPr/>
          <p:nvPr/>
        </p:nvSpPr>
        <p:spPr>
          <a:xfrm>
            <a:off x="7082196" y="404896"/>
            <a:ext cx="262500" cy="262500"/>
          </a:xfrm>
          <a:prstGeom prst="ellipse">
            <a:avLst/>
          </a:prstGeom>
          <a:noFill/>
          <a:ln cap="flat" cmpd="sng" w="57150">
            <a:solidFill>
              <a:srgbClr val="CF5F5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571" name="Google Shape;571;p42"/>
          <p:cNvSpPr/>
          <p:nvPr/>
        </p:nvSpPr>
        <p:spPr>
          <a:xfrm>
            <a:off x="2412050" y="5381050"/>
            <a:ext cx="198900" cy="185400"/>
          </a:xfrm>
          <a:prstGeom prst="rightArrow">
            <a:avLst>
              <a:gd fmla="val 50000" name="adj1"/>
              <a:gd fmla="val 51759"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F0"/>
        </a:solidFill>
      </p:bgPr>
    </p:bg>
    <p:spTree>
      <p:nvGrpSpPr>
        <p:cNvPr id="575" name="Shape 575"/>
        <p:cNvGrpSpPr/>
        <p:nvPr/>
      </p:nvGrpSpPr>
      <p:grpSpPr>
        <a:xfrm>
          <a:off x="0" y="0"/>
          <a:ext cx="0" cy="0"/>
          <a:chOff x="0" y="0"/>
          <a:chExt cx="0" cy="0"/>
        </a:xfrm>
      </p:grpSpPr>
      <p:graphicFrame>
        <p:nvGraphicFramePr>
          <p:cNvPr id="576" name="Google Shape;576;p43"/>
          <p:cNvGraphicFramePr/>
          <p:nvPr/>
        </p:nvGraphicFramePr>
        <p:xfrm>
          <a:off x="524450" y="992153"/>
          <a:ext cx="3000000" cy="3000000"/>
        </p:xfrm>
        <a:graphic>
          <a:graphicData uri="http://schemas.openxmlformats.org/drawingml/2006/table">
            <a:tbl>
              <a:tblPr>
                <a:noFill/>
                <a:tableStyleId>{210C06E3-8B43-45D2-91A1-545380D778CC}</a:tableStyleId>
              </a:tblPr>
              <a:tblGrid>
                <a:gridCol w="1688625"/>
                <a:gridCol w="9476650"/>
              </a:tblGrid>
              <a:tr h="378950">
                <a:tc>
                  <a:txBody>
                    <a:bodyPr/>
                    <a:lstStyle/>
                    <a:p>
                      <a:pPr indent="0" lvl="0" marL="0" marR="0" rtl="0" algn="ctr">
                        <a:lnSpc>
                          <a:spcPct val="120000"/>
                        </a:lnSpc>
                        <a:spcBef>
                          <a:spcPts val="0"/>
                        </a:spcBef>
                        <a:spcAft>
                          <a:spcPts val="0"/>
                        </a:spcAft>
                        <a:buNone/>
                      </a:pPr>
                      <a:r>
                        <a:rPr b="1" i="0" lang="ko-KR" sz="1800" u="none" cap="none" strike="noStrike">
                          <a:solidFill>
                            <a:srgbClr val="FFFFFF"/>
                          </a:solidFill>
                          <a:latin typeface="Arial"/>
                          <a:ea typeface="Arial"/>
                          <a:cs typeface="Arial"/>
                          <a:sym typeface="Arial"/>
                        </a:rPr>
                        <a:t>구분</a:t>
                      </a:r>
                      <a:endParaRPr/>
                    </a:p>
                  </a:txBody>
                  <a:tcPr marT="4225" marB="0" marR="4225" marL="4225"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5F9387"/>
                    </a:solidFill>
                  </a:tcPr>
                </a:tc>
                <a:tc>
                  <a:txBody>
                    <a:bodyPr/>
                    <a:lstStyle/>
                    <a:p>
                      <a:pPr indent="0" lvl="0" marL="0" marR="0" rtl="0" algn="ctr">
                        <a:lnSpc>
                          <a:spcPct val="120000"/>
                        </a:lnSpc>
                        <a:spcBef>
                          <a:spcPts val="0"/>
                        </a:spcBef>
                        <a:spcAft>
                          <a:spcPts val="0"/>
                        </a:spcAft>
                        <a:buNone/>
                      </a:pPr>
                      <a:r>
                        <a:rPr b="1" i="0" lang="ko-KR" sz="1800" u="none" cap="none" strike="noStrike">
                          <a:solidFill>
                            <a:srgbClr val="FFFFFF"/>
                          </a:solidFill>
                          <a:latin typeface="Arial"/>
                          <a:ea typeface="Arial"/>
                          <a:cs typeface="Arial"/>
                          <a:sym typeface="Arial"/>
                        </a:rPr>
                        <a:t>내용</a:t>
                      </a:r>
                      <a:endParaRPr/>
                    </a:p>
                  </a:txBody>
                  <a:tcPr marT="4225" marB="0" marR="4225" marL="4225"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5F9387"/>
                    </a:solidFill>
                  </a:tcPr>
                </a:tc>
              </a:tr>
              <a:tr h="2632425">
                <a:tc>
                  <a:txBody>
                    <a:bodyPr/>
                    <a:lstStyle/>
                    <a:p>
                      <a:pPr indent="0" lvl="0" marL="0" marR="0" rtl="0" algn="ctr">
                        <a:lnSpc>
                          <a:spcPct val="150000"/>
                        </a:lnSpc>
                        <a:spcBef>
                          <a:spcPts val="0"/>
                        </a:spcBef>
                        <a:spcAft>
                          <a:spcPts val="0"/>
                        </a:spcAft>
                        <a:buNone/>
                      </a:pPr>
                      <a:r>
                        <a:rPr b="1" i="0" lang="ko-KR" sz="1800" u="none" cap="none" strike="noStrike">
                          <a:solidFill>
                            <a:srgbClr val="000000"/>
                          </a:solidFill>
                          <a:latin typeface="Arial"/>
                          <a:ea typeface="Arial"/>
                          <a:cs typeface="Arial"/>
                          <a:sym typeface="Arial"/>
                        </a:rPr>
                        <a:t>프로젝트를 통한</a:t>
                      </a:r>
                      <a:endParaRPr b="1" i="0" sz="1800" u="none" cap="none" strike="noStrike">
                        <a:solidFill>
                          <a:srgbClr val="000000"/>
                        </a:solidFill>
                        <a:latin typeface="Arial"/>
                        <a:ea typeface="Arial"/>
                        <a:cs typeface="Arial"/>
                        <a:sym typeface="Arial"/>
                      </a:endParaRPr>
                    </a:p>
                    <a:p>
                      <a:pPr indent="0" lvl="0" marL="0" marR="0" rtl="0" algn="ctr">
                        <a:lnSpc>
                          <a:spcPct val="150000"/>
                        </a:lnSpc>
                        <a:spcBef>
                          <a:spcPts val="0"/>
                        </a:spcBef>
                        <a:spcAft>
                          <a:spcPts val="0"/>
                        </a:spcAft>
                        <a:buNone/>
                      </a:pPr>
                      <a:r>
                        <a:rPr b="1" i="0" lang="ko-KR" sz="1800" u="none" cap="none" strike="noStrike">
                          <a:solidFill>
                            <a:srgbClr val="000000"/>
                          </a:solidFill>
                          <a:latin typeface="Arial"/>
                          <a:ea typeface="Arial"/>
                          <a:cs typeface="Arial"/>
                          <a:sym typeface="Arial"/>
                        </a:rPr>
                        <a:t>진로설계, </a:t>
                      </a:r>
                      <a:endParaRPr/>
                    </a:p>
                    <a:p>
                      <a:pPr indent="0" lvl="0" marL="0" marR="0" rtl="0" algn="ctr">
                        <a:lnSpc>
                          <a:spcPct val="150000"/>
                        </a:lnSpc>
                        <a:spcBef>
                          <a:spcPts val="0"/>
                        </a:spcBef>
                        <a:spcAft>
                          <a:spcPts val="0"/>
                        </a:spcAft>
                        <a:buNone/>
                      </a:pPr>
                      <a:r>
                        <a:rPr b="1" i="0" lang="ko-KR" sz="1800" u="none" cap="none" strike="noStrike">
                          <a:solidFill>
                            <a:srgbClr val="000000"/>
                          </a:solidFill>
                          <a:latin typeface="Arial"/>
                          <a:ea typeface="Arial"/>
                          <a:cs typeface="Arial"/>
                          <a:sym typeface="Arial"/>
                        </a:rPr>
                        <a:t>취업분야 탐색 및 결정 등 도움</a:t>
                      </a:r>
                      <a:endParaRPr b="1" i="0" sz="1800" u="none" cap="none" strike="noStrike">
                        <a:solidFill>
                          <a:srgbClr val="000000"/>
                        </a:solidFill>
                        <a:latin typeface="Arial"/>
                        <a:ea typeface="Arial"/>
                        <a:cs typeface="Arial"/>
                        <a:sym typeface="Arial"/>
                      </a:endParaRPr>
                    </a:p>
                  </a:txBody>
                  <a:tcPr marT="4225" marB="0" marR="0" marL="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latin typeface="Malgun Gothic"/>
                        <a:ea typeface="Malgun Gothic"/>
                        <a:cs typeface="Malgun Gothic"/>
                        <a:sym typeface="Malgun Gothic"/>
                      </a:endParaRPr>
                    </a:p>
                    <a:p>
                      <a:pPr indent="0" lvl="0" marL="0" marR="0" rtl="0" algn="l">
                        <a:spcBef>
                          <a:spcPts val="0"/>
                        </a:spcBef>
                        <a:spcAft>
                          <a:spcPts val="0"/>
                        </a:spcAft>
                        <a:buNone/>
                      </a:pPr>
                      <a:r>
                        <a:rPr lang="ko-KR" sz="1800">
                          <a:latin typeface="Malgun Gothic"/>
                          <a:ea typeface="Malgun Gothic"/>
                          <a:cs typeface="Malgun Gothic"/>
                          <a:sym typeface="Malgun Gothic"/>
                        </a:rPr>
                        <a:t>    프로젝트를 통해 수업 내용을 실제 분석과정에 적용해 봄으로써 빅데이터 분석이 내 커리어에 어떻게 활용될 수 있을 지 감을 잡는 계기가 되었다.</a:t>
                      </a:r>
                      <a:endParaRPr sz="1800">
                        <a:latin typeface="Malgun Gothic"/>
                        <a:ea typeface="Malgun Gothic"/>
                        <a:cs typeface="Malgun Gothic"/>
                        <a:sym typeface="Malgun Gothic"/>
                      </a:endParaRPr>
                    </a:p>
                    <a:p>
                      <a:pPr indent="0" lvl="0" marL="0" marR="0" rtl="0" algn="l">
                        <a:spcBef>
                          <a:spcPts val="0"/>
                        </a:spcBef>
                        <a:spcAft>
                          <a:spcPts val="0"/>
                        </a:spcAft>
                        <a:buNone/>
                      </a:pPr>
                      <a:r>
                        <a:rPr lang="ko-KR" sz="1800">
                          <a:latin typeface="Malgun Gothic"/>
                          <a:ea typeface="Malgun Gothic"/>
                          <a:cs typeface="Malgun Gothic"/>
                          <a:sym typeface="Malgun Gothic"/>
                        </a:rPr>
                        <a:t>   향후 데이터 분석을 기반으로 내 주장에 대한 구체적인 근거를 제시하여 직장에서 합리적인 의사소통을 할 수 있는 역량을 꾸준히 기르고 싶다.</a:t>
                      </a:r>
                      <a:endParaRPr sz="1800">
                        <a:latin typeface="Malgun Gothic"/>
                        <a:ea typeface="Malgun Gothic"/>
                        <a:cs typeface="Malgun Gothic"/>
                        <a:sym typeface="Malgun Gothic"/>
                      </a:endParaRPr>
                    </a:p>
                    <a:p>
                      <a:pPr indent="0" lvl="0" marL="0" marR="0" rtl="0" algn="l">
                        <a:spcBef>
                          <a:spcPts val="0"/>
                        </a:spcBef>
                        <a:spcAft>
                          <a:spcPts val="0"/>
                        </a:spcAft>
                        <a:buNone/>
                      </a:pPr>
                      <a:r>
                        <a:t/>
                      </a:r>
                      <a:endParaRPr sz="1800">
                        <a:latin typeface="Malgun Gothic"/>
                        <a:ea typeface="Malgun Gothic"/>
                        <a:cs typeface="Malgun Gothic"/>
                        <a:sym typeface="Malgun Gothic"/>
                      </a:endParaRPr>
                    </a:p>
                    <a:p>
                      <a:pPr indent="0" lvl="0" marL="0" marR="0" rtl="0" algn="l">
                        <a:spcBef>
                          <a:spcPts val="0"/>
                        </a:spcBef>
                        <a:spcAft>
                          <a:spcPts val="0"/>
                        </a:spcAft>
                        <a:buNone/>
                      </a:pPr>
                      <a:r>
                        <a:rPr lang="ko-KR" sz="1800">
                          <a:latin typeface="Malgun Gothic"/>
                          <a:ea typeface="Malgun Gothic"/>
                          <a:cs typeface="Malgun Gothic"/>
                          <a:sym typeface="Malgun Gothic"/>
                        </a:rPr>
                        <a:t>    프로젝트를 통해 수업에서 익혔던 분석 방법들을 실제로 적용해보며 분석 역량을 키울 수 있었고, 또한 실제 데이터분석을 하는 데 있어 맞닥뜨리는 여러 어려운 부분들에 대해서도 생각해볼 수 있었다. </a:t>
                      </a:r>
                      <a:endParaRPr sz="1800">
                        <a:latin typeface="Malgun Gothic"/>
                        <a:ea typeface="Malgun Gothic"/>
                        <a:cs typeface="Malgun Gothic"/>
                        <a:sym typeface="Malgun Gothic"/>
                      </a:endParaRPr>
                    </a:p>
                    <a:p>
                      <a:pPr indent="0" lvl="0" marL="0" marR="0" rtl="0" algn="l">
                        <a:spcBef>
                          <a:spcPts val="0"/>
                        </a:spcBef>
                        <a:spcAft>
                          <a:spcPts val="0"/>
                        </a:spcAft>
                        <a:buNone/>
                      </a:pPr>
                      <a:r>
                        <a:rPr lang="ko-KR" sz="1800">
                          <a:latin typeface="Malgun Gothic"/>
                          <a:ea typeface="Malgun Gothic"/>
                          <a:cs typeface="Malgun Gothic"/>
                          <a:sym typeface="Malgun Gothic"/>
                        </a:rPr>
                        <a:t>   직장에서 데이터 분석을 기반으로 의사결정을 내려야 할 때, 데이터 분석의 결과에 따라 다양한 가능성을 생각하는 유연한 사고를 기를 수 있었다. </a:t>
                      </a:r>
                      <a:endParaRPr sz="1800">
                        <a:latin typeface="Malgun Gothic"/>
                        <a:ea typeface="Malgun Gothic"/>
                        <a:cs typeface="Malgun Gothic"/>
                        <a:sym typeface="Malgun Gothic"/>
                      </a:endParaRPr>
                    </a:p>
                    <a:p>
                      <a:pPr indent="0" lvl="0" marL="0" marR="0" rtl="0" algn="l">
                        <a:spcBef>
                          <a:spcPts val="0"/>
                        </a:spcBef>
                        <a:spcAft>
                          <a:spcPts val="0"/>
                        </a:spcAft>
                        <a:buNone/>
                      </a:pPr>
                      <a:r>
                        <a:t/>
                      </a:r>
                      <a:endParaRPr sz="1800">
                        <a:latin typeface="Malgun Gothic"/>
                        <a:ea typeface="Malgun Gothic"/>
                        <a:cs typeface="Malgun Gothic"/>
                        <a:sym typeface="Malgun Gothic"/>
                      </a:endParaRPr>
                    </a:p>
                    <a:p>
                      <a:pPr indent="0" lvl="0" marL="0" rtl="0" algn="l">
                        <a:spcBef>
                          <a:spcPts val="0"/>
                        </a:spcBef>
                        <a:spcAft>
                          <a:spcPts val="0"/>
                        </a:spcAft>
                        <a:buNone/>
                      </a:pPr>
                      <a:r>
                        <a:rPr lang="ko-KR" sz="1800">
                          <a:latin typeface="Malgun Gothic"/>
                          <a:ea typeface="Malgun Gothic"/>
                          <a:cs typeface="Malgun Gothic"/>
                          <a:sym typeface="Malgun Gothic"/>
                        </a:rPr>
                        <a:t>    문제를 해결하는 과정에 있어서 의미있다고 생각하지 않았던 상황과 변수들이 때론 의미있게 나타나는 경우가 있었다. 데이터분석을 함에 있어서 사소한 문제라도 다각도로 사고해보면 문제를 해결하는 중요한 실마리가 될 수 있다는 것을 느꼈고 향후 분석가로서 사고 역량을 키우는 데 도움이 되었다.</a:t>
                      </a:r>
                      <a:endParaRPr sz="1800">
                        <a:latin typeface="Malgun Gothic"/>
                        <a:ea typeface="Malgun Gothic"/>
                        <a:cs typeface="Malgun Gothic"/>
                        <a:sym typeface="Malgun Gothic"/>
                      </a:endParaRPr>
                    </a:p>
                    <a:p>
                      <a:pPr indent="0" lvl="0" marL="0" rtl="0" algn="l">
                        <a:spcBef>
                          <a:spcPts val="0"/>
                        </a:spcBef>
                        <a:spcAft>
                          <a:spcPts val="0"/>
                        </a:spcAft>
                        <a:buNone/>
                      </a:pPr>
                      <a:r>
                        <a:t/>
                      </a:r>
                      <a:endParaRPr sz="1800">
                        <a:latin typeface="Malgun Gothic"/>
                        <a:ea typeface="Malgun Gothic"/>
                        <a:cs typeface="Malgun Gothic"/>
                        <a:sym typeface="Malgun Gothic"/>
                      </a:endParaRPr>
                    </a:p>
                    <a:p>
                      <a:pPr indent="0" lvl="0" marL="457200" rtl="0" algn="l">
                        <a:spcBef>
                          <a:spcPts val="0"/>
                        </a:spcBef>
                        <a:spcAft>
                          <a:spcPts val="0"/>
                        </a:spcAft>
                        <a:buNone/>
                      </a:pPr>
                      <a:r>
                        <a:t/>
                      </a:r>
                      <a:endParaRPr sz="1800">
                        <a:solidFill>
                          <a:schemeClr val="dk1"/>
                        </a:solidFill>
                        <a:latin typeface="Malgun Gothic"/>
                        <a:ea typeface="Malgun Gothic"/>
                        <a:cs typeface="Malgun Gothic"/>
                        <a:sym typeface="Malgun Gothic"/>
                      </a:endParaRPr>
                    </a:p>
                  </a:txBody>
                  <a:tcPr marT="4225" marB="0" marR="4225" marL="3600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bl>
          </a:graphicData>
        </a:graphic>
      </p:graphicFrame>
      <p:sp>
        <p:nvSpPr>
          <p:cNvPr id="577" name="Google Shape;577;p43"/>
          <p:cNvSpPr/>
          <p:nvPr/>
        </p:nvSpPr>
        <p:spPr>
          <a:xfrm>
            <a:off x="2286150" y="1686800"/>
            <a:ext cx="198900" cy="185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43"/>
          <p:cNvSpPr/>
          <p:nvPr/>
        </p:nvSpPr>
        <p:spPr>
          <a:xfrm>
            <a:off x="2286150" y="3051775"/>
            <a:ext cx="198900" cy="185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43"/>
          <p:cNvSpPr/>
          <p:nvPr/>
        </p:nvSpPr>
        <p:spPr>
          <a:xfrm>
            <a:off x="2286150" y="4723922"/>
            <a:ext cx="198900" cy="185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43"/>
          <p:cNvSpPr txBox="1"/>
          <p:nvPr/>
        </p:nvSpPr>
        <p:spPr>
          <a:xfrm>
            <a:off x="5141675" y="274375"/>
            <a:ext cx="1822200" cy="393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ko-KR" sz="3000">
                <a:solidFill>
                  <a:srgbClr val="3F3F3F"/>
                </a:solidFill>
              </a:rPr>
              <a:t>느낀점</a:t>
            </a:r>
            <a:endParaRPr b="1" sz="3000">
              <a:solidFill>
                <a:srgbClr val="3F3F3F"/>
              </a:solidFill>
            </a:endParaRPr>
          </a:p>
        </p:txBody>
      </p:sp>
      <p:sp>
        <p:nvSpPr>
          <p:cNvPr id="581" name="Google Shape;581;p43"/>
          <p:cNvSpPr/>
          <p:nvPr/>
        </p:nvSpPr>
        <p:spPr>
          <a:xfrm>
            <a:off x="4760855" y="404906"/>
            <a:ext cx="262500" cy="262500"/>
          </a:xfrm>
          <a:prstGeom prst="ellipse">
            <a:avLst/>
          </a:prstGeom>
          <a:noFill/>
          <a:ln cap="flat" cmpd="sng" w="57150">
            <a:solidFill>
              <a:srgbClr val="CF5F5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582" name="Google Shape;582;p43"/>
          <p:cNvSpPr/>
          <p:nvPr/>
        </p:nvSpPr>
        <p:spPr>
          <a:xfrm>
            <a:off x="7082196" y="404896"/>
            <a:ext cx="262500" cy="262500"/>
          </a:xfrm>
          <a:prstGeom prst="ellipse">
            <a:avLst/>
          </a:prstGeom>
          <a:noFill/>
          <a:ln cap="flat" cmpd="sng" w="57150">
            <a:solidFill>
              <a:srgbClr val="CF5F5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F0"/>
        </a:solidFill>
      </p:bgPr>
    </p:bg>
    <p:spTree>
      <p:nvGrpSpPr>
        <p:cNvPr id="586" name="Shape 586"/>
        <p:cNvGrpSpPr/>
        <p:nvPr/>
      </p:nvGrpSpPr>
      <p:grpSpPr>
        <a:xfrm>
          <a:off x="0" y="0"/>
          <a:ext cx="0" cy="0"/>
          <a:chOff x="0" y="0"/>
          <a:chExt cx="0" cy="0"/>
        </a:xfrm>
      </p:grpSpPr>
      <p:graphicFrame>
        <p:nvGraphicFramePr>
          <p:cNvPr id="587" name="Google Shape;587;p44"/>
          <p:cNvGraphicFramePr/>
          <p:nvPr/>
        </p:nvGraphicFramePr>
        <p:xfrm>
          <a:off x="513363" y="1856291"/>
          <a:ext cx="3000000" cy="3000000"/>
        </p:xfrm>
        <a:graphic>
          <a:graphicData uri="http://schemas.openxmlformats.org/drawingml/2006/table">
            <a:tbl>
              <a:tblPr>
                <a:noFill/>
                <a:tableStyleId>{210C06E3-8B43-45D2-91A1-545380D778CC}</a:tableStyleId>
              </a:tblPr>
              <a:tblGrid>
                <a:gridCol w="1688625"/>
                <a:gridCol w="9476650"/>
              </a:tblGrid>
              <a:tr h="378950">
                <a:tc>
                  <a:txBody>
                    <a:bodyPr/>
                    <a:lstStyle/>
                    <a:p>
                      <a:pPr indent="0" lvl="0" marL="0" marR="0" rtl="0" algn="ctr">
                        <a:lnSpc>
                          <a:spcPct val="120000"/>
                        </a:lnSpc>
                        <a:spcBef>
                          <a:spcPts val="0"/>
                        </a:spcBef>
                        <a:spcAft>
                          <a:spcPts val="0"/>
                        </a:spcAft>
                        <a:buNone/>
                      </a:pPr>
                      <a:r>
                        <a:rPr b="1" i="0" lang="ko-KR" sz="1800" u="none" cap="none" strike="noStrike">
                          <a:solidFill>
                            <a:srgbClr val="FFFFFF"/>
                          </a:solidFill>
                          <a:latin typeface="Arial"/>
                          <a:ea typeface="Arial"/>
                          <a:cs typeface="Arial"/>
                          <a:sym typeface="Arial"/>
                        </a:rPr>
                        <a:t>구분</a:t>
                      </a:r>
                      <a:endParaRPr/>
                    </a:p>
                  </a:txBody>
                  <a:tcPr marT="4225" marB="0" marR="4225" marL="4225"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5F9387"/>
                    </a:solidFill>
                  </a:tcPr>
                </a:tc>
                <a:tc>
                  <a:txBody>
                    <a:bodyPr/>
                    <a:lstStyle/>
                    <a:p>
                      <a:pPr indent="0" lvl="0" marL="0" marR="0" rtl="0" algn="ctr">
                        <a:lnSpc>
                          <a:spcPct val="120000"/>
                        </a:lnSpc>
                        <a:spcBef>
                          <a:spcPts val="0"/>
                        </a:spcBef>
                        <a:spcAft>
                          <a:spcPts val="0"/>
                        </a:spcAft>
                        <a:buNone/>
                      </a:pPr>
                      <a:r>
                        <a:rPr b="1" i="0" lang="ko-KR" sz="1800" u="none" cap="none" strike="noStrike">
                          <a:solidFill>
                            <a:srgbClr val="FFFFFF"/>
                          </a:solidFill>
                          <a:latin typeface="Arial"/>
                          <a:ea typeface="Arial"/>
                          <a:cs typeface="Arial"/>
                          <a:sym typeface="Arial"/>
                        </a:rPr>
                        <a:t>내용</a:t>
                      </a:r>
                      <a:endParaRPr/>
                    </a:p>
                  </a:txBody>
                  <a:tcPr marT="4225" marB="0" marR="4225" marL="4225"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solidFill>
                      <a:srgbClr val="5F9387"/>
                    </a:solidFill>
                  </a:tcPr>
                </a:tc>
              </a:tr>
              <a:tr h="1631475">
                <a:tc>
                  <a:txBody>
                    <a:bodyPr/>
                    <a:lstStyle/>
                    <a:p>
                      <a:pPr indent="0" lvl="0" marL="0" marR="0" rtl="0" algn="ctr">
                        <a:lnSpc>
                          <a:spcPct val="150000"/>
                        </a:lnSpc>
                        <a:spcBef>
                          <a:spcPts val="0"/>
                        </a:spcBef>
                        <a:spcAft>
                          <a:spcPts val="0"/>
                        </a:spcAft>
                        <a:buNone/>
                      </a:pPr>
                      <a:r>
                        <a:rPr b="1" lang="ko-KR" sz="1800"/>
                        <a:t>느낀점</a:t>
                      </a:r>
                      <a:endParaRPr b="1" i="0" sz="1800" u="none" cap="none" strike="noStrike">
                        <a:solidFill>
                          <a:srgbClr val="000000"/>
                        </a:solidFill>
                        <a:latin typeface="Arial"/>
                        <a:ea typeface="Arial"/>
                        <a:cs typeface="Arial"/>
                        <a:sym typeface="Arial"/>
                      </a:endParaRPr>
                    </a:p>
                  </a:txBody>
                  <a:tcPr marT="0" marB="0" marR="0" marL="0" anchor="ctr">
                    <a:lnL cap="flat" cmpd="sng" w="9525">
                      <a:solidFill>
                        <a:srgbClr val="000000">
                          <a:alpha val="0"/>
                        </a:srgbClr>
                      </a:solidFill>
                      <a:prstDash val="solid"/>
                      <a:round/>
                      <a:headEnd len="sm" w="sm" type="none"/>
                      <a:tailEnd len="sm" w="sm" type="none"/>
                    </a:lnL>
                    <a:lnR cap="flat" cmpd="sng" w="9525">
                      <a:solidFill>
                        <a:srgbClr val="7F7F7F"/>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c>
                  <a:txBody>
                    <a:bodyPr/>
                    <a:lstStyle/>
                    <a:p>
                      <a:pPr indent="0" lvl="0" marL="457200" rtl="0" algn="l">
                        <a:spcBef>
                          <a:spcPts val="0"/>
                        </a:spcBef>
                        <a:spcAft>
                          <a:spcPts val="0"/>
                        </a:spcAft>
                        <a:buNone/>
                      </a:pPr>
                      <a:r>
                        <a:t/>
                      </a:r>
                      <a:endParaRPr sz="1800">
                        <a:latin typeface="Malgun Gothic"/>
                        <a:ea typeface="Malgun Gothic"/>
                        <a:cs typeface="Malgun Gothic"/>
                        <a:sym typeface="Malgun Gothic"/>
                      </a:endParaRPr>
                    </a:p>
                    <a:p>
                      <a:pPr indent="-342900" lvl="0" marL="457200" rtl="0" algn="l">
                        <a:spcBef>
                          <a:spcPts val="0"/>
                        </a:spcBef>
                        <a:spcAft>
                          <a:spcPts val="0"/>
                        </a:spcAft>
                        <a:buSzPts val="1800"/>
                        <a:buChar char="•"/>
                      </a:pPr>
                      <a:r>
                        <a:rPr lang="ko-KR" sz="1800">
                          <a:latin typeface="Malgun Gothic"/>
                          <a:ea typeface="Malgun Gothic"/>
                          <a:cs typeface="Malgun Gothic"/>
                          <a:sym typeface="Malgun Gothic"/>
                        </a:rPr>
                        <a:t>데이터 전처리 과정의 중요성과 데이터 수집의 어려움을 깨닫게 되었다.</a:t>
                      </a:r>
                      <a:endParaRPr sz="1800">
                        <a:latin typeface="Malgun Gothic"/>
                        <a:ea typeface="Malgun Gothic"/>
                        <a:cs typeface="Malgun Gothic"/>
                        <a:sym typeface="Malgun Gothic"/>
                      </a:endParaRPr>
                    </a:p>
                    <a:p>
                      <a:pPr indent="0" lvl="0" marL="457200" rtl="0" algn="l">
                        <a:spcBef>
                          <a:spcPts val="0"/>
                        </a:spcBef>
                        <a:spcAft>
                          <a:spcPts val="0"/>
                        </a:spcAft>
                        <a:buNone/>
                      </a:pPr>
                      <a:r>
                        <a:t/>
                      </a:r>
                      <a:endParaRPr sz="1800">
                        <a:latin typeface="Malgun Gothic"/>
                        <a:ea typeface="Malgun Gothic"/>
                        <a:cs typeface="Malgun Gothic"/>
                        <a:sym typeface="Malgun Gothic"/>
                      </a:endParaRPr>
                    </a:p>
                    <a:p>
                      <a:pPr indent="-342900" lvl="0" marL="457200" rtl="0" algn="l">
                        <a:spcBef>
                          <a:spcPts val="0"/>
                        </a:spcBef>
                        <a:spcAft>
                          <a:spcPts val="0"/>
                        </a:spcAft>
                        <a:buSzPts val="1800"/>
                        <a:buFont typeface="Malgun Gothic"/>
                        <a:buChar char="•"/>
                      </a:pPr>
                      <a:r>
                        <a:rPr lang="ko-KR" sz="1800">
                          <a:latin typeface="Malgun Gothic"/>
                          <a:ea typeface="Malgun Gothic"/>
                          <a:cs typeface="Malgun Gothic"/>
                          <a:sym typeface="Malgun Gothic"/>
                        </a:rPr>
                        <a:t>초기 분석 목표 설정 시 방향 수립의 중요성을 깨닫게 되었다. </a:t>
                      </a:r>
                      <a:endParaRPr sz="1800">
                        <a:latin typeface="Malgun Gothic"/>
                        <a:ea typeface="Malgun Gothic"/>
                        <a:cs typeface="Malgun Gothic"/>
                        <a:sym typeface="Malgun Gothic"/>
                      </a:endParaRPr>
                    </a:p>
                    <a:p>
                      <a:pPr indent="0" lvl="0" marL="457200" rtl="0" algn="l">
                        <a:spcBef>
                          <a:spcPts val="0"/>
                        </a:spcBef>
                        <a:spcAft>
                          <a:spcPts val="0"/>
                        </a:spcAft>
                        <a:buNone/>
                      </a:pPr>
                      <a:r>
                        <a:t/>
                      </a:r>
                      <a:endParaRPr sz="1800">
                        <a:latin typeface="Malgun Gothic"/>
                        <a:ea typeface="Malgun Gothic"/>
                        <a:cs typeface="Malgun Gothic"/>
                        <a:sym typeface="Malgun Gothic"/>
                      </a:endParaRPr>
                    </a:p>
                    <a:p>
                      <a:pPr indent="-342900" lvl="0" marL="457200" rtl="0" algn="l">
                        <a:spcBef>
                          <a:spcPts val="0"/>
                        </a:spcBef>
                        <a:spcAft>
                          <a:spcPts val="0"/>
                        </a:spcAft>
                        <a:buSzPts val="1800"/>
                        <a:buFont typeface="Malgun Gothic"/>
                        <a:buChar char="•"/>
                      </a:pPr>
                      <a:r>
                        <a:rPr lang="ko-KR" sz="1800">
                          <a:latin typeface="Malgun Gothic"/>
                          <a:ea typeface="Malgun Gothic"/>
                          <a:cs typeface="Malgun Gothic"/>
                          <a:sym typeface="Malgun Gothic"/>
                        </a:rPr>
                        <a:t>가설과 다른 결과가 나왔을 때 주어진 결과를 해석하는 유연한 사고의 필요성을 깨닫게 되었다.</a:t>
                      </a:r>
                      <a:endParaRPr sz="1800">
                        <a:latin typeface="Malgun Gothic"/>
                        <a:ea typeface="Malgun Gothic"/>
                        <a:cs typeface="Malgun Gothic"/>
                        <a:sym typeface="Malgun Gothic"/>
                      </a:endParaRPr>
                    </a:p>
                    <a:p>
                      <a:pPr indent="0" lvl="0" marL="457200" rtl="0" algn="l">
                        <a:spcBef>
                          <a:spcPts val="0"/>
                        </a:spcBef>
                        <a:spcAft>
                          <a:spcPts val="0"/>
                        </a:spcAft>
                        <a:buNone/>
                      </a:pPr>
                      <a:r>
                        <a:t/>
                      </a:r>
                      <a:endParaRPr sz="1800">
                        <a:latin typeface="Malgun Gothic"/>
                        <a:ea typeface="Malgun Gothic"/>
                        <a:cs typeface="Malgun Gothic"/>
                        <a:sym typeface="Malgun Gothic"/>
                      </a:endParaRPr>
                    </a:p>
                    <a:p>
                      <a:pPr indent="-342900" lvl="0" marL="457200" rtl="0" algn="l">
                        <a:spcBef>
                          <a:spcPts val="0"/>
                        </a:spcBef>
                        <a:spcAft>
                          <a:spcPts val="0"/>
                        </a:spcAft>
                        <a:buClr>
                          <a:schemeClr val="dk1"/>
                        </a:buClr>
                        <a:buSzPts val="1800"/>
                        <a:buFont typeface="Malgun Gothic"/>
                        <a:buChar char="•"/>
                      </a:pPr>
                      <a:r>
                        <a:rPr lang="ko-KR" sz="1800">
                          <a:solidFill>
                            <a:schemeClr val="dk1"/>
                          </a:solidFill>
                          <a:latin typeface="Malgun Gothic"/>
                          <a:ea typeface="Malgun Gothic"/>
                          <a:cs typeface="Malgun Gothic"/>
                          <a:sym typeface="Malgun Gothic"/>
                        </a:rPr>
                        <a:t>분석과정에 있어서 통계적 지식의 중요성을 깨닫게 되었고 추가적인 학습의 </a:t>
                      </a:r>
                      <a:endParaRPr sz="1800">
                        <a:solidFill>
                          <a:schemeClr val="dk1"/>
                        </a:solidFill>
                        <a:latin typeface="Malgun Gothic"/>
                        <a:ea typeface="Malgun Gothic"/>
                        <a:cs typeface="Malgun Gothic"/>
                        <a:sym typeface="Malgun Gothic"/>
                      </a:endParaRPr>
                    </a:p>
                    <a:p>
                      <a:pPr indent="0" lvl="0" marL="457200" rtl="0" algn="l">
                        <a:spcBef>
                          <a:spcPts val="0"/>
                        </a:spcBef>
                        <a:spcAft>
                          <a:spcPts val="0"/>
                        </a:spcAft>
                        <a:buNone/>
                      </a:pPr>
                      <a:r>
                        <a:rPr lang="ko-KR" sz="1800">
                          <a:solidFill>
                            <a:schemeClr val="dk1"/>
                          </a:solidFill>
                          <a:latin typeface="Malgun Gothic"/>
                          <a:ea typeface="Malgun Gothic"/>
                          <a:cs typeface="Malgun Gothic"/>
                          <a:sym typeface="Malgun Gothic"/>
                        </a:rPr>
                        <a:t>필요성을 느꼈다</a:t>
                      </a:r>
                      <a:endParaRPr sz="1800">
                        <a:solidFill>
                          <a:schemeClr val="dk1"/>
                        </a:solidFill>
                        <a:latin typeface="Malgun Gothic"/>
                        <a:ea typeface="Malgun Gothic"/>
                        <a:cs typeface="Malgun Gothic"/>
                        <a:sym typeface="Malgun Gothic"/>
                      </a:endParaRPr>
                    </a:p>
                    <a:p>
                      <a:pPr indent="0" lvl="0" marL="0" marR="0" rtl="0" algn="l">
                        <a:lnSpc>
                          <a:spcPct val="100000"/>
                        </a:lnSpc>
                        <a:spcBef>
                          <a:spcPts val="0"/>
                        </a:spcBef>
                        <a:spcAft>
                          <a:spcPts val="0"/>
                        </a:spcAft>
                        <a:buNone/>
                      </a:pPr>
                      <a:r>
                        <a:t/>
                      </a:r>
                      <a:endParaRPr sz="1800" u="none" cap="none" strike="noStrike">
                        <a:solidFill>
                          <a:srgbClr val="999999"/>
                        </a:solidFill>
                        <a:latin typeface="Malgun Gothic"/>
                        <a:ea typeface="Malgun Gothic"/>
                        <a:cs typeface="Malgun Gothic"/>
                        <a:sym typeface="Malgun Gothic"/>
                      </a:endParaRPr>
                    </a:p>
                  </a:txBody>
                  <a:tcPr marT="4225" marB="0" marR="4225" marL="36000" anchor="ctr">
                    <a:lnL cap="flat" cmpd="sng" w="9525">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7F7F7F"/>
                      </a:solidFill>
                      <a:prstDash val="solid"/>
                      <a:round/>
                      <a:headEnd len="sm" w="sm" type="none"/>
                      <a:tailEnd len="sm" w="sm" type="none"/>
                    </a:lnT>
                    <a:lnB cap="flat" cmpd="sng" w="9525">
                      <a:solidFill>
                        <a:srgbClr val="7F7F7F"/>
                      </a:solidFill>
                      <a:prstDash val="solid"/>
                      <a:round/>
                      <a:headEnd len="sm" w="sm" type="none"/>
                      <a:tailEnd len="sm" w="sm" type="none"/>
                    </a:lnB>
                  </a:tcPr>
                </a:tc>
              </a:tr>
            </a:tbl>
          </a:graphicData>
        </a:graphic>
      </p:graphicFrame>
      <p:sp>
        <p:nvSpPr>
          <p:cNvPr id="588" name="Google Shape;588;p44"/>
          <p:cNvSpPr txBox="1"/>
          <p:nvPr/>
        </p:nvSpPr>
        <p:spPr>
          <a:xfrm>
            <a:off x="5141675" y="274375"/>
            <a:ext cx="1822200" cy="393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ko-KR" sz="3000">
                <a:solidFill>
                  <a:srgbClr val="3F3F3F"/>
                </a:solidFill>
              </a:rPr>
              <a:t>느낀점</a:t>
            </a:r>
            <a:endParaRPr b="1" sz="3000">
              <a:solidFill>
                <a:srgbClr val="3F3F3F"/>
              </a:solidFill>
            </a:endParaRPr>
          </a:p>
        </p:txBody>
      </p:sp>
      <p:sp>
        <p:nvSpPr>
          <p:cNvPr id="589" name="Google Shape;589;p44"/>
          <p:cNvSpPr/>
          <p:nvPr/>
        </p:nvSpPr>
        <p:spPr>
          <a:xfrm>
            <a:off x="4760855" y="404906"/>
            <a:ext cx="262500" cy="262500"/>
          </a:xfrm>
          <a:prstGeom prst="ellipse">
            <a:avLst/>
          </a:prstGeom>
          <a:noFill/>
          <a:ln cap="flat" cmpd="sng" w="57150">
            <a:solidFill>
              <a:srgbClr val="CF5F5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590" name="Google Shape;590;p44"/>
          <p:cNvSpPr/>
          <p:nvPr/>
        </p:nvSpPr>
        <p:spPr>
          <a:xfrm>
            <a:off x="7082196" y="404896"/>
            <a:ext cx="262500" cy="262500"/>
          </a:xfrm>
          <a:prstGeom prst="ellipse">
            <a:avLst/>
          </a:prstGeom>
          <a:noFill/>
          <a:ln cap="flat" cmpd="sng" w="57150">
            <a:solidFill>
              <a:srgbClr val="CF5F5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F0"/>
        </a:solidFill>
      </p:bgPr>
    </p:bg>
    <p:spTree>
      <p:nvGrpSpPr>
        <p:cNvPr id="594" name="Shape 594"/>
        <p:cNvGrpSpPr/>
        <p:nvPr/>
      </p:nvGrpSpPr>
      <p:grpSpPr>
        <a:xfrm>
          <a:off x="0" y="0"/>
          <a:ext cx="0" cy="0"/>
          <a:chOff x="0" y="0"/>
          <a:chExt cx="0" cy="0"/>
        </a:xfrm>
      </p:grpSpPr>
      <p:sp>
        <p:nvSpPr>
          <p:cNvPr id="595" name="Google Shape;595;p45"/>
          <p:cNvSpPr/>
          <p:nvPr/>
        </p:nvSpPr>
        <p:spPr>
          <a:xfrm>
            <a:off x="8590394" y="2364099"/>
            <a:ext cx="2928900" cy="2964600"/>
          </a:xfrm>
          <a:prstGeom prst="ellipse">
            <a:avLst/>
          </a:prstGeom>
          <a:solidFill>
            <a:srgbClr val="FFFBF0">
              <a:alpha val="9803"/>
            </a:srgbClr>
          </a:solidFill>
          <a:ln cap="flat" cmpd="sng" w="76200">
            <a:solidFill>
              <a:srgbClr val="5F9387"/>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rPr lang="ko-KR" sz="2800">
                <a:solidFill>
                  <a:srgbClr val="3F3F3F"/>
                </a:solidFill>
              </a:rPr>
              <a:t>공모전 </a:t>
            </a:r>
            <a:endParaRPr sz="2800">
              <a:solidFill>
                <a:srgbClr val="3F3F3F"/>
              </a:solidFill>
            </a:endParaRPr>
          </a:p>
          <a:p>
            <a:pPr indent="0" lvl="0" marL="0" rtl="0" algn="ctr">
              <a:spcBef>
                <a:spcPts val="0"/>
              </a:spcBef>
              <a:spcAft>
                <a:spcPts val="0"/>
              </a:spcAft>
              <a:buClr>
                <a:schemeClr val="dk1"/>
              </a:buClr>
              <a:buFont typeface="Arial"/>
              <a:buNone/>
            </a:pPr>
            <a:r>
              <a:rPr lang="ko-KR" sz="2800">
                <a:solidFill>
                  <a:srgbClr val="3F3F3F"/>
                </a:solidFill>
              </a:rPr>
              <a:t>출품</a:t>
            </a:r>
            <a:endParaRPr sz="2000">
              <a:solidFill>
                <a:srgbClr val="3F3F3F"/>
              </a:solidFill>
            </a:endParaRPr>
          </a:p>
          <a:p>
            <a:pPr indent="0" lvl="0" marL="0" marR="0" rtl="0" algn="ctr">
              <a:spcBef>
                <a:spcPts val="0"/>
              </a:spcBef>
              <a:spcAft>
                <a:spcPts val="0"/>
              </a:spcAft>
              <a:buNone/>
            </a:pPr>
            <a:r>
              <a:t/>
            </a:r>
            <a:endParaRPr sz="2000">
              <a:solidFill>
                <a:srgbClr val="3F3F3F"/>
              </a:solidFill>
            </a:endParaRPr>
          </a:p>
          <a:p>
            <a:pPr indent="0" lvl="0" marL="0" marR="0" rtl="0" algn="l">
              <a:spcBef>
                <a:spcPts val="0"/>
              </a:spcBef>
              <a:spcAft>
                <a:spcPts val="0"/>
              </a:spcAft>
              <a:buNone/>
            </a:pPr>
            <a:r>
              <a:t/>
            </a:r>
            <a:endParaRPr sz="2000">
              <a:solidFill>
                <a:srgbClr val="3F3F3F"/>
              </a:solidFill>
            </a:endParaRPr>
          </a:p>
          <a:p>
            <a:pPr indent="0" lvl="0" marL="0" marR="0" rtl="0" algn="ctr">
              <a:spcBef>
                <a:spcPts val="0"/>
              </a:spcBef>
              <a:spcAft>
                <a:spcPts val="0"/>
              </a:spcAft>
              <a:buNone/>
            </a:pPr>
            <a:r>
              <a:t/>
            </a:r>
            <a:endParaRPr sz="2000">
              <a:solidFill>
                <a:srgbClr val="3F3F3F"/>
              </a:solidFill>
            </a:endParaRPr>
          </a:p>
        </p:txBody>
      </p:sp>
      <p:sp>
        <p:nvSpPr>
          <p:cNvPr id="596" name="Google Shape;596;p45"/>
          <p:cNvSpPr/>
          <p:nvPr/>
        </p:nvSpPr>
        <p:spPr>
          <a:xfrm>
            <a:off x="4578920" y="389818"/>
            <a:ext cx="262500" cy="262500"/>
          </a:xfrm>
          <a:prstGeom prst="ellipse">
            <a:avLst/>
          </a:prstGeom>
          <a:noFill/>
          <a:ln cap="flat" cmpd="sng" w="57150">
            <a:solidFill>
              <a:srgbClr val="CF5F5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597" name="Google Shape;597;p45"/>
          <p:cNvSpPr/>
          <p:nvPr/>
        </p:nvSpPr>
        <p:spPr>
          <a:xfrm>
            <a:off x="7501215" y="389824"/>
            <a:ext cx="262500" cy="262500"/>
          </a:xfrm>
          <a:prstGeom prst="ellipse">
            <a:avLst/>
          </a:prstGeom>
          <a:noFill/>
          <a:ln cap="flat" cmpd="sng" w="57150">
            <a:solidFill>
              <a:srgbClr val="CF5F5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598" name="Google Shape;598;p45"/>
          <p:cNvSpPr txBox="1"/>
          <p:nvPr/>
        </p:nvSpPr>
        <p:spPr>
          <a:xfrm>
            <a:off x="5000225" y="252125"/>
            <a:ext cx="2332500" cy="400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ko-KR" sz="3000">
                <a:solidFill>
                  <a:srgbClr val="3F3F3F"/>
                </a:solidFill>
              </a:rPr>
              <a:t>프로젝트 성과 </a:t>
            </a:r>
            <a:endParaRPr b="1" sz="3000">
              <a:solidFill>
                <a:srgbClr val="3F3F3F"/>
              </a:solidFill>
            </a:endParaRPr>
          </a:p>
        </p:txBody>
      </p:sp>
      <p:sp>
        <p:nvSpPr>
          <p:cNvPr id="599" name="Google Shape;599;p45"/>
          <p:cNvSpPr/>
          <p:nvPr/>
        </p:nvSpPr>
        <p:spPr>
          <a:xfrm>
            <a:off x="5000229" y="1912450"/>
            <a:ext cx="3828000" cy="3867900"/>
          </a:xfrm>
          <a:prstGeom prst="ellipse">
            <a:avLst/>
          </a:prstGeom>
          <a:solidFill>
            <a:srgbClr val="FFFBF0"/>
          </a:solidFill>
          <a:ln cap="flat" cmpd="sng" w="76200">
            <a:solidFill>
              <a:srgbClr val="F2C06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ko-KR" sz="2800">
                <a:solidFill>
                  <a:srgbClr val="3F3F3F"/>
                </a:solidFill>
                <a:latin typeface="Arial"/>
                <a:ea typeface="Arial"/>
                <a:cs typeface="Arial"/>
                <a:sym typeface="Arial"/>
              </a:rPr>
              <a:t>주요</a:t>
            </a:r>
            <a:endParaRPr sz="2800">
              <a:solidFill>
                <a:srgbClr val="3F3F3F"/>
              </a:solidFill>
              <a:latin typeface="Arial"/>
              <a:ea typeface="Arial"/>
              <a:cs typeface="Arial"/>
              <a:sym typeface="Arial"/>
            </a:endParaRPr>
          </a:p>
          <a:p>
            <a:pPr indent="0" lvl="0" marL="0" marR="0" rtl="0" algn="ctr">
              <a:spcBef>
                <a:spcPts val="0"/>
              </a:spcBef>
              <a:spcAft>
                <a:spcPts val="0"/>
              </a:spcAft>
              <a:buNone/>
            </a:pPr>
            <a:r>
              <a:rPr lang="ko-KR" sz="2800">
                <a:solidFill>
                  <a:srgbClr val="3F3F3F"/>
                </a:solidFill>
                <a:latin typeface="Arial"/>
                <a:ea typeface="Arial"/>
                <a:cs typeface="Arial"/>
                <a:sym typeface="Arial"/>
              </a:rPr>
              <a:t>사회이슈</a:t>
            </a:r>
            <a:endParaRPr sz="2800">
              <a:solidFill>
                <a:srgbClr val="3F3F3F"/>
              </a:solidFill>
            </a:endParaRPr>
          </a:p>
          <a:p>
            <a:pPr indent="0" lvl="0" marL="0" marR="0" rtl="0" algn="ctr">
              <a:spcBef>
                <a:spcPts val="0"/>
              </a:spcBef>
              <a:spcAft>
                <a:spcPts val="0"/>
              </a:spcAft>
              <a:buNone/>
            </a:pPr>
            <a:r>
              <a:t/>
            </a:r>
            <a:endParaRPr sz="2800">
              <a:solidFill>
                <a:srgbClr val="3F3F3F"/>
              </a:solidFill>
            </a:endParaRPr>
          </a:p>
          <a:p>
            <a:pPr indent="0" lvl="0" marL="0" marR="0" rtl="0" algn="ctr">
              <a:spcBef>
                <a:spcPts val="0"/>
              </a:spcBef>
              <a:spcAft>
                <a:spcPts val="0"/>
              </a:spcAft>
              <a:buNone/>
            </a:pPr>
            <a:r>
              <a:t/>
            </a:r>
            <a:endParaRPr sz="2800">
              <a:solidFill>
                <a:srgbClr val="3F3F3F"/>
              </a:solidFill>
            </a:endParaRPr>
          </a:p>
          <a:p>
            <a:pPr indent="0" lvl="0" marL="0" marR="0" rtl="0" algn="ctr">
              <a:spcBef>
                <a:spcPts val="0"/>
              </a:spcBef>
              <a:spcAft>
                <a:spcPts val="0"/>
              </a:spcAft>
              <a:buNone/>
            </a:pPr>
            <a:r>
              <a:t/>
            </a:r>
            <a:endParaRPr sz="2800">
              <a:solidFill>
                <a:srgbClr val="3F3F3F"/>
              </a:solidFill>
            </a:endParaRPr>
          </a:p>
          <a:p>
            <a:pPr indent="0" lvl="0" marL="0" marR="0" rtl="0" algn="ctr">
              <a:spcBef>
                <a:spcPts val="0"/>
              </a:spcBef>
              <a:spcAft>
                <a:spcPts val="0"/>
              </a:spcAft>
              <a:buNone/>
            </a:pPr>
            <a:r>
              <a:t/>
            </a:r>
            <a:endParaRPr sz="2800">
              <a:solidFill>
                <a:srgbClr val="3F3F3F"/>
              </a:solidFill>
            </a:endParaRPr>
          </a:p>
        </p:txBody>
      </p:sp>
      <p:sp>
        <p:nvSpPr>
          <p:cNvPr id="600" name="Google Shape;600;p45"/>
          <p:cNvSpPr/>
          <p:nvPr/>
        </p:nvSpPr>
        <p:spPr>
          <a:xfrm>
            <a:off x="584754" y="1408450"/>
            <a:ext cx="5066100" cy="4682400"/>
          </a:xfrm>
          <a:prstGeom prst="ellipse">
            <a:avLst/>
          </a:prstGeom>
          <a:solidFill>
            <a:srgbClr val="FFFBF0"/>
          </a:solidFill>
          <a:ln cap="flat" cmpd="sng" w="76200">
            <a:solidFill>
              <a:srgbClr val="CF5F54"/>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rPr lang="ko-KR" sz="3000">
                <a:solidFill>
                  <a:schemeClr val="dk1"/>
                </a:solidFill>
              </a:rPr>
              <a:t>데이터 분석 </a:t>
            </a:r>
            <a:endParaRPr sz="3000">
              <a:solidFill>
                <a:schemeClr val="dk1"/>
              </a:solidFill>
            </a:endParaRPr>
          </a:p>
          <a:p>
            <a:pPr indent="0" lvl="0" marL="0" rtl="0" algn="ctr">
              <a:spcBef>
                <a:spcPts val="0"/>
              </a:spcBef>
              <a:spcAft>
                <a:spcPts val="0"/>
              </a:spcAft>
              <a:buNone/>
            </a:pPr>
            <a:r>
              <a:rPr lang="ko-KR" sz="3000">
                <a:solidFill>
                  <a:schemeClr val="dk1"/>
                </a:solidFill>
              </a:rPr>
              <a:t>및 </a:t>
            </a:r>
            <a:endParaRPr sz="3000">
              <a:solidFill>
                <a:schemeClr val="dk1"/>
              </a:solidFill>
            </a:endParaRPr>
          </a:p>
          <a:p>
            <a:pPr indent="0" lvl="0" marL="0" rtl="0" algn="ctr">
              <a:spcBef>
                <a:spcPts val="0"/>
              </a:spcBef>
              <a:spcAft>
                <a:spcPts val="0"/>
              </a:spcAft>
              <a:buNone/>
            </a:pPr>
            <a:r>
              <a:rPr lang="ko-KR" sz="3000">
                <a:solidFill>
                  <a:schemeClr val="dk1"/>
                </a:solidFill>
              </a:rPr>
              <a:t>모델 구축</a:t>
            </a:r>
            <a:endParaRPr sz="30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ctr">
              <a:spcBef>
                <a:spcPts val="0"/>
              </a:spcBef>
              <a:spcAft>
                <a:spcPts val="0"/>
              </a:spcAft>
              <a:buClr>
                <a:schemeClr val="dk1"/>
              </a:buClr>
              <a:buFont typeface="Arial"/>
              <a:buNone/>
            </a:pPr>
            <a:r>
              <a:rPr lang="ko-KR" sz="1800">
                <a:solidFill>
                  <a:schemeClr val="dk1"/>
                </a:solidFill>
              </a:rPr>
              <a:t>1 서울시 </a:t>
            </a:r>
            <a:r>
              <a:rPr lang="ko-KR" sz="1800">
                <a:solidFill>
                  <a:schemeClr val="dk1"/>
                </a:solidFill>
              </a:rPr>
              <a:t>현황 분석을 기반으로</a:t>
            </a:r>
            <a:endParaRPr sz="1800">
              <a:solidFill>
                <a:schemeClr val="dk1"/>
              </a:solidFill>
            </a:endParaRPr>
          </a:p>
          <a:p>
            <a:pPr indent="0" lvl="0" marL="0" rtl="0" algn="ctr">
              <a:spcBef>
                <a:spcPts val="0"/>
              </a:spcBef>
              <a:spcAft>
                <a:spcPts val="0"/>
              </a:spcAft>
              <a:buClr>
                <a:schemeClr val="dk1"/>
              </a:buClr>
              <a:buFont typeface="Arial"/>
              <a:buNone/>
            </a:pPr>
            <a:r>
              <a:rPr lang="ko-KR" sz="1800">
                <a:solidFill>
                  <a:schemeClr val="dk1"/>
                </a:solidFill>
              </a:rPr>
              <a:t>돌봄교실에 영향을 미치는 요인 파악</a:t>
            </a:r>
            <a:endParaRPr sz="1800">
              <a:solidFill>
                <a:schemeClr val="dk1"/>
              </a:solidFill>
            </a:endParaRPr>
          </a:p>
          <a:p>
            <a:pPr indent="0" lvl="0" marL="0" marR="0" rtl="0" algn="ctr">
              <a:spcBef>
                <a:spcPts val="0"/>
              </a:spcBef>
              <a:spcAft>
                <a:spcPts val="0"/>
              </a:spcAft>
              <a:buNone/>
            </a:pPr>
            <a:r>
              <a:t/>
            </a:r>
            <a:endParaRPr sz="1800"/>
          </a:p>
          <a:p>
            <a:pPr indent="0" lvl="0" marL="0" marR="0" rtl="0" algn="ctr">
              <a:spcBef>
                <a:spcPts val="0"/>
              </a:spcBef>
              <a:spcAft>
                <a:spcPts val="0"/>
              </a:spcAft>
              <a:buNone/>
            </a:pPr>
            <a:r>
              <a:rPr lang="ko-KR" sz="1800"/>
              <a:t>2 서울시 기준 모델을 </a:t>
            </a:r>
            <a:endParaRPr sz="1800"/>
          </a:p>
          <a:p>
            <a:pPr indent="0" lvl="0" marL="0" marR="0" rtl="0" algn="ctr">
              <a:spcBef>
                <a:spcPts val="0"/>
              </a:spcBef>
              <a:spcAft>
                <a:spcPts val="0"/>
              </a:spcAft>
              <a:buNone/>
            </a:pPr>
            <a:r>
              <a:rPr lang="ko-KR" sz="1800"/>
              <a:t>전국 각 지역에 확대하여 </a:t>
            </a:r>
            <a:endParaRPr sz="1800"/>
          </a:p>
          <a:p>
            <a:pPr indent="0" lvl="0" marL="0" marR="0" rtl="0" algn="ctr">
              <a:spcBef>
                <a:spcPts val="0"/>
              </a:spcBef>
              <a:spcAft>
                <a:spcPts val="0"/>
              </a:spcAft>
              <a:buNone/>
            </a:pPr>
            <a:r>
              <a:rPr lang="ko-KR" sz="1800"/>
              <a:t>지역별 부족한 돌봄교실 수 파악</a:t>
            </a:r>
            <a:endParaRPr sz="1800"/>
          </a:p>
        </p:txBody>
      </p:sp>
      <p:sp>
        <p:nvSpPr>
          <p:cNvPr id="601" name="Google Shape;601;p45"/>
          <p:cNvSpPr txBox="1"/>
          <p:nvPr/>
        </p:nvSpPr>
        <p:spPr>
          <a:xfrm>
            <a:off x="9309650" y="4080952"/>
            <a:ext cx="1490400" cy="868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ko-KR" sz="1700">
                <a:solidFill>
                  <a:schemeClr val="dk1"/>
                </a:solidFill>
              </a:rPr>
              <a:t>제 2회 </a:t>
            </a:r>
            <a:endParaRPr sz="1700">
              <a:solidFill>
                <a:schemeClr val="dk1"/>
              </a:solidFill>
            </a:endParaRPr>
          </a:p>
          <a:p>
            <a:pPr indent="0" lvl="0" marL="0" marR="0" rtl="0" algn="ctr">
              <a:spcBef>
                <a:spcPts val="0"/>
              </a:spcBef>
              <a:spcAft>
                <a:spcPts val="0"/>
              </a:spcAft>
              <a:buNone/>
            </a:pPr>
            <a:r>
              <a:rPr lang="ko-KR" sz="1700">
                <a:solidFill>
                  <a:schemeClr val="dk1"/>
                </a:solidFill>
              </a:rPr>
              <a:t>교육공공데이터</a:t>
            </a:r>
            <a:endParaRPr sz="1700">
              <a:solidFill>
                <a:schemeClr val="dk1"/>
              </a:solidFill>
            </a:endParaRPr>
          </a:p>
          <a:p>
            <a:pPr indent="0" lvl="0" marL="0" marR="0" rtl="0" algn="ctr">
              <a:spcBef>
                <a:spcPts val="0"/>
              </a:spcBef>
              <a:spcAft>
                <a:spcPts val="0"/>
              </a:spcAft>
              <a:buNone/>
            </a:pPr>
            <a:r>
              <a:rPr lang="ko-KR" sz="1700">
                <a:solidFill>
                  <a:schemeClr val="dk1"/>
                </a:solidFill>
              </a:rPr>
              <a:t> 활용대회</a:t>
            </a:r>
            <a:endParaRPr sz="1700">
              <a:solidFill>
                <a:schemeClr val="dk1"/>
              </a:solidFill>
            </a:endParaRPr>
          </a:p>
          <a:p>
            <a:pPr indent="0" lvl="0" marL="0" marR="0" rtl="0" algn="ctr">
              <a:spcBef>
                <a:spcPts val="0"/>
              </a:spcBef>
              <a:spcAft>
                <a:spcPts val="0"/>
              </a:spcAft>
              <a:buNone/>
            </a:pPr>
            <a:r>
              <a:t/>
            </a:r>
            <a:endParaRPr>
              <a:solidFill>
                <a:schemeClr val="dk1"/>
              </a:solidFill>
              <a:latin typeface="Arial"/>
              <a:ea typeface="Arial"/>
              <a:cs typeface="Arial"/>
              <a:sym typeface="Arial"/>
            </a:endParaRPr>
          </a:p>
          <a:p>
            <a:pPr indent="0" lvl="0" marL="0" marR="0" rtl="0" algn="ctr">
              <a:spcBef>
                <a:spcPts val="0"/>
              </a:spcBef>
              <a:spcAft>
                <a:spcPts val="0"/>
              </a:spcAft>
              <a:buNone/>
            </a:pPr>
            <a:r>
              <a:rPr lang="ko-KR">
                <a:solidFill>
                  <a:schemeClr val="dk1"/>
                </a:solidFill>
                <a:latin typeface="Arial"/>
                <a:ea typeface="Arial"/>
                <a:cs typeface="Arial"/>
                <a:sym typeface="Arial"/>
              </a:rPr>
              <a:t>   </a:t>
            </a:r>
            <a:endParaRPr/>
          </a:p>
        </p:txBody>
      </p:sp>
      <p:sp>
        <p:nvSpPr>
          <p:cNvPr id="602" name="Google Shape;602;p45"/>
          <p:cNvSpPr txBox="1"/>
          <p:nvPr/>
        </p:nvSpPr>
        <p:spPr>
          <a:xfrm>
            <a:off x="5555672" y="3943995"/>
            <a:ext cx="2717100" cy="11424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ko-KR" sz="1700">
                <a:solidFill>
                  <a:schemeClr val="dk1"/>
                </a:solidFill>
              </a:rPr>
              <a:t>1 돌봄교실의 양적확대</a:t>
            </a:r>
            <a:endParaRPr sz="1700">
              <a:solidFill>
                <a:schemeClr val="dk1"/>
              </a:solidFill>
            </a:endParaRPr>
          </a:p>
          <a:p>
            <a:pPr indent="0" lvl="0" marL="0" marR="0" rtl="0" algn="ctr">
              <a:spcBef>
                <a:spcPts val="0"/>
              </a:spcBef>
              <a:spcAft>
                <a:spcPts val="0"/>
              </a:spcAft>
              <a:buNone/>
            </a:pPr>
            <a:r>
              <a:rPr lang="ko-KR" sz="1700">
                <a:solidFill>
                  <a:schemeClr val="dk1"/>
                </a:solidFill>
              </a:rPr>
              <a:t>(교실수 확대+교사수 확대)</a:t>
            </a:r>
            <a:endParaRPr sz="1700">
              <a:solidFill>
                <a:schemeClr val="dk1"/>
              </a:solidFill>
            </a:endParaRPr>
          </a:p>
          <a:p>
            <a:pPr indent="0" lvl="0" marL="0" marR="0" rtl="0" algn="ctr">
              <a:spcBef>
                <a:spcPts val="0"/>
              </a:spcBef>
              <a:spcAft>
                <a:spcPts val="0"/>
              </a:spcAft>
              <a:buNone/>
            </a:pPr>
            <a:r>
              <a:t/>
            </a:r>
            <a:endParaRPr sz="1700">
              <a:solidFill>
                <a:schemeClr val="dk1"/>
              </a:solidFill>
            </a:endParaRPr>
          </a:p>
          <a:p>
            <a:pPr indent="0" lvl="0" marL="0" marR="0" rtl="0" algn="ctr">
              <a:spcBef>
                <a:spcPts val="0"/>
              </a:spcBef>
              <a:spcAft>
                <a:spcPts val="0"/>
              </a:spcAft>
              <a:buNone/>
            </a:pPr>
            <a:r>
              <a:rPr lang="ko-KR" sz="1700">
                <a:solidFill>
                  <a:schemeClr val="dk1"/>
                </a:solidFill>
              </a:rPr>
              <a:t> 2돌봄교실 서비스의</a:t>
            </a:r>
            <a:endParaRPr sz="1700">
              <a:solidFill>
                <a:schemeClr val="dk1"/>
              </a:solidFill>
            </a:endParaRPr>
          </a:p>
          <a:p>
            <a:pPr indent="0" lvl="0" marL="0" marR="0" rtl="0" algn="ctr">
              <a:spcBef>
                <a:spcPts val="0"/>
              </a:spcBef>
              <a:spcAft>
                <a:spcPts val="0"/>
              </a:spcAft>
              <a:buNone/>
            </a:pPr>
            <a:r>
              <a:rPr lang="ko-KR" sz="1700">
                <a:solidFill>
                  <a:schemeClr val="dk1"/>
                </a:solidFill>
              </a:rPr>
              <a:t> 질적 향상</a:t>
            </a:r>
            <a:endParaRPr sz="1700">
              <a:solidFill>
                <a:schemeClr val="dk1"/>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F0"/>
        </a:solidFill>
      </p:bgPr>
    </p:bg>
    <p:spTree>
      <p:nvGrpSpPr>
        <p:cNvPr id="606" name="Shape 606"/>
        <p:cNvGrpSpPr/>
        <p:nvPr/>
      </p:nvGrpSpPr>
      <p:grpSpPr>
        <a:xfrm>
          <a:off x="0" y="0"/>
          <a:ext cx="0" cy="0"/>
          <a:chOff x="0" y="0"/>
          <a:chExt cx="0" cy="0"/>
        </a:xfrm>
      </p:grpSpPr>
      <p:sp>
        <p:nvSpPr>
          <p:cNvPr id="607" name="Google Shape;607;p46"/>
          <p:cNvSpPr txBox="1"/>
          <p:nvPr/>
        </p:nvSpPr>
        <p:spPr>
          <a:xfrm>
            <a:off x="1863533" y="2866375"/>
            <a:ext cx="4232700" cy="92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ko-KR" sz="5400">
                <a:solidFill>
                  <a:srgbClr val="3F3F3F"/>
                </a:solidFill>
              </a:rPr>
              <a:t>감사합니다 :)</a:t>
            </a:r>
            <a:endParaRPr sz="5400">
              <a:solidFill>
                <a:srgbClr val="3F3F3F"/>
              </a:solidFill>
              <a:latin typeface="Arial"/>
              <a:ea typeface="Arial"/>
              <a:cs typeface="Arial"/>
              <a:sym typeface="Arial"/>
            </a:endParaRPr>
          </a:p>
        </p:txBody>
      </p:sp>
      <p:grpSp>
        <p:nvGrpSpPr>
          <p:cNvPr id="608" name="Google Shape;608;p46"/>
          <p:cNvGrpSpPr/>
          <p:nvPr/>
        </p:nvGrpSpPr>
        <p:grpSpPr>
          <a:xfrm rot="-9881606">
            <a:off x="7659443" y="126994"/>
            <a:ext cx="4452799" cy="7146096"/>
            <a:chOff x="-544757" y="-76206"/>
            <a:chExt cx="4452799" cy="7146096"/>
          </a:xfrm>
        </p:grpSpPr>
        <p:sp>
          <p:nvSpPr>
            <p:cNvPr id="609" name="Google Shape;609;p46"/>
            <p:cNvSpPr/>
            <p:nvPr/>
          </p:nvSpPr>
          <p:spPr>
            <a:xfrm>
              <a:off x="-544757" y="1012945"/>
              <a:ext cx="2675468" cy="2675468"/>
            </a:xfrm>
            <a:prstGeom prst="ellipse">
              <a:avLst/>
            </a:prstGeom>
            <a:solidFill>
              <a:srgbClr val="CF5F5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610" name="Google Shape;610;p46"/>
            <p:cNvSpPr/>
            <p:nvPr/>
          </p:nvSpPr>
          <p:spPr>
            <a:xfrm>
              <a:off x="148838" y="-76206"/>
              <a:ext cx="1888067" cy="1888067"/>
            </a:xfrm>
            <a:prstGeom prst="ellipse">
              <a:avLst/>
            </a:prstGeom>
            <a:solidFill>
              <a:srgbClr val="F2C06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611" name="Google Shape;611;p46"/>
            <p:cNvSpPr/>
            <p:nvPr/>
          </p:nvSpPr>
          <p:spPr>
            <a:xfrm>
              <a:off x="1638971" y="609593"/>
              <a:ext cx="990601" cy="990601"/>
            </a:xfrm>
            <a:prstGeom prst="ellipse">
              <a:avLst/>
            </a:prstGeom>
            <a:solidFill>
              <a:srgbClr val="CF5F5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612" name="Google Shape;612;p46"/>
            <p:cNvSpPr/>
            <p:nvPr/>
          </p:nvSpPr>
          <p:spPr>
            <a:xfrm>
              <a:off x="2130711" y="973662"/>
              <a:ext cx="702733" cy="702733"/>
            </a:xfrm>
            <a:prstGeom prst="ellipse">
              <a:avLst/>
            </a:prstGeom>
            <a:solidFill>
              <a:srgbClr val="5F938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613" name="Google Shape;613;p46"/>
            <p:cNvSpPr/>
            <p:nvPr/>
          </p:nvSpPr>
          <p:spPr>
            <a:xfrm>
              <a:off x="2629572" y="3587516"/>
              <a:ext cx="702733" cy="702733"/>
            </a:xfrm>
            <a:prstGeom prst="ellipse">
              <a:avLst/>
            </a:prstGeom>
            <a:solidFill>
              <a:srgbClr val="99A6A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614" name="Google Shape;614;p46"/>
            <p:cNvSpPr/>
            <p:nvPr/>
          </p:nvSpPr>
          <p:spPr>
            <a:xfrm>
              <a:off x="589106" y="1905000"/>
              <a:ext cx="355603" cy="355603"/>
            </a:xfrm>
            <a:prstGeom prst="ellipse">
              <a:avLst/>
            </a:prstGeom>
            <a:solidFill>
              <a:srgbClr val="F2C06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615" name="Google Shape;615;p46"/>
            <p:cNvSpPr/>
            <p:nvPr/>
          </p:nvSpPr>
          <p:spPr>
            <a:xfrm>
              <a:off x="652607" y="4131735"/>
              <a:ext cx="287865" cy="287865"/>
            </a:xfrm>
            <a:prstGeom prst="ellipse">
              <a:avLst/>
            </a:prstGeom>
            <a:solidFill>
              <a:srgbClr val="CF5F5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616" name="Google Shape;616;p46"/>
            <p:cNvSpPr/>
            <p:nvPr/>
          </p:nvSpPr>
          <p:spPr>
            <a:xfrm>
              <a:off x="-149274" y="5240872"/>
              <a:ext cx="1603761" cy="1603761"/>
            </a:xfrm>
            <a:prstGeom prst="ellipse">
              <a:avLst/>
            </a:prstGeom>
            <a:solidFill>
              <a:srgbClr val="5F938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617" name="Google Shape;617;p46"/>
            <p:cNvSpPr/>
            <p:nvPr/>
          </p:nvSpPr>
          <p:spPr>
            <a:xfrm>
              <a:off x="3552439" y="1752597"/>
              <a:ext cx="355603" cy="355603"/>
            </a:xfrm>
            <a:prstGeom prst="ellipse">
              <a:avLst/>
            </a:prstGeom>
            <a:solidFill>
              <a:srgbClr val="99A6A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618" name="Google Shape;618;p46"/>
            <p:cNvSpPr/>
            <p:nvPr/>
          </p:nvSpPr>
          <p:spPr>
            <a:xfrm>
              <a:off x="766907" y="6036957"/>
              <a:ext cx="1032933" cy="1032933"/>
            </a:xfrm>
            <a:prstGeom prst="ellipse">
              <a:avLst/>
            </a:prstGeom>
            <a:solidFill>
              <a:srgbClr val="F2C06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619" name="Google Shape;619;p46"/>
            <p:cNvSpPr/>
            <p:nvPr/>
          </p:nvSpPr>
          <p:spPr>
            <a:xfrm>
              <a:off x="1029372" y="5784519"/>
              <a:ext cx="609599" cy="609599"/>
            </a:xfrm>
            <a:prstGeom prst="ellipse">
              <a:avLst/>
            </a:prstGeom>
            <a:solidFill>
              <a:srgbClr val="CF5F5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620" name="Google Shape;620;p46"/>
            <p:cNvSpPr/>
            <p:nvPr/>
          </p:nvSpPr>
          <p:spPr>
            <a:xfrm>
              <a:off x="1638971" y="4955567"/>
              <a:ext cx="702733" cy="702733"/>
            </a:xfrm>
            <a:prstGeom prst="ellipse">
              <a:avLst/>
            </a:prstGeom>
            <a:solidFill>
              <a:srgbClr val="5F938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621" name="Google Shape;621;p46"/>
            <p:cNvSpPr/>
            <p:nvPr/>
          </p:nvSpPr>
          <p:spPr>
            <a:xfrm>
              <a:off x="2341704" y="5850690"/>
              <a:ext cx="702733" cy="702733"/>
            </a:xfrm>
            <a:prstGeom prst="ellipse">
              <a:avLst/>
            </a:prstGeom>
            <a:solidFill>
              <a:srgbClr val="99A6A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622" name="Google Shape;622;p46"/>
            <p:cNvSpPr/>
            <p:nvPr/>
          </p:nvSpPr>
          <p:spPr>
            <a:xfrm>
              <a:off x="2304276" y="3091613"/>
              <a:ext cx="145224" cy="145224"/>
            </a:xfrm>
            <a:prstGeom prst="ellipse">
              <a:avLst/>
            </a:prstGeom>
            <a:solidFill>
              <a:srgbClr val="F2C06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623" name="Google Shape;623;p46"/>
            <p:cNvSpPr/>
            <p:nvPr/>
          </p:nvSpPr>
          <p:spPr>
            <a:xfrm>
              <a:off x="3459981" y="3369736"/>
              <a:ext cx="152398" cy="152398"/>
            </a:xfrm>
            <a:prstGeom prst="ellipse">
              <a:avLst/>
            </a:prstGeom>
            <a:solidFill>
              <a:srgbClr val="CF5F5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624" name="Google Shape;624;p46"/>
            <p:cNvSpPr/>
            <p:nvPr/>
          </p:nvSpPr>
          <p:spPr>
            <a:xfrm>
              <a:off x="2247643" y="3960086"/>
              <a:ext cx="145224" cy="145224"/>
            </a:xfrm>
            <a:prstGeom prst="ellipse">
              <a:avLst/>
            </a:prstGeom>
            <a:solidFill>
              <a:srgbClr val="F2C06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625" name="Google Shape;625;p46"/>
            <p:cNvSpPr/>
            <p:nvPr/>
          </p:nvSpPr>
          <p:spPr>
            <a:xfrm>
              <a:off x="3403348" y="4238209"/>
              <a:ext cx="152398" cy="152398"/>
            </a:xfrm>
            <a:prstGeom prst="ellipse">
              <a:avLst/>
            </a:prstGeom>
            <a:solidFill>
              <a:srgbClr val="CF5F5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626" name="Google Shape;626;p46"/>
            <p:cNvSpPr/>
            <p:nvPr/>
          </p:nvSpPr>
          <p:spPr>
            <a:xfrm>
              <a:off x="3283801" y="3796146"/>
              <a:ext cx="168052" cy="168052"/>
            </a:xfrm>
            <a:prstGeom prst="ellipse">
              <a:avLst/>
            </a:prstGeom>
            <a:solidFill>
              <a:srgbClr val="5F938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F0"/>
        </a:solidFill>
      </p:bgPr>
    </p:bg>
    <p:spTree>
      <p:nvGrpSpPr>
        <p:cNvPr id="127" name="Shape 127"/>
        <p:cNvGrpSpPr/>
        <p:nvPr/>
      </p:nvGrpSpPr>
      <p:grpSpPr>
        <a:xfrm>
          <a:off x="0" y="0"/>
          <a:ext cx="0" cy="0"/>
          <a:chOff x="0" y="0"/>
          <a:chExt cx="0" cy="0"/>
        </a:xfrm>
      </p:grpSpPr>
      <p:pic>
        <p:nvPicPr>
          <p:cNvPr descr="침실, 방, 테이블, 생일이(가) 표시된 사진&#10;&#10;자동 생성된 설명" id="128" name="Google Shape;128;p16"/>
          <p:cNvPicPr preferRelativeResize="0"/>
          <p:nvPr/>
        </p:nvPicPr>
        <p:blipFill rotWithShape="1">
          <a:blip r:embed="rId3">
            <a:alphaModFix amt="35000"/>
          </a:blip>
          <a:srcRect b="0" l="0" r="0" t="0"/>
          <a:stretch/>
        </p:blipFill>
        <p:spPr>
          <a:xfrm>
            <a:off x="1588804" y="975397"/>
            <a:ext cx="9194180" cy="5258563"/>
          </a:xfrm>
          <a:prstGeom prst="rect">
            <a:avLst/>
          </a:prstGeom>
          <a:noFill/>
          <a:ln>
            <a:noFill/>
          </a:ln>
        </p:spPr>
      </p:pic>
      <p:sp>
        <p:nvSpPr>
          <p:cNvPr id="129" name="Google Shape;129;p16"/>
          <p:cNvSpPr txBox="1"/>
          <p:nvPr/>
        </p:nvSpPr>
        <p:spPr>
          <a:xfrm>
            <a:off x="5041064" y="288780"/>
            <a:ext cx="2804100" cy="400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ko-KR" sz="3000">
                <a:solidFill>
                  <a:srgbClr val="3F3F3F"/>
                </a:solidFill>
              </a:rPr>
              <a:t>프로젝트 소</a:t>
            </a:r>
            <a:r>
              <a:rPr b="1" lang="ko-KR" sz="3000">
                <a:solidFill>
                  <a:srgbClr val="3F3F3F"/>
                </a:solidFill>
              </a:rPr>
              <a:t>개</a:t>
            </a:r>
            <a:endParaRPr b="1" sz="3000">
              <a:solidFill>
                <a:srgbClr val="3F3F3F"/>
              </a:solidFill>
            </a:endParaRPr>
          </a:p>
        </p:txBody>
      </p:sp>
      <p:sp>
        <p:nvSpPr>
          <p:cNvPr id="130" name="Google Shape;130;p16"/>
          <p:cNvSpPr/>
          <p:nvPr/>
        </p:nvSpPr>
        <p:spPr>
          <a:xfrm>
            <a:off x="4692796" y="436620"/>
            <a:ext cx="262556" cy="262556"/>
          </a:xfrm>
          <a:prstGeom prst="ellipse">
            <a:avLst/>
          </a:prstGeom>
          <a:noFill/>
          <a:ln cap="flat" cmpd="sng" w="57150">
            <a:solidFill>
              <a:srgbClr val="F2C06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131" name="Google Shape;131;p16"/>
          <p:cNvSpPr/>
          <p:nvPr/>
        </p:nvSpPr>
        <p:spPr>
          <a:xfrm flipH="1">
            <a:off x="7930883" y="426475"/>
            <a:ext cx="262500" cy="262500"/>
          </a:xfrm>
          <a:prstGeom prst="ellipse">
            <a:avLst/>
          </a:prstGeom>
          <a:noFill/>
          <a:ln cap="flat" cmpd="sng" w="57150">
            <a:solidFill>
              <a:srgbClr val="F2C06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132" name="Google Shape;132;p16"/>
          <p:cNvSpPr txBox="1"/>
          <p:nvPr/>
        </p:nvSpPr>
        <p:spPr>
          <a:xfrm>
            <a:off x="4264375" y="1893200"/>
            <a:ext cx="4357500" cy="748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ko-KR" sz="4800">
                <a:solidFill>
                  <a:srgbClr val="3F3F3F"/>
                </a:solidFill>
                <a:latin typeface="Arial"/>
                <a:ea typeface="Arial"/>
                <a:cs typeface="Arial"/>
                <a:sym typeface="Arial"/>
              </a:rPr>
              <a:t>“</a:t>
            </a:r>
            <a:r>
              <a:rPr lang="ko-KR" sz="4800">
                <a:solidFill>
                  <a:srgbClr val="3F3F3F"/>
                </a:solidFill>
              </a:rPr>
              <a:t>초등</a:t>
            </a:r>
            <a:r>
              <a:rPr lang="ko-KR" sz="4800">
                <a:solidFill>
                  <a:srgbClr val="3F3F3F"/>
                </a:solidFill>
                <a:latin typeface="Arial"/>
                <a:ea typeface="Arial"/>
                <a:cs typeface="Arial"/>
                <a:sym typeface="Arial"/>
              </a:rPr>
              <a:t>돌봄교실” </a:t>
            </a:r>
            <a:endParaRPr/>
          </a:p>
        </p:txBody>
      </p:sp>
      <p:sp>
        <p:nvSpPr>
          <p:cNvPr id="133" name="Google Shape;133;p16"/>
          <p:cNvSpPr txBox="1"/>
          <p:nvPr/>
        </p:nvSpPr>
        <p:spPr>
          <a:xfrm>
            <a:off x="2121925" y="3500100"/>
            <a:ext cx="8127900" cy="10434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ko-KR" sz="2400">
                <a:solidFill>
                  <a:srgbClr val="3F3F3F"/>
                </a:solidFill>
              </a:rPr>
              <a:t>별도 시설(</a:t>
            </a:r>
            <a:r>
              <a:rPr b="1" lang="ko-KR" sz="2400">
                <a:solidFill>
                  <a:srgbClr val="3F3F3F"/>
                </a:solidFill>
              </a:rPr>
              <a:t>전용 또는 겸용교실 등)</a:t>
            </a:r>
            <a:r>
              <a:rPr b="1" lang="ko-KR" sz="2400">
                <a:solidFill>
                  <a:srgbClr val="3F3F3F"/>
                </a:solidFill>
              </a:rPr>
              <a:t>이 갖추어진 공간에서</a:t>
            </a:r>
            <a:endParaRPr b="1" sz="2400">
              <a:solidFill>
                <a:srgbClr val="3F3F3F"/>
              </a:solidFill>
            </a:endParaRPr>
          </a:p>
          <a:p>
            <a:pPr indent="0" lvl="0" marL="0" marR="0" rtl="0" algn="ctr">
              <a:spcBef>
                <a:spcPts val="0"/>
              </a:spcBef>
              <a:spcAft>
                <a:spcPts val="0"/>
              </a:spcAft>
              <a:buNone/>
            </a:pPr>
            <a:r>
              <a:rPr b="1" lang="ko-KR" sz="2400">
                <a:solidFill>
                  <a:srgbClr val="3F3F3F"/>
                </a:solidFill>
              </a:rPr>
              <a:t> </a:t>
            </a:r>
            <a:endParaRPr b="1" sz="2400">
              <a:solidFill>
                <a:srgbClr val="3F3F3F"/>
              </a:solidFill>
            </a:endParaRPr>
          </a:p>
          <a:p>
            <a:pPr indent="0" lvl="0" marL="0" marR="0" rtl="0" algn="ctr">
              <a:spcBef>
                <a:spcPts val="0"/>
              </a:spcBef>
              <a:spcAft>
                <a:spcPts val="0"/>
              </a:spcAft>
              <a:buNone/>
            </a:pPr>
            <a:r>
              <a:rPr b="1" lang="ko-KR" sz="2400">
                <a:solidFill>
                  <a:srgbClr val="3F3F3F"/>
                </a:solidFill>
              </a:rPr>
              <a:t>돌봄이 필요한 학생들을 대상으로  </a:t>
            </a:r>
            <a:endParaRPr b="1" sz="2400">
              <a:solidFill>
                <a:srgbClr val="3F3F3F"/>
              </a:solidFill>
            </a:endParaRPr>
          </a:p>
          <a:p>
            <a:pPr indent="0" lvl="0" marL="0" marR="0" rtl="0" algn="ctr">
              <a:spcBef>
                <a:spcPts val="0"/>
              </a:spcBef>
              <a:spcAft>
                <a:spcPts val="0"/>
              </a:spcAft>
              <a:buNone/>
            </a:pPr>
            <a:r>
              <a:t/>
            </a:r>
            <a:endParaRPr b="1" sz="2400">
              <a:solidFill>
                <a:srgbClr val="3F3F3F"/>
              </a:solidFill>
            </a:endParaRPr>
          </a:p>
          <a:p>
            <a:pPr indent="0" lvl="0" marL="0" marR="0" rtl="0" algn="ctr">
              <a:spcBef>
                <a:spcPts val="0"/>
              </a:spcBef>
              <a:spcAft>
                <a:spcPts val="0"/>
              </a:spcAft>
              <a:buNone/>
            </a:pPr>
            <a:r>
              <a:rPr b="1" lang="ko-KR" sz="2400">
                <a:solidFill>
                  <a:srgbClr val="3F3F3F"/>
                </a:solidFill>
              </a:rPr>
              <a:t>정규 수업 외에 이루어지는 돌봄활동</a:t>
            </a:r>
            <a:r>
              <a:rPr b="1" lang="ko-KR" sz="2000">
                <a:solidFill>
                  <a:srgbClr val="3F3F3F"/>
                </a:solidFill>
              </a:rPr>
              <a:t> </a:t>
            </a:r>
            <a:endParaRPr b="1" sz="2000">
              <a:solidFill>
                <a:srgbClr val="3F3F3F"/>
              </a:solidFill>
            </a:endParaRPr>
          </a:p>
          <a:p>
            <a:pPr indent="0" lvl="0" marL="0" marR="0" rtl="0" algn="ctr">
              <a:spcBef>
                <a:spcPts val="0"/>
              </a:spcBef>
              <a:spcAft>
                <a:spcPts val="0"/>
              </a:spcAft>
              <a:buNone/>
            </a:pPr>
            <a:r>
              <a:t/>
            </a:r>
            <a:endParaRPr b="1" sz="2000">
              <a:solidFill>
                <a:srgbClr val="3F3F3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F0"/>
        </a:solidFill>
      </p:bgPr>
    </p:bg>
    <p:spTree>
      <p:nvGrpSpPr>
        <p:cNvPr id="137" name="Shape 137"/>
        <p:cNvGrpSpPr/>
        <p:nvPr/>
      </p:nvGrpSpPr>
      <p:grpSpPr>
        <a:xfrm>
          <a:off x="0" y="0"/>
          <a:ext cx="0" cy="0"/>
          <a:chOff x="0" y="0"/>
          <a:chExt cx="0" cy="0"/>
        </a:xfrm>
      </p:grpSpPr>
      <p:sp>
        <p:nvSpPr>
          <p:cNvPr id="138" name="Google Shape;138;p17"/>
          <p:cNvSpPr/>
          <p:nvPr/>
        </p:nvSpPr>
        <p:spPr>
          <a:xfrm>
            <a:off x="897925" y="1856178"/>
            <a:ext cx="2521800" cy="2377800"/>
          </a:xfrm>
          <a:prstGeom prst="ellipse">
            <a:avLst/>
          </a:prstGeom>
          <a:solidFill>
            <a:srgbClr val="3F3F3F">
              <a:alpha val="9803"/>
            </a:srgbClr>
          </a:solidFill>
          <a:ln cap="flat" cmpd="sng" w="76200">
            <a:solidFill>
              <a:srgbClr val="CF5F5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ko-KR" sz="3000">
                <a:solidFill>
                  <a:srgbClr val="3F3F3F"/>
                </a:solidFill>
              </a:rPr>
              <a:t>초등</a:t>
            </a:r>
            <a:endParaRPr b="1" sz="3000">
              <a:solidFill>
                <a:srgbClr val="3F3F3F"/>
              </a:solidFill>
            </a:endParaRPr>
          </a:p>
          <a:p>
            <a:pPr indent="0" lvl="0" marL="0" marR="0" rtl="0" algn="ctr">
              <a:spcBef>
                <a:spcPts val="0"/>
              </a:spcBef>
              <a:spcAft>
                <a:spcPts val="0"/>
              </a:spcAft>
              <a:buNone/>
            </a:pPr>
            <a:r>
              <a:rPr b="1" lang="ko-KR" sz="3000">
                <a:solidFill>
                  <a:srgbClr val="3F3F3F"/>
                </a:solidFill>
              </a:rPr>
              <a:t>돌봄</a:t>
            </a:r>
            <a:r>
              <a:rPr b="1" lang="ko-KR" sz="3000">
                <a:solidFill>
                  <a:srgbClr val="3F3F3F"/>
                </a:solidFill>
              </a:rPr>
              <a:t>교실</a:t>
            </a:r>
            <a:endParaRPr b="1" sz="3000">
              <a:solidFill>
                <a:srgbClr val="3F3F3F"/>
              </a:solidFill>
            </a:endParaRPr>
          </a:p>
          <a:p>
            <a:pPr indent="0" lvl="0" marL="0" marR="0" rtl="0" algn="ctr">
              <a:spcBef>
                <a:spcPts val="0"/>
              </a:spcBef>
              <a:spcAft>
                <a:spcPts val="0"/>
              </a:spcAft>
              <a:buNone/>
            </a:pPr>
            <a:r>
              <a:t/>
            </a:r>
            <a:endParaRPr b="1" sz="1200">
              <a:solidFill>
                <a:srgbClr val="3F3F3F"/>
              </a:solidFill>
            </a:endParaRPr>
          </a:p>
        </p:txBody>
      </p:sp>
      <p:sp>
        <p:nvSpPr>
          <p:cNvPr id="139" name="Google Shape;139;p17"/>
          <p:cNvSpPr/>
          <p:nvPr/>
        </p:nvSpPr>
        <p:spPr>
          <a:xfrm>
            <a:off x="8407921" y="1849961"/>
            <a:ext cx="2668500" cy="2490000"/>
          </a:xfrm>
          <a:prstGeom prst="ellipse">
            <a:avLst/>
          </a:prstGeom>
          <a:solidFill>
            <a:srgbClr val="CF5F54"/>
          </a:solidFill>
          <a:ln cap="flat" cmpd="sng" w="76200">
            <a:solidFill>
              <a:srgbClr val="CF5F5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ko-KR" sz="2800">
                <a:solidFill>
                  <a:srgbClr val="F2F2F2"/>
                </a:solidFill>
              </a:rPr>
              <a:t>온종일 돌봄 </a:t>
            </a:r>
            <a:endParaRPr b="1"/>
          </a:p>
        </p:txBody>
      </p:sp>
      <p:sp>
        <p:nvSpPr>
          <p:cNvPr id="140" name="Google Shape;140;p17"/>
          <p:cNvSpPr/>
          <p:nvPr/>
        </p:nvSpPr>
        <p:spPr>
          <a:xfrm>
            <a:off x="4834817" y="130082"/>
            <a:ext cx="2495100" cy="2357700"/>
          </a:xfrm>
          <a:prstGeom prst="ellipse">
            <a:avLst/>
          </a:prstGeom>
          <a:solidFill>
            <a:srgbClr val="3F3F3F">
              <a:alpha val="9803"/>
            </a:srgbClr>
          </a:solidFill>
          <a:ln cap="flat" cmpd="sng" w="76200">
            <a:solidFill>
              <a:srgbClr val="CF5F5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ko-KR" sz="3000">
                <a:solidFill>
                  <a:srgbClr val="3F3F3F"/>
                </a:solidFill>
              </a:rPr>
              <a:t>지역</a:t>
            </a:r>
            <a:endParaRPr b="1" sz="3000">
              <a:solidFill>
                <a:srgbClr val="3F3F3F"/>
              </a:solidFill>
            </a:endParaRPr>
          </a:p>
          <a:p>
            <a:pPr indent="0" lvl="0" marL="0" marR="0" rtl="0" algn="ctr">
              <a:spcBef>
                <a:spcPts val="0"/>
              </a:spcBef>
              <a:spcAft>
                <a:spcPts val="0"/>
              </a:spcAft>
              <a:buNone/>
            </a:pPr>
            <a:r>
              <a:rPr b="1" lang="ko-KR" sz="3000">
                <a:solidFill>
                  <a:srgbClr val="3F3F3F"/>
                </a:solidFill>
              </a:rPr>
              <a:t>아동센</a:t>
            </a:r>
            <a:r>
              <a:rPr b="1" lang="ko-KR" sz="3000">
                <a:solidFill>
                  <a:srgbClr val="3F3F3F"/>
                </a:solidFill>
              </a:rPr>
              <a:t>터</a:t>
            </a:r>
            <a:endParaRPr b="1" sz="1000">
              <a:solidFill>
                <a:srgbClr val="3F3F3F"/>
              </a:solidFill>
            </a:endParaRPr>
          </a:p>
          <a:p>
            <a:pPr indent="0" lvl="0" marL="0" marR="0" rtl="0" algn="ctr">
              <a:spcBef>
                <a:spcPts val="0"/>
              </a:spcBef>
              <a:spcAft>
                <a:spcPts val="0"/>
              </a:spcAft>
              <a:buNone/>
            </a:pPr>
            <a:r>
              <a:t/>
            </a:r>
            <a:endParaRPr b="1" sz="1500">
              <a:solidFill>
                <a:srgbClr val="3F3F3F"/>
              </a:solidFill>
            </a:endParaRPr>
          </a:p>
        </p:txBody>
      </p:sp>
      <p:sp>
        <p:nvSpPr>
          <p:cNvPr id="141" name="Google Shape;141;p17"/>
          <p:cNvSpPr txBox="1"/>
          <p:nvPr/>
        </p:nvSpPr>
        <p:spPr>
          <a:xfrm>
            <a:off x="4647750" y="6292500"/>
            <a:ext cx="2896500" cy="34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ko-KR" sz="2000">
                <a:solidFill>
                  <a:srgbClr val="3F3F3F"/>
                </a:solidFill>
              </a:rPr>
              <a:t>마을돌봄</a:t>
            </a:r>
            <a:r>
              <a:rPr b="1" lang="ko-KR" sz="1200">
                <a:solidFill>
                  <a:schemeClr val="dk1"/>
                </a:solidFill>
                <a:latin typeface="Malgun Gothic"/>
                <a:ea typeface="Malgun Gothic"/>
                <a:cs typeface="Malgun Gothic"/>
                <a:sym typeface="Malgun Gothic"/>
              </a:rPr>
              <a:t>(보건복지부,여성가족부)</a:t>
            </a:r>
            <a:r>
              <a:rPr b="1" lang="ko-KR" sz="2000">
                <a:solidFill>
                  <a:srgbClr val="3F3F3F"/>
                </a:solidFill>
              </a:rPr>
              <a:t> </a:t>
            </a:r>
            <a:endParaRPr b="1" sz="2000">
              <a:solidFill>
                <a:srgbClr val="3F3F3F"/>
              </a:solidFill>
            </a:endParaRPr>
          </a:p>
        </p:txBody>
      </p:sp>
      <p:sp>
        <p:nvSpPr>
          <p:cNvPr id="142" name="Google Shape;142;p17"/>
          <p:cNvSpPr txBox="1"/>
          <p:nvPr/>
        </p:nvSpPr>
        <p:spPr>
          <a:xfrm>
            <a:off x="1160750" y="6263700"/>
            <a:ext cx="1808100" cy="400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ko-KR" sz="2000">
                <a:solidFill>
                  <a:srgbClr val="3F3F3F"/>
                </a:solidFill>
              </a:rPr>
              <a:t>학교돌봄</a:t>
            </a:r>
            <a:r>
              <a:rPr b="1" lang="ko-KR" sz="1200">
                <a:solidFill>
                  <a:srgbClr val="3F3F3F"/>
                </a:solidFill>
              </a:rPr>
              <a:t>(교육부)</a:t>
            </a:r>
            <a:endParaRPr b="1" sz="2000">
              <a:solidFill>
                <a:srgbClr val="3F3F3F"/>
              </a:solidFill>
            </a:endParaRPr>
          </a:p>
        </p:txBody>
      </p:sp>
      <p:sp>
        <p:nvSpPr>
          <p:cNvPr id="143" name="Google Shape;143;p17"/>
          <p:cNvSpPr txBox="1"/>
          <p:nvPr/>
        </p:nvSpPr>
        <p:spPr>
          <a:xfrm>
            <a:off x="8675837" y="6263709"/>
            <a:ext cx="2132700" cy="400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ko-KR" sz="2000">
                <a:solidFill>
                  <a:srgbClr val="3F3F3F"/>
                </a:solidFill>
              </a:rPr>
              <a:t>정부</a:t>
            </a:r>
            <a:r>
              <a:rPr b="1" lang="ko-KR" sz="2000">
                <a:solidFill>
                  <a:srgbClr val="3F3F3F"/>
                </a:solidFill>
              </a:rPr>
              <a:t>의 </a:t>
            </a:r>
            <a:r>
              <a:rPr b="1" lang="ko-KR" sz="2000">
                <a:solidFill>
                  <a:srgbClr val="3F3F3F"/>
                </a:solidFill>
              </a:rPr>
              <a:t>추구</a:t>
            </a:r>
            <a:r>
              <a:rPr b="1" lang="ko-KR" sz="2000">
                <a:solidFill>
                  <a:srgbClr val="3F3F3F"/>
                </a:solidFill>
              </a:rPr>
              <a:t>방향</a:t>
            </a:r>
            <a:endParaRPr b="1" sz="2000">
              <a:solidFill>
                <a:srgbClr val="3F3F3F"/>
              </a:solidFill>
            </a:endParaRPr>
          </a:p>
        </p:txBody>
      </p:sp>
      <p:sp>
        <p:nvSpPr>
          <p:cNvPr id="144" name="Google Shape;144;p17"/>
          <p:cNvSpPr/>
          <p:nvPr/>
        </p:nvSpPr>
        <p:spPr>
          <a:xfrm>
            <a:off x="3877026" y="2706126"/>
            <a:ext cx="559500" cy="600600"/>
          </a:xfrm>
          <a:prstGeom prst="mathPlus">
            <a:avLst>
              <a:gd fmla="val 23520" name="adj1"/>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145" name="Google Shape;145;p17"/>
          <p:cNvSpPr/>
          <p:nvPr/>
        </p:nvSpPr>
        <p:spPr>
          <a:xfrm>
            <a:off x="7542826" y="2769913"/>
            <a:ext cx="593700" cy="553200"/>
          </a:xfrm>
          <a:prstGeom prst="mathEqual">
            <a:avLst>
              <a:gd fmla="val 23520" name="adj1"/>
              <a:gd fmla="val 11760" name="adj2"/>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Malgun Gothic"/>
              <a:ea typeface="Malgun Gothic"/>
              <a:cs typeface="Malgun Gothic"/>
              <a:sym typeface="Malgun Gothic"/>
            </a:endParaRPr>
          </a:p>
        </p:txBody>
      </p:sp>
      <p:sp>
        <p:nvSpPr>
          <p:cNvPr id="146" name="Google Shape;146;p17"/>
          <p:cNvSpPr/>
          <p:nvPr/>
        </p:nvSpPr>
        <p:spPr>
          <a:xfrm>
            <a:off x="4776325" y="1916090"/>
            <a:ext cx="2495100" cy="2357700"/>
          </a:xfrm>
          <a:prstGeom prst="ellipse">
            <a:avLst/>
          </a:prstGeom>
          <a:solidFill>
            <a:srgbClr val="3F3F3F">
              <a:alpha val="9800"/>
            </a:srgbClr>
          </a:solidFill>
          <a:ln cap="flat" cmpd="sng" w="76200">
            <a:solidFill>
              <a:srgbClr val="CF5F5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ko-KR" sz="3000">
                <a:solidFill>
                  <a:srgbClr val="3F3F3F"/>
                </a:solidFill>
              </a:rPr>
              <a:t>다함께</a:t>
            </a:r>
            <a:endParaRPr b="1" sz="3000">
              <a:solidFill>
                <a:srgbClr val="3F3F3F"/>
              </a:solidFill>
            </a:endParaRPr>
          </a:p>
          <a:p>
            <a:pPr indent="0" lvl="0" marL="0" marR="0" rtl="0" algn="ctr">
              <a:spcBef>
                <a:spcPts val="0"/>
              </a:spcBef>
              <a:spcAft>
                <a:spcPts val="0"/>
              </a:spcAft>
              <a:buNone/>
            </a:pPr>
            <a:r>
              <a:rPr b="1" lang="ko-KR" sz="3000">
                <a:solidFill>
                  <a:srgbClr val="3F3F3F"/>
                </a:solidFill>
              </a:rPr>
              <a:t>돌봄</a:t>
            </a:r>
            <a:endParaRPr b="1" sz="3000">
              <a:solidFill>
                <a:srgbClr val="3F3F3F"/>
              </a:solidFill>
            </a:endParaRPr>
          </a:p>
        </p:txBody>
      </p:sp>
      <p:sp>
        <p:nvSpPr>
          <p:cNvPr id="147" name="Google Shape;147;p17"/>
          <p:cNvSpPr/>
          <p:nvPr/>
        </p:nvSpPr>
        <p:spPr>
          <a:xfrm>
            <a:off x="4776330" y="3810611"/>
            <a:ext cx="2495100" cy="2357700"/>
          </a:xfrm>
          <a:prstGeom prst="ellipse">
            <a:avLst/>
          </a:prstGeom>
          <a:solidFill>
            <a:srgbClr val="3F3F3F">
              <a:alpha val="9800"/>
            </a:srgbClr>
          </a:solidFill>
          <a:ln cap="flat" cmpd="sng" w="76200">
            <a:solidFill>
              <a:srgbClr val="CF5F5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ko-KR" sz="3000">
                <a:solidFill>
                  <a:srgbClr val="3F3F3F"/>
                </a:solidFill>
              </a:rPr>
              <a:t>청소년</a:t>
            </a:r>
            <a:endParaRPr b="1" sz="3000">
              <a:solidFill>
                <a:srgbClr val="3F3F3F"/>
              </a:solidFill>
            </a:endParaRPr>
          </a:p>
          <a:p>
            <a:pPr indent="0" lvl="0" marL="0" marR="0" rtl="0" algn="ctr">
              <a:spcBef>
                <a:spcPts val="0"/>
              </a:spcBef>
              <a:spcAft>
                <a:spcPts val="0"/>
              </a:spcAft>
              <a:buNone/>
            </a:pPr>
            <a:r>
              <a:rPr b="1" lang="ko-KR" sz="3000">
                <a:solidFill>
                  <a:srgbClr val="3F3F3F"/>
                </a:solidFill>
              </a:rPr>
              <a:t>방과후</a:t>
            </a:r>
            <a:endParaRPr b="1" sz="3000">
              <a:solidFill>
                <a:srgbClr val="3F3F3F"/>
              </a:solidFill>
            </a:endParaRPr>
          </a:p>
          <a:p>
            <a:pPr indent="0" lvl="0" marL="0" marR="0" rtl="0" algn="ctr">
              <a:spcBef>
                <a:spcPts val="0"/>
              </a:spcBef>
              <a:spcAft>
                <a:spcPts val="0"/>
              </a:spcAft>
              <a:buNone/>
            </a:pPr>
            <a:r>
              <a:rPr b="1" lang="ko-KR" sz="3000">
                <a:solidFill>
                  <a:srgbClr val="3F3F3F"/>
                </a:solidFill>
              </a:rPr>
              <a:t>아카데미</a:t>
            </a:r>
            <a:endParaRPr b="1" sz="3000">
              <a:solidFill>
                <a:srgbClr val="3F3F3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8"/>
          <p:cNvSpPr/>
          <p:nvPr/>
        </p:nvSpPr>
        <p:spPr>
          <a:xfrm>
            <a:off x="828370" y="310196"/>
            <a:ext cx="68016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ko-KR" sz="3600" u="none" cap="none" strike="noStrike">
                <a:solidFill>
                  <a:srgbClr val="1A7BAE"/>
                </a:solidFill>
                <a:latin typeface="Impact"/>
                <a:ea typeface="Impact"/>
                <a:cs typeface="Impact"/>
                <a:sym typeface="Impact"/>
              </a:rPr>
              <a:t>Ⅰ. 프로젝트 배경</a:t>
            </a:r>
            <a:endParaRPr b="1" i="0" sz="3600" u="none" cap="none" strike="noStrike">
              <a:solidFill>
                <a:srgbClr val="1A7BAE"/>
              </a:solidFill>
              <a:latin typeface="Impact"/>
              <a:ea typeface="Impact"/>
              <a:cs typeface="Impact"/>
              <a:sym typeface="Impact"/>
            </a:endParaRPr>
          </a:p>
        </p:txBody>
      </p:sp>
      <p:grpSp>
        <p:nvGrpSpPr>
          <p:cNvPr id="153" name="Google Shape;153;p18"/>
          <p:cNvGrpSpPr/>
          <p:nvPr/>
        </p:nvGrpSpPr>
        <p:grpSpPr>
          <a:xfrm>
            <a:off x="648917" y="14748"/>
            <a:ext cx="179794" cy="1187805"/>
            <a:chOff x="281524" y="0"/>
            <a:chExt cx="105606" cy="721500"/>
          </a:xfrm>
        </p:grpSpPr>
        <p:sp>
          <p:nvSpPr>
            <p:cNvPr id="154" name="Google Shape;154;p18"/>
            <p:cNvSpPr/>
            <p:nvPr/>
          </p:nvSpPr>
          <p:spPr>
            <a:xfrm>
              <a:off x="281524" y="0"/>
              <a:ext cx="45600" cy="721500"/>
            </a:xfrm>
            <a:prstGeom prst="rect">
              <a:avLst/>
            </a:prstGeom>
            <a:solidFill>
              <a:srgbClr val="2E75B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Malgun Gothic"/>
                <a:buNone/>
              </a:pPr>
              <a:r>
                <a:t/>
              </a:r>
              <a:endParaRPr b="0" i="0" sz="1800" u="none" cap="none" strike="noStrike">
                <a:solidFill>
                  <a:srgbClr val="FFFFFF"/>
                </a:solidFill>
                <a:latin typeface="Arial"/>
                <a:ea typeface="Arial"/>
                <a:cs typeface="Arial"/>
                <a:sym typeface="Arial"/>
              </a:endParaRPr>
            </a:p>
          </p:txBody>
        </p:sp>
        <p:sp>
          <p:nvSpPr>
            <p:cNvPr id="155" name="Google Shape;155;p18"/>
            <p:cNvSpPr/>
            <p:nvPr/>
          </p:nvSpPr>
          <p:spPr>
            <a:xfrm>
              <a:off x="341530" y="0"/>
              <a:ext cx="45600" cy="721500"/>
            </a:xfrm>
            <a:prstGeom prst="rect">
              <a:avLst/>
            </a:prstGeom>
            <a:solidFill>
              <a:srgbClr val="2E75B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Malgun Gothic"/>
                <a:buNone/>
              </a:pPr>
              <a:r>
                <a:t/>
              </a:r>
              <a:endParaRPr b="0" i="0" sz="1800" u="none" cap="none" strike="noStrike">
                <a:solidFill>
                  <a:srgbClr val="FFFFFF"/>
                </a:solidFill>
                <a:latin typeface="Arial"/>
                <a:ea typeface="Arial"/>
                <a:cs typeface="Arial"/>
                <a:sym typeface="Arial"/>
              </a:endParaRPr>
            </a:p>
          </p:txBody>
        </p:sp>
      </p:grpSp>
      <p:graphicFrame>
        <p:nvGraphicFramePr>
          <p:cNvPr id="156" name="Google Shape;156;p18"/>
          <p:cNvGraphicFramePr/>
          <p:nvPr/>
        </p:nvGraphicFramePr>
        <p:xfrm>
          <a:off x="1045029" y="1971218"/>
          <a:ext cx="3000000" cy="3000000"/>
        </p:xfrm>
        <a:graphic>
          <a:graphicData uri="http://schemas.openxmlformats.org/drawingml/2006/table">
            <a:tbl>
              <a:tblPr>
                <a:noFill/>
                <a:tableStyleId>{210C06E3-8B43-45D2-91A1-545380D778CC}</a:tableStyleId>
              </a:tblPr>
              <a:tblGrid>
                <a:gridCol w="10114375"/>
              </a:tblGrid>
              <a:tr h="522175">
                <a:tc>
                  <a:txBody>
                    <a:bodyPr/>
                    <a:lstStyle/>
                    <a:p>
                      <a:pPr indent="0" lvl="0" marL="0" marR="0" rtl="0" algn="ctr">
                        <a:lnSpc>
                          <a:spcPct val="130000"/>
                        </a:lnSpc>
                        <a:spcBef>
                          <a:spcPts val="0"/>
                        </a:spcBef>
                        <a:spcAft>
                          <a:spcPts val="0"/>
                        </a:spcAft>
                        <a:buClr>
                          <a:schemeClr val="dk1"/>
                        </a:buClr>
                        <a:buSzPts val="1800"/>
                        <a:buFont typeface="Arial"/>
                        <a:buNone/>
                      </a:pPr>
                      <a:r>
                        <a:rPr b="0" i="0" lang="ko-KR" sz="1800" u="none" cap="none" strike="noStrike">
                          <a:solidFill>
                            <a:schemeClr val="dk1"/>
                          </a:solidFill>
                          <a:latin typeface="Malgun Gothic"/>
                          <a:ea typeface="Malgun Gothic"/>
                          <a:cs typeface="Malgun Gothic"/>
                          <a:sym typeface="Malgun Gothic"/>
                        </a:rPr>
                        <a:t>✎ </a:t>
                      </a:r>
                      <a:r>
                        <a:rPr b="1" i="0" lang="ko-KR" sz="2400" u="none" cap="none" strike="noStrike">
                          <a:solidFill>
                            <a:schemeClr val="dk1"/>
                          </a:solidFill>
                          <a:latin typeface="Arial"/>
                          <a:ea typeface="Arial"/>
                          <a:cs typeface="Arial"/>
                          <a:sym typeface="Arial"/>
                        </a:rPr>
                        <a:t>작 성 요 령 </a:t>
                      </a:r>
                      <a:r>
                        <a:rPr b="0" i="0" lang="ko-KR" sz="1800" u="none" cap="none" strike="noStrike">
                          <a:solidFill>
                            <a:schemeClr val="dk1"/>
                          </a:solidFill>
                          <a:latin typeface="Malgun Gothic"/>
                          <a:ea typeface="Malgun Gothic"/>
                          <a:cs typeface="Malgun Gothic"/>
                          <a:sym typeface="Malgun Gothic"/>
                        </a:rPr>
                        <a:t>✎</a:t>
                      </a:r>
                      <a:endParaRPr b="1" i="0" sz="2400" u="none" cap="none" strike="noStrike">
                        <a:solidFill>
                          <a:schemeClr val="dk1"/>
                        </a:solidFill>
                        <a:latin typeface="Arial"/>
                        <a:ea typeface="Arial"/>
                        <a:cs typeface="Arial"/>
                        <a:sym typeface="Arial"/>
                      </a:endParaRPr>
                    </a:p>
                  </a:txBody>
                  <a:tcPr marT="4225" marB="0" marR="4225" marL="72000" anchor="ctr">
                    <a:lnL cap="flat" cmpd="sng" w="12700">
                      <a:solidFill>
                        <a:schemeClr val="dk1"/>
                      </a:solidFill>
                      <a:prstDash val="dot"/>
                      <a:round/>
                      <a:headEnd len="sm" w="sm" type="none"/>
                      <a:tailEnd len="sm" w="sm" type="none"/>
                    </a:lnL>
                    <a:lnR cap="flat" cmpd="sng" w="12700">
                      <a:solidFill>
                        <a:schemeClr val="dk1"/>
                      </a:solidFill>
                      <a:prstDash val="dot"/>
                      <a:round/>
                      <a:headEnd len="sm" w="sm" type="none"/>
                      <a:tailEnd len="sm" w="sm" type="none"/>
                    </a:lnR>
                    <a:lnT cap="flat" cmpd="sng" w="12700">
                      <a:solidFill>
                        <a:schemeClr val="dk1"/>
                      </a:solidFill>
                      <a:prstDash val="dot"/>
                      <a:round/>
                      <a:headEnd len="sm" w="sm" type="none"/>
                      <a:tailEnd len="sm" w="sm" type="none"/>
                    </a:lnT>
                    <a:lnB cap="flat" cmpd="sng" w="12700">
                      <a:solidFill>
                        <a:schemeClr val="dk1"/>
                      </a:solidFill>
                      <a:prstDash val="dot"/>
                      <a:round/>
                      <a:headEnd len="sm" w="sm" type="none"/>
                      <a:tailEnd len="sm" w="sm" type="none"/>
                    </a:lnB>
                    <a:solidFill>
                      <a:srgbClr val="BFBFBF"/>
                    </a:solidFill>
                  </a:tcPr>
                </a:tc>
              </a:tr>
              <a:tr h="3076975">
                <a:tc>
                  <a:txBody>
                    <a:bodyPr/>
                    <a:lstStyle/>
                    <a:p>
                      <a:pPr indent="-285750" lvl="0" marL="285750" marR="0" rtl="0" algn="l">
                        <a:lnSpc>
                          <a:spcPct val="130000"/>
                        </a:lnSpc>
                        <a:spcBef>
                          <a:spcPts val="0"/>
                        </a:spcBef>
                        <a:spcAft>
                          <a:spcPts val="0"/>
                        </a:spcAft>
                        <a:buClr>
                          <a:schemeClr val="dk1"/>
                        </a:buClr>
                        <a:buSzPts val="1800"/>
                        <a:buFont typeface="Noto Sans Symbols"/>
                        <a:buChar char="❖"/>
                      </a:pPr>
                      <a:r>
                        <a:rPr b="1" i="0" lang="ko-KR" sz="1800" u="none" cap="none" strike="noStrike">
                          <a:solidFill>
                            <a:schemeClr val="dk1"/>
                          </a:solidFill>
                          <a:latin typeface="Arial"/>
                          <a:ea typeface="Arial"/>
                          <a:cs typeface="Arial"/>
                          <a:sym typeface="Arial"/>
                        </a:rPr>
                        <a:t>[프로젝트 배경]은 아래와 같은 내용 등으로 구성하여 작성한다.</a:t>
                      </a:r>
                      <a:endParaRPr/>
                    </a:p>
                    <a:p>
                      <a:pPr indent="-171450" lvl="0" marL="285750" marR="0" rtl="0" algn="l">
                        <a:lnSpc>
                          <a:spcPct val="130000"/>
                        </a:lnSpc>
                        <a:spcBef>
                          <a:spcPts val="0"/>
                        </a:spcBef>
                        <a:spcAft>
                          <a:spcPts val="0"/>
                        </a:spcAft>
                        <a:buClr>
                          <a:schemeClr val="dk1"/>
                        </a:buClr>
                        <a:buSzPts val="1800"/>
                        <a:buFont typeface="Noto Sans Symbols"/>
                        <a:buNone/>
                      </a:pPr>
                      <a:r>
                        <a:t/>
                      </a:r>
                      <a:endParaRPr b="1" i="0" sz="1800" u="none" cap="none" strike="noStrike">
                        <a:solidFill>
                          <a:schemeClr val="dk1"/>
                        </a:solidFill>
                        <a:latin typeface="Arial"/>
                        <a:ea typeface="Arial"/>
                        <a:cs typeface="Arial"/>
                        <a:sym typeface="Arial"/>
                      </a:endParaRPr>
                    </a:p>
                    <a:p>
                      <a:pPr indent="-285750" lvl="0" marL="285750" marR="0" rtl="0" algn="l">
                        <a:lnSpc>
                          <a:spcPct val="130000"/>
                        </a:lnSpc>
                        <a:spcBef>
                          <a:spcPts val="0"/>
                        </a:spcBef>
                        <a:spcAft>
                          <a:spcPts val="0"/>
                        </a:spcAft>
                        <a:buClr>
                          <a:schemeClr val="dk1"/>
                        </a:buClr>
                        <a:buSzPts val="1800"/>
                        <a:buFont typeface="Arial"/>
                        <a:buChar char="•"/>
                      </a:pPr>
                      <a:r>
                        <a:rPr b="1" i="0" lang="ko-KR" sz="1800" u="none" cap="none" strike="noStrike">
                          <a:solidFill>
                            <a:schemeClr val="dk1"/>
                          </a:solidFill>
                          <a:latin typeface="Arial"/>
                          <a:ea typeface="Arial"/>
                          <a:cs typeface="Arial"/>
                          <a:sym typeface="Arial"/>
                        </a:rPr>
                        <a:t>프로젝트 주제</a:t>
                      </a:r>
                      <a:endParaRPr b="1" i="0" sz="1800" u="none" cap="none" strike="noStrike">
                        <a:solidFill>
                          <a:schemeClr val="dk1"/>
                        </a:solidFill>
                        <a:latin typeface="Arial"/>
                        <a:ea typeface="Arial"/>
                        <a:cs typeface="Arial"/>
                        <a:sym typeface="Arial"/>
                      </a:endParaRPr>
                    </a:p>
                    <a:p>
                      <a:pPr indent="-285750" lvl="0" marL="285750" marR="0" rtl="0" algn="l">
                        <a:lnSpc>
                          <a:spcPct val="130000"/>
                        </a:lnSpc>
                        <a:spcBef>
                          <a:spcPts val="0"/>
                        </a:spcBef>
                        <a:spcAft>
                          <a:spcPts val="0"/>
                        </a:spcAft>
                        <a:buClr>
                          <a:schemeClr val="dk1"/>
                        </a:buClr>
                        <a:buSzPts val="1800"/>
                        <a:buFont typeface="Arial"/>
                        <a:buChar char="•"/>
                      </a:pPr>
                      <a:r>
                        <a:rPr b="1" i="0" lang="ko-KR" sz="1800" u="none" cap="none" strike="noStrike">
                          <a:solidFill>
                            <a:schemeClr val="dk1"/>
                          </a:solidFill>
                          <a:latin typeface="Arial"/>
                          <a:ea typeface="Arial"/>
                          <a:cs typeface="Arial"/>
                          <a:sym typeface="Arial"/>
                        </a:rPr>
                        <a:t>프로젝트 목적</a:t>
                      </a:r>
                      <a:endParaRPr b="1" i="0" sz="1800" u="none" cap="none" strike="noStrike">
                        <a:solidFill>
                          <a:schemeClr val="dk1"/>
                        </a:solidFill>
                        <a:latin typeface="Arial"/>
                        <a:ea typeface="Arial"/>
                        <a:cs typeface="Arial"/>
                        <a:sym typeface="Arial"/>
                      </a:endParaRPr>
                    </a:p>
                    <a:p>
                      <a:pPr indent="-285750" lvl="0" marL="285750" marR="0" rtl="0" algn="l">
                        <a:lnSpc>
                          <a:spcPct val="130000"/>
                        </a:lnSpc>
                        <a:spcBef>
                          <a:spcPts val="0"/>
                        </a:spcBef>
                        <a:spcAft>
                          <a:spcPts val="0"/>
                        </a:spcAft>
                        <a:buClr>
                          <a:schemeClr val="dk1"/>
                        </a:buClr>
                        <a:buSzPts val="1800"/>
                        <a:buFont typeface="Arial"/>
                        <a:buChar char="•"/>
                      </a:pPr>
                      <a:r>
                        <a:rPr b="1" i="0" lang="ko-KR" sz="1800" u="none" cap="none" strike="noStrike">
                          <a:solidFill>
                            <a:schemeClr val="dk1"/>
                          </a:solidFill>
                          <a:latin typeface="Arial"/>
                          <a:ea typeface="Arial"/>
                          <a:cs typeface="Arial"/>
                          <a:sym typeface="Arial"/>
                        </a:rPr>
                        <a:t>프로젝트 개요 (컨셉, 훈련 내용과의 관련성, 개발 환경 등)</a:t>
                      </a:r>
                      <a:endParaRPr/>
                    </a:p>
                    <a:p>
                      <a:pPr indent="-285750" lvl="0" marL="285750" marR="0" rtl="0" algn="l">
                        <a:lnSpc>
                          <a:spcPct val="130000"/>
                        </a:lnSpc>
                        <a:spcBef>
                          <a:spcPts val="0"/>
                        </a:spcBef>
                        <a:spcAft>
                          <a:spcPts val="0"/>
                        </a:spcAft>
                        <a:buClr>
                          <a:schemeClr val="dk1"/>
                        </a:buClr>
                        <a:buSzPts val="1800"/>
                        <a:buFont typeface="Arial"/>
                        <a:buChar char="•"/>
                      </a:pPr>
                      <a:r>
                        <a:rPr b="1" i="0" lang="ko-KR" sz="1800" u="none" cap="none" strike="noStrike">
                          <a:solidFill>
                            <a:schemeClr val="dk1"/>
                          </a:solidFill>
                          <a:latin typeface="Arial"/>
                          <a:ea typeface="Arial"/>
                          <a:cs typeface="Arial"/>
                          <a:sym typeface="Arial"/>
                        </a:rPr>
                        <a:t>프로젝트 구조</a:t>
                      </a:r>
                      <a:endParaRPr b="1" i="0" sz="1800" u="none" cap="none" strike="noStrike">
                        <a:solidFill>
                          <a:schemeClr val="dk1"/>
                        </a:solidFill>
                        <a:latin typeface="Arial"/>
                        <a:ea typeface="Arial"/>
                        <a:cs typeface="Arial"/>
                        <a:sym typeface="Arial"/>
                      </a:endParaRPr>
                    </a:p>
                    <a:p>
                      <a:pPr indent="-285750" lvl="0" marL="285750" marR="0" rtl="0" algn="l">
                        <a:lnSpc>
                          <a:spcPct val="130000"/>
                        </a:lnSpc>
                        <a:spcBef>
                          <a:spcPts val="0"/>
                        </a:spcBef>
                        <a:spcAft>
                          <a:spcPts val="0"/>
                        </a:spcAft>
                        <a:buClr>
                          <a:schemeClr val="dk1"/>
                        </a:buClr>
                        <a:buSzPts val="1800"/>
                        <a:buFont typeface="Arial"/>
                        <a:buChar char="•"/>
                      </a:pPr>
                      <a:r>
                        <a:rPr b="1" i="0" lang="ko-KR" sz="1800" u="none" cap="none" strike="noStrike">
                          <a:solidFill>
                            <a:schemeClr val="dk1"/>
                          </a:solidFill>
                          <a:latin typeface="Arial"/>
                          <a:ea typeface="Arial"/>
                          <a:cs typeface="Arial"/>
                          <a:sym typeface="Arial"/>
                        </a:rPr>
                        <a:t>기대 효과</a:t>
                      </a:r>
                      <a:endParaRPr b="1" i="0" sz="1800" u="none" cap="none" strike="noStrike">
                        <a:solidFill>
                          <a:schemeClr val="dk1"/>
                        </a:solidFill>
                        <a:latin typeface="Arial"/>
                        <a:ea typeface="Arial"/>
                        <a:cs typeface="Arial"/>
                        <a:sym typeface="Arial"/>
                      </a:endParaRPr>
                    </a:p>
                  </a:txBody>
                  <a:tcPr marT="4225" marB="0" marR="4225" marL="72000" anchor="ctr">
                    <a:lnL cap="flat" cmpd="sng" w="12700">
                      <a:solidFill>
                        <a:schemeClr val="dk1"/>
                      </a:solidFill>
                      <a:prstDash val="dot"/>
                      <a:round/>
                      <a:headEnd len="sm" w="sm" type="none"/>
                      <a:tailEnd len="sm" w="sm" type="none"/>
                    </a:lnL>
                    <a:lnR cap="flat" cmpd="sng" w="12700">
                      <a:solidFill>
                        <a:schemeClr val="dk1"/>
                      </a:solidFill>
                      <a:prstDash val="dot"/>
                      <a:round/>
                      <a:headEnd len="sm" w="sm" type="none"/>
                      <a:tailEnd len="sm" w="sm" type="none"/>
                    </a:lnR>
                    <a:lnT cap="flat" cmpd="sng" w="12700">
                      <a:solidFill>
                        <a:schemeClr val="dk1"/>
                      </a:solidFill>
                      <a:prstDash val="dot"/>
                      <a:round/>
                      <a:headEnd len="sm" w="sm" type="none"/>
                      <a:tailEnd len="sm" w="sm" type="none"/>
                    </a:lnT>
                    <a:lnB cap="flat" cmpd="sng" w="12700">
                      <a:solidFill>
                        <a:schemeClr val="dk1"/>
                      </a:solidFill>
                      <a:prstDash val="dot"/>
                      <a:round/>
                      <a:headEnd len="sm" w="sm" type="none"/>
                      <a:tailEnd len="sm" w="sm" type="none"/>
                    </a:lnB>
                  </a:tcPr>
                </a:tc>
              </a:tr>
            </a:tbl>
          </a:graphicData>
        </a:graphic>
      </p:graphicFrame>
      <p:sp>
        <p:nvSpPr>
          <p:cNvPr id="157" name="Google Shape;157;p1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ko-K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F0"/>
        </a:solidFill>
      </p:bgPr>
    </p:bg>
    <p:spTree>
      <p:nvGrpSpPr>
        <p:cNvPr id="161" name="Shape 161"/>
        <p:cNvGrpSpPr/>
        <p:nvPr/>
      </p:nvGrpSpPr>
      <p:grpSpPr>
        <a:xfrm>
          <a:off x="0" y="0"/>
          <a:ext cx="0" cy="0"/>
          <a:chOff x="0" y="0"/>
          <a:chExt cx="0" cy="0"/>
        </a:xfrm>
      </p:grpSpPr>
      <p:sp>
        <p:nvSpPr>
          <p:cNvPr id="162" name="Google Shape;162;p19"/>
          <p:cNvSpPr/>
          <p:nvPr/>
        </p:nvSpPr>
        <p:spPr>
          <a:xfrm>
            <a:off x="11546791" y="5365176"/>
            <a:ext cx="278706" cy="278706"/>
          </a:xfrm>
          <a:prstGeom prst="ellipse">
            <a:avLst/>
          </a:prstGeom>
          <a:solidFill>
            <a:srgbClr val="5F938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163" name="Google Shape;163;p19"/>
          <p:cNvSpPr/>
          <p:nvPr/>
        </p:nvSpPr>
        <p:spPr>
          <a:xfrm>
            <a:off x="10707075" y="6526839"/>
            <a:ext cx="241769" cy="241769"/>
          </a:xfrm>
          <a:prstGeom prst="ellipse">
            <a:avLst/>
          </a:prstGeom>
          <a:solidFill>
            <a:srgbClr val="CF5F5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164" name="Google Shape;164;p19"/>
          <p:cNvSpPr/>
          <p:nvPr/>
        </p:nvSpPr>
        <p:spPr>
          <a:xfrm>
            <a:off x="11204039" y="6251420"/>
            <a:ext cx="342752" cy="342752"/>
          </a:xfrm>
          <a:prstGeom prst="ellipse">
            <a:avLst/>
          </a:prstGeom>
          <a:solidFill>
            <a:srgbClr val="5F938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165" name="Google Shape;165;p19"/>
          <p:cNvSpPr/>
          <p:nvPr/>
        </p:nvSpPr>
        <p:spPr>
          <a:xfrm>
            <a:off x="11615627" y="6205162"/>
            <a:ext cx="57597" cy="57597"/>
          </a:xfrm>
          <a:prstGeom prst="ellipse">
            <a:avLst/>
          </a:prstGeom>
          <a:solidFill>
            <a:srgbClr val="F2C06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grpSp>
        <p:nvGrpSpPr>
          <p:cNvPr id="166" name="Google Shape;166;p19"/>
          <p:cNvGrpSpPr/>
          <p:nvPr/>
        </p:nvGrpSpPr>
        <p:grpSpPr>
          <a:xfrm>
            <a:off x="1316099" y="1040884"/>
            <a:ext cx="4221676" cy="626165"/>
            <a:chOff x="2243872" y="1475310"/>
            <a:chExt cx="4350449" cy="699079"/>
          </a:xfrm>
        </p:grpSpPr>
        <p:sp>
          <p:nvSpPr>
            <p:cNvPr id="167" name="Google Shape;167;p19"/>
            <p:cNvSpPr/>
            <p:nvPr/>
          </p:nvSpPr>
          <p:spPr>
            <a:xfrm>
              <a:off x="2243872" y="1475310"/>
              <a:ext cx="3645609" cy="618784"/>
            </a:xfrm>
            <a:prstGeom prst="roundRect">
              <a:avLst>
                <a:gd fmla="val 50000" name="adj"/>
              </a:avLst>
            </a:prstGeom>
            <a:solidFill>
              <a:srgbClr val="5F938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chemeClr val="lt1"/>
                </a:solidFill>
                <a:latin typeface="Malgun Gothic"/>
                <a:ea typeface="Malgun Gothic"/>
                <a:cs typeface="Malgun Gothic"/>
                <a:sym typeface="Malgun Gothic"/>
              </a:endParaRPr>
            </a:p>
          </p:txBody>
        </p:sp>
        <p:sp>
          <p:nvSpPr>
            <p:cNvPr id="168" name="Google Shape;168;p19"/>
            <p:cNvSpPr txBox="1"/>
            <p:nvPr/>
          </p:nvSpPr>
          <p:spPr>
            <a:xfrm>
              <a:off x="2306121" y="1600189"/>
              <a:ext cx="4288200" cy="574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ko-KR" sz="1600">
                  <a:solidFill>
                    <a:srgbClr val="FFFBF0"/>
                  </a:solidFill>
                </a:rPr>
                <a:t>1.  초등돌봄 수요에 비해 공급 부족  </a:t>
              </a:r>
              <a:endParaRPr b="1"/>
            </a:p>
          </p:txBody>
        </p:sp>
      </p:grpSp>
      <p:grpSp>
        <p:nvGrpSpPr>
          <p:cNvPr id="169" name="Google Shape;169;p19"/>
          <p:cNvGrpSpPr/>
          <p:nvPr/>
        </p:nvGrpSpPr>
        <p:grpSpPr>
          <a:xfrm>
            <a:off x="7505510" y="1078376"/>
            <a:ext cx="3139976" cy="551420"/>
            <a:chOff x="3527878" y="1961801"/>
            <a:chExt cx="2194560" cy="264128"/>
          </a:xfrm>
        </p:grpSpPr>
        <p:sp>
          <p:nvSpPr>
            <p:cNvPr id="170" name="Google Shape;170;p19"/>
            <p:cNvSpPr/>
            <p:nvPr/>
          </p:nvSpPr>
          <p:spPr>
            <a:xfrm>
              <a:off x="3527878" y="1961801"/>
              <a:ext cx="2194560" cy="264128"/>
            </a:xfrm>
            <a:prstGeom prst="roundRect">
              <a:avLst>
                <a:gd fmla="val 50000" name="adj"/>
              </a:avLst>
            </a:prstGeom>
            <a:solidFill>
              <a:srgbClr val="5F938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chemeClr val="lt1"/>
                </a:solidFill>
                <a:latin typeface="Malgun Gothic"/>
                <a:ea typeface="Malgun Gothic"/>
                <a:cs typeface="Malgun Gothic"/>
                <a:sym typeface="Malgun Gothic"/>
              </a:endParaRPr>
            </a:p>
          </p:txBody>
        </p:sp>
        <p:sp>
          <p:nvSpPr>
            <p:cNvPr id="171" name="Google Shape;171;p19"/>
            <p:cNvSpPr txBox="1"/>
            <p:nvPr/>
          </p:nvSpPr>
          <p:spPr>
            <a:xfrm>
              <a:off x="3793864" y="2025087"/>
              <a:ext cx="1662600" cy="162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ko-KR" sz="1600">
                  <a:solidFill>
                    <a:srgbClr val="FFFBF0"/>
                  </a:solidFill>
                </a:rPr>
                <a:t>2. 전문인력과 예산 제한</a:t>
              </a:r>
              <a:endParaRPr b="1"/>
            </a:p>
          </p:txBody>
        </p:sp>
      </p:grpSp>
      <p:sp>
        <p:nvSpPr>
          <p:cNvPr id="172" name="Google Shape;172;p19"/>
          <p:cNvSpPr txBox="1"/>
          <p:nvPr/>
        </p:nvSpPr>
        <p:spPr>
          <a:xfrm>
            <a:off x="343012" y="1785325"/>
            <a:ext cx="5684100" cy="18159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50000"/>
              </a:lnSpc>
              <a:spcBef>
                <a:spcPts val="0"/>
              </a:spcBef>
              <a:spcAft>
                <a:spcPts val="0"/>
              </a:spcAft>
              <a:buClr>
                <a:schemeClr val="dk1"/>
              </a:buClr>
              <a:buSzPts val="1600"/>
              <a:buFont typeface="Noto Sans Symbols"/>
              <a:buChar char="▪"/>
            </a:pPr>
            <a:r>
              <a:rPr lang="ko-KR" sz="1600">
                <a:solidFill>
                  <a:schemeClr val="dk1"/>
                </a:solidFill>
                <a:latin typeface="Arial"/>
                <a:ea typeface="Arial"/>
                <a:cs typeface="Arial"/>
                <a:sym typeface="Arial"/>
              </a:rPr>
              <a:t>11년간 ‘초등돌봄교실’ 참여 학생수 약 5배 증가(2019</a:t>
            </a:r>
            <a:r>
              <a:rPr lang="ko-KR" sz="1600">
                <a:solidFill>
                  <a:schemeClr val="dk1"/>
                </a:solidFill>
              </a:rPr>
              <a:t>기준</a:t>
            </a:r>
            <a:r>
              <a:rPr lang="ko-KR" sz="1600">
                <a:solidFill>
                  <a:schemeClr val="dk1"/>
                </a:solidFill>
                <a:latin typeface="Arial"/>
                <a:ea typeface="Arial"/>
                <a:cs typeface="Arial"/>
                <a:sym typeface="Arial"/>
              </a:rPr>
              <a:t>)</a:t>
            </a:r>
            <a:endParaRPr/>
          </a:p>
          <a:p>
            <a:pPr indent="-285750" lvl="0" marL="285750" marR="0" rtl="0" algn="l">
              <a:lnSpc>
                <a:spcPct val="150000"/>
              </a:lnSpc>
              <a:spcBef>
                <a:spcPts val="0"/>
              </a:spcBef>
              <a:spcAft>
                <a:spcPts val="0"/>
              </a:spcAft>
              <a:buClr>
                <a:schemeClr val="dk1"/>
              </a:buClr>
              <a:buSzPts val="1600"/>
              <a:buFont typeface="Noto Sans Symbols"/>
              <a:buChar char="▪"/>
            </a:pPr>
            <a:r>
              <a:rPr lang="ko-KR" sz="1600">
                <a:solidFill>
                  <a:schemeClr val="dk1"/>
                </a:solidFill>
                <a:latin typeface="Arial"/>
                <a:ea typeface="Arial"/>
                <a:cs typeface="Arial"/>
                <a:sym typeface="Arial"/>
              </a:rPr>
              <a:t>정부 온종일 돌봄정책 발표 </a:t>
            </a:r>
            <a:endParaRPr sz="1600">
              <a:solidFill>
                <a:schemeClr val="dk1"/>
              </a:solidFill>
            </a:endParaRPr>
          </a:p>
          <a:p>
            <a:pPr indent="0" lvl="0" marL="457200" marR="0" rtl="0" algn="l">
              <a:lnSpc>
                <a:spcPct val="150000"/>
              </a:lnSpc>
              <a:spcBef>
                <a:spcPts val="0"/>
              </a:spcBef>
              <a:spcAft>
                <a:spcPts val="0"/>
              </a:spcAft>
              <a:buNone/>
            </a:pPr>
            <a:r>
              <a:rPr lang="ko-KR" sz="1600">
                <a:solidFill>
                  <a:schemeClr val="dk1"/>
                </a:solidFill>
              </a:rPr>
              <a:t>→ 20</a:t>
            </a:r>
            <a:r>
              <a:rPr lang="ko-KR" sz="1600">
                <a:solidFill>
                  <a:schemeClr val="dk1"/>
                </a:solidFill>
                <a:latin typeface="Arial"/>
                <a:ea typeface="Arial"/>
                <a:cs typeface="Arial"/>
                <a:sym typeface="Arial"/>
              </a:rPr>
              <a:t>22년까지 총 3,500실 확대 </a:t>
            </a:r>
            <a:endParaRPr/>
          </a:p>
          <a:p>
            <a:pPr indent="0" lvl="0" marL="457200" marR="0" rtl="0" algn="l">
              <a:lnSpc>
                <a:spcPct val="150000"/>
              </a:lnSpc>
              <a:spcBef>
                <a:spcPts val="0"/>
              </a:spcBef>
              <a:spcAft>
                <a:spcPts val="0"/>
              </a:spcAft>
              <a:buNone/>
            </a:pPr>
            <a:r>
              <a:rPr lang="ko-KR" sz="1600">
                <a:solidFill>
                  <a:schemeClr val="dk1"/>
                </a:solidFill>
              </a:rPr>
              <a:t>→ </a:t>
            </a:r>
            <a:r>
              <a:rPr lang="ko-KR" sz="1600">
                <a:solidFill>
                  <a:schemeClr val="dk1"/>
                </a:solidFill>
                <a:latin typeface="Arial"/>
                <a:ea typeface="Arial"/>
                <a:cs typeface="Arial"/>
                <a:sym typeface="Arial"/>
              </a:rPr>
              <a:t>저학년 위주에서 전학년</a:t>
            </a:r>
            <a:r>
              <a:rPr lang="ko-KR" sz="1600">
                <a:solidFill>
                  <a:schemeClr val="dk1"/>
                </a:solidFill>
              </a:rPr>
              <a:t>으로 운영대상</a:t>
            </a:r>
            <a:r>
              <a:rPr lang="ko-KR" sz="1600">
                <a:solidFill>
                  <a:schemeClr val="dk1"/>
                </a:solidFill>
                <a:latin typeface="Arial"/>
                <a:ea typeface="Arial"/>
                <a:cs typeface="Arial"/>
                <a:sym typeface="Arial"/>
              </a:rPr>
              <a:t> 확대</a:t>
            </a:r>
            <a:endParaRPr/>
          </a:p>
          <a:p>
            <a:pPr indent="0" lvl="0" marL="457200" marR="0" rtl="0" algn="l">
              <a:lnSpc>
                <a:spcPct val="150000"/>
              </a:lnSpc>
              <a:spcBef>
                <a:spcPts val="0"/>
              </a:spcBef>
              <a:spcAft>
                <a:spcPts val="0"/>
              </a:spcAft>
              <a:buNone/>
            </a:pPr>
            <a:r>
              <a:rPr lang="ko-KR" sz="1600">
                <a:solidFill>
                  <a:schemeClr val="dk1"/>
                </a:solidFill>
              </a:rPr>
              <a:t>→ 오후돌봄 시간 연장 : </a:t>
            </a:r>
            <a:r>
              <a:rPr lang="ko-KR" sz="1600">
                <a:solidFill>
                  <a:schemeClr val="dk1"/>
                </a:solidFill>
                <a:latin typeface="Arial"/>
                <a:ea typeface="Arial"/>
                <a:cs typeface="Arial"/>
                <a:sym typeface="Arial"/>
              </a:rPr>
              <a:t>오후5시에서 오후7시</a:t>
            </a:r>
            <a:endParaRPr/>
          </a:p>
          <a:p>
            <a:pPr indent="-184150" lvl="0" marL="285750" marR="0" rtl="0" algn="l">
              <a:spcBef>
                <a:spcPts val="0"/>
              </a:spcBef>
              <a:spcAft>
                <a:spcPts val="0"/>
              </a:spcAft>
              <a:buClr>
                <a:schemeClr val="dk1"/>
              </a:buClr>
              <a:buSzPts val="1600"/>
              <a:buFont typeface="Noto Sans Symbols"/>
              <a:buNone/>
            </a:pPr>
            <a:r>
              <a:t/>
            </a:r>
            <a:endParaRPr sz="1600">
              <a:solidFill>
                <a:schemeClr val="dk1"/>
              </a:solidFill>
              <a:latin typeface="Arial"/>
              <a:ea typeface="Arial"/>
              <a:cs typeface="Arial"/>
              <a:sym typeface="Arial"/>
            </a:endParaRPr>
          </a:p>
        </p:txBody>
      </p:sp>
      <p:sp>
        <p:nvSpPr>
          <p:cNvPr id="173" name="Google Shape;173;p19"/>
          <p:cNvSpPr txBox="1"/>
          <p:nvPr/>
        </p:nvSpPr>
        <p:spPr>
          <a:xfrm>
            <a:off x="6252200" y="1785325"/>
            <a:ext cx="5684100" cy="14490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50000"/>
              </a:lnSpc>
              <a:spcBef>
                <a:spcPts val="0"/>
              </a:spcBef>
              <a:spcAft>
                <a:spcPts val="0"/>
              </a:spcAft>
              <a:buSzPts val="1600"/>
              <a:buFont typeface="Noto Sans Symbols"/>
              <a:buChar char="▪"/>
            </a:pPr>
            <a:r>
              <a:rPr lang="ko-KR" sz="1600">
                <a:latin typeface="Arial"/>
                <a:ea typeface="Arial"/>
                <a:cs typeface="Arial"/>
                <a:sym typeface="Arial"/>
              </a:rPr>
              <a:t>코로나 </a:t>
            </a:r>
            <a:r>
              <a:rPr lang="ko-KR" sz="1600"/>
              <a:t>19에 따른</a:t>
            </a:r>
            <a:r>
              <a:rPr lang="ko-KR" sz="1600">
                <a:latin typeface="Arial"/>
                <a:ea typeface="Arial"/>
                <a:cs typeface="Arial"/>
                <a:sym typeface="Arial"/>
              </a:rPr>
              <a:t> 사회적 거리두기 가능</a:t>
            </a:r>
            <a:r>
              <a:rPr lang="ko-KR" sz="1600"/>
              <a:t>한</a:t>
            </a:r>
            <a:r>
              <a:rPr lang="ko-KR" sz="1600">
                <a:latin typeface="Arial"/>
                <a:ea typeface="Arial"/>
                <a:cs typeface="Arial"/>
                <a:sym typeface="Arial"/>
              </a:rPr>
              <a:t> 공간 확보 </a:t>
            </a:r>
            <a:r>
              <a:rPr lang="ko-KR" sz="1600"/>
              <a:t>필요성 대두</a:t>
            </a:r>
            <a:endParaRPr sz="1600">
              <a:latin typeface="Arial"/>
              <a:ea typeface="Arial"/>
              <a:cs typeface="Arial"/>
              <a:sym typeface="Arial"/>
            </a:endParaRPr>
          </a:p>
          <a:p>
            <a:pPr indent="-285750" lvl="0" marL="285750" marR="0" rtl="0" algn="l">
              <a:lnSpc>
                <a:spcPct val="150000"/>
              </a:lnSpc>
              <a:spcBef>
                <a:spcPts val="0"/>
              </a:spcBef>
              <a:spcAft>
                <a:spcPts val="0"/>
              </a:spcAft>
              <a:buSzPts val="1600"/>
              <a:buFont typeface="Noto Sans Symbols"/>
              <a:buChar char="▪"/>
            </a:pPr>
            <a:r>
              <a:rPr lang="ko-KR" sz="1600"/>
              <a:t>코로나 치료에 투입된 의료진, </a:t>
            </a:r>
            <a:r>
              <a:rPr lang="ko-KR" sz="1600">
                <a:latin typeface="Arial"/>
                <a:ea typeface="Arial"/>
                <a:cs typeface="Arial"/>
                <a:sym typeface="Arial"/>
              </a:rPr>
              <a:t>방역소독과 돌봄병행 동시부담 가중</a:t>
            </a:r>
            <a:endParaRPr sz="1600">
              <a:latin typeface="Arial"/>
              <a:ea typeface="Arial"/>
              <a:cs typeface="Arial"/>
              <a:sym typeface="Arial"/>
            </a:endParaRPr>
          </a:p>
          <a:p>
            <a:pPr indent="-285750" lvl="0" marL="285750" marR="0" rtl="0" algn="l">
              <a:lnSpc>
                <a:spcPct val="150000"/>
              </a:lnSpc>
              <a:spcBef>
                <a:spcPts val="0"/>
              </a:spcBef>
              <a:spcAft>
                <a:spcPts val="0"/>
              </a:spcAft>
              <a:buSzPts val="1600"/>
              <a:buFont typeface="Noto Sans Symbols"/>
              <a:buChar char="▪"/>
            </a:pPr>
            <a:r>
              <a:rPr lang="ko-KR" sz="1600">
                <a:latin typeface="Arial"/>
                <a:ea typeface="Arial"/>
                <a:cs typeface="Arial"/>
                <a:sym typeface="Arial"/>
              </a:rPr>
              <a:t>돌봄전문 인력 부족</a:t>
            </a:r>
            <a:endParaRPr sz="1600">
              <a:latin typeface="Arial"/>
              <a:ea typeface="Arial"/>
              <a:cs typeface="Arial"/>
              <a:sym typeface="Arial"/>
            </a:endParaRPr>
          </a:p>
          <a:p>
            <a:pPr indent="-285750" lvl="0" marL="285750" marR="0" rtl="0" algn="l">
              <a:lnSpc>
                <a:spcPct val="150000"/>
              </a:lnSpc>
              <a:spcBef>
                <a:spcPts val="0"/>
              </a:spcBef>
              <a:spcAft>
                <a:spcPts val="0"/>
              </a:spcAft>
              <a:buSzPts val="1600"/>
              <a:buFont typeface="Noto Sans Symbols"/>
              <a:buChar char="▪"/>
            </a:pPr>
            <a:r>
              <a:rPr lang="ko-KR" sz="1600">
                <a:latin typeface="Arial"/>
                <a:ea typeface="Arial"/>
                <a:cs typeface="Arial"/>
                <a:sym typeface="Arial"/>
              </a:rPr>
              <a:t>지자체 예산 부족 </a:t>
            </a:r>
            <a:endParaRPr sz="1600">
              <a:latin typeface="Arial"/>
              <a:ea typeface="Arial"/>
              <a:cs typeface="Arial"/>
              <a:sym typeface="Arial"/>
            </a:endParaRPr>
          </a:p>
        </p:txBody>
      </p:sp>
      <p:pic>
        <p:nvPicPr>
          <p:cNvPr descr="스크린샷이(가) 표시된 사진&#10;&#10;자동 생성된 설명" id="174" name="Google Shape;174;p19"/>
          <p:cNvPicPr preferRelativeResize="0"/>
          <p:nvPr/>
        </p:nvPicPr>
        <p:blipFill rotWithShape="1">
          <a:blip r:embed="rId3">
            <a:alphaModFix/>
          </a:blip>
          <a:srcRect b="0" l="0" r="0" t="0"/>
          <a:stretch/>
        </p:blipFill>
        <p:spPr>
          <a:xfrm>
            <a:off x="236400" y="3601199"/>
            <a:ext cx="5297526" cy="3211399"/>
          </a:xfrm>
          <a:prstGeom prst="rect">
            <a:avLst/>
          </a:prstGeom>
          <a:noFill/>
          <a:ln>
            <a:noFill/>
          </a:ln>
        </p:spPr>
      </p:pic>
      <p:pic>
        <p:nvPicPr>
          <p:cNvPr descr="스크린샷이(가) 표시된 사진&#10;&#10;자동 생성된 설명" id="175" name="Google Shape;175;p19"/>
          <p:cNvPicPr preferRelativeResize="0"/>
          <p:nvPr/>
        </p:nvPicPr>
        <p:blipFill rotWithShape="1">
          <a:blip r:embed="rId4">
            <a:alphaModFix/>
          </a:blip>
          <a:srcRect b="0" l="-390" r="0" t="21116"/>
          <a:stretch/>
        </p:blipFill>
        <p:spPr>
          <a:xfrm>
            <a:off x="6060376" y="5831687"/>
            <a:ext cx="5875919" cy="936916"/>
          </a:xfrm>
          <a:prstGeom prst="rect">
            <a:avLst/>
          </a:prstGeom>
          <a:noFill/>
          <a:ln>
            <a:noFill/>
          </a:ln>
        </p:spPr>
      </p:pic>
      <p:pic>
        <p:nvPicPr>
          <p:cNvPr id="176" name="Google Shape;176;p19"/>
          <p:cNvPicPr preferRelativeResize="0"/>
          <p:nvPr/>
        </p:nvPicPr>
        <p:blipFill rotWithShape="1">
          <a:blip r:embed="rId5">
            <a:alphaModFix/>
          </a:blip>
          <a:srcRect b="0" l="855" r="0" t="12945"/>
          <a:stretch/>
        </p:blipFill>
        <p:spPr>
          <a:xfrm>
            <a:off x="6043958" y="4716860"/>
            <a:ext cx="5875918" cy="981969"/>
          </a:xfrm>
          <a:prstGeom prst="rect">
            <a:avLst/>
          </a:prstGeom>
          <a:noFill/>
          <a:ln>
            <a:noFill/>
          </a:ln>
        </p:spPr>
      </p:pic>
      <p:pic>
        <p:nvPicPr>
          <p:cNvPr descr="스크린샷이(가) 표시된 사진&#10;&#10;자동 생성된 설명" id="177" name="Google Shape;177;p19"/>
          <p:cNvPicPr preferRelativeResize="0"/>
          <p:nvPr/>
        </p:nvPicPr>
        <p:blipFill rotWithShape="1">
          <a:blip r:embed="rId6">
            <a:alphaModFix/>
          </a:blip>
          <a:srcRect b="0" l="606" r="0" t="20915"/>
          <a:stretch/>
        </p:blipFill>
        <p:spPr>
          <a:xfrm>
            <a:off x="6048595" y="3533640"/>
            <a:ext cx="5866634" cy="969085"/>
          </a:xfrm>
          <a:prstGeom prst="rect">
            <a:avLst/>
          </a:prstGeom>
          <a:noFill/>
          <a:ln>
            <a:noFill/>
          </a:ln>
        </p:spPr>
      </p:pic>
      <p:sp>
        <p:nvSpPr>
          <p:cNvPr id="178" name="Google Shape;178;p19"/>
          <p:cNvSpPr txBox="1"/>
          <p:nvPr/>
        </p:nvSpPr>
        <p:spPr>
          <a:xfrm>
            <a:off x="343000" y="249150"/>
            <a:ext cx="2996700" cy="637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ko-KR" sz="3000">
                <a:solidFill>
                  <a:srgbClr val="3F3F3F"/>
                </a:solidFill>
              </a:rPr>
              <a:t>I.프로젝트 배경 </a:t>
            </a:r>
            <a:endParaRPr b="1" sz="3000">
              <a:solidFill>
                <a:srgbClr val="3F3F3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F0"/>
        </a:solidFill>
      </p:bgPr>
    </p:bg>
    <p:spTree>
      <p:nvGrpSpPr>
        <p:cNvPr id="182" name="Shape 182"/>
        <p:cNvGrpSpPr/>
        <p:nvPr/>
      </p:nvGrpSpPr>
      <p:grpSpPr>
        <a:xfrm>
          <a:off x="0" y="0"/>
          <a:ext cx="0" cy="0"/>
          <a:chOff x="0" y="0"/>
          <a:chExt cx="0" cy="0"/>
        </a:xfrm>
      </p:grpSpPr>
      <p:grpSp>
        <p:nvGrpSpPr>
          <p:cNvPr id="183" name="Google Shape;183;p20"/>
          <p:cNvGrpSpPr/>
          <p:nvPr/>
        </p:nvGrpSpPr>
        <p:grpSpPr>
          <a:xfrm flipH="1">
            <a:off x="595725" y="2098824"/>
            <a:ext cx="3798818" cy="3274845"/>
            <a:chOff x="2036358" y="2455498"/>
            <a:chExt cx="3375227" cy="2909680"/>
          </a:xfrm>
        </p:grpSpPr>
        <p:sp>
          <p:nvSpPr>
            <p:cNvPr id="184" name="Google Shape;184;p20"/>
            <p:cNvSpPr/>
            <p:nvPr/>
          </p:nvSpPr>
          <p:spPr>
            <a:xfrm>
              <a:off x="2036358" y="2455498"/>
              <a:ext cx="3375227" cy="2909678"/>
            </a:xfrm>
            <a:prstGeom prst="triangle">
              <a:avLst>
                <a:gd fmla="val 50000" name="adj"/>
              </a:avLst>
            </a:prstGeom>
            <a:solidFill>
              <a:srgbClr val="CF5F5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185" name="Google Shape;185;p20"/>
            <p:cNvSpPr/>
            <p:nvPr/>
          </p:nvSpPr>
          <p:spPr>
            <a:xfrm>
              <a:off x="2036359" y="3215109"/>
              <a:ext cx="2494078" cy="2150067"/>
            </a:xfrm>
            <a:prstGeom prst="triangle">
              <a:avLst>
                <a:gd fmla="val 50000" name="adj"/>
              </a:avLst>
            </a:prstGeom>
            <a:solidFill>
              <a:srgbClr val="F2C06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186" name="Google Shape;186;p20"/>
            <p:cNvSpPr/>
            <p:nvPr/>
          </p:nvSpPr>
          <p:spPr>
            <a:xfrm>
              <a:off x="2036359" y="3956858"/>
              <a:ext cx="1633651" cy="1408320"/>
            </a:xfrm>
            <a:prstGeom prst="triangle">
              <a:avLst>
                <a:gd fmla="val 50000" name="adj"/>
              </a:avLst>
            </a:prstGeom>
            <a:solidFill>
              <a:srgbClr val="5F938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187" name="Google Shape;187;p20"/>
            <p:cNvSpPr/>
            <p:nvPr/>
          </p:nvSpPr>
          <p:spPr>
            <a:xfrm>
              <a:off x="2036359" y="4691846"/>
              <a:ext cx="781064" cy="673331"/>
            </a:xfrm>
            <a:prstGeom prst="triangle">
              <a:avLst>
                <a:gd fmla="val 50000" name="adj"/>
              </a:avLst>
            </a:prstGeom>
            <a:solidFill>
              <a:srgbClr val="99A6A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grpSp>
      <p:sp>
        <p:nvSpPr>
          <p:cNvPr id="188" name="Google Shape;188;p20"/>
          <p:cNvSpPr/>
          <p:nvPr/>
        </p:nvSpPr>
        <p:spPr>
          <a:xfrm>
            <a:off x="4309950" y="2293725"/>
            <a:ext cx="1738200" cy="342900"/>
          </a:xfrm>
          <a:prstGeom prst="roundRect">
            <a:avLst>
              <a:gd fmla="val 50000" name="adj"/>
            </a:avLst>
          </a:prstGeom>
          <a:solidFill>
            <a:srgbClr val="CF5F5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ko-KR" sz="1800">
                <a:solidFill>
                  <a:schemeClr val="lt1"/>
                </a:solidFill>
              </a:rPr>
              <a:t> 정부핵심과제</a:t>
            </a:r>
            <a:endParaRPr b="1" sz="1800">
              <a:solidFill>
                <a:schemeClr val="lt1"/>
              </a:solidFill>
            </a:endParaRPr>
          </a:p>
        </p:txBody>
      </p:sp>
      <p:sp>
        <p:nvSpPr>
          <p:cNvPr id="189" name="Google Shape;189;p20"/>
          <p:cNvSpPr/>
          <p:nvPr/>
        </p:nvSpPr>
        <p:spPr>
          <a:xfrm>
            <a:off x="4798875" y="3138650"/>
            <a:ext cx="1865400" cy="342900"/>
          </a:xfrm>
          <a:prstGeom prst="roundRect">
            <a:avLst>
              <a:gd fmla="val 50000" name="adj"/>
            </a:avLst>
          </a:prstGeom>
          <a:solidFill>
            <a:srgbClr val="F2C06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ko-KR" sz="1800">
                <a:solidFill>
                  <a:schemeClr val="lt1"/>
                </a:solidFill>
              </a:rPr>
              <a:t>  정부추진방향</a:t>
            </a:r>
            <a:endParaRPr b="1" sz="1800">
              <a:solidFill>
                <a:schemeClr val="lt1"/>
              </a:solidFill>
            </a:endParaRPr>
          </a:p>
        </p:txBody>
      </p:sp>
      <p:sp>
        <p:nvSpPr>
          <p:cNvPr id="190" name="Google Shape;190;p20"/>
          <p:cNvSpPr txBox="1"/>
          <p:nvPr/>
        </p:nvSpPr>
        <p:spPr>
          <a:xfrm>
            <a:off x="6663286" y="3090075"/>
            <a:ext cx="5101800" cy="478500"/>
          </a:xfrm>
          <a:prstGeom prst="rect">
            <a:avLst/>
          </a:prstGeom>
          <a:noFill/>
          <a:ln>
            <a:noFill/>
          </a:ln>
        </p:spPr>
        <p:txBody>
          <a:bodyPr anchorCtr="0" anchor="t" bIns="45700" lIns="91425" spcFirstLastPara="1" rIns="91425" wrap="square" tIns="45700">
            <a:noAutofit/>
          </a:bodyPr>
          <a:lstStyle/>
          <a:p>
            <a:pPr indent="-196850" lvl="0" marL="171450" marR="0" rtl="0" algn="l">
              <a:spcBef>
                <a:spcPts val="0"/>
              </a:spcBef>
              <a:spcAft>
                <a:spcPts val="0"/>
              </a:spcAft>
              <a:buClr>
                <a:srgbClr val="262626"/>
              </a:buClr>
              <a:buSzPts val="1600"/>
              <a:buChar char="•"/>
            </a:pPr>
            <a:r>
              <a:rPr lang="ko-KR" sz="1600">
                <a:solidFill>
                  <a:srgbClr val="262626"/>
                </a:solidFill>
              </a:rPr>
              <a:t>초등돌봄교실 확대 &amp; 지역사회 연계 돌봄서비스 제공</a:t>
            </a:r>
            <a:endParaRPr sz="1600">
              <a:solidFill>
                <a:srgbClr val="262626"/>
              </a:solidFill>
            </a:endParaRPr>
          </a:p>
        </p:txBody>
      </p:sp>
      <p:sp>
        <p:nvSpPr>
          <p:cNvPr id="191" name="Google Shape;191;p20"/>
          <p:cNvSpPr/>
          <p:nvPr/>
        </p:nvSpPr>
        <p:spPr>
          <a:xfrm>
            <a:off x="5314152" y="4094940"/>
            <a:ext cx="1545600" cy="338700"/>
          </a:xfrm>
          <a:prstGeom prst="roundRect">
            <a:avLst>
              <a:gd fmla="val 50000" name="adj"/>
            </a:avLst>
          </a:prstGeom>
          <a:solidFill>
            <a:srgbClr val="5F938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ko-KR" sz="1800">
                <a:solidFill>
                  <a:srgbClr val="FFFFFF"/>
                </a:solidFill>
              </a:rPr>
              <a:t>교육부</a:t>
            </a:r>
            <a:endParaRPr b="1" sz="1800">
              <a:solidFill>
                <a:srgbClr val="FFFFFF"/>
              </a:solidFill>
            </a:endParaRPr>
          </a:p>
        </p:txBody>
      </p:sp>
      <p:sp>
        <p:nvSpPr>
          <p:cNvPr id="192" name="Google Shape;192;p20"/>
          <p:cNvSpPr txBox="1"/>
          <p:nvPr/>
        </p:nvSpPr>
        <p:spPr>
          <a:xfrm>
            <a:off x="6859750" y="3862000"/>
            <a:ext cx="5298900" cy="804600"/>
          </a:xfrm>
          <a:prstGeom prst="rect">
            <a:avLst/>
          </a:prstGeom>
          <a:noFill/>
          <a:ln>
            <a:noFill/>
          </a:ln>
        </p:spPr>
        <p:txBody>
          <a:bodyPr anchorCtr="0" anchor="t" bIns="45700" lIns="91425" spcFirstLastPara="1" rIns="91425" wrap="square" tIns="45700">
            <a:noAutofit/>
          </a:bodyPr>
          <a:lstStyle/>
          <a:p>
            <a:pPr indent="-196850" lvl="0" marL="171450" marR="0" rtl="0" algn="l">
              <a:spcBef>
                <a:spcPts val="0"/>
              </a:spcBef>
              <a:spcAft>
                <a:spcPts val="0"/>
              </a:spcAft>
              <a:buClr>
                <a:srgbClr val="222222"/>
              </a:buClr>
              <a:buSzPts val="1600"/>
              <a:buChar char="•"/>
            </a:pPr>
            <a:r>
              <a:rPr i="0" lang="ko-KR" sz="1600">
                <a:solidFill>
                  <a:srgbClr val="222222"/>
                </a:solidFill>
              </a:rPr>
              <a:t>돌봄서비스 사업 추진 계획 </a:t>
            </a:r>
            <a:r>
              <a:rPr lang="ko-KR" sz="1600">
                <a:solidFill>
                  <a:srgbClr val="222222"/>
                </a:solidFill>
              </a:rPr>
              <a:t>발표 </a:t>
            </a:r>
            <a:r>
              <a:rPr i="0" lang="ko-KR" sz="1600">
                <a:solidFill>
                  <a:srgbClr val="222222"/>
                </a:solidFill>
              </a:rPr>
              <a:t>(20.08.11)</a:t>
            </a:r>
            <a:endParaRPr sz="1600"/>
          </a:p>
          <a:p>
            <a:pPr indent="-196850" lvl="0" marL="171450" marR="0" rtl="0" algn="l">
              <a:spcBef>
                <a:spcPts val="0"/>
              </a:spcBef>
              <a:spcAft>
                <a:spcPts val="0"/>
              </a:spcAft>
              <a:buClr>
                <a:srgbClr val="222222"/>
              </a:buClr>
              <a:buSzPts val="1600"/>
              <a:buChar char="•"/>
            </a:pPr>
            <a:r>
              <a:rPr i="0" lang="ko-KR" sz="1600">
                <a:solidFill>
                  <a:srgbClr val="222222"/>
                </a:solidFill>
              </a:rPr>
              <a:t>초등학교</a:t>
            </a:r>
            <a:r>
              <a:rPr lang="ko-KR" sz="1600">
                <a:solidFill>
                  <a:srgbClr val="222222"/>
                </a:solidFill>
              </a:rPr>
              <a:t>:</a:t>
            </a:r>
            <a:r>
              <a:rPr i="0" lang="ko-KR" sz="1600">
                <a:solidFill>
                  <a:srgbClr val="222222"/>
                </a:solidFill>
              </a:rPr>
              <a:t> 돌봄 가능 교실 제공</a:t>
            </a:r>
            <a:r>
              <a:rPr lang="ko-KR" sz="1600">
                <a:solidFill>
                  <a:srgbClr val="222222"/>
                </a:solidFill>
              </a:rPr>
              <a:t>,</a:t>
            </a:r>
            <a:r>
              <a:rPr i="0" lang="ko-KR" sz="1600">
                <a:solidFill>
                  <a:srgbClr val="222222"/>
                </a:solidFill>
              </a:rPr>
              <a:t> 지자체</a:t>
            </a:r>
            <a:r>
              <a:rPr lang="ko-KR" sz="1600">
                <a:solidFill>
                  <a:srgbClr val="222222"/>
                </a:solidFill>
              </a:rPr>
              <a:t>:</a:t>
            </a:r>
            <a:r>
              <a:rPr i="0" lang="ko-KR" sz="1600">
                <a:solidFill>
                  <a:srgbClr val="222222"/>
                </a:solidFill>
              </a:rPr>
              <a:t> 돌봄</a:t>
            </a:r>
            <a:r>
              <a:rPr lang="ko-KR" sz="1600">
                <a:solidFill>
                  <a:srgbClr val="222222"/>
                </a:solidFill>
              </a:rPr>
              <a:t> </a:t>
            </a:r>
            <a:r>
              <a:rPr i="0" lang="ko-KR" sz="1600">
                <a:solidFill>
                  <a:srgbClr val="222222"/>
                </a:solidFill>
              </a:rPr>
              <a:t>운영 </a:t>
            </a:r>
            <a:r>
              <a:rPr lang="ko-KR" sz="1600">
                <a:solidFill>
                  <a:srgbClr val="222222"/>
                </a:solidFill>
              </a:rPr>
              <a:t>방식 → 학교와 지자체 연계한 프로그램 제안 </a:t>
            </a:r>
            <a:endParaRPr sz="1600">
              <a:solidFill>
                <a:srgbClr val="262626"/>
              </a:solidFill>
            </a:endParaRPr>
          </a:p>
        </p:txBody>
      </p:sp>
      <p:cxnSp>
        <p:nvCxnSpPr>
          <p:cNvPr id="193" name="Google Shape;193;p20"/>
          <p:cNvCxnSpPr/>
          <p:nvPr/>
        </p:nvCxnSpPr>
        <p:spPr>
          <a:xfrm>
            <a:off x="2663551" y="2402438"/>
            <a:ext cx="1738200" cy="0"/>
          </a:xfrm>
          <a:prstGeom prst="straightConnector1">
            <a:avLst/>
          </a:prstGeom>
          <a:noFill/>
          <a:ln cap="flat" cmpd="sng" w="9525">
            <a:solidFill>
              <a:srgbClr val="7F7F7F"/>
            </a:solidFill>
            <a:prstDash val="solid"/>
            <a:miter lim="800000"/>
            <a:headEnd len="sm" w="sm" type="none"/>
            <a:tailEnd len="sm" w="sm" type="none"/>
          </a:ln>
        </p:spPr>
      </p:cxnSp>
      <p:cxnSp>
        <p:nvCxnSpPr>
          <p:cNvPr id="194" name="Google Shape;194;p20"/>
          <p:cNvCxnSpPr/>
          <p:nvPr/>
        </p:nvCxnSpPr>
        <p:spPr>
          <a:xfrm flipH="1" rot="10800000">
            <a:off x="3206027" y="3323015"/>
            <a:ext cx="1674600" cy="12600"/>
          </a:xfrm>
          <a:prstGeom prst="straightConnector1">
            <a:avLst/>
          </a:prstGeom>
          <a:noFill/>
          <a:ln cap="flat" cmpd="sng" w="9525">
            <a:solidFill>
              <a:srgbClr val="7F7F7F"/>
            </a:solidFill>
            <a:prstDash val="solid"/>
            <a:miter lim="800000"/>
            <a:headEnd len="sm" w="sm" type="none"/>
            <a:tailEnd len="sm" w="sm" type="none"/>
          </a:ln>
        </p:spPr>
      </p:cxnSp>
      <p:cxnSp>
        <p:nvCxnSpPr>
          <p:cNvPr id="195" name="Google Shape;195;p20"/>
          <p:cNvCxnSpPr/>
          <p:nvPr/>
        </p:nvCxnSpPr>
        <p:spPr>
          <a:xfrm flipH="1" rot="10800000">
            <a:off x="3700158" y="4256189"/>
            <a:ext cx="1614000" cy="16200"/>
          </a:xfrm>
          <a:prstGeom prst="straightConnector1">
            <a:avLst/>
          </a:prstGeom>
          <a:noFill/>
          <a:ln cap="flat" cmpd="sng" w="9525">
            <a:solidFill>
              <a:srgbClr val="7F7F7F"/>
            </a:solidFill>
            <a:prstDash val="solid"/>
            <a:miter lim="800000"/>
            <a:headEnd len="sm" w="sm" type="none"/>
            <a:tailEnd len="sm" w="sm" type="none"/>
          </a:ln>
        </p:spPr>
      </p:cxnSp>
      <p:cxnSp>
        <p:nvCxnSpPr>
          <p:cNvPr id="196" name="Google Shape;196;p20"/>
          <p:cNvCxnSpPr/>
          <p:nvPr/>
        </p:nvCxnSpPr>
        <p:spPr>
          <a:xfrm>
            <a:off x="4191475" y="5064738"/>
            <a:ext cx="1554300" cy="0"/>
          </a:xfrm>
          <a:prstGeom prst="straightConnector1">
            <a:avLst/>
          </a:prstGeom>
          <a:noFill/>
          <a:ln cap="flat" cmpd="sng" w="9525">
            <a:solidFill>
              <a:srgbClr val="7F7F7F"/>
            </a:solidFill>
            <a:prstDash val="solid"/>
            <a:miter lim="800000"/>
            <a:headEnd len="sm" w="sm" type="none"/>
            <a:tailEnd len="sm" w="sm" type="none"/>
          </a:ln>
        </p:spPr>
      </p:cxnSp>
      <p:sp>
        <p:nvSpPr>
          <p:cNvPr id="197" name="Google Shape;197;p20"/>
          <p:cNvSpPr/>
          <p:nvPr/>
        </p:nvSpPr>
        <p:spPr>
          <a:xfrm>
            <a:off x="5745776" y="4874498"/>
            <a:ext cx="1653600" cy="338700"/>
          </a:xfrm>
          <a:prstGeom prst="roundRect">
            <a:avLst>
              <a:gd fmla="val 50000" name="adj"/>
            </a:avLst>
          </a:prstGeom>
          <a:solidFill>
            <a:srgbClr val="99A6A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ko-KR" sz="1800">
                <a:solidFill>
                  <a:schemeClr val="lt1"/>
                </a:solidFill>
              </a:rPr>
              <a:t>결론</a:t>
            </a:r>
            <a:endParaRPr b="1" sz="1800">
              <a:solidFill>
                <a:schemeClr val="lt1"/>
              </a:solidFill>
            </a:endParaRPr>
          </a:p>
        </p:txBody>
      </p:sp>
      <p:sp>
        <p:nvSpPr>
          <p:cNvPr id="198" name="Google Shape;198;p20"/>
          <p:cNvSpPr txBox="1"/>
          <p:nvPr/>
        </p:nvSpPr>
        <p:spPr>
          <a:xfrm>
            <a:off x="7399376" y="4874488"/>
            <a:ext cx="4150200" cy="742800"/>
          </a:xfrm>
          <a:prstGeom prst="rect">
            <a:avLst/>
          </a:prstGeom>
          <a:noFill/>
          <a:ln>
            <a:noFill/>
          </a:ln>
        </p:spPr>
        <p:txBody>
          <a:bodyPr anchorCtr="0" anchor="t" bIns="45700" lIns="91425" spcFirstLastPara="1" rIns="91425" wrap="square" tIns="45700">
            <a:noAutofit/>
          </a:bodyPr>
          <a:lstStyle/>
          <a:p>
            <a:pPr indent="-196850" lvl="0" marL="171450" marR="0" rtl="0" algn="l">
              <a:spcBef>
                <a:spcPts val="0"/>
              </a:spcBef>
              <a:spcAft>
                <a:spcPts val="0"/>
              </a:spcAft>
              <a:buSzPts val="1600"/>
              <a:buChar char="•"/>
            </a:pPr>
            <a:r>
              <a:rPr lang="ko-KR" sz="1600"/>
              <a:t>코로나19 이후 </a:t>
            </a:r>
            <a:r>
              <a:rPr lang="ko-KR" sz="1600"/>
              <a:t>돌봄 필요한 학생 수 증가,</a:t>
            </a:r>
            <a:endParaRPr sz="1600"/>
          </a:p>
          <a:p>
            <a:pPr indent="0" lvl="0" marL="0" marR="0" rtl="0" algn="l">
              <a:spcBef>
                <a:spcPts val="0"/>
              </a:spcBef>
              <a:spcAft>
                <a:spcPts val="0"/>
              </a:spcAft>
              <a:buNone/>
            </a:pPr>
            <a:r>
              <a:rPr lang="ko-KR" sz="1600"/>
              <a:t>   서비스 공급 확대의 필요성 대두</a:t>
            </a:r>
            <a:endParaRPr sz="1600"/>
          </a:p>
          <a:p>
            <a:pPr indent="-196850" lvl="0" marL="171450" marR="0" rtl="0" algn="l">
              <a:spcBef>
                <a:spcPts val="0"/>
              </a:spcBef>
              <a:spcAft>
                <a:spcPts val="0"/>
              </a:spcAft>
              <a:buSzPts val="1600"/>
              <a:buChar char="•"/>
            </a:pPr>
            <a:r>
              <a:rPr lang="ko-KR" sz="1600"/>
              <a:t>데이터 분석을 통한 우선 배치 지역 도출</a:t>
            </a:r>
            <a:endParaRPr sz="1600"/>
          </a:p>
          <a:p>
            <a:pPr indent="0" lvl="0" marL="457200" marR="0" rtl="0" algn="l">
              <a:spcBef>
                <a:spcPts val="0"/>
              </a:spcBef>
              <a:spcAft>
                <a:spcPts val="0"/>
              </a:spcAft>
              <a:buNone/>
            </a:pPr>
            <a:r>
              <a:rPr lang="ko-KR" sz="1600"/>
              <a:t> </a:t>
            </a:r>
            <a:endParaRPr sz="1600"/>
          </a:p>
          <a:p>
            <a:pPr indent="0" lvl="0" marL="0" marR="0" rtl="0" algn="l">
              <a:spcBef>
                <a:spcPts val="0"/>
              </a:spcBef>
              <a:spcAft>
                <a:spcPts val="0"/>
              </a:spcAft>
              <a:buNone/>
            </a:pPr>
            <a:r>
              <a:rPr lang="ko-KR" sz="1600"/>
              <a:t> </a:t>
            </a:r>
            <a:endParaRPr sz="1600"/>
          </a:p>
        </p:txBody>
      </p:sp>
      <p:sp>
        <p:nvSpPr>
          <p:cNvPr id="199" name="Google Shape;199;p20"/>
          <p:cNvSpPr txBox="1"/>
          <p:nvPr/>
        </p:nvSpPr>
        <p:spPr>
          <a:xfrm>
            <a:off x="6113001" y="2041138"/>
            <a:ext cx="4298100" cy="646200"/>
          </a:xfrm>
          <a:prstGeom prst="rect">
            <a:avLst/>
          </a:prstGeom>
          <a:noFill/>
          <a:ln>
            <a:noFill/>
          </a:ln>
        </p:spPr>
        <p:txBody>
          <a:bodyPr anchorCtr="0" anchor="t" bIns="45700" lIns="91425" spcFirstLastPara="1" rIns="91425" wrap="square" tIns="45700">
            <a:noAutofit/>
          </a:bodyPr>
          <a:lstStyle/>
          <a:p>
            <a:pPr indent="-196850" lvl="0" marL="171450" marR="0" rtl="0" algn="l">
              <a:spcBef>
                <a:spcPts val="0"/>
              </a:spcBef>
              <a:spcAft>
                <a:spcPts val="0"/>
              </a:spcAft>
              <a:buClr>
                <a:srgbClr val="262626"/>
              </a:buClr>
              <a:buSzPts val="1600"/>
              <a:buChar char="•"/>
            </a:pPr>
            <a:r>
              <a:rPr lang="ko-KR" sz="1600">
                <a:solidFill>
                  <a:srgbClr val="262626"/>
                </a:solidFill>
              </a:rPr>
              <a:t>초등 돌봄학교 확대 </a:t>
            </a:r>
            <a:r>
              <a:rPr lang="ko-KR" sz="1600">
                <a:solidFill>
                  <a:srgbClr val="262626"/>
                </a:solidFill>
              </a:rPr>
              <a:t>&amp;</a:t>
            </a:r>
            <a:r>
              <a:rPr lang="ko-KR" sz="1600">
                <a:solidFill>
                  <a:srgbClr val="262626"/>
                </a:solidFill>
              </a:rPr>
              <a:t> 내실화  </a:t>
            </a:r>
            <a:endParaRPr sz="1600">
              <a:solidFill>
                <a:srgbClr val="262626"/>
              </a:solidFill>
            </a:endParaRPr>
          </a:p>
          <a:p>
            <a:pPr indent="-196850" lvl="0" marL="171450" marR="0" rtl="0" algn="l">
              <a:spcBef>
                <a:spcPts val="0"/>
              </a:spcBef>
              <a:spcAft>
                <a:spcPts val="0"/>
              </a:spcAft>
              <a:buClr>
                <a:srgbClr val="262626"/>
              </a:buClr>
              <a:buSzPts val="1600"/>
              <a:buChar char="•"/>
            </a:pPr>
            <a:r>
              <a:rPr lang="ko-KR" sz="1600">
                <a:solidFill>
                  <a:srgbClr val="262626"/>
                </a:solidFill>
              </a:rPr>
              <a:t>지역사회와  함께하는 돌봄서비스 강화  </a:t>
            </a:r>
            <a:endParaRPr sz="1600"/>
          </a:p>
          <a:p>
            <a:pPr indent="-196850" lvl="0" marL="171450" marR="0" rtl="0" algn="l">
              <a:spcBef>
                <a:spcPts val="0"/>
              </a:spcBef>
              <a:spcAft>
                <a:spcPts val="0"/>
              </a:spcAft>
              <a:buClr>
                <a:srgbClr val="262626"/>
              </a:buClr>
              <a:buSzPts val="1600"/>
              <a:buChar char="•"/>
            </a:pPr>
            <a:r>
              <a:rPr lang="ko-KR" sz="1600">
                <a:solidFill>
                  <a:srgbClr val="262626"/>
                </a:solidFill>
              </a:rPr>
              <a:t>돌봄체계 구축 위한 지원강화</a:t>
            </a:r>
            <a:endParaRPr sz="1600">
              <a:solidFill>
                <a:srgbClr val="262626"/>
              </a:solidFill>
            </a:endParaRPr>
          </a:p>
        </p:txBody>
      </p:sp>
      <p:sp>
        <p:nvSpPr>
          <p:cNvPr id="200" name="Google Shape;200;p20"/>
          <p:cNvSpPr txBox="1"/>
          <p:nvPr/>
        </p:nvSpPr>
        <p:spPr>
          <a:xfrm>
            <a:off x="4620900" y="292850"/>
            <a:ext cx="3088500" cy="3429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ko-KR" sz="3000">
                <a:solidFill>
                  <a:srgbClr val="3F3F3F"/>
                </a:solidFill>
              </a:rPr>
              <a:t>프로젝트 배경</a:t>
            </a:r>
            <a:r>
              <a:rPr lang="ko-KR" sz="2000">
                <a:solidFill>
                  <a:srgbClr val="3F3F3F"/>
                </a:solidFill>
                <a:latin typeface="Arial"/>
                <a:ea typeface="Arial"/>
                <a:cs typeface="Arial"/>
                <a:sym typeface="Arial"/>
              </a:rPr>
              <a:t> </a:t>
            </a:r>
            <a:endParaRPr sz="2000">
              <a:solidFill>
                <a:srgbClr val="3F3F3F"/>
              </a:solidFill>
              <a:latin typeface="Arial"/>
              <a:ea typeface="Arial"/>
              <a:cs typeface="Arial"/>
              <a:sym typeface="Arial"/>
            </a:endParaRPr>
          </a:p>
        </p:txBody>
      </p:sp>
      <p:sp>
        <p:nvSpPr>
          <p:cNvPr id="201" name="Google Shape;201;p20"/>
          <p:cNvSpPr/>
          <p:nvPr/>
        </p:nvSpPr>
        <p:spPr>
          <a:xfrm>
            <a:off x="4342446" y="426483"/>
            <a:ext cx="262500" cy="262500"/>
          </a:xfrm>
          <a:prstGeom prst="ellipse">
            <a:avLst/>
          </a:prstGeom>
          <a:noFill/>
          <a:ln cap="flat" cmpd="sng" w="57150">
            <a:solidFill>
              <a:srgbClr val="F2C06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202" name="Google Shape;202;p20"/>
          <p:cNvSpPr/>
          <p:nvPr/>
        </p:nvSpPr>
        <p:spPr>
          <a:xfrm>
            <a:off x="7668285" y="426486"/>
            <a:ext cx="262556" cy="262556"/>
          </a:xfrm>
          <a:prstGeom prst="ellipse">
            <a:avLst/>
          </a:prstGeom>
          <a:noFill/>
          <a:ln cap="flat" cmpd="sng" w="57150">
            <a:solidFill>
              <a:srgbClr val="F2C06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F0"/>
        </a:solidFill>
      </p:bgPr>
    </p:bg>
    <p:spTree>
      <p:nvGrpSpPr>
        <p:cNvPr id="206" name="Shape 206"/>
        <p:cNvGrpSpPr/>
        <p:nvPr/>
      </p:nvGrpSpPr>
      <p:grpSpPr>
        <a:xfrm>
          <a:off x="0" y="0"/>
          <a:ext cx="0" cy="0"/>
          <a:chOff x="0" y="0"/>
          <a:chExt cx="0" cy="0"/>
        </a:xfrm>
      </p:grpSpPr>
      <p:sp>
        <p:nvSpPr>
          <p:cNvPr id="207" name="Google Shape;207;p21"/>
          <p:cNvSpPr txBox="1"/>
          <p:nvPr/>
        </p:nvSpPr>
        <p:spPr>
          <a:xfrm>
            <a:off x="1579793" y="2679506"/>
            <a:ext cx="9032400" cy="30471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ko-KR" sz="3200">
                <a:solidFill>
                  <a:srgbClr val="5F9387"/>
                </a:solidFill>
                <a:latin typeface="Arial"/>
                <a:ea typeface="Arial"/>
                <a:cs typeface="Arial"/>
                <a:sym typeface="Arial"/>
              </a:rPr>
              <a:t>지역별 수요</a:t>
            </a:r>
            <a:r>
              <a:rPr lang="ko-KR" sz="3200">
                <a:solidFill>
                  <a:srgbClr val="5F9387"/>
                </a:solidFill>
              </a:rPr>
              <a:t>분석과 예측을</a:t>
            </a:r>
            <a:r>
              <a:rPr lang="ko-KR" sz="3200">
                <a:solidFill>
                  <a:srgbClr val="5F9387"/>
                </a:solidFill>
                <a:latin typeface="Arial"/>
                <a:ea typeface="Arial"/>
                <a:cs typeface="Arial"/>
                <a:sym typeface="Arial"/>
              </a:rPr>
              <a:t> 통한</a:t>
            </a:r>
            <a:endParaRPr>
              <a:solidFill>
                <a:srgbClr val="5F9387"/>
              </a:solidFill>
            </a:endParaRPr>
          </a:p>
          <a:p>
            <a:pPr indent="0" lvl="0" marL="0" marR="0" rtl="0" algn="ctr">
              <a:spcBef>
                <a:spcPts val="0"/>
              </a:spcBef>
              <a:spcAft>
                <a:spcPts val="0"/>
              </a:spcAft>
              <a:buNone/>
            </a:pPr>
            <a:r>
              <a:t/>
            </a:r>
            <a:endParaRPr sz="2000">
              <a:solidFill>
                <a:srgbClr val="0000FF"/>
              </a:solidFill>
              <a:latin typeface="Arial"/>
              <a:ea typeface="Arial"/>
              <a:cs typeface="Arial"/>
              <a:sym typeface="Arial"/>
            </a:endParaRPr>
          </a:p>
          <a:p>
            <a:pPr indent="0" lvl="0" marL="0" marR="0" rtl="0" algn="l">
              <a:spcBef>
                <a:spcPts val="0"/>
              </a:spcBef>
              <a:spcAft>
                <a:spcPts val="0"/>
              </a:spcAft>
              <a:buNone/>
            </a:pPr>
            <a:r>
              <a:t/>
            </a:r>
            <a:endParaRPr>
              <a:solidFill>
                <a:srgbClr val="0000FF"/>
              </a:solidFill>
            </a:endParaRPr>
          </a:p>
          <a:p>
            <a:pPr indent="0" lvl="0" marL="0" marR="0" rtl="0" algn="ctr">
              <a:spcBef>
                <a:spcPts val="0"/>
              </a:spcBef>
              <a:spcAft>
                <a:spcPts val="0"/>
              </a:spcAft>
              <a:buNone/>
            </a:pPr>
            <a:r>
              <a:rPr b="1" lang="ko-KR" sz="4000">
                <a:solidFill>
                  <a:srgbClr val="5F9387"/>
                </a:solidFill>
              </a:rPr>
              <a:t>초등돌봄교실 우선 배치 </a:t>
            </a:r>
            <a:r>
              <a:rPr b="1" lang="ko-KR" sz="4000">
                <a:solidFill>
                  <a:srgbClr val="5F9387"/>
                </a:solidFill>
              </a:rPr>
              <a:t>필요 지역 선정</a:t>
            </a:r>
            <a:r>
              <a:rPr b="1" lang="ko-KR" sz="4000">
                <a:solidFill>
                  <a:srgbClr val="5F9387"/>
                </a:solidFill>
              </a:rPr>
              <a:t> </a:t>
            </a:r>
            <a:endParaRPr b="1" sz="4000">
              <a:solidFill>
                <a:srgbClr val="5F9387"/>
              </a:solidFill>
            </a:endParaRPr>
          </a:p>
          <a:p>
            <a:pPr indent="0" lvl="0" marL="0" marR="0" rtl="0" algn="r">
              <a:spcBef>
                <a:spcPts val="0"/>
              </a:spcBef>
              <a:spcAft>
                <a:spcPts val="0"/>
              </a:spcAft>
              <a:buNone/>
            </a:pPr>
            <a:r>
              <a:t/>
            </a:r>
            <a:endParaRPr sz="4000">
              <a:solidFill>
                <a:srgbClr val="3F3F3F"/>
              </a:solidFill>
              <a:latin typeface="Arial"/>
              <a:ea typeface="Arial"/>
              <a:cs typeface="Arial"/>
              <a:sym typeface="Arial"/>
            </a:endParaRPr>
          </a:p>
        </p:txBody>
      </p:sp>
      <p:sp>
        <p:nvSpPr>
          <p:cNvPr id="208" name="Google Shape;208;p21"/>
          <p:cNvSpPr txBox="1"/>
          <p:nvPr/>
        </p:nvSpPr>
        <p:spPr>
          <a:xfrm>
            <a:off x="4710001" y="296900"/>
            <a:ext cx="2772000" cy="478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ko-KR" sz="3000">
                <a:solidFill>
                  <a:srgbClr val="3F3F3F"/>
                </a:solidFill>
              </a:rPr>
              <a:t>프로젝트 주제</a:t>
            </a:r>
            <a:r>
              <a:rPr lang="ko-KR" sz="3000">
                <a:solidFill>
                  <a:srgbClr val="3F3F3F"/>
                </a:solidFill>
                <a:latin typeface="Arial"/>
                <a:ea typeface="Arial"/>
                <a:cs typeface="Arial"/>
                <a:sym typeface="Arial"/>
              </a:rPr>
              <a:t> </a:t>
            </a:r>
            <a:endParaRPr sz="3000">
              <a:solidFill>
                <a:srgbClr val="3F3F3F"/>
              </a:solidFill>
              <a:latin typeface="Arial"/>
              <a:ea typeface="Arial"/>
              <a:cs typeface="Arial"/>
              <a:sym typeface="Arial"/>
            </a:endParaRPr>
          </a:p>
        </p:txBody>
      </p:sp>
      <p:sp>
        <p:nvSpPr>
          <p:cNvPr id="209" name="Google Shape;209;p21"/>
          <p:cNvSpPr/>
          <p:nvPr/>
        </p:nvSpPr>
        <p:spPr>
          <a:xfrm>
            <a:off x="4451205" y="404906"/>
            <a:ext cx="262500" cy="262500"/>
          </a:xfrm>
          <a:prstGeom prst="ellipse">
            <a:avLst/>
          </a:prstGeom>
          <a:noFill/>
          <a:ln cap="flat" cmpd="sng" w="57150">
            <a:solidFill>
              <a:srgbClr val="F2C06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210" name="Google Shape;210;p21"/>
          <p:cNvSpPr/>
          <p:nvPr/>
        </p:nvSpPr>
        <p:spPr>
          <a:xfrm>
            <a:off x="7542046" y="404896"/>
            <a:ext cx="262500" cy="262500"/>
          </a:xfrm>
          <a:prstGeom prst="ellipse">
            <a:avLst/>
          </a:prstGeom>
          <a:noFill/>
          <a:ln cap="flat" cmpd="sng" w="57150">
            <a:solidFill>
              <a:srgbClr val="F2C06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algun Gothic"/>
              <a:ea typeface="Malgun Gothic"/>
              <a:cs typeface="Malgun Gothic"/>
              <a:sym typeface="Malgun Gothic"/>
            </a:endParaRPr>
          </a:p>
        </p:txBody>
      </p:sp>
      <p:sp>
        <p:nvSpPr>
          <p:cNvPr id="211" name="Google Shape;211;p21"/>
          <p:cNvSpPr txBox="1"/>
          <p:nvPr/>
        </p:nvSpPr>
        <p:spPr>
          <a:xfrm>
            <a:off x="0" y="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KR"/>
              <a:t>I.</a:t>
            </a:r>
            <a:endParaRPr/>
          </a:p>
        </p:txBody>
      </p:sp>
      <p:sp>
        <p:nvSpPr>
          <p:cNvPr id="212" name="Google Shape;212;p21"/>
          <p:cNvSpPr txBox="1"/>
          <p:nvPr/>
        </p:nvSpPr>
        <p:spPr>
          <a:xfrm>
            <a:off x="550100" y="2533350"/>
            <a:ext cx="806700" cy="166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ko-KR" sz="10000">
                <a:solidFill>
                  <a:srgbClr val="CF5F54"/>
                </a:solidFill>
                <a:latin typeface="Malgun Gothic"/>
                <a:ea typeface="Malgun Gothic"/>
                <a:cs typeface="Malgun Gothic"/>
                <a:sym typeface="Malgun Gothic"/>
              </a:rPr>
              <a:t>[</a:t>
            </a:r>
            <a:endParaRPr b="1" sz="10000">
              <a:solidFill>
                <a:srgbClr val="CF5F54"/>
              </a:solidFill>
              <a:latin typeface="Malgun Gothic"/>
              <a:ea typeface="Malgun Gothic"/>
              <a:cs typeface="Malgun Gothic"/>
              <a:sym typeface="Malgun Gothic"/>
            </a:endParaRPr>
          </a:p>
        </p:txBody>
      </p:sp>
      <p:sp>
        <p:nvSpPr>
          <p:cNvPr id="213" name="Google Shape;213;p21"/>
          <p:cNvSpPr txBox="1"/>
          <p:nvPr/>
        </p:nvSpPr>
        <p:spPr>
          <a:xfrm>
            <a:off x="10947125" y="2533350"/>
            <a:ext cx="806700" cy="166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ko-KR" sz="10000">
                <a:solidFill>
                  <a:srgbClr val="CF5F54"/>
                </a:solidFill>
                <a:latin typeface="Malgun Gothic"/>
                <a:ea typeface="Malgun Gothic"/>
                <a:cs typeface="Malgun Gothic"/>
                <a:sym typeface="Malgun Gothic"/>
              </a:rPr>
              <a:t>]</a:t>
            </a:r>
            <a:endParaRPr b="1" sz="10000">
              <a:solidFill>
                <a:srgbClr val="CF5F54"/>
              </a:solidFill>
              <a:latin typeface="Malgun Gothic"/>
              <a:ea typeface="Malgun Gothic"/>
              <a:cs typeface="Malgun Gothic"/>
              <a:sym typeface="Malgun Gothic"/>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테마">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