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G0Atmmyhpmn/X1i4nPoUZNMg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982F51-8DC6-4BBC-9C5F-4FF02A0D27D4}">
  <a:tblStyle styleId="{A9982F51-8DC6-4BBC-9C5F-4FF02A0D27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87204F2-0BC2-45BE-822A-6A3D8D10B29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BC6C1E2-D680-4B04-982F-2D3F28A80A63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gyenewsagency.com/news/articleView.html?idxno=303832" TargetMode="External"/><Relationship Id="rId3" Type="http://schemas.openxmlformats.org/officeDocument/2006/relationships/hyperlink" Target="http://www.dreamlib.co.kr/dreamInfo/libnews_view.php?b_cate=program&amp;no=1909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제목: 글자포인트 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내용:20</a:t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chemeClr val="dk1"/>
                </a:solidFill>
              </a:rPr>
              <a:t>[도서관수]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대전교육청, 초등돌봄교실 6개 기관과 업무협약 체결(</a:t>
            </a:r>
            <a:r>
              <a:rPr b="1" lang="ko-KR" sz="1000">
                <a:solidFill>
                  <a:srgbClr val="70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2020.06.02</a:t>
            </a:r>
            <a:r>
              <a:rPr b="1" lang="ko-KR" sz="10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10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학교 밖 돌봄서비스 제공을 위해 해뜰마을어린이도서관, 동산교회, 우주작은도서관, 대전한빛작은도서관, 한우리 아이행복돌봄터, 모두의 에너지 자립마을 학교 등 6개 기관과 2020년 마을로 찾아가는 초등돌봄교실 운영을 위한 업무협약을 체결했다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0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마을로 찾아가는 초등돌봄교실</a:t>
            </a: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은 올해로 </a:t>
            </a:r>
            <a:r>
              <a:rPr b="1" lang="ko-KR" sz="10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2년째 실시하는 국가 시책사업</a:t>
            </a: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으로써 </a:t>
            </a:r>
            <a:r>
              <a:rPr lang="ko-KR" sz="1000" u="sng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학교 밖 도서관 등 마을의 공공시설을 활용한 돌봄서비스를 제공하여 돌봄 사각지대를 해소하고 학교가 아닌 다른 장소에서 프로그램을 제공</a:t>
            </a:r>
            <a:endParaRPr sz="1000" u="sng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 u="sng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학부모에게는 지역 돌봄에 대한 인식과 신뢰를 개선하여 학교와 마을돌봄이 유기적으로 연계한 온종일 돌봄체계를 구축해 나갈 계획</a:t>
            </a:r>
            <a:endParaRPr sz="1000" u="sng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https://www.segyenewsagency.com/news/articleView.html?idxno=303832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#2 </a:t>
            </a:r>
            <a:r>
              <a:rPr lang="ko-KR" sz="1000">
                <a:solidFill>
                  <a:srgbClr val="222222"/>
                </a:solidFill>
              </a:rPr>
              <a:t>군포시, 도서관 활용…아동 돌봄 서비스 시행(</a:t>
            </a:r>
            <a:r>
              <a:rPr lang="ko-KR" sz="1000">
                <a:solidFill>
                  <a:srgbClr val="E05E2A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2020년 02월 20일</a:t>
            </a:r>
            <a:r>
              <a:rPr lang="ko-KR" sz="1000">
                <a:solidFill>
                  <a:srgbClr val="222222"/>
                </a:solidFill>
              </a:rPr>
              <a:t>)</a:t>
            </a:r>
            <a:endParaRPr sz="10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중앙도서관 주관으로 공모를 통해 모집한 지역 내 7개 작은도서관에서 초등 1~6학년과 동일 연령의 학교 밖 아동까지를 대상으로 한 다양한 독서문화 프로그램 등의 운영을 시작했다고 밝혔다.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주 5일간 하루 4시간씩(오후 2시~6시) 연말까지 시행될 이번 돌봄 서비스는</a:t>
            </a:r>
            <a:r>
              <a:rPr b="1" lang="ko-KR" sz="1000">
                <a:solidFill>
                  <a:srgbClr val="222222"/>
                </a:solidFill>
                <a:highlight>
                  <a:schemeClr val="lt1"/>
                </a:highlight>
              </a:rPr>
              <a:t> 맞벌이 가정의 양육 부담을 줄이고, 공동체 문화를 형성함으로써 궁극적으로는 아이 낳기 좋은 환경을 조성</a:t>
            </a: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하는데 기여할 것으로 시는 기대하고 있다.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이를 위해 시는 </a:t>
            </a:r>
            <a:r>
              <a:rPr b="1" lang="ko-KR" sz="1000">
                <a:solidFill>
                  <a:srgbClr val="222222"/>
                </a:solidFill>
                <a:highlight>
                  <a:schemeClr val="lt1"/>
                </a:highlight>
              </a:rPr>
              <a:t>돌봄 활동에 투입될 강사나 봉사자의 인건비와 아이들 간식비 등을 지원하며, 각종 프로그램의 운영을 수시 점검해 아동들에게 안정적·효율적으로 양질의 서비스가 제공될 수 있도록 관리</a:t>
            </a: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한다는 방침이다.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아동들에게 돌봄 서비스를 제공하는 이번 사업으로 </a:t>
            </a:r>
            <a:r>
              <a:rPr b="1" lang="ko-KR" sz="1000">
                <a:solidFill>
                  <a:srgbClr val="222222"/>
                </a:solidFill>
                <a:highlight>
                  <a:schemeClr val="lt1"/>
                </a:highlight>
              </a:rPr>
              <a:t>작은도서관 활성화와 지역 공동체 문화 형성까지 달성할 것</a:t>
            </a: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으로 생각한다”며 “수시로 운영 상황을 점검해 미비한 점이 발견되면 보완하고, 성과 분석을 통해 사업 확대 등을 검토하겠다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22222"/>
                </a:solidFill>
                <a:highlight>
                  <a:schemeClr val="lt1"/>
                </a:highlight>
              </a:rPr>
              <a:t>http://www.dreamlib.co.kr/dreamInfo/libnews_view.php?b_cate=program&amp;no=1909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3. </a:t>
            </a:r>
            <a:r>
              <a:rPr b="1" lang="ko-KR" sz="1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지자체 및 교육청 협력의 초등 돌봄서비스</a:t>
            </a:r>
            <a:endParaRPr sz="1000">
              <a:solidFill>
                <a:srgbClr val="55555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지난해 교육부를 비롯해 보건복지부, 여성가족부, 행정안전부 등 관계부처가 합동으로 추진한 ‘</a:t>
            </a:r>
            <a:r>
              <a:rPr b="1"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온종일 돌봄 생태계 구축 선도사업’</a:t>
            </a: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은 올해 1년간의 사업 성과를 공유하며 우수한 돌봄모델을 다른 지역으로 확산하도록 했다. 공모로 선정된 9개 지자체(서울 구로구·노원구·성동구·성북구, 대전 서구, 경기 시흥시·오산시, 충남 홍성군, 전남 광양시)는 돌봄 전담조직을 설치하고, 돌봄기관 간 소통·협력을 위한 지역돌봄협의체를 구성해 지역의 돌봄 기반을 구축했다.</a:t>
            </a:r>
            <a:endParaRPr sz="1000">
              <a:solidFill>
                <a:srgbClr val="55555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지자체는 교육청(학교)과 협력을 통해 돌봄 수요조사를 실시하고, 지역 단위의 돌봄 공급 기관을 파악하여 돌봄서비스를 연계·안내했다. </a:t>
            </a:r>
            <a:r>
              <a:rPr b="1"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활용가능교실, 도서관·아파트 유휴공간 등 지역 공공시설</a:t>
            </a: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은 아이들을 위한 돌봄센터로 재탄생했다.</a:t>
            </a:r>
            <a:endParaRPr sz="1000">
              <a:solidFill>
                <a:srgbClr val="55555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서울 노원구는 아파트 내 유휴공간에 ‘우리동네 아이휴센터’ 6개소를 설치</a:t>
            </a:r>
            <a:r>
              <a:rPr lang="ko-KR" sz="1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해 아이들의 놀이와 독서 지도 공간으로 활용했다. </a:t>
            </a:r>
            <a:r>
              <a:rPr lang="ko-KR" sz="1000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서울 성동구에서도 아파트 단지 내 유휴공간과 작은 도서관을 초등돌봄센터인 ‘아이꿈누리터’로 탈바꿈</a:t>
            </a: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하고, 돌봄공동체 확산을 위해 이웃돌봄도 운영했다. </a:t>
            </a:r>
            <a:r>
              <a:rPr b="1"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경기 시흥시는 마을학교, 공공도서관, 작은 도서관으로 나뉘는 시흥형 돌봄모델을 구성</a:t>
            </a: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했고, </a:t>
            </a:r>
            <a:r>
              <a:rPr b="1"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충남 홍성군에서는 홍성초와 홍주초의 활용가능교실을 이용해 지자체 주체로 돌봄교실을 운영</a:t>
            </a: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했다. 이처럼 지역 여건과 특성에 맞는 돌봄 모델 운영은 앞으로도 늘어날 전망이다.</a:t>
            </a:r>
            <a:endParaRPr sz="1000">
              <a:solidFill>
                <a:srgbClr val="55555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55555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http://happyedu.moe.go.kr/happy/bbs/selectHappyArticleImg.do?bbsId=BBSMSTR_000000000191&amp;nttId=9669</a:t>
            </a:r>
            <a:endParaRPr sz="1000">
              <a:solidFill>
                <a:srgbClr val="55555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서울시(구별)를 모델로 정한 이유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돌봄 관련 다양한 주제를 공론화 하고 포럼의 기회가 多,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구별 지역센터들이 연계가 잘 되어있다.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키움센터를 포함한 다양한 종류의 돌봄서비스들이 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</a:rPr>
              <a:t>지방자치단체의 </a:t>
            </a:r>
            <a:r>
              <a:rPr b="1" lang="ko-KR" sz="1600">
                <a:solidFill>
                  <a:schemeClr val="dk1"/>
                </a:solidFill>
              </a:rPr>
              <a:t>재정적 자립수준</a:t>
            </a:r>
            <a:r>
              <a:rPr lang="ko-KR" sz="1600">
                <a:solidFill>
                  <a:schemeClr val="dk1"/>
                </a:solidFill>
              </a:rPr>
              <a:t> 또는 </a:t>
            </a:r>
            <a:r>
              <a:rPr b="1" lang="ko-KR" sz="1600">
                <a:solidFill>
                  <a:schemeClr val="dk1"/>
                </a:solidFill>
              </a:rPr>
              <a:t>경제적 자치능력</a:t>
            </a:r>
            <a:r>
              <a:rPr lang="ko-KR" sz="1600">
                <a:solidFill>
                  <a:schemeClr val="dk1"/>
                </a:solidFill>
              </a:rPr>
              <a:t>을 측정</a:t>
            </a:r>
            <a:endParaRPr/>
          </a:p>
        </p:txBody>
      </p:sp>
      <p:sp>
        <p:nvSpPr>
          <p:cNvPr id="566" name="Google Shape;5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초기 주제선정: 지역별 수요분석과 예측을 통한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초등돌봄교실 우선 배치 필요 지역 선정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최종 version: 돌봄교실 수(초등돌봄교실+지역아동센터+~) = 학교+재정자립도+도서관+작은도서관+다문화가정수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최종 회귀분석에 들어가는 독립변수가 다문화가정을 제외하고 모두 '인프라'에 해당함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종속변수인 돌봄교실 수는 상대적으로 '인프라 구축'의 영향을 많이 받는 것을 알 수 있음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(예를 들어 학교수의 신뢰도가 학생수보다 높게 나타남)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최종 주제 변경: 돌봄교실 운영 현황 파악을 통한 초등 돌봄교실 향후 개선방안 도출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(양적확대--&gt;양+질적확대)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(ex.돌봄서비스의 개선, 정권 변경 후에도 정책의 지속가능성)</a:t>
            </a:r>
            <a:endParaRPr/>
          </a:p>
        </p:txBody>
      </p:sp>
      <p:sp>
        <p:nvSpPr>
          <p:cNvPr id="629" name="Google Shape;6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2" name="Google Shape;6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4" name="Google Shape;71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333333"/>
                </a:solidFill>
                <a:highlight>
                  <a:srgbClr val="FFFFFF"/>
                </a:highlight>
              </a:rPr>
              <a:t>‘방과후학교 연계형 돌봄교실’이란 방과후 돌봄이 필요한 </a:t>
            </a:r>
            <a:r>
              <a:rPr b="1" lang="ko-KR" sz="1050">
                <a:solidFill>
                  <a:srgbClr val="333333"/>
                </a:solidFill>
                <a:highlight>
                  <a:srgbClr val="FFFFFF"/>
                </a:highlight>
              </a:rPr>
              <a:t>맞벌이·저소득층·한부모 가정</a:t>
            </a:r>
            <a:r>
              <a:rPr lang="ko-KR" sz="1050">
                <a:solidFill>
                  <a:srgbClr val="333333"/>
                </a:solidFill>
                <a:highlight>
                  <a:srgbClr val="FFFFFF"/>
                </a:highlight>
              </a:rPr>
              <a:t> 등의 학생 중 방과후학교 프로그램에 참여하면서, 오후돌봄교실을 이용하지 않는 학생 등을 대상으로 별도의 공간에서 이루어지는 돌봄활동을 말한다.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1" name="Google Shape;74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rgbClr val="333333"/>
                </a:solidFill>
              </a:rPr>
              <a:t>초등돌봄교실 추진배경</a:t>
            </a:r>
            <a:endParaRPr sz="1500">
              <a:solidFill>
                <a:srgbClr val="333333"/>
              </a:solidFill>
            </a:endParaRPr>
          </a:p>
          <a:p>
            <a:pPr indent="0" lvl="0" marL="2921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333333"/>
                </a:solidFill>
                <a:highlight>
                  <a:srgbClr val="FFFFFF"/>
                </a:highlight>
              </a:rPr>
              <a:t>핵가족화 심화, 여성경제활동 인구 증가 등 양육환경이 변화함에 따라 돌봄에 대한 사회적 요구도 점차 증가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333333"/>
                </a:solidFill>
                <a:highlight>
                  <a:srgbClr val="FFFFFF"/>
                </a:highlight>
              </a:rPr>
              <a:t>영유아 보육 지원에 비해 초등학생 대상 돌봄 지원은 상대적으로 부족하여 방과후·방학 중 돌봄 사각지대 발생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333333"/>
                </a:solidFill>
                <a:highlight>
                  <a:srgbClr val="FFFFFF"/>
                </a:highlight>
              </a:rPr>
              <a:t>학교와 지역사회 간의 유기적 협력과 연계를 통해 촘촘한 돌봄 서비스 제공 필요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hoolinfo.go.kr/Main.do" TargetMode="External"/><Relationship Id="rId4" Type="http://schemas.openxmlformats.org/officeDocument/2006/relationships/hyperlink" Target="https://www.schoolinfo.go.kr/ei/ss/pneiss_a03_s0.do" TargetMode="External"/><Relationship Id="rId11" Type="http://schemas.openxmlformats.org/officeDocument/2006/relationships/hyperlink" Target="http://lofin.mois.go.kr/portal/main.do" TargetMode="External"/><Relationship Id="rId10" Type="http://schemas.openxmlformats.org/officeDocument/2006/relationships/hyperlink" Target="https://www.libsta.go.kr/libportal/libStats/mainStats/getPublicLibPop.do" TargetMode="External"/><Relationship Id="rId9" Type="http://schemas.openxmlformats.org/officeDocument/2006/relationships/hyperlink" Target="https://lib.seoul.go.kr/slibsrch/main" TargetMode="External"/><Relationship Id="rId5" Type="http://schemas.openxmlformats.org/officeDocument/2006/relationships/hyperlink" Target="https://www.icareinfo.go.kr" TargetMode="External"/><Relationship Id="rId6" Type="http://schemas.openxmlformats.org/officeDocument/2006/relationships/hyperlink" Target="https://dadol.or.kr" TargetMode="External"/><Relationship Id="rId7" Type="http://schemas.openxmlformats.org/officeDocument/2006/relationships/hyperlink" Target="https://www.youth.go.kr/yaca/about/orgSearch.do" TargetMode="External"/><Relationship Id="rId8" Type="http://schemas.openxmlformats.org/officeDocument/2006/relationships/hyperlink" Target="https://kess.kedi.re.kr/inde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ess.kedi.re.kr/index" TargetMode="External"/><Relationship Id="rId4" Type="http://schemas.openxmlformats.org/officeDocument/2006/relationships/hyperlink" Target="https://www.schoolinfo.go.kr/Main.do" TargetMode="External"/><Relationship Id="rId11" Type="http://schemas.openxmlformats.org/officeDocument/2006/relationships/hyperlink" Target="http://kosis.kr/statHtml/statHtml.do?orgId=117&amp;tblId=DT_H_DR_MONTH" TargetMode="External"/><Relationship Id="rId10" Type="http://schemas.openxmlformats.org/officeDocument/2006/relationships/hyperlink" Target="http://opendata.hira.or.kr/op/opc/olapCliNhstPrsntInfm.do" TargetMode="External"/><Relationship Id="rId12" Type="http://schemas.openxmlformats.org/officeDocument/2006/relationships/hyperlink" Target="http://kosis.kr/statHtml/statHtml.do?orgId=117&amp;tblId=DT_H_SM" TargetMode="External"/><Relationship Id="rId9" Type="http://schemas.openxmlformats.org/officeDocument/2006/relationships/hyperlink" Target="https://data.seoul.go.kr/dataList/28/S/2/datasetView.do" TargetMode="External"/><Relationship Id="rId5" Type="http://schemas.openxmlformats.org/officeDocument/2006/relationships/hyperlink" Target="https://data.seoul.go.kr/dataList/11043/S/2/datasetView.do" TargetMode="External"/><Relationship Id="rId6" Type="http://schemas.openxmlformats.org/officeDocument/2006/relationships/hyperlink" Target="http://lofin.mois.go.kr/portal/main.do" TargetMode="External"/><Relationship Id="rId7" Type="http://schemas.openxmlformats.org/officeDocument/2006/relationships/hyperlink" Target="http://www.eduinfo.go.kr/portal/main.do#anchor2" TargetMode="External"/><Relationship Id="rId8" Type="http://schemas.openxmlformats.org/officeDocument/2006/relationships/hyperlink" Target="http://opendata.hira.or.kr/op/opc/olapCliNhstPrsntInfm.d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hyperlink" Target="https://www.youtube.com/watch?v=zPWHvle3neU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4915675" y="1802897"/>
            <a:ext cx="85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지역별 수요분석과 예측을 통한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초등돌봄교실 우선 배치 필요 지역 선정</a:t>
            </a:r>
            <a:r>
              <a:rPr b="0" i="0" lang="ko-KR" sz="3000" u="none" cap="none" strike="noStrike">
                <a:solidFill>
                  <a:srgbClr val="F2C06B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96000" y="3243481"/>
            <a:ext cx="424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-544757" y="-76206"/>
            <a:ext cx="4452799" cy="7146096"/>
            <a:chOff x="-544757" y="-76206"/>
            <a:chExt cx="4452799" cy="7146096"/>
          </a:xfrm>
        </p:grpSpPr>
        <p:sp>
          <p:nvSpPr>
            <p:cNvPr id="78" name="Google Shape;78;p1"/>
            <p:cNvSpPr/>
            <p:nvPr/>
          </p:nvSpPr>
          <p:spPr>
            <a:xfrm>
              <a:off x="-544757" y="1012945"/>
              <a:ext cx="2675468" cy="267546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48838" y="-76206"/>
              <a:ext cx="1888067" cy="1888067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638971" y="609593"/>
              <a:ext cx="990601" cy="990601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130711" y="973662"/>
              <a:ext cx="702733" cy="702733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629572" y="3587516"/>
              <a:ext cx="702733" cy="70273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89106" y="1905000"/>
              <a:ext cx="355603" cy="355603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52607" y="4131735"/>
              <a:ext cx="287865" cy="287865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-149274" y="5240872"/>
              <a:ext cx="1603761" cy="1603761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552439" y="1752597"/>
              <a:ext cx="355603" cy="35560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66907" y="6036957"/>
              <a:ext cx="1032933" cy="1032933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029372" y="5784519"/>
              <a:ext cx="609599" cy="609599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8971" y="4955567"/>
              <a:ext cx="702733" cy="702733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341704" y="5850690"/>
              <a:ext cx="702733" cy="70273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04276" y="3091613"/>
              <a:ext cx="145224" cy="145224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459981" y="3369736"/>
              <a:ext cx="152398" cy="15239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247643" y="3960086"/>
              <a:ext cx="145224" cy="145224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403348" y="4238209"/>
              <a:ext cx="152398" cy="15239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283801" y="3796146"/>
              <a:ext cx="168052" cy="168052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>
            <a:off x="4625375" y="2789084"/>
            <a:ext cx="73365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 txBox="1"/>
          <p:nvPr/>
        </p:nvSpPr>
        <p:spPr>
          <a:xfrm>
            <a:off x="6614178" y="5400006"/>
            <a:ext cx="90969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팀명: 일조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팀원: 김도훈, 김지은, 정혜린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훈련과정명: 서비스 산업 데이터를 활용한 빅데이터 분석 실무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운영기관명: 멀티캠퍼스</a:t>
            </a:r>
            <a:endParaRPr b="1" i="1" sz="1400" u="none" cap="none" strike="noStrik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5141675" y="274375"/>
            <a:ext cx="1822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분석방향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4959560" y="393624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6883490" y="405292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1527010" y="5447445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1546791" y="5365176"/>
            <a:ext cx="278706" cy="27870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2046298" y="5247179"/>
            <a:ext cx="278706" cy="278706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0876328" y="5695591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11204039" y="6251420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11615627" y="6205162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11546791" y="5718279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641800" y="1226125"/>
            <a:ext cx="6729300" cy="3384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703439" y="1235534"/>
            <a:ext cx="673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1. 현재 돌봄교실수와 이용학생 수 현황 그리고 앞으로의  증가율은? 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650550" y="3571985"/>
            <a:ext cx="6729300" cy="3249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650550" y="4138611"/>
            <a:ext cx="6729300" cy="3249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650550" y="4724925"/>
            <a:ext cx="6729300" cy="3306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8700027" y="1755238"/>
            <a:ext cx="2377800" cy="2377800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688352" y="4729208"/>
            <a:ext cx="635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 7. 앞으로 초등학교 진학 수가 가장 많이 늘어날 지역은?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631023" y="5310457"/>
            <a:ext cx="6729300" cy="3306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686093" y="5306500"/>
            <a:ext cx="63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 8. 지역내  운영  돌봄센터들과 가장 가까이 있는 학교는?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538" y="1826752"/>
            <a:ext cx="2234700" cy="2234700"/>
          </a:xfrm>
          <a:prstGeom prst="ellipse">
            <a:avLst/>
          </a:prstGeom>
          <a:noFill/>
          <a:ln cap="rnd" cmpd="sng" w="63500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74" name="Google Shape;274;p10"/>
          <p:cNvSpPr/>
          <p:nvPr/>
        </p:nvSpPr>
        <p:spPr>
          <a:xfrm>
            <a:off x="641800" y="1816325"/>
            <a:ext cx="6668700" cy="3387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715552" y="1826743"/>
            <a:ext cx="71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2. 지역별 증가율과 돌봄교실 이용학생 수가 가장 많이 증가할 지역은?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50673" y="2391375"/>
            <a:ext cx="6729300" cy="3387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758164" y="3568675"/>
            <a:ext cx="481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5. 지역내에서도 우선적으로 필요한  곳은?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638325" y="2992878"/>
            <a:ext cx="6733200" cy="3249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737370" y="4131150"/>
            <a:ext cx="64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6. 지역내에서 초등학생의 밀집도가 가장 높은 곳은?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42225" y="5902411"/>
            <a:ext cx="6729300" cy="3306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683802" y="5899650"/>
            <a:ext cx="635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 9. 지역내  운영  돌봄센터와의 연계까지 고려한다면? 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698419" y="2399570"/>
            <a:ext cx="645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3. 지역별 ‘한부모가정 및 저소득 가정’ 요인과의 상관관계는?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725592" y="2988475"/>
            <a:ext cx="529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4. 지역별 ‘가구내 맞벌이 현황’ 요인과의 상관관계는? </a:t>
            </a:r>
            <a:endParaRPr b="1" i="0" sz="16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776305" y="2780006"/>
            <a:ext cx="5274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/>
        </p:nvSpPr>
        <p:spPr>
          <a:xfrm>
            <a:off x="4493078" y="0"/>
            <a:ext cx="29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활용 데이터소개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4230578" y="137700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7472678" y="137700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2" name="Google Shape;292;p11"/>
          <p:cNvGraphicFramePr/>
          <p:nvPr/>
        </p:nvGraphicFramePr>
        <p:xfrm>
          <a:off x="1287475" y="739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{E87204F2-0BC2-45BE-822A-6A3D8D10B29D}</a:tableStyleId>
              </a:tblPr>
              <a:tblGrid>
                <a:gridCol w="1756825"/>
                <a:gridCol w="2076925"/>
                <a:gridCol w="2557500"/>
                <a:gridCol w="3225800"/>
              </a:tblGrid>
              <a:tr h="34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데이터명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출처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인터넷주소</a:t>
                      </a:r>
                      <a:endParaRPr sz="1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</a:tr>
              <a:tr h="69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돌봄교실수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&amp;학교수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2019.5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학교알리미서비스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https://www.schoolinfo.go.kr/Main.do</a:t>
                      </a: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18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돌봄센터수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(지역아동센터,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다함께돌봄센터,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방과후아카데미)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2018 - 2020년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초등돌봄센터(2019)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지역아동센터(2020)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다함께돌봄센터(2020)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방과후아카데미(2020)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학교알리미서비스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아동권리보장원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다함께돌봄사업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방과후청소년아카데미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https://www.schoolinfo.go.kr/ei/ss/pneiss_a03_s0.do</a:t>
                      </a: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https://www.icareinfo.go.kr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https://dadol.or.kr</a:t>
                      </a: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https://www.youth.go.kr/yaca/about/orgSearch.do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다문화학생수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교육통계서비스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https://kess.kedi.re.kr/index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117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도서관수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 작은도서관수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서울도서관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국가도서관통계시스템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https://lib.seoul.go.kr/slibsrch/main</a:t>
                      </a: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https://www.libsta.go.kr/libportal/libStats/mainStats/getPublicLibPop.do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재정자립도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지방재정 365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(지방재정통합공개시스템)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http://lofin.mois.go.kr/portal/main.do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12"/>
          <p:cNvGraphicFramePr/>
          <p:nvPr/>
        </p:nvGraphicFramePr>
        <p:xfrm>
          <a:off x="1445732" y="709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{E87204F2-0BC2-45BE-822A-6A3D8D10B29D}</a:tableStyleId>
              </a:tblPr>
              <a:tblGrid>
                <a:gridCol w="1642250"/>
                <a:gridCol w="1866250"/>
                <a:gridCol w="2465875"/>
                <a:gridCol w="3015375"/>
              </a:tblGrid>
              <a:tr h="27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데이터명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출처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인터넷주소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5F9387"/>
                    </a:solidFill>
                  </a:tcPr>
                </a:tc>
              </a:tr>
              <a:tr h="4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전국초등학생수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(2019년 4월공시)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교육통계서비스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https://kess.kedi.re.kr/index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비만지수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2018년 12월 31일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(2019년 4월공시)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학교알리미서비스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https://www.schoolinfo.go.kr/Main.do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지역내총생산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(당해년가격)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2016년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서울열린데이터광장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e-나라지표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(통계청)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rgbClr val="1155CC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https://data.seoul.go.kr/dataList/11043/S/2/datasetView.do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4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재정자주도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지방재정 365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(지방재정통합공개시스템)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http://lofin.mois.go.kr/portal/main.do</a:t>
                      </a: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45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교육경비보조금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지방교육재정알리미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http://www.eduinfo.go.kr/portal/main.do#anchor2</a:t>
                      </a: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사설학원수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서울열린데이타광장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http://opendata.hira.or.kr/op/opc/olapCliNhstPrsntInfm.do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97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의료기관종사 의료인력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서울열린데이터광장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보건의료빅데이터개방시스템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https://data.seoul.go.kr/dataList/28/S/2/datasetView.do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http://opendata.hira.or.kr/op/opc/olapCliNhstPrsntInfm.do</a:t>
                      </a: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시·군·구별 월간음주율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KOSIS 국가통계포털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http://kosis.kr/statHtml/statHtml.do?orgId=117&amp;tblId=DT_H_DR_MONTH</a:t>
                      </a: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시·군·구별 현재흡연율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2018년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KOSIS 국가통계포털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/>
                        </a:rPr>
                        <a:t>http://kosis.kr/statHtml/statHtml.do?orgId=117&amp;tblId=DT_H_SM</a:t>
                      </a: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98" name="Google Shape;298;p12"/>
          <p:cNvSpPr txBox="1"/>
          <p:nvPr/>
        </p:nvSpPr>
        <p:spPr>
          <a:xfrm>
            <a:off x="4057047" y="26024"/>
            <a:ext cx="407787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활용 못한 데이터소개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3970980" y="162596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8003676" y="162596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1527010" y="5447445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1546791" y="5365176"/>
            <a:ext cx="278706" cy="27870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2046298" y="5247179"/>
            <a:ext cx="278706" cy="278706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444675" y="975075"/>
            <a:ext cx="5111700" cy="6825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1.  분석에 사용할 데이터 파악 및 전처리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/>
          <p:nvPr/>
        </p:nvSpPr>
        <p:spPr>
          <a:xfrm rot="5400000">
            <a:off x="2827725" y="1786103"/>
            <a:ext cx="345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5789415" y="2138471"/>
            <a:ext cx="5545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다양한 변수들을 적용해보며 최적 모델 파악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Stepwise 기법 활용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5821056" y="4665003"/>
            <a:ext cx="5878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예측값과 현재값을 비교하며 시도별 현황 파악 및 분석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5789415" y="3500825"/>
            <a:ext cx="6345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타지역 또한 서울시 자치구와 동일한 변수를 사용, 예측값 계산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6130369" y="1149017"/>
            <a:ext cx="383438" cy="384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5821057" y="1103037"/>
            <a:ext cx="464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종속변수와 독립변수 데이터 전처리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444675" y="2200650"/>
            <a:ext cx="5111700" cy="6825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2.  회귀분석을 이용하여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 ‘서울시 자치구별 모델’ 구축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444675" y="3395350"/>
            <a:ext cx="5111700" cy="6825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3. 서울시 자치구별 모델을 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전국 광역시 및 타 지역에 적용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492744" y="4578744"/>
            <a:ext cx="5111700" cy="6825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4. 예측값과 비교하여 지역별 현황 파악 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 rot="5400000">
            <a:off x="2827725" y="2958294"/>
            <a:ext cx="345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3"/>
          <p:cNvSpPr/>
          <p:nvPr/>
        </p:nvSpPr>
        <p:spPr>
          <a:xfrm rot="5400000">
            <a:off x="2827725" y="4191718"/>
            <a:ext cx="345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5821058" y="5871000"/>
            <a:ext cx="464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시각화로 전국 지도에 차이값 표시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444675" y="5807350"/>
            <a:ext cx="5111700" cy="6825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5. 지도에 시각화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/>
          <p:nvPr/>
        </p:nvSpPr>
        <p:spPr>
          <a:xfrm rot="5400000">
            <a:off x="2840698" y="5352106"/>
            <a:ext cx="345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5180204" y="49887"/>
            <a:ext cx="1822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분석방향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5039560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6871154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7776008" y="1682335"/>
            <a:ext cx="2377800" cy="2377800"/>
          </a:xfrm>
          <a:prstGeom prst="ellipse">
            <a:avLst/>
          </a:prstGeom>
          <a:solidFill>
            <a:srgbClr val="3F3F3F">
              <a:alpha val="9019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지도이(가) 표시된 사진&#10;&#10;자동 생성된 설명" id="346" name="Google Shape;3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380" y="1708728"/>
            <a:ext cx="2319300" cy="22932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  <p:sp>
        <p:nvSpPr>
          <p:cNvPr id="347" name="Google Shape;347;p14"/>
          <p:cNvSpPr/>
          <p:nvPr/>
        </p:nvSpPr>
        <p:spPr>
          <a:xfrm>
            <a:off x="11512149" y="6132622"/>
            <a:ext cx="522000" cy="522000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4"/>
          <p:cNvSpPr/>
          <p:nvPr/>
        </p:nvSpPr>
        <p:spPr>
          <a:xfrm>
            <a:off x="11610251" y="6329061"/>
            <a:ext cx="748800" cy="7488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11527010" y="5447445"/>
            <a:ext cx="393000" cy="3930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11546791" y="5365176"/>
            <a:ext cx="278700" cy="278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12046298" y="5247179"/>
            <a:ext cx="278700" cy="278700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10935385" y="5734548"/>
            <a:ext cx="141000" cy="1410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10058400" y="6365595"/>
            <a:ext cx="636000" cy="6360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12110653" y="5674104"/>
            <a:ext cx="141000" cy="141000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0978249" y="6495080"/>
            <a:ext cx="478500" cy="4785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10707075" y="6526839"/>
            <a:ext cx="241800" cy="2418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11204039" y="6251420"/>
            <a:ext cx="342900" cy="3429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11615627" y="6205162"/>
            <a:ext cx="57600" cy="576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12073983" y="6315466"/>
            <a:ext cx="60300" cy="603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11546791" y="5718279"/>
            <a:ext cx="57600" cy="576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12005147" y="5828584"/>
            <a:ext cx="60300" cy="603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11957734" y="5653260"/>
            <a:ext cx="66600" cy="666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9818322" y="6690680"/>
            <a:ext cx="141000" cy="1410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11984731" y="5863990"/>
            <a:ext cx="393000" cy="3930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41100" y="1458700"/>
            <a:ext cx="7850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정부에서 운영하는 다양한 돌봄교실</a:t>
            </a: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의 합계를 구하여 dolbomplus라는 종속변수 생성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종속변수를 설명하는 여러 독립변수를 동일 연도</a:t>
            </a: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(2019)로 통일 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이(가) 표시된 사진&#10;&#10;자동 생성된 설명" id="366" name="Google Shape;3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8930" y="975074"/>
            <a:ext cx="1329232" cy="10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/>
          <p:nvPr/>
        </p:nvSpPr>
        <p:spPr>
          <a:xfrm>
            <a:off x="8892227" y="3068616"/>
            <a:ext cx="2377800" cy="2377800"/>
          </a:xfrm>
          <a:prstGeom prst="ellipse">
            <a:avLst/>
          </a:prstGeom>
          <a:solidFill>
            <a:srgbClr val="3F3F3F">
              <a:alpha val="9019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담장이(가) 표시된 사진&#10;&#10;자동 생성된 설명" id="368" name="Google Shape;3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1637" y="3089894"/>
            <a:ext cx="2313000" cy="23196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  <p:sp>
        <p:nvSpPr>
          <p:cNvPr id="369" name="Google Shape;369;p14"/>
          <p:cNvSpPr/>
          <p:nvPr/>
        </p:nvSpPr>
        <p:spPr>
          <a:xfrm>
            <a:off x="418250" y="975075"/>
            <a:ext cx="6926400" cy="3930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1.  분석에 사용할 데이터 파악 및 전처리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56825" y="2184575"/>
            <a:ext cx="6926400" cy="3930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2.  회귀분석 이용하여  ‘서울시 자치구별 모델’ 구축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341100" y="2661075"/>
            <a:ext cx="65031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전처리한 데이터를 독립변수에 대입해보며 다양한 모델 시도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VIF 분석을 이용하여 독립변수 사이의 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다중공선성(multicollinearity) 확인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R에서 lm 함수를 이용하여 회귀분석 시도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기법으로 변수 선택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부분집합회귀분석(regsubsets)을 이용하여 결과값 검토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lm에서 summary를 통해 신뢰도와 결정계수 파악하여 최종 모델 도출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418250" y="4706800"/>
            <a:ext cx="6926400" cy="3930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3.  서울시 자치구별 모델을 전국 광역시 및 타 지역에 적용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 txBox="1"/>
          <p:nvPr/>
        </p:nvSpPr>
        <p:spPr>
          <a:xfrm>
            <a:off x="0" y="6315475"/>
            <a:ext cx="6039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*초등돌봄교실(교육부)+지역아동센터,다함께돌봄(보건복지부)+청소년방과후아카데미(여성가족부)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**일부 데이터는  2020년 자료 사용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341100" y="5253425"/>
            <a:ext cx="7598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 지역 또한 서울 모델과 동일한 연도의 독립변수 데이터 구축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회귀분석으로 </a:t>
            </a: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도출한 모델 수식을 타 지역으로 확대하여 예측값 계산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5180204" y="49887"/>
            <a:ext cx="1822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분석방향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5039560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6871154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11527010" y="5447445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11546791" y="5365176"/>
            <a:ext cx="278706" cy="27870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12046298" y="5247179"/>
            <a:ext cx="278706" cy="278706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10935385" y="5734548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11204039" y="6251420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11615627" y="6205162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11546791" y="5718279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579605" y="1491719"/>
            <a:ext cx="473206" cy="70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505568" y="3378198"/>
            <a:ext cx="473206" cy="70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10935385" y="5734548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11215367" y="5841805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7855119" y="1439336"/>
            <a:ext cx="2377724" cy="2377724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지도이(가) 표시된 사진&#10;&#10;자동 생성된 설명" id="405" name="Google Shape;4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181" y="1466971"/>
            <a:ext cx="2361600" cy="23226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descr="텍스트, 지도이(가) 표시된 사진&#10;&#10;자동 생성된 설명" id="406" name="Google Shape;4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618" y="2644131"/>
            <a:ext cx="2415749" cy="2324301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407" name="Google Shape;407;p15"/>
          <p:cNvSpPr/>
          <p:nvPr/>
        </p:nvSpPr>
        <p:spPr>
          <a:xfrm>
            <a:off x="8828126" y="2595447"/>
            <a:ext cx="2377800" cy="2377800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 txBox="1"/>
          <p:nvPr/>
        </p:nvSpPr>
        <p:spPr>
          <a:xfrm>
            <a:off x="5180204" y="49887"/>
            <a:ext cx="1822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분석방향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5039560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6871154" y="18038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418250" y="975075"/>
            <a:ext cx="6926400" cy="3930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4. 예측값과 비교하여 지역별 현황 파악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456825" y="2870375"/>
            <a:ext cx="6926400" cy="3930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5. 지도에 시각화</a:t>
            </a:r>
            <a:endParaRPr b="1" i="0" sz="20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341100" y="3346875"/>
            <a:ext cx="4357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전국 지도에 서울 모델과 지역 간 차이값을 표시</a:t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차이값 분포의 시각화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341100" y="1458700"/>
            <a:ext cx="7850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계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산한 예측값에서 지역별 다양한 돌봄교실 현황(dolbomplus)값을 빼 차이값 도출</a:t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▪"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출된 차이값을 통해 서울 모델과 비교한 지역별 돌봄교실 현황 파악 및 분석</a:t>
            </a:r>
            <a:endParaRPr b="1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/>
          <p:nvPr/>
        </p:nvSpPr>
        <p:spPr>
          <a:xfrm>
            <a:off x="212031" y="755657"/>
            <a:ext cx="3657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1.  탐색적 분석 및 전처리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23450" y="1320549"/>
            <a:ext cx="1393500" cy="657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가설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660125" y="1962349"/>
            <a:ext cx="10653900" cy="1329600"/>
          </a:xfrm>
          <a:prstGeom prst="rect">
            <a:avLst/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초등학생의 가정 및 거주 환경을 나타내는 지표를 이용하여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서울시 자치구별 데이터를 모델로 삼아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전국 지역별 돌봄교실 수요 예측 모델을 구축한다.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660125" y="3647960"/>
            <a:ext cx="5006100" cy="291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F93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5F9387"/>
                </a:solidFill>
                <a:latin typeface="Arial"/>
                <a:ea typeface="Arial"/>
                <a:cs typeface="Arial"/>
                <a:sym typeface="Arial"/>
              </a:rPr>
              <a:t>초등학생 가정환경을 나타내는 지표</a:t>
            </a:r>
            <a:endParaRPr b="1" i="0" sz="2000" u="none" cap="none" strike="noStrike">
              <a:solidFill>
                <a:srgbClr val="5F93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한부모/저소득 가정 수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다문화 학생 수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비만도(초등학생BMI지수)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흡연율 / 음주율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6307925" y="3634708"/>
            <a:ext cx="5006100" cy="291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C06B"/>
                </a:solidFill>
                <a:latin typeface="Arial"/>
                <a:ea typeface="Arial"/>
                <a:cs typeface="Arial"/>
                <a:sym typeface="Arial"/>
              </a:rPr>
              <a:t>자치구 환경을 나타내는 지표</a:t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학교 및 학생 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재정자립도, 재정자주도, 지역내총생산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도서관 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교육경비보조금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16"/>
          <p:cNvSpPr txBox="1"/>
          <p:nvPr/>
        </p:nvSpPr>
        <p:spPr>
          <a:xfrm>
            <a:off x="4132430" y="41757"/>
            <a:ext cx="3360481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수행결과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3869931" y="154960"/>
            <a:ext cx="262499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7492910" y="168212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 txBox="1"/>
          <p:nvPr/>
        </p:nvSpPr>
        <p:spPr>
          <a:xfrm>
            <a:off x="172275" y="119250"/>
            <a:ext cx="2358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2. 모델 개요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7"/>
          <p:cNvSpPr/>
          <p:nvPr/>
        </p:nvSpPr>
        <p:spPr>
          <a:xfrm>
            <a:off x="680262" y="1266900"/>
            <a:ext cx="10653900" cy="1329600"/>
          </a:xfrm>
          <a:prstGeom prst="rect">
            <a:avLst/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서울시(자치구별)를 우수모델로 선정하여 회귀분석을 진행한 후,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모델을 기준으로 광역시를 포함한 전국 지역에 적용한다.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7"/>
          <p:cNvSpPr/>
          <p:nvPr/>
        </p:nvSpPr>
        <p:spPr>
          <a:xfrm>
            <a:off x="820618" y="775539"/>
            <a:ext cx="1393500" cy="657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모델도출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/>
          <p:nvPr/>
        </p:nvSpPr>
        <p:spPr>
          <a:xfrm>
            <a:off x="680275" y="2902950"/>
            <a:ext cx="5005200" cy="367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C06B"/>
                </a:solidFill>
                <a:latin typeface="Arial"/>
                <a:ea typeface="Arial"/>
                <a:cs typeface="Arial"/>
                <a:sym typeface="Arial"/>
              </a:rPr>
              <a:t>서울시(자치구별)를 모델로 정한 이유</a:t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돌봄 이슈 공론화에 따라 서울 내 개최되는 관련 포럼 多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키움센터 등 다양한 종류의 돌봄서비스들이 있다.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초등돌봄교실과 자치구별 지역센터 간 연계가 잘 되어있다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6268450" y="2925900"/>
            <a:ext cx="5065800" cy="362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F93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5F9387"/>
                </a:solidFill>
                <a:latin typeface="Arial"/>
                <a:ea typeface="Arial"/>
                <a:cs typeface="Arial"/>
                <a:sym typeface="Arial"/>
              </a:rPr>
              <a:t>채택 변수 (2019년 기준)</a:t>
            </a:r>
            <a:endParaRPr b="1" i="0" sz="2000" u="none" cap="none" strike="noStrike">
              <a:solidFill>
                <a:srgbClr val="5F93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종속변수: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dolbomplus: 돌봄 프로그램 합계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초등돌봄교실(교육부)+지역아동센터,다함께돌봄(보건복지부)+청소년방과후아카데미(여성가족부)</a:t>
            </a:r>
            <a:endParaRPr b="1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독립변수: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schools      : 초등학교 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fin_19        : 재정자립도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             : 국립+공공+대학+전문도서관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little_lib      : 작은도서관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multicul      : 다문화학생수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7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7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/>
        </p:nvSpPr>
        <p:spPr>
          <a:xfrm>
            <a:off x="88311" y="84868"/>
            <a:ext cx="3266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3. 모델 선정 및 분석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66" y="3144675"/>
            <a:ext cx="5225151" cy="35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8"/>
          <p:cNvPicPr preferRelativeResize="0"/>
          <p:nvPr/>
        </p:nvPicPr>
        <p:blipFill rotWithShape="1">
          <a:blip r:embed="rId4">
            <a:alphaModFix/>
          </a:blip>
          <a:srcRect b="-5680" l="0" r="0" t="5680"/>
          <a:stretch/>
        </p:blipFill>
        <p:spPr>
          <a:xfrm>
            <a:off x="201625" y="1260401"/>
            <a:ext cx="6133201" cy="185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8"/>
          <p:cNvSpPr/>
          <p:nvPr/>
        </p:nvSpPr>
        <p:spPr>
          <a:xfrm>
            <a:off x="214875" y="1152055"/>
            <a:ext cx="6133200" cy="1857000"/>
          </a:xfrm>
          <a:prstGeom prst="rect">
            <a:avLst/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/>
          <p:nvPr/>
        </p:nvSpPr>
        <p:spPr>
          <a:xfrm>
            <a:off x="202408" y="3117450"/>
            <a:ext cx="5296500" cy="3631500"/>
          </a:xfrm>
          <a:prstGeom prst="rect">
            <a:avLst/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8"/>
          <p:cNvSpPr/>
          <p:nvPr/>
        </p:nvSpPr>
        <p:spPr>
          <a:xfrm>
            <a:off x="6727700" y="174600"/>
            <a:ext cx="5005200" cy="250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채택 변수 (2019년 기준)</a:t>
            </a:r>
            <a:endParaRPr b="1" i="0" sz="1400" u="none" cap="none" strike="noStrike">
              <a:solidFill>
                <a:srgbClr val="5F93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종속변수</a:t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Dolbomplus         돌봄 프로그램 합계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독립변수</a:t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schools             초등학교 수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fin_19               재정자립도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                    국립+공공+대학+전문도서관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little_lib             작은도서관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multicul             다문화학생수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8"/>
          <p:cNvSpPr/>
          <p:nvPr/>
        </p:nvSpPr>
        <p:spPr>
          <a:xfrm>
            <a:off x="6727700" y="2787150"/>
            <a:ext cx="5005200" cy="40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2C0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VIF 분석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우선 진행하여 각 독립변수들간의 multicollinearity(다중공선성) 확인 및 제거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종속변수와 독립변수로 선형회귀식을 세우고,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R을 이용하여 독립변수 선택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Stepwise 기법 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위주로 사용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타당한 종속변수들을 선택하며 최종 모델 구축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최적의 예측변수 4개를 도출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신뢰수준/결정계수/수정결정계수/AIC/ BIC를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고려한 결과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예측변수 4개일때 가장 최적의 모델로 드러남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수정계수 : 94.1%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신뢰수준 미달 변수 개수 :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VIF : 안정권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201650" y="835475"/>
            <a:ext cx="1322400" cy="5433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최종모델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8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8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"/>
          <p:cNvSpPr txBox="1"/>
          <p:nvPr/>
        </p:nvSpPr>
        <p:spPr>
          <a:xfrm>
            <a:off x="136148" y="66676"/>
            <a:ext cx="3000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3. 모델 선정 및 분석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19"/>
          <p:cNvPicPr preferRelativeResize="0"/>
          <p:nvPr/>
        </p:nvPicPr>
        <p:blipFill rotWithShape="1">
          <a:blip r:embed="rId3">
            <a:alphaModFix/>
          </a:blip>
          <a:srcRect b="6248" l="0" r="5686" t="2650"/>
          <a:stretch/>
        </p:blipFill>
        <p:spPr>
          <a:xfrm>
            <a:off x="152425" y="2301901"/>
            <a:ext cx="6063825" cy="38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9"/>
          <p:cNvSpPr/>
          <p:nvPr/>
        </p:nvSpPr>
        <p:spPr>
          <a:xfrm>
            <a:off x="318137" y="506407"/>
            <a:ext cx="3782522" cy="393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변수의 영향력 및 중요도 비교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/>
          <p:nvPr/>
        </p:nvSpPr>
        <p:spPr>
          <a:xfrm>
            <a:off x="600248" y="1644942"/>
            <a:ext cx="5071800" cy="393000"/>
          </a:xfrm>
          <a:prstGeom prst="roundRect">
            <a:avLst>
              <a:gd fmla="val 50000" name="adj"/>
            </a:avLst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표준화한 변수로 회귀분석을 통해 영향력 비교</a:t>
            </a:r>
            <a:endParaRPr b="1" i="0" sz="18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3525" y="2298287"/>
            <a:ext cx="5316399" cy="4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/>
          <p:nvPr/>
        </p:nvSpPr>
        <p:spPr>
          <a:xfrm>
            <a:off x="7087810" y="1644942"/>
            <a:ext cx="4413600" cy="393000"/>
          </a:xfrm>
          <a:prstGeom prst="roundRect">
            <a:avLst>
              <a:gd fmla="val 50000" name="adj"/>
            </a:avLst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변수의 상대적 중요도 계산 후 시각화</a:t>
            </a:r>
            <a:endParaRPr b="1" i="0" sz="18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9"/>
          <p:cNvSpPr/>
          <p:nvPr/>
        </p:nvSpPr>
        <p:spPr>
          <a:xfrm>
            <a:off x="152350" y="2266550"/>
            <a:ext cx="6063900" cy="3951000"/>
          </a:xfrm>
          <a:prstGeom prst="rect">
            <a:avLst/>
          </a:prstGeom>
          <a:noFill/>
          <a:ln cap="flat" cmpd="sng" w="28575">
            <a:solidFill>
              <a:srgbClr val="5F93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5F9387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5F938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6633525" y="2266550"/>
            <a:ext cx="5316300" cy="4468500"/>
          </a:xfrm>
          <a:prstGeom prst="rect">
            <a:avLst/>
          </a:prstGeom>
          <a:noFill/>
          <a:ln cap="flat" cmpd="sng" w="28575">
            <a:solidFill>
              <a:srgbClr val="5F93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509000" y="2346949"/>
            <a:ext cx="2481300" cy="24306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2643" y="2346949"/>
            <a:ext cx="2481300" cy="24306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                    소개 및 배경</a:t>
            </a:r>
            <a:endParaRPr b="0" i="0" sz="1800" u="none" cap="none" strike="noStrike">
              <a:solidFill>
                <a:schemeClr val="lt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990350" y="2347249"/>
            <a:ext cx="2481300" cy="24306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Ⅲ.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수행절차 및 방법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471800" y="2388499"/>
            <a:ext cx="2446500" cy="2348100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Ⅳ.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918300" y="2430199"/>
            <a:ext cx="2273700" cy="22647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Ⅴ.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느낀 점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6807" y="429425"/>
            <a:ext cx="1216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3000" u="none" cap="none" strike="noStrike">
              <a:solidFill>
                <a:srgbClr val="1A7B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0"/>
          <p:cNvSpPr txBox="1"/>
          <p:nvPr/>
        </p:nvSpPr>
        <p:spPr>
          <a:xfrm>
            <a:off x="147670" y="12926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3. 모델 적용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20"/>
          <p:cNvGraphicFramePr/>
          <p:nvPr/>
        </p:nvGraphicFramePr>
        <p:xfrm>
          <a:off x="519115" y="457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{7BC6C1E2-D680-4B04-982F-2D3F28A80A63}</a:tableStyleId>
              </a:tblPr>
              <a:tblGrid>
                <a:gridCol w="2229275"/>
                <a:gridCol w="2229275"/>
                <a:gridCol w="2229275"/>
                <a:gridCol w="2229275"/>
              </a:tblGrid>
              <a:tr h="38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시도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dolbomplus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예측값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차이값(예측값-dolbomplus)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5F9387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부산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803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1099.5648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296.56483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대구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680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802.2322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122.23216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인천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994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1026.4910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32.49098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광주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604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631.1708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27.17081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대전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544.8699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-31.13014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울산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334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465.9938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131.99381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세종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213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182.2548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-30.74516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F2C06B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경기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3899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4709.3226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810.32260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571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1163.6010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592.60097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충북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662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919.8621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257.86207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충남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914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1450.5265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536.52650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전북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1073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1422.9159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349.91595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전남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1093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1566.8696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473.86960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경북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960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1684.6358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724.63580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5F54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경남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1159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1796.9946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5F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637.99458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CF5F54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제주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285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419.7089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134.70889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20"/>
          <p:cNvSpPr/>
          <p:nvPr/>
        </p:nvSpPr>
        <p:spPr>
          <a:xfrm>
            <a:off x="10487191" y="2028275"/>
            <a:ext cx="457329" cy="309200"/>
          </a:xfrm>
          <a:prstGeom prst="roundRect">
            <a:avLst>
              <a:gd fmla="val 16667" name="adj"/>
            </a:avLst>
          </a:prstGeom>
          <a:solidFill>
            <a:srgbClr val="F2C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10450516" y="2256250"/>
            <a:ext cx="1430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차이값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음수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공급이 더 많은 상태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/>
          <p:nvPr/>
        </p:nvSpPr>
        <p:spPr>
          <a:xfrm>
            <a:off x="10487191" y="2832525"/>
            <a:ext cx="457329" cy="3294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 txBox="1"/>
          <p:nvPr/>
        </p:nvSpPr>
        <p:spPr>
          <a:xfrm>
            <a:off x="10450516" y="3080700"/>
            <a:ext cx="1430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차이값 양수 중 상위 3 지역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공급이 가장 부족한 세 지역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0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0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0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0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0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0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0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0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0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0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20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0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0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/>
        </p:nvSpPr>
        <p:spPr>
          <a:xfrm>
            <a:off x="152400" y="152400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3. 시각화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214" y="1011756"/>
            <a:ext cx="6099092" cy="569384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1"/>
          <p:cNvSpPr/>
          <p:nvPr/>
        </p:nvSpPr>
        <p:spPr>
          <a:xfrm>
            <a:off x="252151" y="630515"/>
            <a:ext cx="3669400" cy="444901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지역별로 지도에 시각화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21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1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21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1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1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1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21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21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/>
          <p:nvPr/>
        </p:nvSpPr>
        <p:spPr>
          <a:xfrm>
            <a:off x="92775" y="119250"/>
            <a:ext cx="3008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4. 모델 평가 및 개선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2"/>
          <p:cNvSpPr/>
          <p:nvPr/>
        </p:nvSpPr>
        <p:spPr>
          <a:xfrm>
            <a:off x="843500" y="1299075"/>
            <a:ext cx="10563300" cy="660000"/>
          </a:xfrm>
          <a:prstGeom prst="rect">
            <a:avLst/>
          </a:prstGeom>
          <a:noFill/>
          <a:ln cap="flat" cmpd="sng" w="28575">
            <a:solidFill>
              <a:srgbClr val="CF5F5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전반적으로 서울 자치구별 상황에 비해 전국적으로 돌봄서비스 공급이 부족한 상황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2"/>
          <p:cNvSpPr txBox="1"/>
          <p:nvPr/>
        </p:nvSpPr>
        <p:spPr>
          <a:xfrm>
            <a:off x="480825" y="2035400"/>
            <a:ext cx="11016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Arial"/>
                <a:ea typeface="Arial"/>
                <a:cs typeface="Arial"/>
                <a:sym typeface="Arial"/>
              </a:rPr>
              <a:t>모델의 결과값에서 빨간 세 블럭은 특히, 교사 한 명 당 맡은 학생수가 너무 많아 논란이 되는 지역이기도 하다.</a:t>
            </a:r>
            <a:endParaRPr b="1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368" y="2496650"/>
            <a:ext cx="5633263" cy="3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2"/>
          <p:cNvSpPr txBox="1"/>
          <p:nvPr/>
        </p:nvSpPr>
        <p:spPr>
          <a:xfrm>
            <a:off x="5829900" y="5471325"/>
            <a:ext cx="314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연합뉴스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https://www.youtube.com/watch?v=zPWHvle3neU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2"/>
          <p:cNvSpPr/>
          <p:nvPr/>
        </p:nvSpPr>
        <p:spPr>
          <a:xfrm>
            <a:off x="2014625" y="5999025"/>
            <a:ext cx="9718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특히 돌봄교사의 공급 부족으로 제공되는 서비스의 질적 수준도 같이 의심되는 상태이다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1464500" y="6035700"/>
            <a:ext cx="4767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336980" y="609390"/>
            <a:ext cx="3791949" cy="393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 평가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3"/>
          <p:cNvSpPr txBox="1"/>
          <p:nvPr/>
        </p:nvSpPr>
        <p:spPr>
          <a:xfrm>
            <a:off x="131500" y="25948"/>
            <a:ext cx="3008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4. 모델 평가 및 개선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341402" y="4973272"/>
            <a:ext cx="753875" cy="12942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5397263" y="1363150"/>
            <a:ext cx="6500100" cy="310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9387"/>
              </a:buClr>
              <a:buSzPts val="15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학교 수</a:t>
            </a:r>
            <a:endParaRPr b="1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지역별 초등학교의 수로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돌봄교실이 학교 시설을 중심으로 진행되고 있다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사실을 알 수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9387"/>
              </a:buClr>
              <a:buSzPts val="15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재정자립도</a:t>
            </a:r>
            <a:endParaRPr b="1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지방자치단체의 세입에 있어서 자체수입이 차지하는 비중으로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재정자립도가 높을수록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높은 재정활동의 자율성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있어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돌봄교실에 대한 지원 여력이 높으며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해당 지역의 소득을 일부 반영하여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맞벌이 가정의 비중이 많다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 볼 수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9387"/>
              </a:buClr>
              <a:buSzPts val="15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도서관</a:t>
            </a:r>
            <a:endParaRPr b="1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국립, 공공, 대학, 전문도서관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합으로 일반 도서관과 돌봄교실은 역의 상관성을 갖는다.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212193" y="1340513"/>
            <a:ext cx="5065800" cy="310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F93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5F9387"/>
                </a:solidFill>
                <a:latin typeface="Arial"/>
                <a:ea typeface="Arial"/>
                <a:cs typeface="Arial"/>
                <a:sym typeface="Arial"/>
              </a:rPr>
              <a:t>작은도서관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교회, 아동센터, 아파트 등 지자체 또는 민간에서 운영하는 소규모 도서관으로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돌봄교실과 민간의 연계성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보여준다.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5F9387"/>
                </a:solidFill>
                <a:latin typeface="Arial"/>
                <a:ea typeface="Arial"/>
                <a:cs typeface="Arial"/>
                <a:sym typeface="Arial"/>
              </a:rPr>
              <a:t>다문화 학생 수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다문화가정이란 결혼이민자와 대한민국 국민으로 이루어진 가족 또는 귀화로 대한민국 국적을 취득한 가정으로,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다문화 학생 중 초등학생은 가장 높은비중을 차지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(75.6%,2018)하여 </a:t>
            </a:r>
            <a:r>
              <a:rPr b="0" i="0" lang="ko-K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돌봄교실 수와 양의 상관성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갖는다.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251950" y="1153925"/>
            <a:ext cx="2767500" cy="393000"/>
          </a:xfrm>
          <a:prstGeom prst="roundRect">
            <a:avLst>
              <a:gd fmla="val 50000" name="adj"/>
            </a:avLst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각 독립변수별 해석</a:t>
            </a:r>
            <a:endParaRPr b="1" i="0" sz="1800" u="none" cap="none" strike="noStrike">
              <a:solidFill>
                <a:srgbClr val="FFFB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 txBox="1"/>
          <p:nvPr/>
        </p:nvSpPr>
        <p:spPr>
          <a:xfrm>
            <a:off x="807862" y="4693244"/>
            <a:ext cx="11712736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자치구의 ‘인프라’ 구축 정도를 나타내는 변수들 위주로 채택되었다.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(다문화 학생 수 제외)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2. 이에 따라 정부에서 돌봄교실을 구축할 때 수요보다는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인프라가 있는 곳을 우선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돌봄교실을 운영하고 있다는 사실을 알 수 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3. 종속변수로 실제 참여한 학생 수나 참여율 등 돌봄수요가 아닌,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공급을 나타내는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운영중인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돌봄센터수를 종속변수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사용하여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인프라와 관련된 독립변수의   상관성이 높게 나타나는 결과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얻었다.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특히 학생수보다 학교 수가 변수로서 채택된 점, 그리고 재정자립도와 작은도서관의 계수가 양수로 나타난 점도 같은 이유를 설명하고 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251950" y="590492"/>
            <a:ext cx="3791949" cy="393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 평가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/>
        </p:nvSpPr>
        <p:spPr>
          <a:xfrm>
            <a:off x="92775" y="119250"/>
            <a:ext cx="3008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F5F54"/>
                </a:solidFill>
                <a:latin typeface="Impact"/>
                <a:ea typeface="Impact"/>
                <a:cs typeface="Impact"/>
                <a:sym typeface="Impact"/>
              </a:rPr>
              <a:t>결과 </a:t>
            </a:r>
            <a:r>
              <a:rPr b="1" i="0" lang="ko-KR" sz="16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 4. 모델 평가 및 개선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308700" y="618817"/>
            <a:ext cx="3791949" cy="393000"/>
          </a:xfrm>
          <a:prstGeom prst="roundRect">
            <a:avLst>
              <a:gd fmla="val 16667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 개선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24"/>
          <p:cNvGrpSpPr/>
          <p:nvPr/>
        </p:nvGrpSpPr>
        <p:grpSpPr>
          <a:xfrm>
            <a:off x="6286525" y="1232087"/>
            <a:ext cx="5797575" cy="1240488"/>
            <a:chOff x="6286525" y="1232087"/>
            <a:chExt cx="5797575" cy="1240488"/>
          </a:xfrm>
        </p:grpSpPr>
        <p:sp>
          <p:nvSpPr>
            <p:cNvPr id="582" name="Google Shape;582;p24"/>
            <p:cNvSpPr/>
            <p:nvPr/>
          </p:nvSpPr>
          <p:spPr>
            <a:xfrm>
              <a:off x="6286525" y="1232087"/>
              <a:ext cx="2244733" cy="37588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맞벌이 가정 수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6307900" y="1702475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맞벌이 가정 수의 데이터는 서울시에 직접 통화하여 확인해 본 결과 </a:t>
              </a:r>
              <a:r>
                <a:rPr b="1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2016년 이후 집계하지 않았다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 한다.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실제로 </a:t>
              </a:r>
              <a:r>
                <a:rPr b="1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돌봄서비스의 수요가 가장 많은 그룹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이기도 하여, 수요측정에서 매우 중요한 역할을 했을 데이터인데 아쉬움이 매우 컸다.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24"/>
          <p:cNvGrpSpPr/>
          <p:nvPr/>
        </p:nvGrpSpPr>
        <p:grpSpPr>
          <a:xfrm>
            <a:off x="6307900" y="2950050"/>
            <a:ext cx="5776200" cy="1240488"/>
            <a:chOff x="6307900" y="2950050"/>
            <a:chExt cx="5776200" cy="1240488"/>
          </a:xfrm>
        </p:grpSpPr>
        <p:sp>
          <p:nvSpPr>
            <p:cNvPr id="585" name="Google Shape;585;p24"/>
            <p:cNvSpPr/>
            <p:nvPr/>
          </p:nvSpPr>
          <p:spPr>
            <a:xfrm>
              <a:off x="6370192" y="2950050"/>
              <a:ext cx="2320147" cy="37588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초등학생 정신건강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 txBox="1"/>
            <p:nvPr/>
          </p:nvSpPr>
          <p:spPr>
            <a:xfrm>
              <a:off x="6307900" y="3420438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가정환경에서 돌봄이 원활히 이루어지지 힘든 경우 돌봄서비스에 대한 수요가 높을 것이다.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초등학생들의 정신건강(우울증 등)을 나타낼 수 있는 척도가 있다면 그만큼 수요를 반영할 수 있는 좋은 데이터로 활용해볼 수 있었을 것이다</a:t>
              </a: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 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7" name="Google Shape;587;p24"/>
          <p:cNvGrpSpPr/>
          <p:nvPr/>
        </p:nvGrpSpPr>
        <p:grpSpPr>
          <a:xfrm>
            <a:off x="6370192" y="5050756"/>
            <a:ext cx="5776200" cy="1314725"/>
            <a:chOff x="6370192" y="4762525"/>
            <a:chExt cx="5776200" cy="1314725"/>
          </a:xfrm>
        </p:grpSpPr>
        <p:sp>
          <p:nvSpPr>
            <p:cNvPr id="588" name="Google Shape;588;p24"/>
            <p:cNvSpPr/>
            <p:nvPr/>
          </p:nvSpPr>
          <p:spPr>
            <a:xfrm>
              <a:off x="6370192" y="4762525"/>
              <a:ext cx="2382439" cy="393000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자치구별 소득수준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4"/>
            <p:cNvSpPr txBox="1"/>
            <p:nvPr/>
          </p:nvSpPr>
          <p:spPr>
            <a:xfrm>
              <a:off x="6370192" y="5307150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자치구별 소득수준에 따라 돌봄서비스에 대한 관심을 알아보고 싶었다.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 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재정자립도도 자치구별 소득수준을 반영하겠지만 직접적으로 의미하지는 않기 때문에 따로 확인해보고 싶었다. 그러나 유사한 변수들만 있었고 직접적인 소득수준에 대한 자료는 없어서 확인해보지 못한 점이 아쉬웠다.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24"/>
          <p:cNvGrpSpPr/>
          <p:nvPr/>
        </p:nvGrpSpPr>
        <p:grpSpPr>
          <a:xfrm>
            <a:off x="330074" y="1232087"/>
            <a:ext cx="5776201" cy="1176179"/>
            <a:chOff x="330074" y="1362647"/>
            <a:chExt cx="5776201" cy="1176179"/>
          </a:xfrm>
        </p:grpSpPr>
        <p:sp>
          <p:nvSpPr>
            <p:cNvPr id="591" name="Google Shape;591;p24"/>
            <p:cNvSpPr txBox="1"/>
            <p:nvPr/>
          </p:nvSpPr>
          <p:spPr>
            <a:xfrm>
              <a:off x="330075" y="1768726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가설과 달리 한부모 가정의 수가 변수에 포함되지 않았다.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가장 서비스가 시급한데도 집계되지 않음을 통해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한부모가정이 사각지대</a:t>
              </a: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에 들어간다는 것을 알 수 있고,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실제로 이러한 문제점이 보도되고 있기도 하다.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30074" y="1362647"/>
              <a:ext cx="2244733" cy="37588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한부모 가정 수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4"/>
          <p:cNvGrpSpPr/>
          <p:nvPr/>
        </p:nvGrpSpPr>
        <p:grpSpPr>
          <a:xfrm>
            <a:off x="330074" y="2950050"/>
            <a:ext cx="5776201" cy="1167414"/>
            <a:chOff x="330074" y="3053112"/>
            <a:chExt cx="5776201" cy="1167414"/>
          </a:xfrm>
        </p:grpSpPr>
        <p:sp>
          <p:nvSpPr>
            <p:cNvPr id="594" name="Google Shape;594;p24"/>
            <p:cNvSpPr txBox="1"/>
            <p:nvPr/>
          </p:nvSpPr>
          <p:spPr>
            <a:xfrm>
              <a:off x="330075" y="3450426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저소득층 가정에서 과체중 또는 저체중인 어린이가 상대적으로 더 많이 나타난다는 연구결과가 존재한다.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BMI 지수는 학생들의 평균을 이용하였는데, 평균을 사용했기 때문에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과체중 또는 저체중 학생의 정도가 희석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되었다고 생각한다.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불균형한 체중의 학생 수만을 나타내는 데이터가 있다면 더 나은 결과를 기대해볼 수 있을 것이다.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330074" y="3053112"/>
              <a:ext cx="2244733" cy="37588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BMI 지수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4"/>
          <p:cNvGrpSpPr/>
          <p:nvPr/>
        </p:nvGrpSpPr>
        <p:grpSpPr>
          <a:xfrm>
            <a:off x="330075" y="5050756"/>
            <a:ext cx="5776200" cy="1156281"/>
            <a:chOff x="330075" y="5082902"/>
            <a:chExt cx="5776200" cy="1156281"/>
          </a:xfrm>
        </p:grpSpPr>
        <p:sp>
          <p:nvSpPr>
            <p:cNvPr id="597" name="Google Shape;597;p24"/>
            <p:cNvSpPr txBox="1"/>
            <p:nvPr/>
          </p:nvSpPr>
          <p:spPr>
            <a:xfrm>
              <a:off x="330075" y="5469083"/>
              <a:ext cx="5776200" cy="7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기초수급 가정수의 경우, 관련성이 낮게 측정되어 데이터를 살펴보니, 인원수가 1~2명인 경우가 대다수였다. </a:t>
              </a:r>
              <a:r>
                <a:rPr b="1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자녀가 없는 가정도 많이 포함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된 듯 하여 변수에서 제외시키는 걸로 하였다.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b="0" i="0" lang="ko-K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만약 자녀가 있는 가정의 수만의 데이터를 적용해보았다면 더 나은 결과를 기대해 볼 수 있을 것이다.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30075" y="5082902"/>
              <a:ext cx="2244733" cy="37588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기초수급 가정 수</a:t>
              </a:r>
              <a:endParaRPr b="1" i="0" sz="1800" u="none" cap="none" strike="noStrike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" name="Google Shape;603;p25"/>
          <p:cNvGraphicFramePr/>
          <p:nvPr/>
        </p:nvGraphicFramePr>
        <p:xfrm>
          <a:off x="1103314" y="12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{A9982F51-8DC6-4BBC-9C5F-4FF02A0D27D4}</a:tableStyleId>
              </a:tblPr>
              <a:tblGrid>
                <a:gridCol w="1555400"/>
                <a:gridCol w="8615750"/>
              </a:tblGrid>
              <a:tr h="39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</a:tr>
              <a:tr h="24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잘한 부분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데이터를 수집하기 위해 데이터 플랫폼 뿐 아니라 각종 논문, 사이트 참조하여 직접 데이터를 수작업으로 입력하였다.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여러 학술자료를 참고하며 독립변수에 대한 가능성을 열어두고 다양한 독립변수를 시도해보았다.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학교, 통계청에 직접 전화를 하여 누락된 데이터와 현황을 파악하는 노력을 하였다. </a:t>
                      </a:r>
                      <a:endParaRPr i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아쉬운 부분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‘수요 분석’을 예측할 수 있는 독립변수를 데이터의 부족으로 채택하지 못한 아쉬움이 있었다. 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돌봄교실 수를 구하는 독립변수를 선정할 때 돌봄 수요를 예측할 수 있는 여러 변수를 생각했으나 서울시 자치구별 데이터가 없어 채택하지 못한 변수가 많았다.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(ex. 맞벌이 가정 수, 1인당 평균 소득 등)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4" name="Google Shape;604;p25"/>
          <p:cNvSpPr/>
          <p:nvPr/>
        </p:nvSpPr>
        <p:spPr>
          <a:xfrm>
            <a:off x="2674688" y="2113559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2674688" y="3020487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2674688" y="3730889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2702310" y="4466342"/>
            <a:ext cx="198900" cy="185400"/>
          </a:xfrm>
          <a:prstGeom prst="rightArrow">
            <a:avLst>
              <a:gd fmla="val 50000" name="adj1"/>
              <a:gd fmla="val 5175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 txBox="1"/>
          <p:nvPr/>
        </p:nvSpPr>
        <p:spPr>
          <a:xfrm>
            <a:off x="4595706" y="103229"/>
            <a:ext cx="3533313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활동소감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4554150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2702310" y="4933126"/>
            <a:ext cx="198900" cy="185400"/>
          </a:xfrm>
          <a:prstGeom prst="rightArrow">
            <a:avLst>
              <a:gd fmla="val 50000" name="adj1"/>
              <a:gd fmla="val 5175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7908075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5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" name="Google Shape;631;p26"/>
          <p:cNvGraphicFramePr/>
          <p:nvPr/>
        </p:nvGraphicFramePr>
        <p:xfrm>
          <a:off x="1555423" y="938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{A9982F51-8DC6-4BBC-9C5F-4FF02A0D27D4}</a:tableStyleId>
              </a:tblPr>
              <a:tblGrid>
                <a:gridCol w="1438525"/>
                <a:gridCol w="8073125"/>
              </a:tblGrid>
              <a:tr h="32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</a:tr>
              <a:tr h="424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프로젝트를 통한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진로설계,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취업분야 탐색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프로젝트를 통해 수업 내용을 실제 분석과정에 적용해 봄으로써 빅데이터 분석이 내 커리어에 어떻게 활용될 수 있을 지 감을 잡는 계기가 되었다.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향후 데이터 분석을 기반으로 내 주장에 대한 구체적인 근거를 제시하여 직장에서 합리적인 의사소통을 할 수 있는 역량을 꾸준히 기르고 싶다.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프로젝트를 통해 수업에서 익혔던 분석 방법들을 실제로 적용해보며 분석 역량을 키울 수 있었고, 또한 실제 데이터분석을 하는 데 있어 맞닥뜨리는 여러 어려운 부분들에 대해서도 생각해볼 수 있었다.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직장에서 데이터 분석을 기반으로 의사결정을 내려야 할 때, 데이터 분석의 결과에 따라 다양한 가능성을 생각하는 유연한 사고를 기를 수 있었다.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문제를 해결하는 과정에 있어서 의미있다고 생각하지 않았던 상황과 변수들이 때론 의미있게 나타나는 경우가 있었다. 데이터분석을 함에 있어서 사소한 문제라도 다각도로 사고해보면 문제를 해결하는 중요한 실마리가 될 수 있다는 것을 느꼈고 향후 분석가로서 사고 역량을 키우는 데 도움이 되었다</a:t>
                      </a: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2" name="Google Shape;632;p26"/>
          <p:cNvSpPr/>
          <p:nvPr/>
        </p:nvSpPr>
        <p:spPr>
          <a:xfrm>
            <a:off x="3030868" y="1573677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3030868" y="3159939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3030868" y="4785292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6"/>
          <p:cNvSpPr txBox="1"/>
          <p:nvPr/>
        </p:nvSpPr>
        <p:spPr>
          <a:xfrm>
            <a:off x="4595706" y="103229"/>
            <a:ext cx="3533313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활동소감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4554150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7908075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26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6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7" name="Google Shape;657;p27"/>
          <p:cNvGraphicFramePr/>
          <p:nvPr/>
        </p:nvGraphicFramePr>
        <p:xfrm>
          <a:off x="692472" y="19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{A9982F51-8DC6-4BBC-9C5F-4FF02A0D27D4}</a:tableStyleId>
              </a:tblPr>
              <a:tblGrid>
                <a:gridCol w="1688625"/>
                <a:gridCol w="9476650"/>
              </a:tblGrid>
              <a:tr h="30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</a:tr>
              <a:tr h="256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느낀점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 과정의 중요성과 데이터 수집의 어려움을 깨닫게 되었다.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초기 분석 목표 설정 시 방향 수립의 중요성을 깨닫게 되었다.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가설과 다른 결과가 나왔을 때 주어진 결과를 해석하는 유연한 사고의 필요성을 깨닫게 되었다.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분석과정에 있어서 통계적 지식의 중요성을 깨닫게 되었고 추가적인 학습의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필요성을 느꼈다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8" name="Google Shape;658;p27"/>
          <p:cNvSpPr txBox="1"/>
          <p:nvPr/>
        </p:nvSpPr>
        <p:spPr>
          <a:xfrm>
            <a:off x="4595706" y="103229"/>
            <a:ext cx="3533313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활동소감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4554150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7908075" y="23372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F93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2470590" y="2641467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2470590" y="3113739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2475788" y="4096330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2475788" y="3578105"/>
            <a:ext cx="1989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8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28"/>
          <p:cNvSpPr txBox="1"/>
          <p:nvPr/>
        </p:nvSpPr>
        <p:spPr>
          <a:xfrm>
            <a:off x="4251755" y="156876"/>
            <a:ext cx="3879177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향후 효과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4304260" y="290850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F2C0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8"/>
          <p:cNvSpPr/>
          <p:nvPr/>
        </p:nvSpPr>
        <p:spPr>
          <a:xfrm>
            <a:off x="7845178" y="28145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F2C0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8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8"/>
          <p:cNvSpPr/>
          <p:nvPr/>
        </p:nvSpPr>
        <p:spPr>
          <a:xfrm>
            <a:off x="11527010" y="5447445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28"/>
          <p:cNvSpPr/>
          <p:nvPr/>
        </p:nvSpPr>
        <p:spPr>
          <a:xfrm>
            <a:off x="11546791" y="5365176"/>
            <a:ext cx="278706" cy="27870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28"/>
          <p:cNvSpPr/>
          <p:nvPr/>
        </p:nvSpPr>
        <p:spPr>
          <a:xfrm>
            <a:off x="12046298" y="5247179"/>
            <a:ext cx="278706" cy="278706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8"/>
          <p:cNvSpPr/>
          <p:nvPr/>
        </p:nvSpPr>
        <p:spPr>
          <a:xfrm>
            <a:off x="10935385" y="5734548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28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28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28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8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28"/>
          <p:cNvSpPr/>
          <p:nvPr/>
        </p:nvSpPr>
        <p:spPr>
          <a:xfrm>
            <a:off x="11204039" y="6251420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11615627" y="6205162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28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28"/>
          <p:cNvSpPr/>
          <p:nvPr/>
        </p:nvSpPr>
        <p:spPr>
          <a:xfrm>
            <a:off x="11546791" y="5718279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770150" y="980750"/>
            <a:ext cx="4977000" cy="400200"/>
          </a:xfrm>
          <a:prstGeom prst="roundRect">
            <a:avLst>
              <a:gd fmla="val 50000" name="adj"/>
            </a:avLst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예비 초등학생 부모 타겟용 웹서비스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7005850" y="980750"/>
            <a:ext cx="4541100" cy="400200"/>
          </a:xfrm>
          <a:prstGeom prst="roundRect">
            <a:avLst>
              <a:gd fmla="val 50000" name="adj"/>
            </a:avLst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초등학생을 위한 어플리케이션</a:t>
            </a: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8"/>
          <p:cNvSpPr txBox="1"/>
          <p:nvPr/>
        </p:nvSpPr>
        <p:spPr>
          <a:xfrm>
            <a:off x="-12" y="1656325"/>
            <a:ext cx="6254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분석한 데이터를 바탕으로 예비 초등학생 자녀를 둔 학부모에게 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‘돌봄교실 확충 예정 학교’를 순위별로 예측 , 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주거지 결정시 도움이 되도록 하고 돌봄 공백을 최소화 함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시계이(가) 표시된 사진&#10;&#10;자동 생성된 설명" id="708" name="Google Shape;708;p28"/>
          <p:cNvPicPr preferRelativeResize="0"/>
          <p:nvPr/>
        </p:nvPicPr>
        <p:blipFill rotWithShape="1">
          <a:blip r:embed="rId3">
            <a:alphaModFix/>
          </a:blip>
          <a:srcRect b="10133" l="0" r="-723" t="8916"/>
          <a:stretch/>
        </p:blipFill>
        <p:spPr>
          <a:xfrm>
            <a:off x="6424060" y="2723592"/>
            <a:ext cx="2194560" cy="3822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시계이(가) 표시된 사진&#10;&#10;자동 생성된 설명" id="709" name="Google Shape;709;p28"/>
          <p:cNvPicPr preferRelativeResize="0"/>
          <p:nvPr/>
        </p:nvPicPr>
        <p:blipFill rotWithShape="1">
          <a:blip r:embed="rId4">
            <a:alphaModFix/>
          </a:blip>
          <a:srcRect b="9119" l="1" r="971" t="10187"/>
          <a:stretch/>
        </p:blipFill>
        <p:spPr>
          <a:xfrm>
            <a:off x="9048101" y="2677900"/>
            <a:ext cx="2194575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8"/>
          <p:cNvSpPr txBox="1"/>
          <p:nvPr/>
        </p:nvSpPr>
        <p:spPr>
          <a:xfrm>
            <a:off x="5972570" y="1703034"/>
            <a:ext cx="6254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‘급식카드 가맹점 데이터’를 함께 제공하여 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돌봄 교실 근처 급식카드 가맹점 조회 서비스 제공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편의점을 이용하는 아이들에게 균형 잡힌 식사 제공 </a:t>
            </a:r>
            <a:endParaRPr b="0" i="0" sz="1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컴퓨터, 모니터이(가) 표시된 사진&#10;&#10;자동 생성된 설명" id="711" name="Google Shape;7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0671" y="2677900"/>
            <a:ext cx="3885480" cy="41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/>
          <p:nvPr/>
        </p:nvSpPr>
        <p:spPr>
          <a:xfrm>
            <a:off x="8590394" y="2364099"/>
            <a:ext cx="2928900" cy="2964600"/>
          </a:xfrm>
          <a:prstGeom prst="ellipse">
            <a:avLst/>
          </a:prstGeom>
          <a:solidFill>
            <a:srgbClr val="FFFBF0">
              <a:alpha val="9411"/>
            </a:srgbClr>
          </a:solidFill>
          <a:ln cap="flat" cmpd="sng" w="7620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공모전 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출품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9"/>
          <p:cNvSpPr/>
          <p:nvPr/>
        </p:nvSpPr>
        <p:spPr>
          <a:xfrm>
            <a:off x="4992860" y="277539"/>
            <a:ext cx="262500" cy="251872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29"/>
          <p:cNvSpPr/>
          <p:nvPr/>
        </p:nvSpPr>
        <p:spPr>
          <a:xfrm>
            <a:off x="7710440" y="286900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29"/>
          <p:cNvSpPr txBox="1"/>
          <p:nvPr/>
        </p:nvSpPr>
        <p:spPr>
          <a:xfrm>
            <a:off x="5132163" y="149200"/>
            <a:ext cx="270147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성과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9"/>
          <p:cNvSpPr/>
          <p:nvPr/>
        </p:nvSpPr>
        <p:spPr>
          <a:xfrm>
            <a:off x="5024534" y="2010045"/>
            <a:ext cx="3828000" cy="3867900"/>
          </a:xfrm>
          <a:prstGeom prst="ellipse">
            <a:avLst/>
          </a:prstGeom>
          <a:solidFill>
            <a:srgbClr val="FFFBF0"/>
          </a:solidFill>
          <a:ln cap="flat" cmpd="sng" w="76200">
            <a:solidFill>
              <a:srgbClr val="F2C0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주요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사회이슈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9"/>
          <p:cNvSpPr/>
          <p:nvPr/>
        </p:nvSpPr>
        <p:spPr>
          <a:xfrm>
            <a:off x="584754" y="1408450"/>
            <a:ext cx="5066100" cy="4682400"/>
          </a:xfrm>
          <a:prstGeom prst="ellipse">
            <a:avLst/>
          </a:prstGeom>
          <a:solidFill>
            <a:srgbClr val="FFFBF0"/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 및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구축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서울시 현황 분석을 기반으로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돌봄교실에 영향을 미치는 요인 파악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서울시 기준 모델을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전국 각 지역에 확대하여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지역별 부족한 돌봄교실 수 파악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9177050" y="4014900"/>
            <a:ext cx="175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 2회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교육공공데이터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활용대회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5650847" y="3807045"/>
            <a:ext cx="27171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돌봄교실의 양적확대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(교실수 확대+교사수 확대)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돌봄교실 서비스의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질적 향상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9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29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29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9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9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29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29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9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9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9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29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29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9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침실, 방, 테이블, 생일이(가) 표시된 사진&#10;&#10;자동 생성된 설명" id="112" name="Google Shape;112;p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673646" y="994251"/>
            <a:ext cx="9194180" cy="525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091975" y="2062875"/>
            <a:ext cx="4482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“초등돌봄교실”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121925" y="3500100"/>
            <a:ext cx="81279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별도 시설(전용 또는 겸용교실 등)이 갖추어진 공간에서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돌봄이 필요한 학생들을 대상으로 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정규 수업 외에 이루어지는 돌봄활동</a:t>
            </a: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789324" y="93845"/>
            <a:ext cx="28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658046" y="245077"/>
            <a:ext cx="262556" cy="262556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/>
          <p:nvPr/>
        </p:nvSpPr>
        <p:spPr>
          <a:xfrm flipH="1">
            <a:off x="7462174" y="23833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 txBox="1"/>
          <p:nvPr/>
        </p:nvSpPr>
        <p:spPr>
          <a:xfrm>
            <a:off x="1863533" y="2866375"/>
            <a:ext cx="423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 :)</a:t>
            </a:r>
            <a:endParaRPr b="0" i="0" sz="5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30"/>
          <p:cNvGrpSpPr/>
          <p:nvPr/>
        </p:nvGrpSpPr>
        <p:grpSpPr>
          <a:xfrm rot="-9881606">
            <a:off x="7659443" y="126994"/>
            <a:ext cx="4452799" cy="7146096"/>
            <a:chOff x="-544757" y="-76206"/>
            <a:chExt cx="4452799" cy="7146096"/>
          </a:xfrm>
        </p:grpSpPr>
        <p:sp>
          <p:nvSpPr>
            <p:cNvPr id="745" name="Google Shape;745;p30"/>
            <p:cNvSpPr/>
            <p:nvPr/>
          </p:nvSpPr>
          <p:spPr>
            <a:xfrm>
              <a:off x="-544757" y="1012945"/>
              <a:ext cx="2675468" cy="267546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48838" y="-76206"/>
              <a:ext cx="1888067" cy="1888067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38971" y="609593"/>
              <a:ext cx="990601" cy="990601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130711" y="973662"/>
              <a:ext cx="702733" cy="702733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2629572" y="3587516"/>
              <a:ext cx="702733" cy="70273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89106" y="1905000"/>
              <a:ext cx="355603" cy="355603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652607" y="4131735"/>
              <a:ext cx="287865" cy="287865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-149274" y="5240872"/>
              <a:ext cx="1603761" cy="1603761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552439" y="1752597"/>
              <a:ext cx="355603" cy="35560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66907" y="6036957"/>
              <a:ext cx="1032933" cy="1032933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029372" y="5784519"/>
              <a:ext cx="609599" cy="609599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638971" y="4955567"/>
              <a:ext cx="702733" cy="702733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341704" y="5850690"/>
              <a:ext cx="702733" cy="702733"/>
            </a:xfrm>
            <a:prstGeom prst="ellipse">
              <a:avLst/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2304276" y="3091613"/>
              <a:ext cx="145224" cy="145224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459981" y="3369736"/>
              <a:ext cx="152398" cy="15239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247643" y="3960086"/>
              <a:ext cx="145224" cy="145224"/>
            </a:xfrm>
            <a:prstGeom prst="ellipse">
              <a:avLst/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403348" y="4238209"/>
              <a:ext cx="152398" cy="152398"/>
            </a:xfrm>
            <a:prstGeom prst="ellipse">
              <a:avLst/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3283801" y="3796146"/>
              <a:ext cx="168052" cy="168052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973340" y="2412755"/>
            <a:ext cx="2049994" cy="1820716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초등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돌봄교실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672470" y="1958020"/>
            <a:ext cx="2668500" cy="2490000"/>
          </a:xfrm>
          <a:prstGeom prst="ellipse">
            <a:avLst/>
          </a:prstGeom>
          <a:solidFill>
            <a:srgbClr val="CF5F54"/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온종일 돌봄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920600" y="1074650"/>
            <a:ext cx="1894800" cy="1506000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지역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아동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센터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72334" y="6388005"/>
            <a:ext cx="2896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마을돌봄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(보건복지부,여성가족부)</a:t>
            </a: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139819" y="6388005"/>
            <a:ext cx="18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학교돌봄</a:t>
            </a: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(교육부)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600423" y="6330405"/>
            <a:ext cx="21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정부의 추구방향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877026" y="2706126"/>
            <a:ext cx="559500" cy="6006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2826" y="2769913"/>
            <a:ext cx="593700" cy="553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972470" y="2913266"/>
            <a:ext cx="1858686" cy="1505954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다함께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돌봄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955996" y="4751877"/>
            <a:ext cx="1858686" cy="1578528"/>
          </a:xfrm>
          <a:prstGeom prst="ellipse">
            <a:avLst/>
          </a:prstGeom>
          <a:solidFill>
            <a:srgbClr val="3F3F3F">
              <a:alpha val="9411"/>
            </a:srgbClr>
          </a:solidFill>
          <a:ln cap="flat" cmpd="sng" w="7620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청소년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방과후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아카데미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789324" y="93845"/>
            <a:ext cx="28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4658046" y="245077"/>
            <a:ext cx="262556" cy="262556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/>
          <p:nvPr/>
        </p:nvSpPr>
        <p:spPr>
          <a:xfrm flipH="1">
            <a:off x="7462174" y="238339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11546791" y="5365176"/>
            <a:ext cx="278706" cy="27870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1204039" y="6251420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1615627" y="6205162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1312250" y="886650"/>
            <a:ext cx="4221676" cy="626165"/>
            <a:chOff x="2243872" y="1475310"/>
            <a:chExt cx="4350449" cy="699079"/>
          </a:xfrm>
        </p:grpSpPr>
        <p:sp>
          <p:nvSpPr>
            <p:cNvPr id="159" name="Google Shape;159;p5"/>
            <p:cNvSpPr/>
            <p:nvPr/>
          </p:nvSpPr>
          <p:spPr>
            <a:xfrm>
              <a:off x="2243872" y="1475310"/>
              <a:ext cx="3645609" cy="618784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2306121" y="1600189"/>
              <a:ext cx="4288200" cy="5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1.  초등돌봄 수요에 비해 공급 부족  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7505510" y="866387"/>
            <a:ext cx="3139976" cy="551420"/>
            <a:chOff x="3527878" y="1961801"/>
            <a:chExt cx="2194560" cy="264128"/>
          </a:xfrm>
        </p:grpSpPr>
        <p:sp>
          <p:nvSpPr>
            <p:cNvPr id="162" name="Google Shape;162;p5"/>
            <p:cNvSpPr/>
            <p:nvPr/>
          </p:nvSpPr>
          <p:spPr>
            <a:xfrm>
              <a:off x="3527878" y="1961801"/>
              <a:ext cx="2194560" cy="264128"/>
            </a:xfrm>
            <a:prstGeom prst="roundRect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3793864" y="2025087"/>
              <a:ext cx="16626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FBF0"/>
                  </a:solidFill>
                  <a:latin typeface="Arial"/>
                  <a:ea typeface="Arial"/>
                  <a:cs typeface="Arial"/>
                  <a:sym typeface="Arial"/>
                </a:rPr>
                <a:t>2. 전문인력과 예산 제한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359858" y="1544904"/>
            <a:ext cx="5684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11년간 ‘초등돌봄교실’ 참여 학생수 약 5배 증가(2019기준)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정부 온종일 돌봄정책 발표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2022년까지 총 3,500실 확대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저학년 위주에서 전학년으로 운영대상 확대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오후돌봄 시간 연장 : 오후5시에서 오후7시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6164902" y="1681132"/>
            <a:ext cx="6127651" cy="127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 19에 따른 사회적 거리두기 가능한 공간 확보 필요성 대두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 치료에 투입된 의료진, 방역소독과 돌봄병행 동시부담 가중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돌봄전문 인력 부족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지자체 예산 부족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이(가) 표시된 사진&#10;&#10;자동 생성된 설명"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24" y="3436324"/>
            <a:ext cx="5297526" cy="321139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스크린샷이(가) 표시된 사진&#10;&#10;자동 생성된 설명"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-390" r="0" t="21116"/>
          <a:stretch/>
        </p:blipFill>
        <p:spPr>
          <a:xfrm>
            <a:off x="6060376" y="5831687"/>
            <a:ext cx="5875919" cy="93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 b="0" l="855" r="0" t="12945"/>
          <a:stretch/>
        </p:blipFill>
        <p:spPr>
          <a:xfrm>
            <a:off x="6043958" y="4716860"/>
            <a:ext cx="5875918" cy="981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169" name="Google Shape;169;p5"/>
          <p:cNvPicPr preferRelativeResize="0"/>
          <p:nvPr/>
        </p:nvPicPr>
        <p:blipFill rotWithShape="1">
          <a:blip r:embed="rId6">
            <a:alphaModFix/>
          </a:blip>
          <a:srcRect b="0" l="606" r="0" t="20915"/>
          <a:stretch/>
        </p:blipFill>
        <p:spPr>
          <a:xfrm>
            <a:off x="6048595" y="3533640"/>
            <a:ext cx="5866634" cy="96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4620652" y="89397"/>
            <a:ext cx="308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배경</a:t>
            </a: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4617312" y="223033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7446596" y="176660"/>
            <a:ext cx="262556" cy="262556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6"/>
          <p:cNvGrpSpPr/>
          <p:nvPr/>
        </p:nvGrpSpPr>
        <p:grpSpPr>
          <a:xfrm flipH="1">
            <a:off x="595725" y="2098824"/>
            <a:ext cx="3798818" cy="3274845"/>
            <a:chOff x="2036358" y="2455498"/>
            <a:chExt cx="3375227" cy="2909680"/>
          </a:xfrm>
        </p:grpSpPr>
        <p:sp>
          <p:nvSpPr>
            <p:cNvPr id="178" name="Google Shape;178;p6"/>
            <p:cNvSpPr/>
            <p:nvPr/>
          </p:nvSpPr>
          <p:spPr>
            <a:xfrm>
              <a:off x="2036358" y="2455498"/>
              <a:ext cx="3375227" cy="2909678"/>
            </a:xfrm>
            <a:prstGeom prst="triangle">
              <a:avLst>
                <a:gd fmla="val 50000" name="adj"/>
              </a:avLst>
            </a:prstGeom>
            <a:solidFill>
              <a:srgbClr val="CF5F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036359" y="3215109"/>
              <a:ext cx="2494078" cy="2150067"/>
            </a:xfrm>
            <a:prstGeom prst="triangle">
              <a:avLst>
                <a:gd fmla="val 50000" name="adj"/>
              </a:avLst>
            </a:prstGeom>
            <a:solidFill>
              <a:srgbClr val="F2C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036359" y="3956858"/>
              <a:ext cx="1633651" cy="1408320"/>
            </a:xfrm>
            <a:prstGeom prst="triangle">
              <a:avLst>
                <a:gd fmla="val 50000" name="adj"/>
              </a:avLst>
            </a:prstGeom>
            <a:solidFill>
              <a:srgbClr val="5F93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36359" y="4691846"/>
              <a:ext cx="781064" cy="673331"/>
            </a:xfrm>
            <a:prstGeom prst="triangle">
              <a:avLst>
                <a:gd fmla="val 50000" name="adj"/>
              </a:avLst>
            </a:prstGeom>
            <a:solidFill>
              <a:srgbClr val="99A6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82;p6"/>
          <p:cNvSpPr/>
          <p:nvPr/>
        </p:nvSpPr>
        <p:spPr>
          <a:xfrm>
            <a:off x="4309950" y="2293725"/>
            <a:ext cx="1738200" cy="342900"/>
          </a:xfrm>
          <a:prstGeom prst="roundRect">
            <a:avLst>
              <a:gd fmla="val 50000" name="adj"/>
            </a:avLst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정부핵심과제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4798875" y="3138650"/>
            <a:ext cx="1865400" cy="342900"/>
          </a:xfrm>
          <a:prstGeom prst="roundRect">
            <a:avLst>
              <a:gd fmla="val 50000" name="adj"/>
            </a:avLst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정부추진방향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663286" y="3090075"/>
            <a:ext cx="5101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초등돌봄교실 확대 &amp; 지역사회 연계 돌봄서비스 제공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314152" y="4094940"/>
            <a:ext cx="1545600" cy="338700"/>
          </a:xfrm>
          <a:prstGeom prst="roundRect">
            <a:avLst>
              <a:gd fmla="val 50000" name="adj"/>
            </a:avLst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교육부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859752" y="3736245"/>
            <a:ext cx="5298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돌봄서비스 사업 추진 계획 발표 (20.08.11)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초등학교: 돌봄 가능 교실 제공, 지자체: 돌봄 운영 방식 → 학교와 지자체 연계한 프로그램 제안 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2663551" y="2402438"/>
            <a:ext cx="1738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6"/>
          <p:cNvCxnSpPr/>
          <p:nvPr/>
        </p:nvCxnSpPr>
        <p:spPr>
          <a:xfrm flipH="1" rot="10800000">
            <a:off x="3206027" y="3323015"/>
            <a:ext cx="1674600" cy="12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6"/>
          <p:cNvCxnSpPr/>
          <p:nvPr/>
        </p:nvCxnSpPr>
        <p:spPr>
          <a:xfrm flipH="1" rot="10800000">
            <a:off x="3700158" y="4256189"/>
            <a:ext cx="1614000" cy="16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4191475" y="5064738"/>
            <a:ext cx="1554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6"/>
          <p:cNvSpPr/>
          <p:nvPr/>
        </p:nvSpPr>
        <p:spPr>
          <a:xfrm>
            <a:off x="5745776" y="4874498"/>
            <a:ext cx="1653600" cy="338700"/>
          </a:xfrm>
          <a:prstGeom prst="roundRect">
            <a:avLst>
              <a:gd fmla="val 50000" name="adj"/>
            </a:avLst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7399376" y="4874488"/>
            <a:ext cx="4150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코로나19 이후 돌봄 필요한 학생 수 증가,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서비스 공급 확대의 필요성 대두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분석을 통한 우선 배치 지역 도출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6113001" y="2041138"/>
            <a:ext cx="429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초등 돌봄학교 확대 &amp; 내실화  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지역사회와  함께하는 돌봄서비스 강화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돌봄체계 구축 위한 지원강화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4620652" y="89397"/>
            <a:ext cx="308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배경</a:t>
            </a: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617312" y="223033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7446596" y="176660"/>
            <a:ext cx="262556" cy="262556"/>
          </a:xfrm>
          <a:prstGeom prst="ellipse">
            <a:avLst/>
          </a:prstGeom>
          <a:noFill/>
          <a:ln cap="flat" cmpd="sng" w="57150">
            <a:solidFill>
              <a:srgbClr val="5F93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/>
        </p:nvSpPr>
        <p:spPr>
          <a:xfrm>
            <a:off x="1579793" y="2679506"/>
            <a:ext cx="90324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CF5F54"/>
                </a:solidFill>
                <a:latin typeface="Arial"/>
                <a:ea typeface="Arial"/>
                <a:cs typeface="Arial"/>
                <a:sym typeface="Arial"/>
              </a:rPr>
              <a:t>지역별 수요분석과 예측을 통한</a:t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CF5F54"/>
                </a:solidFill>
                <a:latin typeface="Arial"/>
                <a:ea typeface="Arial"/>
                <a:cs typeface="Arial"/>
                <a:sym typeface="Arial"/>
              </a:rPr>
              <a:t>초등돌봄교실 우선 배치 필요 지역 선정 </a:t>
            </a:r>
            <a:endParaRPr b="1" i="0" sz="4000" u="none" cap="none" strike="noStrike">
              <a:solidFill>
                <a:srgbClr val="CF5F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4710001" y="296900"/>
            <a:ext cx="2772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주제</a:t>
            </a:r>
            <a:r>
              <a:rPr b="0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4451205" y="404906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478297" y="404900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550100" y="2533350"/>
            <a:ext cx="8067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ko-KR" sz="100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endParaRPr b="1" i="0" sz="10000" u="none" cap="none" strike="noStrike">
              <a:solidFill>
                <a:srgbClr val="CF5F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0947125" y="2533350"/>
            <a:ext cx="8067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ko-KR" sz="10000" u="none" cap="none" strike="noStrike">
                <a:solidFill>
                  <a:srgbClr val="CF5F54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sz="10000" u="none" cap="none" strike="noStrike">
              <a:solidFill>
                <a:srgbClr val="CF5F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11512149" y="6132622"/>
            <a:ext cx="521979" cy="521979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11610251" y="6329061"/>
            <a:ext cx="748814" cy="748814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10240727" y="5601757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10058400" y="6365595"/>
            <a:ext cx="636057" cy="636056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2110653" y="5674104"/>
            <a:ext cx="141033" cy="141033"/>
          </a:xfrm>
          <a:prstGeom prst="ellipse">
            <a:avLst/>
          </a:prstGeom>
          <a:solidFill>
            <a:srgbClr val="99A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10978249" y="6495080"/>
            <a:ext cx="478360" cy="47836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0707075" y="6526839"/>
            <a:ext cx="241769" cy="241769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0509381" y="6118629"/>
            <a:ext cx="342752" cy="342752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10920969" y="6072371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12073983" y="6315466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10852133" y="5585488"/>
            <a:ext cx="57597" cy="57597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12005147" y="5828584"/>
            <a:ext cx="60441" cy="60441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11957734" y="5653260"/>
            <a:ext cx="66650" cy="6665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9818322" y="6690680"/>
            <a:ext cx="141033" cy="14103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1984731" y="5863990"/>
            <a:ext cx="392876" cy="392876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249025" y="1843873"/>
            <a:ext cx="3846000" cy="40671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김도훈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(팀 리더)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수집, 전처리,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코딩, 분석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제작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247895" y="1843875"/>
            <a:ext cx="3846000" cy="40671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김지은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(팀원)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수집, 전처리, 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코딩, 분석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제작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8246770" y="1913020"/>
            <a:ext cx="3792300" cy="3928800"/>
          </a:xfrm>
          <a:prstGeom prst="ellipse">
            <a:avLst/>
          </a:prstGeom>
          <a:solidFill>
            <a:srgbClr val="CF5F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정혜린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(팀원)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수집, 전처리,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분석, 자료수집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제작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100660" y="155636"/>
            <a:ext cx="3918340" cy="50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구성 및 역할</a:t>
            </a:r>
            <a:r>
              <a:rPr b="0" i="0" lang="ko-KR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994233" y="27174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7865892" y="271747"/>
            <a:ext cx="262500" cy="262500"/>
          </a:xfrm>
          <a:prstGeom prst="ellipse">
            <a:avLst/>
          </a:prstGeom>
          <a:noFill/>
          <a:ln cap="flat" cmpd="sng" w="57150">
            <a:solidFill>
              <a:srgbClr val="CF5F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9"/>
          <p:cNvGraphicFramePr/>
          <p:nvPr/>
        </p:nvGraphicFramePr>
        <p:xfrm>
          <a:off x="534825" y="1247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{A9982F51-8DC6-4BBC-9C5F-4FF02A0D27D4}</a:tableStyleId>
              </a:tblPr>
              <a:tblGrid>
                <a:gridCol w="1686775"/>
                <a:gridCol w="2724525"/>
                <a:gridCol w="4248650"/>
                <a:gridCol w="2462375"/>
              </a:tblGrid>
              <a:tr h="41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cap="none" strike="noStrike"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5F9387"/>
                    </a:solidFill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8/21(금)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기획 및 주제 선정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기획안 작성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아이디어 선정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8/24(월)~9/3(목)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확보 및 전처리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선정 및 프로젝트 진행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EDA &amp; Research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수정/보완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9/4(금)~9/7(월)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구축한 모델 보완 및 검토, 적용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오류 수정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마무리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9/8(화)~9/10(목)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마무리 및 결과보고서 작성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8/21(금) ~ 9/10(목)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(총 2주)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8/25(화)~8/28(금) 휴강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36000" anchor="ctr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9"/>
          <p:cNvSpPr txBox="1"/>
          <p:nvPr/>
        </p:nvSpPr>
        <p:spPr>
          <a:xfrm>
            <a:off x="294519" y="119235"/>
            <a:ext cx="5314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Ⅲ. 프로젝트 수행절차 및 방법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