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iEwtwqaHyerGA5oX56oiTMqZ0d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customschemas.google.com/relationships/presentationmetadata" Target="metadata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lang="ko-KR"/>
              <a:t>1.연령대/성별/장르 → 도서추천서비스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lang="ko-KR"/>
              <a:t>2.mbti → 도서추천서비스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lang="ko-KR"/>
              <a:t>3.장르별 도서 트렌드변화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lang="ko-KR"/>
              <a:t>수요층: 도서관관계자/대중/기업/출판사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lang="ko-KR"/>
              <a:t>V 매일 30분 책읽기 도전(대한민국독서대전)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lang="ko-KR"/>
              <a:t>V 도서관련 강의제공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lang="ko-KR"/>
              <a:t>1)분석→ 정보제공 웹/어플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lang="ko-KR"/>
              <a:t>2)고도화 : 책 대출현황 실시간으로 파악할 수 있는 웹(장고)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lang="ko-KR"/>
              <a:t>3)창업아이디어: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lang="ko-KR"/>
              <a:t>도서관 안가는 상황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/>
              <a:t>도서배달(책 렌탈)-기존 책 활용 → 도서관이 직접하기/외주(스타트업): 도서관 전용 북렌탈서비스업체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>
                <a:solidFill>
                  <a:schemeClr val="dk1"/>
                </a:solidFill>
              </a:rPr>
              <a:t> ebook?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비대면서비스:도서추천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6" name="Google Shape;23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454" name="Google Shape;454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471" name="Google Shape;47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44" name="Google Shape;24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lang="ko-KR"/>
              <a:t>나이/성별/장르 &amp;  MBTI 데이터 활용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lang="ko-KR"/>
              <a:t>저희는 저희가 선 확보한 데이터를 통해 3가지의 프로젝트를 기획하게 되었습니다.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lang="ko-KR"/>
              <a:t>연령대/성별/장르를와 mbti를 통한 2가지의 도서추천서비스와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lang="ko-KR"/>
              <a:t>장르별 도서 트랜드의 변화를 나타내는 웹으로 구성하게 되었습니다.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lang="ko-KR"/>
              <a:t>저희 프로젝트를 통해 코로나 블루로 인한 외출 자제로 고립감을  느끼고 있는 국민들로 하여금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lang="ko-KR"/>
              <a:t>하나의 돌파구가 되고 싶습니다.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/>
              <a:t>* 카를 융의 성격 유형 이론을 근거로 개발한 성격유형 선호지표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53" name="Google Shape;2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lang="ko-KR"/>
              <a:t>나이/성별/장르 &amp;  MBTI 데이터 활용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lang="ko-KR"/>
              <a:t>저희는 저희가 선 확보한 데이터를 통해 3가지의 프로젝트를 기획하게 되었습니다.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lang="ko-KR"/>
              <a:t>연령대/성별/장르를와 mbti를 통한 2가지의 도서추천서비스와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lang="ko-KR"/>
              <a:t>장르별 도서 트랜드의 변화를 나타내는 웹으로 구성하게 되었습니다.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lang="ko-KR"/>
              <a:t>저희 프로젝트를 통해 코로나 블루로 인한 외출 자제로 고립감을  느끼고 있는 국민들로 하여금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lang="ko-KR"/>
              <a:t>하나의 돌파구가 되고 싶습니다.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/>
              <a:t>* 카를 융의 성격 유형 이론을 근거로 개발한 성격유형 선호지표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61" name="Google Shape;26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lang="ko-KR"/>
              <a:t>수요증가 🡪 기존도서추천서비스 고도화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lang="ko-KR"/>
              <a:t>도서관 분야 비대면 서비스 지원 위한 정부 예산 투입 </a:t>
            </a:r>
            <a:endParaRPr/>
          </a:p>
        </p:txBody>
      </p:sp>
      <p:sp>
        <p:nvSpPr>
          <p:cNvPr id="268" name="Google Shape;26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9" name="Google Shape;9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4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4" name="Google Shape;174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4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0" name="Google Shape;180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4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4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4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4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4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11" name="Google Shape;211;p4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2" name="Google Shape;212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4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18" name="Google Shape;218;p4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9" name="Google Shape;219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4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5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62" name="Google Shape;1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63" name="Google Shape;1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64" name="Google Shape;1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0.jp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5.jp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FEA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/>
          <p:nvPr/>
        </p:nvSpPr>
        <p:spPr>
          <a:xfrm>
            <a:off x="0" y="-1"/>
            <a:ext cx="6850743" cy="4412343"/>
          </a:xfrm>
          <a:prstGeom prst="rect">
            <a:avLst/>
          </a:prstGeom>
          <a:solidFill>
            <a:srgbClr val="0B4877"/>
          </a:solidFill>
          <a:ln>
            <a:noFill/>
          </a:ln>
          <a:effectLst>
            <a:outerShdw rotWithShape="0" algn="t" dir="5400000" dist="25400">
              <a:srgbClr val="EF746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1" lang="ko-KR" sz="4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파이널 프로젝트 기획안</a:t>
            </a:r>
            <a:endParaRPr b="1" i="1" sz="4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9" name="Google Shape;239;p1"/>
          <p:cNvCxnSpPr/>
          <p:nvPr/>
        </p:nvCxnSpPr>
        <p:spPr>
          <a:xfrm>
            <a:off x="7150100" y="4383313"/>
            <a:ext cx="4680000" cy="0"/>
          </a:xfrm>
          <a:prstGeom prst="straightConnector1">
            <a:avLst/>
          </a:prstGeom>
          <a:noFill/>
          <a:ln cap="flat" cmpd="sng" w="9525">
            <a:solidFill>
              <a:srgbClr val="EF746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0" name="Google Shape;240;p1"/>
          <p:cNvSpPr/>
          <p:nvPr/>
        </p:nvSpPr>
        <p:spPr>
          <a:xfrm>
            <a:off x="9856418" y="4506372"/>
            <a:ext cx="1223412" cy="166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4조 – 최우석</a:t>
            </a:r>
            <a:endParaRPr b="1" i="0" sz="1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4조 – 김경린</a:t>
            </a:r>
            <a:endParaRPr b="1" i="0" sz="1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4조 – 김정수</a:t>
            </a:r>
            <a:endParaRPr b="1" i="0" sz="1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4조 – 이번영</a:t>
            </a:r>
            <a:endParaRPr b="1" i="0" sz="1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4조 - 정혜린</a:t>
            </a:r>
            <a:endParaRPr b="1" i="0" sz="1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1" name="Google Shape;241;p1"/>
          <p:cNvCxnSpPr/>
          <p:nvPr/>
        </p:nvCxnSpPr>
        <p:spPr>
          <a:xfrm rot="-2700000">
            <a:off x="7044660" y="4128754"/>
            <a:ext cx="720000" cy="0"/>
          </a:xfrm>
          <a:prstGeom prst="straightConnector1">
            <a:avLst/>
          </a:prstGeom>
          <a:noFill/>
          <a:ln cap="flat" cmpd="sng" w="9525">
            <a:solidFill>
              <a:srgbClr val="EF746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FEA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0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>
            <a:noFill/>
          </a:ln>
          <a:effectLst>
            <a:outerShdw rotWithShape="0" algn="t" dir="5400000" dist="50800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분석방법 – 빅데이터를 활용한 ‘도서 추천 서비스‘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FFFFFF"/>
                </a:solidFill>
                <a:highlight>
                  <a:srgbClr val="008080"/>
                </a:highlight>
                <a:latin typeface="Malgun Gothic"/>
                <a:ea typeface="Malgun Gothic"/>
                <a:cs typeface="Malgun Gothic"/>
                <a:sym typeface="Malgun Gothic"/>
              </a:rPr>
              <a:t>연령대, 성별, 장르에 따른 도서 추천</a:t>
            </a:r>
            <a:endParaRPr b="1" sz="1200">
              <a:solidFill>
                <a:srgbClr val="FFFFFF"/>
              </a:solidFill>
              <a:highlight>
                <a:srgbClr val="00808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p10"/>
          <p:cNvSpPr/>
          <p:nvPr/>
        </p:nvSpPr>
        <p:spPr>
          <a:xfrm>
            <a:off x="5437321" y="1312634"/>
            <a:ext cx="1450175" cy="404672"/>
          </a:xfrm>
          <a:prstGeom prst="rect">
            <a:avLst/>
          </a:prstGeom>
          <a:solidFill>
            <a:srgbClr val="EF74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수집</a:t>
            </a:r>
            <a:endParaRPr b="1"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71" name="Google Shape;371;p10"/>
          <p:cNvGrpSpPr/>
          <p:nvPr/>
        </p:nvGrpSpPr>
        <p:grpSpPr>
          <a:xfrm>
            <a:off x="2370983" y="1889154"/>
            <a:ext cx="7582849" cy="4443970"/>
            <a:chOff x="758718" y="2001121"/>
            <a:chExt cx="5154402" cy="4443970"/>
          </a:xfrm>
        </p:grpSpPr>
        <p:grpSp>
          <p:nvGrpSpPr>
            <p:cNvPr id="372" name="Google Shape;372;p10"/>
            <p:cNvGrpSpPr/>
            <p:nvPr/>
          </p:nvGrpSpPr>
          <p:grpSpPr>
            <a:xfrm>
              <a:off x="758718" y="2001121"/>
              <a:ext cx="5154402" cy="4443970"/>
              <a:chOff x="2263054" y="2697022"/>
              <a:chExt cx="2281091" cy="2507641"/>
            </a:xfrm>
          </p:grpSpPr>
          <p:sp>
            <p:nvSpPr>
              <p:cNvPr id="373" name="Google Shape;373;p10"/>
              <p:cNvSpPr/>
              <p:nvPr/>
            </p:nvSpPr>
            <p:spPr>
              <a:xfrm>
                <a:off x="2263054" y="4699584"/>
                <a:ext cx="2281091" cy="505079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144000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171616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400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OPEN API 를 통한 XML ‘인기대출도서’ 데이터 활용 </a:t>
                </a:r>
                <a:endParaRPr/>
              </a:p>
            </p:txBody>
          </p:sp>
          <p:sp>
            <p:nvSpPr>
              <p:cNvPr id="374" name="Google Shape;374;p10"/>
              <p:cNvSpPr/>
              <p:nvPr/>
            </p:nvSpPr>
            <p:spPr>
              <a:xfrm>
                <a:off x="2263054" y="2697022"/>
                <a:ext cx="2281091" cy="2002562"/>
              </a:xfrm>
              <a:prstGeom prst="rect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375" name="Google Shape;375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02926" y="2164079"/>
              <a:ext cx="4808674" cy="320455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6" name="Google Shape;376;p10"/>
            <p:cNvCxnSpPr/>
            <p:nvPr/>
          </p:nvCxnSpPr>
          <p:spPr>
            <a:xfrm>
              <a:off x="2315497" y="5877211"/>
              <a:ext cx="2077706" cy="0"/>
            </a:xfrm>
            <a:prstGeom prst="straightConnector1">
              <a:avLst/>
            </a:prstGeom>
            <a:noFill/>
            <a:ln cap="rnd" cmpd="sng" w="200025">
              <a:solidFill>
                <a:srgbClr val="EF746F">
                  <a:alpha val="48627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77" name="Google Shape;377;p10"/>
            <p:cNvSpPr txBox="1"/>
            <p:nvPr/>
          </p:nvSpPr>
          <p:spPr>
            <a:xfrm>
              <a:off x="2670674" y="5692545"/>
              <a:ext cx="25957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222A3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도서관 정보 나루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FEA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>
            <a:noFill/>
          </a:ln>
          <a:effectLst>
            <a:outerShdw rotWithShape="0" algn="t" dir="5400000" dist="50800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분석방법 – 빅데이터를 활용한 ‘도서 추천 서비스‘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FFFFFF"/>
                </a:solidFill>
                <a:highlight>
                  <a:srgbClr val="008080"/>
                </a:highlight>
                <a:latin typeface="Malgun Gothic"/>
                <a:ea typeface="Malgun Gothic"/>
                <a:cs typeface="Malgun Gothic"/>
                <a:sym typeface="Malgun Gothic"/>
              </a:rPr>
              <a:t>연령대, 성별, 장르에 따른 도서 추천</a:t>
            </a:r>
            <a:endParaRPr b="1" sz="1200">
              <a:solidFill>
                <a:srgbClr val="FFFFFF"/>
              </a:solidFill>
              <a:highlight>
                <a:srgbClr val="00808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3" name="Google Shape;383;p11"/>
          <p:cNvSpPr/>
          <p:nvPr/>
        </p:nvSpPr>
        <p:spPr>
          <a:xfrm>
            <a:off x="5437321" y="1312634"/>
            <a:ext cx="1450175" cy="404672"/>
          </a:xfrm>
          <a:prstGeom prst="rect">
            <a:avLst/>
          </a:prstGeom>
          <a:solidFill>
            <a:srgbClr val="EF74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방향</a:t>
            </a:r>
            <a:endParaRPr b="1"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84" name="Google Shape;384;p11"/>
          <p:cNvGrpSpPr/>
          <p:nvPr/>
        </p:nvGrpSpPr>
        <p:grpSpPr>
          <a:xfrm rot="-5400000">
            <a:off x="5315148" y="2052049"/>
            <a:ext cx="1683175" cy="1766975"/>
            <a:chOff x="4206363" y="1447629"/>
            <a:chExt cx="1683175" cy="1766975"/>
          </a:xfrm>
        </p:grpSpPr>
        <p:sp>
          <p:nvSpPr>
            <p:cNvPr id="385" name="Google Shape;385;p11"/>
            <p:cNvSpPr/>
            <p:nvPr/>
          </p:nvSpPr>
          <p:spPr>
            <a:xfrm rot="5400000">
              <a:off x="4219746" y="2033117"/>
              <a:ext cx="1666275" cy="495300"/>
            </a:xfrm>
            <a:prstGeom prst="roundRect">
              <a:avLst>
                <a:gd fmla="val 50000" name="adj"/>
              </a:avLst>
            </a:prstGeom>
            <a:solidFill>
              <a:srgbClr val="EF746F">
                <a:alpha val="9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6" name="Google Shape;386;p11"/>
            <p:cNvSpPr/>
            <p:nvPr/>
          </p:nvSpPr>
          <p:spPr>
            <a:xfrm rot="8100000">
              <a:off x="4721219" y="2411113"/>
              <a:ext cx="1181578" cy="451923"/>
            </a:xfrm>
            <a:prstGeom prst="roundRect">
              <a:avLst>
                <a:gd fmla="val 50000" name="adj"/>
              </a:avLst>
            </a:prstGeom>
            <a:solidFill>
              <a:srgbClr val="EF746F">
                <a:alpha val="9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7" name="Google Shape;387;p11"/>
            <p:cNvSpPr/>
            <p:nvPr/>
          </p:nvSpPr>
          <p:spPr>
            <a:xfrm flipH="1" rot="-8100000">
              <a:off x="4186396" y="2433141"/>
              <a:ext cx="1173324" cy="429531"/>
            </a:xfrm>
            <a:prstGeom prst="roundRect">
              <a:avLst>
                <a:gd fmla="val 50000" name="adj"/>
              </a:avLst>
            </a:prstGeom>
            <a:solidFill>
              <a:srgbClr val="EF746F">
                <a:alpha val="9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8" name="Google Shape;388;p11"/>
            <p:cNvSpPr/>
            <p:nvPr/>
          </p:nvSpPr>
          <p:spPr>
            <a:xfrm rot="5400000">
              <a:off x="4805233" y="2618605"/>
              <a:ext cx="495302" cy="495300"/>
            </a:xfrm>
            <a:prstGeom prst="ellipse">
              <a:avLst/>
            </a:prstGeom>
            <a:solidFill>
              <a:srgbClr val="262626">
                <a:alpha val="3568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1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89" name="Google Shape;389;p11"/>
          <p:cNvGrpSpPr/>
          <p:nvPr/>
        </p:nvGrpSpPr>
        <p:grpSpPr>
          <a:xfrm>
            <a:off x="3939124" y="3135557"/>
            <a:ext cx="1683175" cy="1766975"/>
            <a:chOff x="3139174" y="2577475"/>
            <a:chExt cx="1683175" cy="1766975"/>
          </a:xfrm>
        </p:grpSpPr>
        <p:sp>
          <p:nvSpPr>
            <p:cNvPr id="390" name="Google Shape;390;p11"/>
            <p:cNvSpPr/>
            <p:nvPr/>
          </p:nvSpPr>
          <p:spPr>
            <a:xfrm rot="-5400000">
              <a:off x="3142691" y="3263662"/>
              <a:ext cx="1666275" cy="495300"/>
            </a:xfrm>
            <a:prstGeom prst="roundRect">
              <a:avLst>
                <a:gd fmla="val 50000" name="adj"/>
              </a:avLst>
            </a:prstGeom>
            <a:solidFill>
              <a:srgbClr val="0B4877">
                <a:alpha val="9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1" name="Google Shape;391;p11"/>
            <p:cNvSpPr/>
            <p:nvPr/>
          </p:nvSpPr>
          <p:spPr>
            <a:xfrm rot="-2700000">
              <a:off x="3125915" y="2929043"/>
              <a:ext cx="1181578" cy="451923"/>
            </a:xfrm>
            <a:prstGeom prst="roundRect">
              <a:avLst>
                <a:gd fmla="val 50000" name="adj"/>
              </a:avLst>
            </a:prstGeom>
            <a:solidFill>
              <a:srgbClr val="0B4877">
                <a:alpha val="9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2" name="Google Shape;392;p11"/>
            <p:cNvSpPr/>
            <p:nvPr/>
          </p:nvSpPr>
          <p:spPr>
            <a:xfrm flipH="1" rot="2700000">
              <a:off x="3668992" y="2929407"/>
              <a:ext cx="1173324" cy="429531"/>
            </a:xfrm>
            <a:prstGeom prst="roundRect">
              <a:avLst>
                <a:gd fmla="val 50000" name="adj"/>
              </a:avLst>
            </a:prstGeom>
            <a:solidFill>
              <a:srgbClr val="0B4877">
                <a:alpha val="9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3" name="Google Shape;393;p11"/>
            <p:cNvSpPr/>
            <p:nvPr/>
          </p:nvSpPr>
          <p:spPr>
            <a:xfrm rot="-351861">
              <a:off x="3728178" y="2678174"/>
              <a:ext cx="495302" cy="495300"/>
            </a:xfrm>
            <a:prstGeom prst="ellipse">
              <a:avLst/>
            </a:prstGeom>
            <a:solidFill>
              <a:srgbClr val="262626">
                <a:alpha val="4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b="1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94" name="Google Shape;394;p11"/>
          <p:cNvGrpSpPr/>
          <p:nvPr/>
        </p:nvGrpSpPr>
        <p:grpSpPr>
          <a:xfrm>
            <a:off x="6637536" y="3210428"/>
            <a:ext cx="1683175" cy="1766975"/>
            <a:chOff x="5290667" y="2403131"/>
            <a:chExt cx="1683175" cy="1766975"/>
          </a:xfrm>
        </p:grpSpPr>
        <p:sp>
          <p:nvSpPr>
            <p:cNvPr id="395" name="Google Shape;395;p11"/>
            <p:cNvSpPr/>
            <p:nvPr/>
          </p:nvSpPr>
          <p:spPr>
            <a:xfrm rot="5400000">
              <a:off x="5304050" y="2988619"/>
              <a:ext cx="1666275" cy="495300"/>
            </a:xfrm>
            <a:prstGeom prst="roundRect">
              <a:avLst>
                <a:gd fmla="val 50000" name="adj"/>
              </a:avLst>
            </a:prstGeom>
            <a:solidFill>
              <a:srgbClr val="EF746F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6" name="Google Shape;396;p11"/>
            <p:cNvSpPr/>
            <p:nvPr/>
          </p:nvSpPr>
          <p:spPr>
            <a:xfrm rot="8100000">
              <a:off x="5805523" y="3366615"/>
              <a:ext cx="1181578" cy="451923"/>
            </a:xfrm>
            <a:prstGeom prst="roundRect">
              <a:avLst>
                <a:gd fmla="val 50000" name="adj"/>
              </a:avLst>
            </a:prstGeom>
            <a:solidFill>
              <a:srgbClr val="EF746F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7" name="Google Shape;397;p11"/>
            <p:cNvSpPr/>
            <p:nvPr/>
          </p:nvSpPr>
          <p:spPr>
            <a:xfrm flipH="1" rot="-8100000">
              <a:off x="5270700" y="3388643"/>
              <a:ext cx="1173324" cy="429531"/>
            </a:xfrm>
            <a:prstGeom prst="roundRect">
              <a:avLst>
                <a:gd fmla="val 50000" name="adj"/>
              </a:avLst>
            </a:prstGeom>
            <a:solidFill>
              <a:srgbClr val="EF746F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5889536" y="3574107"/>
              <a:ext cx="495302" cy="495300"/>
            </a:xfrm>
            <a:prstGeom prst="ellipse">
              <a:avLst/>
            </a:prstGeom>
            <a:solidFill>
              <a:schemeClr val="dk1">
                <a:alpha val="2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1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99" name="Google Shape;399;p11"/>
          <p:cNvGrpSpPr/>
          <p:nvPr/>
        </p:nvGrpSpPr>
        <p:grpSpPr>
          <a:xfrm rot="-5400000">
            <a:off x="5312271" y="4261763"/>
            <a:ext cx="1683175" cy="1766976"/>
            <a:chOff x="4223478" y="3532977"/>
            <a:chExt cx="1683175" cy="1766976"/>
          </a:xfrm>
        </p:grpSpPr>
        <p:sp>
          <p:nvSpPr>
            <p:cNvPr id="400" name="Google Shape;400;p11"/>
            <p:cNvSpPr/>
            <p:nvPr/>
          </p:nvSpPr>
          <p:spPr>
            <a:xfrm rot="-5400000">
              <a:off x="4226995" y="4219165"/>
              <a:ext cx="1666275" cy="495300"/>
            </a:xfrm>
            <a:prstGeom prst="roundRect">
              <a:avLst>
                <a:gd fmla="val 50000" name="adj"/>
              </a:avLst>
            </a:prstGeom>
            <a:solidFill>
              <a:srgbClr val="0B4877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1" name="Google Shape;401;p11"/>
            <p:cNvSpPr/>
            <p:nvPr/>
          </p:nvSpPr>
          <p:spPr>
            <a:xfrm rot="-2700000">
              <a:off x="4210219" y="3884545"/>
              <a:ext cx="1181578" cy="451923"/>
            </a:xfrm>
            <a:prstGeom prst="roundRect">
              <a:avLst>
                <a:gd fmla="val 50000" name="adj"/>
              </a:avLst>
            </a:prstGeom>
            <a:solidFill>
              <a:srgbClr val="0B4877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2" name="Google Shape;402;p11"/>
            <p:cNvSpPr/>
            <p:nvPr/>
          </p:nvSpPr>
          <p:spPr>
            <a:xfrm flipH="1" rot="2700000">
              <a:off x="4753296" y="3884909"/>
              <a:ext cx="1173324" cy="429531"/>
            </a:xfrm>
            <a:prstGeom prst="roundRect">
              <a:avLst>
                <a:gd fmla="val 50000" name="adj"/>
              </a:avLst>
            </a:prstGeom>
            <a:solidFill>
              <a:srgbClr val="0B4877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3" name="Google Shape;403;p11"/>
            <p:cNvSpPr/>
            <p:nvPr/>
          </p:nvSpPr>
          <p:spPr>
            <a:xfrm rot="5400000">
              <a:off x="4812482" y="3633676"/>
              <a:ext cx="495302" cy="495300"/>
            </a:xfrm>
            <a:prstGeom prst="ellipse">
              <a:avLst/>
            </a:prstGeom>
            <a:solidFill>
              <a:srgbClr val="262626">
                <a:alpha val="2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b="1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4" name="Google Shape;404;p11"/>
          <p:cNvSpPr/>
          <p:nvPr/>
        </p:nvSpPr>
        <p:spPr>
          <a:xfrm rot="-5400000">
            <a:off x="7160424" y="3653073"/>
            <a:ext cx="66800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Search</a:t>
            </a:r>
            <a:endParaRPr/>
          </a:p>
        </p:txBody>
      </p:sp>
      <p:sp>
        <p:nvSpPr>
          <p:cNvPr id="405" name="Google Shape;405;p11"/>
          <p:cNvSpPr/>
          <p:nvPr/>
        </p:nvSpPr>
        <p:spPr>
          <a:xfrm>
            <a:off x="5956486" y="5020341"/>
            <a:ext cx="8424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Algorism</a:t>
            </a:r>
            <a:endParaRPr/>
          </a:p>
        </p:txBody>
      </p:sp>
      <p:sp>
        <p:nvSpPr>
          <p:cNvPr id="406" name="Google Shape;406;p11"/>
          <p:cNvSpPr/>
          <p:nvPr/>
        </p:nvSpPr>
        <p:spPr>
          <a:xfrm rot="5400000">
            <a:off x="4516606" y="4113485"/>
            <a:ext cx="57143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 </a:t>
            </a:r>
            <a:endParaRPr/>
          </a:p>
        </p:txBody>
      </p:sp>
      <p:sp>
        <p:nvSpPr>
          <p:cNvPr id="407" name="Google Shape;407;p11"/>
          <p:cNvSpPr/>
          <p:nvPr/>
        </p:nvSpPr>
        <p:spPr>
          <a:xfrm>
            <a:off x="5424488" y="2776661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</a:t>
            </a:r>
            <a:endParaRPr/>
          </a:p>
        </p:txBody>
      </p:sp>
      <p:sp>
        <p:nvSpPr>
          <p:cNvPr id="408" name="Google Shape;408;p11"/>
          <p:cNvSpPr/>
          <p:nvPr/>
        </p:nvSpPr>
        <p:spPr>
          <a:xfrm>
            <a:off x="1460400" y="5130475"/>
            <a:ext cx="3820500" cy="1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B4877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필터링 구현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나에게 맞는 책을 추천하기 위해 각 항목에 따른 그룹화 및 랭킹을 통한 필터링 구현</a:t>
            </a:r>
            <a:endParaRPr sz="14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필터링된 책에 대한 책 소개 및 이미지 추가</a:t>
            </a:r>
            <a:r>
              <a:rPr lang="ko-KR" sz="14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" name="Google Shape;409;p11"/>
          <p:cNvSpPr/>
          <p:nvPr/>
        </p:nvSpPr>
        <p:spPr>
          <a:xfrm>
            <a:off x="7236400" y="1939725"/>
            <a:ext cx="43974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EF746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생성 </a:t>
            </a:r>
            <a:endParaRPr b="1" sz="1600">
              <a:solidFill>
                <a:srgbClr val="EF746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도서관 데이터[</a:t>
            </a:r>
            <a:r>
              <a:rPr lang="ko-KR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제목, 저자, 출판사, isbn</a:t>
            </a:r>
            <a:r>
              <a:rPr lang="ko-KR" sz="14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/>
          </a:p>
        </p:txBody>
      </p:sp>
      <p:sp>
        <p:nvSpPr>
          <p:cNvPr id="410" name="Google Shape;410;p11"/>
          <p:cNvSpPr/>
          <p:nvPr/>
        </p:nvSpPr>
        <p:spPr>
          <a:xfrm>
            <a:off x="8485775" y="3560450"/>
            <a:ext cx="3519300" cy="18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EF746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 b="1" sz="1600">
              <a:solidFill>
                <a:srgbClr val="EF746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도서관 데이터</a:t>
            </a:r>
            <a:r>
              <a:rPr lang="ko-KR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</a:t>
            </a:r>
            <a:endParaRPr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중복되는 데이터나 불필요한 데이터 삭제</a:t>
            </a:r>
            <a:endParaRPr sz="14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</a:t>
            </a:r>
            <a:r>
              <a:rPr lang="ko-KR">
                <a:solidFill>
                  <a:srgbClr val="7F7F7F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400">
                <a:solidFill>
                  <a:srgbClr val="7F7F7F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추천 서비스 데이터</a:t>
            </a:r>
            <a:r>
              <a:rPr lang="ko-KR" sz="14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활용</a:t>
            </a:r>
            <a:endParaRPr sz="14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1" name="Google Shape;411;p11"/>
          <p:cNvSpPr/>
          <p:nvPr/>
        </p:nvSpPr>
        <p:spPr>
          <a:xfrm>
            <a:off x="929149" y="3166556"/>
            <a:ext cx="2963230" cy="1389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B4877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페이지 구현</a:t>
            </a:r>
            <a:endParaRPr b="1" sz="1600">
              <a:solidFill>
                <a:srgbClr val="0B487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장고 프레임워크를 통해 </a:t>
            </a:r>
            <a:endParaRPr sz="14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결과 시각화 및 추천 도서의 결과 및 정보 표현</a:t>
            </a:r>
            <a:endParaRPr sz="14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FEA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2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>
            <a:noFill/>
          </a:ln>
          <a:effectLst>
            <a:outerShdw rotWithShape="0" algn="t" dir="5400000" dist="50800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분석방법 – 빅데이터를 활용한 ‘도서 추천 서비스‘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FFFFFF"/>
                </a:solidFill>
                <a:highlight>
                  <a:srgbClr val="008080"/>
                </a:highlight>
                <a:latin typeface="Malgun Gothic"/>
                <a:ea typeface="Malgun Gothic"/>
                <a:cs typeface="Malgun Gothic"/>
                <a:sym typeface="Malgun Gothic"/>
              </a:rPr>
              <a:t>연령대, 성별, 장르에 따른 도서 추천</a:t>
            </a:r>
            <a:endParaRPr b="1" sz="1200">
              <a:solidFill>
                <a:srgbClr val="FFFFFF"/>
              </a:solidFill>
              <a:highlight>
                <a:srgbClr val="00808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" name="Google Shape;417;p12"/>
          <p:cNvSpPr/>
          <p:nvPr/>
        </p:nvSpPr>
        <p:spPr>
          <a:xfrm>
            <a:off x="5112795" y="1195411"/>
            <a:ext cx="1966410" cy="404672"/>
          </a:xfrm>
          <a:prstGeom prst="rect">
            <a:avLst/>
          </a:prstGeom>
          <a:solidFill>
            <a:srgbClr val="EF74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페이지 구현 예시</a:t>
            </a:r>
            <a:endParaRPr b="1"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p12"/>
          <p:cNvSpPr/>
          <p:nvPr/>
        </p:nvSpPr>
        <p:spPr>
          <a:xfrm>
            <a:off x="191729" y="1838489"/>
            <a:ext cx="11783961" cy="4824603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19" name="Google Shape;419;p12"/>
          <p:cNvGrpSpPr/>
          <p:nvPr/>
        </p:nvGrpSpPr>
        <p:grpSpPr>
          <a:xfrm>
            <a:off x="339213" y="1961199"/>
            <a:ext cx="11518490" cy="4587086"/>
            <a:chOff x="666828" y="1296211"/>
            <a:chExt cx="7649640" cy="4824603"/>
          </a:xfrm>
        </p:grpSpPr>
        <p:sp>
          <p:nvSpPr>
            <p:cNvPr id="420" name="Google Shape;420;p12"/>
            <p:cNvSpPr/>
            <p:nvPr/>
          </p:nvSpPr>
          <p:spPr>
            <a:xfrm>
              <a:off x="666828" y="1296211"/>
              <a:ext cx="7649640" cy="48246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21" name="Google Shape;421;p12"/>
            <p:cNvGrpSpPr/>
            <p:nvPr/>
          </p:nvGrpSpPr>
          <p:grpSpPr>
            <a:xfrm>
              <a:off x="827531" y="2278009"/>
              <a:ext cx="7272910" cy="1000213"/>
              <a:chOff x="827530" y="2510472"/>
              <a:chExt cx="7272910" cy="1000213"/>
            </a:xfrm>
          </p:grpSpPr>
          <p:sp>
            <p:nvSpPr>
              <p:cNvPr id="422" name="Google Shape;422;p12"/>
              <p:cNvSpPr/>
              <p:nvPr/>
            </p:nvSpPr>
            <p:spPr>
              <a:xfrm>
                <a:off x="827530" y="2510472"/>
                <a:ext cx="7272910" cy="1000213"/>
              </a:xfrm>
              <a:prstGeom prst="rect">
                <a:avLst/>
              </a:prstGeom>
              <a:solidFill>
                <a:schemeClr val="lt2"/>
              </a:solidFill>
              <a:ln cap="flat" cmpd="sng" w="12700">
                <a:solidFill>
                  <a:srgbClr val="20365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3" name="Google Shape;423;p12"/>
              <p:cNvSpPr txBox="1"/>
              <p:nvPr/>
            </p:nvSpPr>
            <p:spPr>
              <a:xfrm>
                <a:off x="979931" y="2633512"/>
                <a:ext cx="2664333" cy="365549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어떻게 말해줘야 할까</a:t>
                </a:r>
                <a:endParaRPr/>
              </a:p>
            </p:txBody>
          </p:sp>
          <p:sp>
            <p:nvSpPr>
              <p:cNvPr id="424" name="Google Shape;424;p12"/>
              <p:cNvSpPr txBox="1"/>
              <p:nvPr/>
            </p:nvSpPr>
            <p:spPr>
              <a:xfrm>
                <a:off x="979931" y="3071105"/>
                <a:ext cx="5328666" cy="365515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채널A 〈요즘 육아 금쪽같은 내 새끼〉 SBS 〈우리.......</a:t>
                </a:r>
                <a:endParaRPr/>
              </a:p>
            </p:txBody>
          </p:sp>
          <p:sp>
            <p:nvSpPr>
              <p:cNvPr id="425" name="Google Shape;425;p12"/>
              <p:cNvSpPr txBox="1"/>
              <p:nvPr/>
            </p:nvSpPr>
            <p:spPr>
              <a:xfrm>
                <a:off x="3815907" y="2633181"/>
                <a:ext cx="1188147" cy="36588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오은영</a:t>
                </a:r>
                <a:endParaRPr/>
              </a:p>
            </p:txBody>
          </p:sp>
          <p:sp>
            <p:nvSpPr>
              <p:cNvPr id="426" name="Google Shape;426;p12"/>
              <p:cNvSpPr txBox="1"/>
              <p:nvPr/>
            </p:nvSpPr>
            <p:spPr>
              <a:xfrm>
                <a:off x="5120450" y="2633181"/>
                <a:ext cx="1188147" cy="36588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김영사</a:t>
                </a:r>
                <a:endParaRPr/>
              </a:p>
            </p:txBody>
          </p:sp>
          <p:sp>
            <p:nvSpPr>
              <p:cNvPr id="427" name="Google Shape;427;p12"/>
              <p:cNvSpPr txBox="1"/>
              <p:nvPr/>
            </p:nvSpPr>
            <p:spPr>
              <a:xfrm>
                <a:off x="6552248" y="2633181"/>
                <a:ext cx="1332166" cy="82308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이미지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28" name="Google Shape;428;p12"/>
            <p:cNvSpPr txBox="1"/>
            <p:nvPr/>
          </p:nvSpPr>
          <p:spPr>
            <a:xfrm>
              <a:off x="6516242" y="1733911"/>
              <a:ext cx="1584198" cy="36645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추천</a:t>
              </a:r>
              <a:endParaRPr/>
            </a:p>
          </p:txBody>
        </p:sp>
        <p:grpSp>
          <p:nvGrpSpPr>
            <p:cNvPr id="429" name="Google Shape;429;p12"/>
            <p:cNvGrpSpPr/>
            <p:nvPr/>
          </p:nvGrpSpPr>
          <p:grpSpPr>
            <a:xfrm>
              <a:off x="827531" y="1730273"/>
              <a:ext cx="1728217" cy="366209"/>
              <a:chOff x="827530" y="1941894"/>
              <a:chExt cx="1584198" cy="366209"/>
            </a:xfrm>
          </p:grpSpPr>
          <p:sp>
            <p:nvSpPr>
              <p:cNvPr id="430" name="Google Shape;430;p12"/>
              <p:cNvSpPr txBox="1"/>
              <p:nvPr/>
            </p:nvSpPr>
            <p:spPr>
              <a:xfrm>
                <a:off x="827530" y="1941894"/>
                <a:ext cx="1584198" cy="36620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연령대</a:t>
                </a:r>
                <a:endParaRPr/>
              </a:p>
            </p:txBody>
          </p:sp>
          <p:sp>
            <p:nvSpPr>
              <p:cNvPr id="431" name="Google Shape;431;p12"/>
              <p:cNvSpPr/>
              <p:nvPr/>
            </p:nvSpPr>
            <p:spPr>
              <a:xfrm>
                <a:off x="2123694" y="2074653"/>
                <a:ext cx="144018" cy="144018"/>
              </a:xfrm>
              <a:prstGeom prst="flowChartMerge">
                <a:avLst/>
              </a:prstGeom>
              <a:solidFill>
                <a:schemeClr val="accent1"/>
              </a:solidFill>
              <a:ln cap="flat" cmpd="sng" w="12700">
                <a:solidFill>
                  <a:srgbClr val="20365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32" name="Google Shape;432;p12"/>
            <p:cNvGrpSpPr/>
            <p:nvPr/>
          </p:nvGrpSpPr>
          <p:grpSpPr>
            <a:xfrm>
              <a:off x="827531" y="3476050"/>
              <a:ext cx="7272910" cy="1000213"/>
              <a:chOff x="827530" y="2510472"/>
              <a:chExt cx="7272910" cy="1000213"/>
            </a:xfrm>
          </p:grpSpPr>
          <p:sp>
            <p:nvSpPr>
              <p:cNvPr id="433" name="Google Shape;433;p12"/>
              <p:cNvSpPr/>
              <p:nvPr/>
            </p:nvSpPr>
            <p:spPr>
              <a:xfrm>
                <a:off x="827530" y="2510472"/>
                <a:ext cx="7272910" cy="1000213"/>
              </a:xfrm>
              <a:prstGeom prst="rect">
                <a:avLst/>
              </a:prstGeom>
              <a:solidFill>
                <a:schemeClr val="lt2"/>
              </a:solidFill>
              <a:ln cap="flat" cmpd="sng" w="12700">
                <a:solidFill>
                  <a:srgbClr val="20365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4" name="Google Shape;434;p12"/>
              <p:cNvSpPr txBox="1"/>
              <p:nvPr/>
            </p:nvSpPr>
            <p:spPr>
              <a:xfrm>
                <a:off x="979931" y="2633511"/>
                <a:ext cx="2664333" cy="367068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나의 하루는 4시 30분에...</a:t>
                </a:r>
                <a:endParaRPr/>
              </a:p>
            </p:txBody>
          </p:sp>
          <p:sp>
            <p:nvSpPr>
              <p:cNvPr id="435" name="Google Shape;435;p12"/>
              <p:cNvSpPr txBox="1"/>
              <p:nvPr/>
            </p:nvSpPr>
            <p:spPr>
              <a:xfrm>
                <a:off x="979931" y="3071104"/>
                <a:ext cx="5328666" cy="367625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“당신이 잠든 사이에 누군가는 꿈을 이룬다!” 알람......</a:t>
                </a:r>
                <a:endParaRPr/>
              </a:p>
            </p:txBody>
          </p:sp>
          <p:sp>
            <p:nvSpPr>
              <p:cNvPr id="436" name="Google Shape;436;p12"/>
              <p:cNvSpPr txBox="1"/>
              <p:nvPr/>
            </p:nvSpPr>
            <p:spPr>
              <a:xfrm>
                <a:off x="3815907" y="2633180"/>
                <a:ext cx="1188147" cy="367399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김유진</a:t>
                </a:r>
                <a:endParaRPr/>
              </a:p>
            </p:txBody>
          </p:sp>
          <p:sp>
            <p:nvSpPr>
              <p:cNvPr id="437" name="Google Shape;437;p12"/>
              <p:cNvSpPr txBox="1"/>
              <p:nvPr/>
            </p:nvSpPr>
            <p:spPr>
              <a:xfrm>
                <a:off x="5120450" y="2633180"/>
                <a:ext cx="1188147" cy="367399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토네이도</a:t>
                </a:r>
                <a:endParaRPr/>
              </a:p>
            </p:txBody>
          </p:sp>
          <p:sp>
            <p:nvSpPr>
              <p:cNvPr id="438" name="Google Shape;438;p12"/>
              <p:cNvSpPr txBox="1"/>
              <p:nvPr/>
            </p:nvSpPr>
            <p:spPr>
              <a:xfrm>
                <a:off x="6552248" y="2633181"/>
                <a:ext cx="1332166" cy="824598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이미지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39" name="Google Shape;439;p12"/>
            <p:cNvGrpSpPr/>
            <p:nvPr/>
          </p:nvGrpSpPr>
          <p:grpSpPr>
            <a:xfrm>
              <a:off x="827531" y="4708726"/>
              <a:ext cx="7272910" cy="1000213"/>
              <a:chOff x="827530" y="2510472"/>
              <a:chExt cx="7272910" cy="1000213"/>
            </a:xfrm>
          </p:grpSpPr>
          <p:sp>
            <p:nvSpPr>
              <p:cNvPr id="440" name="Google Shape;440;p12"/>
              <p:cNvSpPr/>
              <p:nvPr/>
            </p:nvSpPr>
            <p:spPr>
              <a:xfrm>
                <a:off x="827530" y="2510472"/>
                <a:ext cx="7272910" cy="1000213"/>
              </a:xfrm>
              <a:prstGeom prst="rect">
                <a:avLst/>
              </a:prstGeom>
              <a:solidFill>
                <a:schemeClr val="lt2"/>
              </a:solidFill>
              <a:ln cap="flat" cmpd="sng" w="12700">
                <a:solidFill>
                  <a:srgbClr val="20365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1" name="Google Shape;441;p12"/>
              <p:cNvSpPr txBox="1"/>
              <p:nvPr/>
            </p:nvSpPr>
            <p:spPr>
              <a:xfrm>
                <a:off x="979931" y="2633511"/>
                <a:ext cx="2664333" cy="36698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폴리매스</a:t>
                </a:r>
                <a:endParaRPr/>
              </a:p>
            </p:txBody>
          </p:sp>
          <p:sp>
            <p:nvSpPr>
              <p:cNvPr id="442" name="Google Shape;442;p12"/>
              <p:cNvSpPr txBox="1"/>
              <p:nvPr/>
            </p:nvSpPr>
            <p:spPr>
              <a:xfrm>
                <a:off x="979931" y="3071104"/>
                <a:ext cx="5328666" cy="367537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“다가올 세기에 꼭 필요한 필독서” - 대니얼 레비틴....</a:t>
                </a:r>
                <a:endParaRPr/>
              </a:p>
            </p:txBody>
          </p:sp>
          <p:sp>
            <p:nvSpPr>
              <p:cNvPr id="443" name="Google Shape;443;p12"/>
              <p:cNvSpPr txBox="1"/>
              <p:nvPr/>
            </p:nvSpPr>
            <p:spPr>
              <a:xfrm>
                <a:off x="3815907" y="2633181"/>
                <a:ext cx="1188147" cy="36731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와카스아..</a:t>
                </a:r>
                <a:endParaRPr/>
              </a:p>
            </p:txBody>
          </p:sp>
          <p:sp>
            <p:nvSpPr>
              <p:cNvPr id="444" name="Google Shape;444;p12"/>
              <p:cNvSpPr txBox="1"/>
              <p:nvPr/>
            </p:nvSpPr>
            <p:spPr>
              <a:xfrm>
                <a:off x="5120450" y="2633181"/>
                <a:ext cx="1188147" cy="36731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안드로메..</a:t>
                </a:r>
                <a:endParaRPr/>
              </a:p>
            </p:txBody>
          </p:sp>
          <p:sp>
            <p:nvSpPr>
              <p:cNvPr id="445" name="Google Shape;445;p12"/>
              <p:cNvSpPr txBox="1"/>
              <p:nvPr/>
            </p:nvSpPr>
            <p:spPr>
              <a:xfrm>
                <a:off x="6552248" y="2633181"/>
                <a:ext cx="1332166" cy="82451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이미지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46" name="Google Shape;446;p12"/>
            <p:cNvGrpSpPr/>
            <p:nvPr/>
          </p:nvGrpSpPr>
          <p:grpSpPr>
            <a:xfrm>
              <a:off x="4572000" y="1733048"/>
              <a:ext cx="1728217" cy="367313"/>
              <a:chOff x="827531" y="1938377"/>
              <a:chExt cx="1584198" cy="367313"/>
            </a:xfrm>
          </p:grpSpPr>
          <p:sp>
            <p:nvSpPr>
              <p:cNvPr id="447" name="Google Shape;447;p12"/>
              <p:cNvSpPr txBox="1"/>
              <p:nvPr/>
            </p:nvSpPr>
            <p:spPr>
              <a:xfrm>
                <a:off x="827531" y="1938377"/>
                <a:ext cx="1584198" cy="36731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장르</a:t>
                </a:r>
                <a:endParaRPr/>
              </a:p>
            </p:txBody>
          </p:sp>
          <p:sp>
            <p:nvSpPr>
              <p:cNvPr id="448" name="Google Shape;448;p12"/>
              <p:cNvSpPr/>
              <p:nvPr/>
            </p:nvSpPr>
            <p:spPr>
              <a:xfrm>
                <a:off x="2123694" y="2074653"/>
                <a:ext cx="144018" cy="144018"/>
              </a:xfrm>
              <a:prstGeom prst="flowChartMerge">
                <a:avLst/>
              </a:prstGeom>
              <a:solidFill>
                <a:schemeClr val="accent1"/>
              </a:solidFill>
              <a:ln cap="flat" cmpd="sng" w="12700">
                <a:solidFill>
                  <a:srgbClr val="20365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49" name="Google Shape;449;p12"/>
            <p:cNvGrpSpPr/>
            <p:nvPr/>
          </p:nvGrpSpPr>
          <p:grpSpPr>
            <a:xfrm>
              <a:off x="2699764" y="1733048"/>
              <a:ext cx="1728217" cy="366209"/>
              <a:chOff x="827529" y="1945411"/>
              <a:chExt cx="1584198" cy="366209"/>
            </a:xfrm>
          </p:grpSpPr>
          <p:sp>
            <p:nvSpPr>
              <p:cNvPr id="450" name="Google Shape;450;p12"/>
              <p:cNvSpPr txBox="1"/>
              <p:nvPr/>
            </p:nvSpPr>
            <p:spPr>
              <a:xfrm>
                <a:off x="827529" y="1945411"/>
                <a:ext cx="1584198" cy="36620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성별</a:t>
                </a:r>
                <a:endParaRPr/>
              </a:p>
            </p:txBody>
          </p:sp>
          <p:sp>
            <p:nvSpPr>
              <p:cNvPr id="451" name="Google Shape;451;p12"/>
              <p:cNvSpPr/>
              <p:nvPr/>
            </p:nvSpPr>
            <p:spPr>
              <a:xfrm>
                <a:off x="2123694" y="2074653"/>
                <a:ext cx="144018" cy="144018"/>
              </a:xfrm>
              <a:prstGeom prst="flowChartMerge">
                <a:avLst/>
              </a:prstGeom>
              <a:solidFill>
                <a:schemeClr val="accent1"/>
              </a:solidFill>
              <a:ln cap="flat" cmpd="sng" w="12700">
                <a:solidFill>
                  <a:srgbClr val="20365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FEA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>
            <a:noFill/>
          </a:ln>
          <a:effectLst>
            <a:outerShdw rotWithShape="0" algn="t" dir="5400000" dist="50800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ko-KR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향후 발전 가능 서비스</a:t>
            </a:r>
            <a:endParaRPr i="1" sz="2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7" name="Google Shape;457;p13"/>
          <p:cNvSpPr/>
          <p:nvPr/>
        </p:nvSpPr>
        <p:spPr>
          <a:xfrm>
            <a:off x="3407350" y="3041076"/>
            <a:ext cx="293400" cy="227700"/>
          </a:xfrm>
          <a:prstGeom prst="roundRect">
            <a:avLst>
              <a:gd fmla="val 17138" name="adj"/>
            </a:avLst>
          </a:prstGeom>
          <a:solidFill>
            <a:schemeClr val="lt1"/>
          </a:solidFill>
          <a:ln cap="flat" cmpd="sng" w="19050">
            <a:solidFill>
              <a:srgbClr val="0B48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8" name="Google Shape;458;p13"/>
          <p:cNvSpPr/>
          <p:nvPr/>
        </p:nvSpPr>
        <p:spPr>
          <a:xfrm>
            <a:off x="918158" y="5226478"/>
            <a:ext cx="2940900" cy="104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144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-KR" sz="12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 서비스의 고도화를 통한 북 렌탈 서비스 for library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3"/>
          <p:cNvSpPr/>
          <p:nvPr/>
        </p:nvSpPr>
        <p:spPr>
          <a:xfrm>
            <a:off x="4719000" y="3631767"/>
            <a:ext cx="2940900" cy="104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14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-KR" sz="19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Drive Thru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3"/>
          <p:cNvSpPr/>
          <p:nvPr/>
        </p:nvSpPr>
        <p:spPr>
          <a:xfrm>
            <a:off x="8528225" y="5226476"/>
            <a:ext cx="3047400" cy="104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14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-KR" sz="19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Delivery Service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3"/>
          <p:cNvSpPr/>
          <p:nvPr/>
        </p:nvSpPr>
        <p:spPr>
          <a:xfrm>
            <a:off x="3426080" y="2872100"/>
            <a:ext cx="294894" cy="254000"/>
          </a:xfrm>
          <a:custGeom>
            <a:rect b="b" l="l" r="r" t="t"/>
            <a:pathLst>
              <a:path extrusionOk="0" h="254000" w="2286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cap="flat" cmpd="sng" w="38100">
            <a:solidFill>
              <a:srgbClr val="EF74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62" name="Google Shape;4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8240" y="3134924"/>
            <a:ext cx="3047386" cy="2109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9014" y="1568800"/>
            <a:ext cx="2940886" cy="2109607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3"/>
          <p:cNvSpPr/>
          <p:nvPr/>
        </p:nvSpPr>
        <p:spPr>
          <a:xfrm>
            <a:off x="11270841" y="2907227"/>
            <a:ext cx="304200" cy="227700"/>
          </a:xfrm>
          <a:prstGeom prst="roundRect">
            <a:avLst>
              <a:gd fmla="val 17138" name="adj"/>
            </a:avLst>
          </a:prstGeom>
          <a:solidFill>
            <a:schemeClr val="lt1"/>
          </a:solidFill>
          <a:ln cap="flat" cmpd="sng" w="19050">
            <a:solidFill>
              <a:srgbClr val="0B48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p13"/>
          <p:cNvSpPr/>
          <p:nvPr/>
        </p:nvSpPr>
        <p:spPr>
          <a:xfrm>
            <a:off x="11270245" y="2809575"/>
            <a:ext cx="305181" cy="254000"/>
          </a:xfrm>
          <a:custGeom>
            <a:rect b="b" l="l" r="r" t="t"/>
            <a:pathLst>
              <a:path extrusionOk="0" h="254000" w="2286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cap="flat" cmpd="sng" w="38100">
            <a:solidFill>
              <a:srgbClr val="EF74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6" name="Google Shape;466;p13"/>
          <p:cNvSpPr/>
          <p:nvPr/>
        </p:nvSpPr>
        <p:spPr>
          <a:xfrm>
            <a:off x="7365767" y="4789125"/>
            <a:ext cx="293700" cy="227700"/>
          </a:xfrm>
          <a:prstGeom prst="roundRect">
            <a:avLst>
              <a:gd fmla="val 17138" name="adj"/>
            </a:avLst>
          </a:prstGeom>
          <a:solidFill>
            <a:schemeClr val="lt1"/>
          </a:solidFill>
          <a:ln cap="flat" cmpd="sng" w="19050">
            <a:solidFill>
              <a:srgbClr val="0B48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" name="Google Shape;467;p13"/>
          <p:cNvSpPr/>
          <p:nvPr/>
        </p:nvSpPr>
        <p:spPr>
          <a:xfrm>
            <a:off x="7365192" y="4675448"/>
            <a:ext cx="294323" cy="254000"/>
          </a:xfrm>
          <a:custGeom>
            <a:rect b="b" l="l" r="r" t="t"/>
            <a:pathLst>
              <a:path extrusionOk="0" h="254000" w="2286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cap="flat" cmpd="sng" w="38100">
            <a:solidFill>
              <a:srgbClr val="EF74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68" name="Google Shape;46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9825" y="3281473"/>
            <a:ext cx="2940842" cy="1944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FEA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>
            <a:noFill/>
          </a:ln>
          <a:effectLst>
            <a:outerShdw rotWithShape="0" algn="t" dir="5400000" dist="50800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1" sz="2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4" name="Google Shape;474;p14"/>
          <p:cNvSpPr/>
          <p:nvPr/>
        </p:nvSpPr>
        <p:spPr>
          <a:xfrm>
            <a:off x="3772288" y="2967335"/>
            <a:ext cx="464742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400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감사합니다 ^^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FEA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>
            <a:noFill/>
          </a:ln>
          <a:effectLst>
            <a:outerShdw rotWithShape="0" algn="t" dir="5400000" dist="50800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ko-KR" sz="2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b="1" i="1" sz="2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2"/>
          <p:cNvSpPr/>
          <p:nvPr/>
        </p:nvSpPr>
        <p:spPr>
          <a:xfrm>
            <a:off x="6103661" y="2332770"/>
            <a:ext cx="2476500" cy="2476500"/>
          </a:xfrm>
          <a:prstGeom prst="ellipse">
            <a:avLst/>
          </a:prstGeom>
          <a:solidFill>
            <a:srgbClr val="0B4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3.</a:t>
            </a:r>
            <a:endParaRPr b="1" i="0" sz="2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분석방법</a:t>
            </a:r>
            <a:endParaRPr b="1" i="0" sz="2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2"/>
          <p:cNvSpPr/>
          <p:nvPr/>
        </p:nvSpPr>
        <p:spPr>
          <a:xfrm>
            <a:off x="8954199" y="2332720"/>
            <a:ext cx="2476500" cy="2476500"/>
          </a:xfrm>
          <a:prstGeom prst="ellipse">
            <a:avLst/>
          </a:prstGeom>
          <a:solidFill>
            <a:srgbClr val="EF74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endParaRPr b="1" i="0" sz="2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향후서비스</a:t>
            </a:r>
            <a:endParaRPr b="1" i="0" sz="2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2"/>
          <p:cNvSpPr/>
          <p:nvPr/>
        </p:nvSpPr>
        <p:spPr>
          <a:xfrm>
            <a:off x="3253124" y="2332770"/>
            <a:ext cx="2476500" cy="2476500"/>
          </a:xfrm>
          <a:prstGeom prst="ellipse">
            <a:avLst/>
          </a:prstGeom>
          <a:solidFill>
            <a:srgbClr val="90C2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endParaRPr b="1" i="0" sz="2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</a:t>
            </a:r>
            <a:endParaRPr b="1" i="0" sz="2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목적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"/>
          <p:cNvSpPr/>
          <p:nvPr/>
        </p:nvSpPr>
        <p:spPr>
          <a:xfrm>
            <a:off x="415999" y="2332770"/>
            <a:ext cx="2476500" cy="2476500"/>
          </a:xfrm>
          <a:prstGeom prst="ellipse">
            <a:avLst/>
          </a:prstGeom>
          <a:solidFill>
            <a:srgbClr val="C9C9C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FFFFFF"/>
                </a:solidFill>
                <a:highlight>
                  <a:srgbClr val="CCCCCC"/>
                </a:highlight>
                <a:latin typeface="Malgun Gothic"/>
                <a:ea typeface="Malgun Gothic"/>
                <a:cs typeface="Malgun Gothic"/>
                <a:sym typeface="Malgun Gothic"/>
              </a:rPr>
              <a:t>1.</a:t>
            </a:r>
            <a:endParaRPr b="1" i="0" sz="2400" u="none" cap="none" strike="noStrike">
              <a:solidFill>
                <a:srgbClr val="FFFFFF"/>
              </a:solidFill>
              <a:highlight>
                <a:srgbClr val="CCCCCC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FFFFFF"/>
                </a:solidFill>
                <a:highlight>
                  <a:srgbClr val="CCCCCC"/>
                </a:highlight>
                <a:latin typeface="Malgun Gothic"/>
                <a:ea typeface="Malgun Gothic"/>
                <a:cs typeface="Malgun Gothic"/>
                <a:sym typeface="Malgun Gothic"/>
              </a:rPr>
              <a:t>프로젝트</a:t>
            </a:r>
            <a:endParaRPr b="1" i="0" sz="2400" u="none" cap="none" strike="noStrike">
              <a:solidFill>
                <a:srgbClr val="FFFFFF"/>
              </a:solidFill>
              <a:highlight>
                <a:srgbClr val="CCCCCC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FFFFFF"/>
                </a:solidFill>
                <a:highlight>
                  <a:srgbClr val="CCCCCC"/>
                </a:highlight>
                <a:latin typeface="Malgun Gothic"/>
                <a:ea typeface="Malgun Gothic"/>
                <a:cs typeface="Malgun Gothic"/>
                <a:sym typeface="Malgun Gothic"/>
              </a:rPr>
              <a:t>소개</a:t>
            </a:r>
            <a:endParaRPr b="1" i="0" sz="2400" u="none" cap="none" strike="noStrike">
              <a:solidFill>
                <a:srgbClr val="FFFFFF"/>
              </a:solidFill>
              <a:highlight>
                <a:srgbClr val="CCCCCC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FEA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>
            <a:noFill/>
          </a:ln>
          <a:effectLst>
            <a:outerShdw rotWithShape="0" algn="t" dir="5400000" dist="50800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ko-KR" sz="2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프로젝트 소개</a:t>
            </a:r>
            <a:endParaRPr b="1" i="1" sz="2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p3"/>
          <p:cNvSpPr/>
          <p:nvPr/>
        </p:nvSpPr>
        <p:spPr>
          <a:xfrm>
            <a:off x="5125491" y="3204706"/>
            <a:ext cx="1957800" cy="90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빅데이터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"/>
          <p:cNvSpPr/>
          <p:nvPr/>
        </p:nvSpPr>
        <p:spPr>
          <a:xfrm>
            <a:off x="1986977" y="2405942"/>
            <a:ext cx="2763000" cy="2567700"/>
          </a:xfrm>
          <a:prstGeom prst="ellipse">
            <a:avLst/>
          </a:prstGeom>
          <a:solidFill>
            <a:srgbClr val="B7B7B7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2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도서추천</a:t>
            </a:r>
            <a:endParaRPr b="1" i="0" sz="20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2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</a:t>
            </a:r>
            <a:endParaRPr b="1" i="0" sz="20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2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b="1" i="0" sz="20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2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연령/분야 &amp; MBTI 카테고리</a:t>
            </a:r>
            <a:endParaRPr b="0" i="0" sz="3000" u="none" cap="none" strike="noStrike">
              <a:solidFill>
                <a:srgbClr val="FFFFFF"/>
              </a:solidFill>
              <a:highlight>
                <a:srgbClr val="CCCCC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"/>
          <p:cNvSpPr/>
          <p:nvPr/>
        </p:nvSpPr>
        <p:spPr>
          <a:xfrm>
            <a:off x="7458789" y="2405942"/>
            <a:ext cx="2763000" cy="2567700"/>
          </a:xfrm>
          <a:prstGeom prst="ellipse">
            <a:avLst/>
          </a:prstGeom>
          <a:solidFill>
            <a:srgbClr val="CCCCCC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2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</a:t>
            </a:r>
            <a:endParaRPr b="1" i="0" sz="20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2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도서추천</a:t>
            </a:r>
            <a:endParaRPr b="1" i="0" sz="20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2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서비스의</a:t>
            </a:r>
            <a:endParaRPr b="1" i="0" sz="20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2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고도화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FEA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>
            <a:noFill/>
          </a:ln>
          <a:effectLst>
            <a:outerShdw rotWithShape="0" algn="t" dir="5400000" dist="50800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508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ko-KR" sz="2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프로젝트 배경</a:t>
            </a:r>
            <a:endParaRPr b="1" i="1" sz="2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4" name="Google Shape;26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236" y="2418305"/>
            <a:ext cx="6617875" cy="27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2875" y="1750935"/>
            <a:ext cx="4174400" cy="419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FEA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>
            <a:noFill/>
          </a:ln>
          <a:effectLst>
            <a:outerShdw rotWithShape="0" algn="t" dir="5400000" dist="50800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508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ko-KR" sz="2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프로젝트 배경</a:t>
            </a:r>
            <a:endParaRPr b="1" i="1" sz="2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p5"/>
          <p:cNvSpPr/>
          <p:nvPr/>
        </p:nvSpPr>
        <p:spPr>
          <a:xfrm>
            <a:off x="11136560" y="-819472"/>
            <a:ext cx="9144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5"/>
          <p:cNvSpPr/>
          <p:nvPr/>
        </p:nvSpPr>
        <p:spPr>
          <a:xfrm>
            <a:off x="384525" y="1675600"/>
            <a:ext cx="4725300" cy="747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195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AutoNum type="arabicPeriod"/>
            </a:pPr>
            <a:r>
              <a:rPr b="1" i="0" lang="ko-KR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도서관의 도서추천서비스 고도화</a:t>
            </a:r>
            <a:endParaRPr b="1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"/>
          <p:cNvSpPr txBox="1"/>
          <p:nvPr/>
        </p:nvSpPr>
        <p:spPr>
          <a:xfrm>
            <a:off x="526250" y="2679648"/>
            <a:ext cx="41328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 MBTI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 연령 &amp; 장르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5"/>
          <p:cNvSpPr txBox="1"/>
          <p:nvPr/>
        </p:nvSpPr>
        <p:spPr>
          <a:xfrm>
            <a:off x="384525" y="5221675"/>
            <a:ext cx="47253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Char char="-"/>
            </a:pPr>
            <a:r>
              <a:rPr b="1" i="0" lang="ko-KR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2020년 도서트렌드(서점)</a:t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Char char="-"/>
            </a:pPr>
            <a:r>
              <a:rPr b="1" i="0" lang="ko-KR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작은 도서관을 위한 SOLUTION</a:t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5"/>
          <p:cNvSpPr/>
          <p:nvPr/>
        </p:nvSpPr>
        <p:spPr>
          <a:xfrm>
            <a:off x="384525" y="4096025"/>
            <a:ext cx="4725300" cy="634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-KR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작은 도서관의 발전 </a:t>
            </a:r>
            <a:endParaRPr b="1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13825" y="3979700"/>
            <a:ext cx="2960674" cy="267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3139" y="1306425"/>
            <a:ext cx="2960675" cy="26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53150" y="3979725"/>
            <a:ext cx="2960675" cy="26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13825" y="1306425"/>
            <a:ext cx="2960674" cy="26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FEA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>
            <a:noFill/>
          </a:ln>
          <a:effectLst>
            <a:outerShdw rotWithShape="0" algn="t" dir="5400000" dist="50800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2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분석방법 – 빅데이터를 활용한 ‘도서 추천 서비스‘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FFFFFF"/>
                </a:solidFill>
                <a:highlight>
                  <a:srgbClr val="008080"/>
                </a:highlight>
                <a:latin typeface="Malgun Gothic"/>
                <a:ea typeface="Malgun Gothic"/>
                <a:cs typeface="Malgun Gothic"/>
                <a:sym typeface="Malgun Gothic"/>
              </a:rPr>
              <a:t>MBTI 성격 유형에 따른 도서 추천</a:t>
            </a:r>
            <a:endParaRPr b="1" i="0" sz="1200" u="none" cap="none" strike="noStrike">
              <a:solidFill>
                <a:srgbClr val="FFFFFF"/>
              </a:solidFill>
              <a:highlight>
                <a:srgbClr val="00808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6"/>
          <p:cNvSpPr/>
          <p:nvPr/>
        </p:nvSpPr>
        <p:spPr>
          <a:xfrm>
            <a:off x="8294781" y="4547453"/>
            <a:ext cx="2949012" cy="1574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페이지 구현</a:t>
            </a:r>
            <a:endParaRPr b="1" i="0" sz="16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장고 프레임워크를 통해 </a:t>
            </a:r>
            <a:endParaRPr b="0" i="0" sz="1200" u="none" cap="none" strike="noStrike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결과 시각화 및 추천 도서의 결과 및 정보 표현</a:t>
            </a:r>
            <a:endParaRPr b="0" i="0" sz="1200" u="none" cap="none" strike="noStrike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p6"/>
          <p:cNvSpPr/>
          <p:nvPr/>
        </p:nvSpPr>
        <p:spPr>
          <a:xfrm>
            <a:off x="4946402" y="3178937"/>
            <a:ext cx="2222995" cy="2222995"/>
          </a:xfrm>
          <a:prstGeom prst="ellipse">
            <a:avLst/>
          </a:prstGeom>
          <a:solidFill>
            <a:srgbClr val="EF746F"/>
          </a:solidFill>
          <a:ln cap="flat" cmpd="sng" w="25400">
            <a:solidFill>
              <a:srgbClr val="EF74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분석방향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6"/>
          <p:cNvSpPr/>
          <p:nvPr/>
        </p:nvSpPr>
        <p:spPr>
          <a:xfrm rot="5400000">
            <a:off x="5107234" y="1794088"/>
            <a:ext cx="1901330" cy="3605400"/>
          </a:xfrm>
          <a:prstGeom prst="leftBracket">
            <a:avLst>
              <a:gd fmla="val 120396" name="adj"/>
            </a:avLst>
          </a:prstGeom>
          <a:noFill/>
          <a:ln cap="flat" cmpd="sng" w="28575">
            <a:solidFill>
              <a:srgbClr val="F0B1A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6"/>
          <p:cNvSpPr/>
          <p:nvPr/>
        </p:nvSpPr>
        <p:spPr>
          <a:xfrm>
            <a:off x="3998181" y="4547453"/>
            <a:ext cx="514036" cy="514036"/>
          </a:xfrm>
          <a:prstGeom prst="ellipse">
            <a:avLst/>
          </a:prstGeom>
          <a:solidFill>
            <a:srgbClr val="FAC3BE"/>
          </a:solidFill>
          <a:ln cap="flat" cmpd="sng" w="25400">
            <a:solidFill>
              <a:srgbClr val="F0B1A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600" u="none" cap="none" strike="noStrike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6"/>
          <p:cNvSpPr/>
          <p:nvPr/>
        </p:nvSpPr>
        <p:spPr>
          <a:xfrm>
            <a:off x="8117617" y="2492754"/>
            <a:ext cx="3303052" cy="979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모델링 </a:t>
            </a:r>
            <a:endParaRPr b="0" i="0" sz="1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분류 모델 생성 및 검증</a:t>
            </a:r>
            <a:endParaRPr b="0" i="0" sz="12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검증된 모델을 통해 새로운 데이터 분류</a:t>
            </a:r>
            <a:endParaRPr/>
          </a:p>
        </p:txBody>
      </p:sp>
      <p:sp>
        <p:nvSpPr>
          <p:cNvPr id="290" name="Google Shape;290;p6"/>
          <p:cNvSpPr/>
          <p:nvPr/>
        </p:nvSpPr>
        <p:spPr>
          <a:xfrm>
            <a:off x="442599" y="4426700"/>
            <a:ext cx="2949012" cy="702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수집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MBTI 키워드 + 도서키워드</a:t>
            </a:r>
            <a:endParaRPr b="0" i="0" sz="12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6"/>
          <p:cNvSpPr/>
          <p:nvPr/>
        </p:nvSpPr>
        <p:spPr>
          <a:xfrm>
            <a:off x="514545" y="2449569"/>
            <a:ext cx="2949012" cy="979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 b="1" i="0" sz="1600" u="none" cap="none" strike="noStrike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 분석</a:t>
            </a:r>
            <a:endParaRPr b="0" i="0" sz="12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분류 작업 </a:t>
            </a:r>
            <a:endParaRPr b="0" i="0" sz="12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p6"/>
          <p:cNvSpPr/>
          <p:nvPr/>
        </p:nvSpPr>
        <p:spPr>
          <a:xfrm>
            <a:off x="7603581" y="4547453"/>
            <a:ext cx="514036" cy="514036"/>
          </a:xfrm>
          <a:prstGeom prst="ellipse">
            <a:avLst/>
          </a:prstGeom>
          <a:solidFill>
            <a:srgbClr val="FAC3BE"/>
          </a:solidFill>
          <a:ln cap="flat" cmpd="sng" w="25400">
            <a:solidFill>
              <a:srgbClr val="F0B1A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0" i="0" sz="1600" u="none" cap="none" strike="noStrike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6"/>
          <p:cNvSpPr/>
          <p:nvPr/>
        </p:nvSpPr>
        <p:spPr>
          <a:xfrm>
            <a:off x="7089545" y="2921919"/>
            <a:ext cx="514036" cy="514036"/>
          </a:xfrm>
          <a:prstGeom prst="ellipse">
            <a:avLst/>
          </a:prstGeom>
          <a:solidFill>
            <a:srgbClr val="FAC3BE"/>
          </a:solidFill>
          <a:ln cap="flat" cmpd="sng" w="25400">
            <a:solidFill>
              <a:srgbClr val="F0B1A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1600" u="none" cap="none" strike="noStrike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p6"/>
          <p:cNvSpPr/>
          <p:nvPr/>
        </p:nvSpPr>
        <p:spPr>
          <a:xfrm>
            <a:off x="4512220" y="2921919"/>
            <a:ext cx="514036" cy="514036"/>
          </a:xfrm>
          <a:prstGeom prst="ellipse">
            <a:avLst/>
          </a:prstGeom>
          <a:solidFill>
            <a:srgbClr val="FAC3BE"/>
          </a:solidFill>
          <a:ln cap="flat" cmpd="sng" w="25400">
            <a:solidFill>
              <a:srgbClr val="FF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600" u="none" cap="none" strike="noStrike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FEA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7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>
            <a:noFill/>
          </a:ln>
          <a:effectLst>
            <a:outerShdw rotWithShape="0" algn="t" dir="5400000" dist="50800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2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분석방법 – 빅데이터를 활용한 ‘도서 추천 서비스‘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FFFFFF"/>
                </a:solidFill>
                <a:highlight>
                  <a:srgbClr val="008080"/>
                </a:highlight>
                <a:latin typeface="Malgun Gothic"/>
                <a:ea typeface="Malgun Gothic"/>
                <a:cs typeface="Malgun Gothic"/>
                <a:sym typeface="Malgun Gothic"/>
              </a:rPr>
              <a:t>MBTI 성격 유형에 따른 도서 추천</a:t>
            </a:r>
            <a:endParaRPr b="1" i="0" sz="1200" u="none" cap="none" strike="noStrike">
              <a:solidFill>
                <a:srgbClr val="FFFFFF"/>
              </a:solidFill>
              <a:highlight>
                <a:srgbClr val="00808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7"/>
          <p:cNvSpPr/>
          <p:nvPr/>
        </p:nvSpPr>
        <p:spPr>
          <a:xfrm>
            <a:off x="5437321" y="1312634"/>
            <a:ext cx="1450175" cy="404672"/>
          </a:xfrm>
          <a:prstGeom prst="rect">
            <a:avLst/>
          </a:prstGeom>
          <a:solidFill>
            <a:srgbClr val="EF74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수집</a:t>
            </a:r>
            <a:endParaRPr b="1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1" name="Google Shape;301;p7"/>
          <p:cNvGrpSpPr/>
          <p:nvPr/>
        </p:nvGrpSpPr>
        <p:grpSpPr>
          <a:xfrm>
            <a:off x="374158" y="1919597"/>
            <a:ext cx="7156001" cy="4722902"/>
            <a:chOff x="758718" y="2001121"/>
            <a:chExt cx="5154402" cy="5144240"/>
          </a:xfrm>
        </p:grpSpPr>
        <p:grpSp>
          <p:nvGrpSpPr>
            <p:cNvPr id="302" name="Google Shape;302;p7"/>
            <p:cNvGrpSpPr/>
            <p:nvPr/>
          </p:nvGrpSpPr>
          <p:grpSpPr>
            <a:xfrm>
              <a:off x="758718" y="2001121"/>
              <a:ext cx="5154402" cy="5144240"/>
              <a:chOff x="2263054" y="2697022"/>
              <a:chExt cx="2281091" cy="2902789"/>
            </a:xfrm>
          </p:grpSpPr>
          <p:sp>
            <p:nvSpPr>
              <p:cNvPr id="303" name="Google Shape;303;p7"/>
              <p:cNvSpPr/>
              <p:nvPr/>
            </p:nvSpPr>
            <p:spPr>
              <a:xfrm>
                <a:off x="2263054" y="4699584"/>
                <a:ext cx="2281091" cy="90022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144000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171616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ko-KR" sz="1000" u="none" cap="none" strike="noStrik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- OPEN API 를 통한 XML ‘인기도서’ 데이터에서 도서 수집</a:t>
                </a:r>
                <a:endParaRPr b="1" i="0" sz="10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ko-KR" sz="1000" u="none" cap="none" strike="noStrik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- 인기도서 데이터에서 2000개~5000개의 데이터를 가져옴</a:t>
                </a:r>
                <a:endParaRPr b="1" i="0" sz="10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ko-KR" sz="1000" u="none" cap="none" strike="noStrik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- 도서관 정보 나루 인기도서 데이터에서 책 제목, 키워드 및 가중치, 책 상세정보 api 데이터를 가져오기 </a:t>
                </a:r>
                <a:endParaRPr b="1" i="0" sz="10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4" name="Google Shape;304;p7"/>
              <p:cNvSpPr/>
              <p:nvPr/>
            </p:nvSpPr>
            <p:spPr>
              <a:xfrm>
                <a:off x="2263054" y="2697022"/>
                <a:ext cx="2281091" cy="2002562"/>
              </a:xfrm>
              <a:prstGeom prst="rect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305" name="Google Shape;305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02926" y="2164079"/>
              <a:ext cx="4882244" cy="32045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6" name="Google Shape;306;p7"/>
            <p:cNvCxnSpPr/>
            <p:nvPr/>
          </p:nvCxnSpPr>
          <p:spPr>
            <a:xfrm>
              <a:off x="2924780" y="5870676"/>
              <a:ext cx="883045" cy="0"/>
            </a:xfrm>
            <a:prstGeom prst="straightConnector1">
              <a:avLst/>
            </a:prstGeom>
            <a:noFill/>
            <a:ln cap="rnd" cmpd="sng" w="200025">
              <a:solidFill>
                <a:srgbClr val="EF746F">
                  <a:alpha val="48627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07" name="Google Shape;307;p7"/>
            <p:cNvSpPr txBox="1"/>
            <p:nvPr/>
          </p:nvSpPr>
          <p:spPr>
            <a:xfrm>
              <a:off x="2924780" y="5735217"/>
              <a:ext cx="2595716" cy="284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100" u="none" cap="none" strike="noStrike">
                  <a:solidFill>
                    <a:srgbClr val="222A3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도서관 정보 나루</a:t>
              </a:r>
              <a:endParaRPr/>
            </a:p>
          </p:txBody>
        </p:sp>
      </p:grpSp>
      <p:grpSp>
        <p:nvGrpSpPr>
          <p:cNvPr id="308" name="Google Shape;308;p7"/>
          <p:cNvGrpSpPr/>
          <p:nvPr/>
        </p:nvGrpSpPr>
        <p:grpSpPr>
          <a:xfrm>
            <a:off x="7864778" y="1926419"/>
            <a:ext cx="3752856" cy="4716080"/>
            <a:chOff x="758718" y="2001121"/>
            <a:chExt cx="5154402" cy="5145486"/>
          </a:xfrm>
        </p:grpSpPr>
        <p:grpSp>
          <p:nvGrpSpPr>
            <p:cNvPr id="309" name="Google Shape;309;p7"/>
            <p:cNvGrpSpPr/>
            <p:nvPr/>
          </p:nvGrpSpPr>
          <p:grpSpPr>
            <a:xfrm>
              <a:off x="758718" y="2001121"/>
              <a:ext cx="5154402" cy="5145486"/>
              <a:chOff x="2263054" y="2697022"/>
              <a:chExt cx="2281091" cy="2903492"/>
            </a:xfrm>
          </p:grpSpPr>
          <p:sp>
            <p:nvSpPr>
              <p:cNvPr id="310" name="Google Shape;310;p7"/>
              <p:cNvSpPr/>
              <p:nvPr/>
            </p:nvSpPr>
            <p:spPr>
              <a:xfrm>
                <a:off x="2263054" y="4699584"/>
                <a:ext cx="2281091" cy="90093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144000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171616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-171450" lvl="0" marL="17145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1000"/>
                  <a:buFont typeface="Malgun Gothic"/>
                  <a:buChar char="-"/>
                </a:pPr>
                <a:r>
                  <a:rPr b="1" lang="ko-KR" sz="1000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MBTI 성격 유형별 상세정보를 크롤링하여 데이터 수집</a:t>
                </a:r>
                <a:endParaRPr b="1" sz="1000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-171450" lvl="0" marL="17145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1000"/>
                  <a:buFont typeface="Malgun Gothic"/>
                  <a:buChar char="-"/>
                </a:pPr>
                <a:r>
                  <a:rPr b="1" lang="ko-KR" sz="1000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MBTI 성격 유형별 키워드 조사 </a:t>
                </a:r>
                <a:endParaRPr/>
              </a:p>
            </p:txBody>
          </p:sp>
          <p:sp>
            <p:nvSpPr>
              <p:cNvPr id="311" name="Google Shape;311;p7"/>
              <p:cNvSpPr/>
              <p:nvPr/>
            </p:nvSpPr>
            <p:spPr>
              <a:xfrm>
                <a:off x="2263054" y="2697022"/>
                <a:ext cx="2281091" cy="2002562"/>
              </a:xfrm>
              <a:prstGeom prst="rect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cxnSp>
          <p:nvCxnSpPr>
            <p:cNvPr id="312" name="Google Shape;312;p7"/>
            <p:cNvCxnSpPr/>
            <p:nvPr/>
          </p:nvCxnSpPr>
          <p:spPr>
            <a:xfrm>
              <a:off x="2315497" y="5877211"/>
              <a:ext cx="2077706" cy="0"/>
            </a:xfrm>
            <a:prstGeom prst="straightConnector1">
              <a:avLst/>
            </a:prstGeom>
            <a:noFill/>
            <a:ln cap="rnd" cmpd="sng" w="200025">
              <a:solidFill>
                <a:srgbClr val="EF746F">
                  <a:alpha val="48627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13" name="Google Shape;313;p7"/>
            <p:cNvSpPr txBox="1"/>
            <p:nvPr/>
          </p:nvSpPr>
          <p:spPr>
            <a:xfrm>
              <a:off x="2557444" y="5742944"/>
              <a:ext cx="2595717" cy="285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rgbClr val="222A3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MBTI 성격 유형 </a:t>
              </a:r>
              <a:endParaRPr/>
            </a:p>
          </p:txBody>
        </p:sp>
      </p:grpSp>
      <p:pic>
        <p:nvPicPr>
          <p:cNvPr id="314" name="Google Shape;31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0346" y="2068919"/>
            <a:ext cx="3456976" cy="2933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FEA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8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>
            <a:noFill/>
          </a:ln>
          <a:effectLst>
            <a:outerShdw rotWithShape="0" algn="t" dir="5400000" dist="50800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분석방법 – 빅데이터를 활용한 ‘도서 추천 서비스‘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FFFFFF"/>
                </a:solidFill>
                <a:highlight>
                  <a:srgbClr val="008080"/>
                </a:highlight>
                <a:latin typeface="Malgun Gothic"/>
                <a:ea typeface="Malgun Gothic"/>
                <a:cs typeface="Malgun Gothic"/>
                <a:sym typeface="Malgun Gothic"/>
              </a:rPr>
              <a:t>MBTI 성격 유형에 따른 도서 추천</a:t>
            </a:r>
            <a:endParaRPr b="1" sz="1200">
              <a:solidFill>
                <a:srgbClr val="FFFFFF"/>
              </a:solidFill>
              <a:highlight>
                <a:srgbClr val="00808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p8"/>
          <p:cNvSpPr/>
          <p:nvPr/>
        </p:nvSpPr>
        <p:spPr>
          <a:xfrm>
            <a:off x="5437321" y="1312634"/>
            <a:ext cx="1450175" cy="404672"/>
          </a:xfrm>
          <a:prstGeom prst="rect">
            <a:avLst/>
          </a:prstGeom>
          <a:solidFill>
            <a:srgbClr val="EF74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 b="1"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21" name="Google Shape;321;p8"/>
          <p:cNvGrpSpPr/>
          <p:nvPr/>
        </p:nvGrpSpPr>
        <p:grpSpPr>
          <a:xfrm>
            <a:off x="293435" y="1830633"/>
            <a:ext cx="3752856" cy="4859416"/>
            <a:chOff x="758718" y="2001121"/>
            <a:chExt cx="5154402" cy="5301873"/>
          </a:xfrm>
        </p:grpSpPr>
        <p:grpSp>
          <p:nvGrpSpPr>
            <p:cNvPr id="322" name="Google Shape;322;p8"/>
            <p:cNvGrpSpPr/>
            <p:nvPr/>
          </p:nvGrpSpPr>
          <p:grpSpPr>
            <a:xfrm>
              <a:off x="758718" y="2001121"/>
              <a:ext cx="5154402" cy="5301873"/>
              <a:chOff x="2263054" y="2697022"/>
              <a:chExt cx="2281091" cy="2991738"/>
            </a:xfrm>
          </p:grpSpPr>
          <p:sp>
            <p:nvSpPr>
              <p:cNvPr id="323" name="Google Shape;323;p8"/>
              <p:cNvSpPr/>
              <p:nvPr/>
            </p:nvSpPr>
            <p:spPr>
              <a:xfrm>
                <a:off x="2263054" y="4699584"/>
                <a:ext cx="2281091" cy="98917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144000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171616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000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- MBTI 성격 유형별 분석 글을 텍스트마이닝을 통해 키워드 추출</a:t>
                </a:r>
                <a:endParaRPr/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000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- 직접 조사한 MBTI 성격 유형별 키워드와 텍스트마이닝을 통해 얻은 키워드를 비교하여 적절한 키워드 설정</a:t>
                </a:r>
                <a:endParaRPr b="1" sz="1000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2263054" y="2697022"/>
                <a:ext cx="2281091" cy="2002562"/>
              </a:xfrm>
              <a:prstGeom prst="rect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cxnSp>
          <p:nvCxnSpPr>
            <p:cNvPr id="325" name="Google Shape;325;p8"/>
            <p:cNvCxnSpPr/>
            <p:nvPr/>
          </p:nvCxnSpPr>
          <p:spPr>
            <a:xfrm>
              <a:off x="2315497" y="5877211"/>
              <a:ext cx="2077706" cy="0"/>
            </a:xfrm>
            <a:prstGeom prst="straightConnector1">
              <a:avLst/>
            </a:prstGeom>
            <a:noFill/>
            <a:ln cap="rnd" cmpd="sng" w="200025">
              <a:solidFill>
                <a:srgbClr val="EF746F">
                  <a:alpha val="48627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26" name="Google Shape;326;p8"/>
            <p:cNvSpPr txBox="1"/>
            <p:nvPr/>
          </p:nvSpPr>
          <p:spPr>
            <a:xfrm>
              <a:off x="2156717" y="5734082"/>
              <a:ext cx="2595717" cy="285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rgbClr val="222A3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MBTI 성격 유형별 키워드 </a:t>
              </a:r>
              <a:endParaRPr/>
            </a:p>
          </p:txBody>
        </p:sp>
      </p:grpSp>
      <p:pic>
        <p:nvPicPr>
          <p:cNvPr id="327" name="Google Shape;3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527" y="1964933"/>
            <a:ext cx="3405791" cy="29841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8" name="Google Shape;328;p8"/>
          <p:cNvGrpSpPr/>
          <p:nvPr/>
        </p:nvGrpSpPr>
        <p:grpSpPr>
          <a:xfrm>
            <a:off x="4224383" y="1830633"/>
            <a:ext cx="3752856" cy="4859416"/>
            <a:chOff x="758718" y="2001121"/>
            <a:chExt cx="5154402" cy="5301873"/>
          </a:xfrm>
        </p:grpSpPr>
        <p:grpSp>
          <p:nvGrpSpPr>
            <p:cNvPr id="329" name="Google Shape;329;p8"/>
            <p:cNvGrpSpPr/>
            <p:nvPr/>
          </p:nvGrpSpPr>
          <p:grpSpPr>
            <a:xfrm>
              <a:off x="758718" y="2001121"/>
              <a:ext cx="5154402" cy="5301873"/>
              <a:chOff x="2263054" y="2697022"/>
              <a:chExt cx="2281091" cy="2991738"/>
            </a:xfrm>
          </p:grpSpPr>
          <p:sp>
            <p:nvSpPr>
              <p:cNvPr id="330" name="Google Shape;330;p8"/>
              <p:cNvSpPr/>
              <p:nvPr/>
            </p:nvSpPr>
            <p:spPr>
              <a:xfrm>
                <a:off x="2263054" y="4699584"/>
                <a:ext cx="2281091" cy="98917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144000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171616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-171450" lvl="0" marL="17145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1000"/>
                  <a:buFont typeface="Malgun Gothic"/>
                  <a:buChar char="-"/>
                </a:pPr>
                <a:r>
                  <a:rPr b="1" lang="ko-KR" sz="1000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정보나루에서 특정 도서에 대한 단어 및 가중치, 책 소개 데이터를 활용</a:t>
                </a:r>
                <a:endParaRPr/>
              </a:p>
              <a:p>
                <a:pPr indent="-171450" lvl="0" marL="17145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1000"/>
                  <a:buFont typeface="Malgun Gothic"/>
                  <a:buChar char="-"/>
                </a:pPr>
                <a:r>
                  <a:rPr b="1" lang="ko-KR" sz="1000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가중치의 기준을 정하여 기준보다 높은 도서 단어들을 가져오기</a:t>
                </a:r>
                <a:endParaRPr/>
              </a:p>
              <a:p>
                <a:pPr indent="-171450" lvl="0" marL="17145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1000"/>
                  <a:buFont typeface="Malgun Gothic"/>
                  <a:buChar char="-"/>
                </a:pPr>
                <a:r>
                  <a:rPr b="1" lang="ko-KR" sz="1000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책 소개를 텍스트 마이닝을 통해 키워드 추가</a:t>
                </a:r>
                <a:endParaRPr/>
              </a:p>
            </p:txBody>
          </p:sp>
          <p:sp>
            <p:nvSpPr>
              <p:cNvPr id="331" name="Google Shape;331;p8"/>
              <p:cNvSpPr/>
              <p:nvPr/>
            </p:nvSpPr>
            <p:spPr>
              <a:xfrm>
                <a:off x="2263054" y="2697022"/>
                <a:ext cx="2281091" cy="2002562"/>
              </a:xfrm>
              <a:prstGeom prst="rect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cxnSp>
          <p:nvCxnSpPr>
            <p:cNvPr id="332" name="Google Shape;332;p8"/>
            <p:cNvCxnSpPr/>
            <p:nvPr/>
          </p:nvCxnSpPr>
          <p:spPr>
            <a:xfrm>
              <a:off x="2405204" y="5872599"/>
              <a:ext cx="2077706" cy="0"/>
            </a:xfrm>
            <a:prstGeom prst="straightConnector1">
              <a:avLst/>
            </a:prstGeom>
            <a:noFill/>
            <a:ln cap="rnd" cmpd="sng" w="200025">
              <a:solidFill>
                <a:srgbClr val="EF746F">
                  <a:alpha val="48627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33" name="Google Shape;333;p8"/>
            <p:cNvSpPr txBox="1"/>
            <p:nvPr/>
          </p:nvSpPr>
          <p:spPr>
            <a:xfrm>
              <a:off x="2779504" y="5734082"/>
              <a:ext cx="2595717" cy="285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rgbClr val="222A3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도서 키워드 </a:t>
              </a:r>
              <a:endParaRPr/>
            </a:p>
          </p:txBody>
        </p:sp>
      </p:grpSp>
      <p:pic>
        <p:nvPicPr>
          <p:cNvPr id="334" name="Google Shape;33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9907" y="1964933"/>
            <a:ext cx="3380485" cy="29786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" name="Google Shape;335;p8"/>
          <p:cNvGrpSpPr/>
          <p:nvPr/>
        </p:nvGrpSpPr>
        <p:grpSpPr>
          <a:xfrm>
            <a:off x="8134707" y="1830633"/>
            <a:ext cx="3752856" cy="4859416"/>
            <a:chOff x="758718" y="2001121"/>
            <a:chExt cx="5154402" cy="5301873"/>
          </a:xfrm>
        </p:grpSpPr>
        <p:grpSp>
          <p:nvGrpSpPr>
            <p:cNvPr id="336" name="Google Shape;336;p8"/>
            <p:cNvGrpSpPr/>
            <p:nvPr/>
          </p:nvGrpSpPr>
          <p:grpSpPr>
            <a:xfrm>
              <a:off x="758718" y="2001121"/>
              <a:ext cx="5154402" cy="5301873"/>
              <a:chOff x="2263054" y="2697022"/>
              <a:chExt cx="2281091" cy="2991738"/>
            </a:xfrm>
          </p:grpSpPr>
          <p:sp>
            <p:nvSpPr>
              <p:cNvPr id="337" name="Google Shape;337;p8"/>
              <p:cNvSpPr/>
              <p:nvPr/>
            </p:nvSpPr>
            <p:spPr>
              <a:xfrm>
                <a:off x="2263054" y="4699584"/>
                <a:ext cx="2281091" cy="98917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144000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171616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-171450" lvl="0" marL="17145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1000"/>
                  <a:buFont typeface="Malgun Gothic"/>
                  <a:buChar char="-"/>
                </a:pPr>
                <a:r>
                  <a:rPr b="1" lang="ko-KR" sz="1000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16가지 mbti 성격에 해당하는 키워드 리스트와, 특정 도서에 대한 키워드 리스트를 비교</a:t>
                </a:r>
                <a:endParaRPr/>
              </a:p>
              <a:p>
                <a:pPr indent="-171450" lvl="0" marL="17145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1000"/>
                  <a:buFont typeface="Malgun Gothic"/>
                  <a:buChar char="-"/>
                </a:pPr>
                <a:r>
                  <a:rPr b="1" lang="ko-KR" sz="1000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겹치는 단어가 가장 많은 mbti 성격 유형을 해당 도서 데이터에 파생변수로 저장하여 분류</a:t>
                </a:r>
                <a:endParaRPr/>
              </a:p>
            </p:txBody>
          </p:sp>
          <p:sp>
            <p:nvSpPr>
              <p:cNvPr id="338" name="Google Shape;338;p8"/>
              <p:cNvSpPr/>
              <p:nvPr/>
            </p:nvSpPr>
            <p:spPr>
              <a:xfrm>
                <a:off x="2263054" y="2697022"/>
                <a:ext cx="2281091" cy="2002562"/>
              </a:xfrm>
              <a:prstGeom prst="rect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cxnSp>
          <p:nvCxnSpPr>
            <p:cNvPr id="339" name="Google Shape;339;p8"/>
            <p:cNvCxnSpPr/>
            <p:nvPr/>
          </p:nvCxnSpPr>
          <p:spPr>
            <a:xfrm>
              <a:off x="2405204" y="5872599"/>
              <a:ext cx="2077706" cy="0"/>
            </a:xfrm>
            <a:prstGeom prst="straightConnector1">
              <a:avLst/>
            </a:prstGeom>
            <a:noFill/>
            <a:ln cap="rnd" cmpd="sng" w="200025">
              <a:solidFill>
                <a:srgbClr val="EF746F">
                  <a:alpha val="48627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40" name="Google Shape;340;p8"/>
            <p:cNvSpPr txBox="1"/>
            <p:nvPr/>
          </p:nvSpPr>
          <p:spPr>
            <a:xfrm>
              <a:off x="3100594" y="5734082"/>
              <a:ext cx="2595717" cy="285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100">
                  <a:solidFill>
                    <a:srgbClr val="222A3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분류 </a:t>
              </a:r>
              <a:endParaRPr/>
            </a:p>
          </p:txBody>
        </p:sp>
      </p:grpSp>
      <p:pic>
        <p:nvPicPr>
          <p:cNvPr id="341" name="Google Shape;34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11812" y="1945169"/>
            <a:ext cx="3398645" cy="2998387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8"/>
          <p:cNvSpPr/>
          <p:nvPr/>
        </p:nvSpPr>
        <p:spPr>
          <a:xfrm>
            <a:off x="8976049" y="2063454"/>
            <a:ext cx="1870196" cy="54911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" name="Google Shape;343;p8"/>
          <p:cNvSpPr txBox="1"/>
          <p:nvPr/>
        </p:nvSpPr>
        <p:spPr>
          <a:xfrm>
            <a:off x="8936871" y="2293902"/>
            <a:ext cx="11529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2F5496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 키워드</a:t>
            </a:r>
            <a:endParaRPr/>
          </a:p>
        </p:txBody>
      </p:sp>
      <p:sp>
        <p:nvSpPr>
          <p:cNvPr id="344" name="Google Shape;344;p8"/>
          <p:cNvSpPr txBox="1"/>
          <p:nvPr/>
        </p:nvSpPr>
        <p:spPr>
          <a:xfrm>
            <a:off x="10069513" y="2293902"/>
            <a:ext cx="11529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EF746F"/>
                </a:solidFill>
                <a:latin typeface="Malgun Gothic"/>
                <a:ea typeface="Malgun Gothic"/>
                <a:cs typeface="Malgun Gothic"/>
                <a:sym typeface="Malgun Gothic"/>
              </a:rPr>
              <a:t>MBTI 키워드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FEA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9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>
            <a:noFill/>
          </a:ln>
          <a:effectLst>
            <a:outerShdw rotWithShape="0" algn="t" dir="5400000" dist="50800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분석방법 – 빅데이터를 활용한 ‘도서 추천 서비스‘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FFFFFF"/>
                </a:solidFill>
                <a:highlight>
                  <a:srgbClr val="008080"/>
                </a:highlight>
                <a:latin typeface="Malgun Gothic"/>
                <a:ea typeface="Malgun Gothic"/>
                <a:cs typeface="Malgun Gothic"/>
                <a:sym typeface="Malgun Gothic"/>
              </a:rPr>
              <a:t>MBTI 성격 유형에 따른 도서 추천</a:t>
            </a:r>
            <a:endParaRPr b="1" sz="1200">
              <a:solidFill>
                <a:srgbClr val="FFFFFF"/>
              </a:solidFill>
              <a:highlight>
                <a:srgbClr val="00808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p9"/>
          <p:cNvSpPr/>
          <p:nvPr/>
        </p:nvSpPr>
        <p:spPr>
          <a:xfrm>
            <a:off x="5258144" y="1262517"/>
            <a:ext cx="2223112" cy="404672"/>
          </a:xfrm>
          <a:prstGeom prst="rect">
            <a:avLst/>
          </a:prstGeom>
          <a:solidFill>
            <a:srgbClr val="EF74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모델링 &amp; 웹 구현</a:t>
            </a:r>
            <a:endParaRPr b="1"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51" name="Google Shape;351;p9"/>
          <p:cNvGrpSpPr/>
          <p:nvPr/>
        </p:nvGrpSpPr>
        <p:grpSpPr>
          <a:xfrm>
            <a:off x="624314" y="1802641"/>
            <a:ext cx="5197988" cy="4682136"/>
            <a:chOff x="758718" y="2001121"/>
            <a:chExt cx="5154402" cy="5108451"/>
          </a:xfrm>
        </p:grpSpPr>
        <p:grpSp>
          <p:nvGrpSpPr>
            <p:cNvPr id="352" name="Google Shape;352;p9"/>
            <p:cNvGrpSpPr/>
            <p:nvPr/>
          </p:nvGrpSpPr>
          <p:grpSpPr>
            <a:xfrm>
              <a:off x="758718" y="2001121"/>
              <a:ext cx="5154402" cy="5108451"/>
              <a:chOff x="2263054" y="2697022"/>
              <a:chExt cx="2281091" cy="2882594"/>
            </a:xfrm>
          </p:grpSpPr>
          <p:sp>
            <p:nvSpPr>
              <p:cNvPr id="353" name="Google Shape;353;p9"/>
              <p:cNvSpPr/>
              <p:nvPr/>
            </p:nvSpPr>
            <p:spPr>
              <a:xfrm>
                <a:off x="2263054" y="4699585"/>
                <a:ext cx="2281091" cy="880031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144000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171616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000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- 파생변수가 생성된 데이터를 학습 데이터와 테스트 데이터로 나누어 학습을 진행하고 모델 생성</a:t>
                </a:r>
                <a:endParaRPr/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000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- 새로운 도서 데이터가 input으로 들어가게 되면 output으로 성격유형이 분류되어 추가되도록 모델 설계</a:t>
                </a:r>
                <a:endParaRPr b="1" sz="1000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2263054" y="2697022"/>
                <a:ext cx="2281091" cy="2002562"/>
              </a:xfrm>
              <a:prstGeom prst="rect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cxnSp>
          <p:nvCxnSpPr>
            <p:cNvPr id="355" name="Google Shape;355;p9"/>
            <p:cNvCxnSpPr/>
            <p:nvPr/>
          </p:nvCxnSpPr>
          <p:spPr>
            <a:xfrm>
              <a:off x="2315497" y="5877211"/>
              <a:ext cx="2077706" cy="0"/>
            </a:xfrm>
            <a:prstGeom prst="straightConnector1">
              <a:avLst/>
            </a:prstGeom>
            <a:noFill/>
            <a:ln cap="rnd" cmpd="sng" w="200025">
              <a:solidFill>
                <a:srgbClr val="EF746F">
                  <a:alpha val="48627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56" name="Google Shape;356;p9"/>
            <p:cNvSpPr txBox="1"/>
            <p:nvPr/>
          </p:nvSpPr>
          <p:spPr>
            <a:xfrm>
              <a:off x="2704852" y="5734082"/>
              <a:ext cx="2595717" cy="302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222A3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모델링</a:t>
              </a:r>
              <a:endParaRPr/>
            </a:p>
          </p:txBody>
        </p:sp>
      </p:grpSp>
      <p:grpSp>
        <p:nvGrpSpPr>
          <p:cNvPr id="357" name="Google Shape;357;p9"/>
          <p:cNvGrpSpPr/>
          <p:nvPr/>
        </p:nvGrpSpPr>
        <p:grpSpPr>
          <a:xfrm>
            <a:off x="6369700" y="1802641"/>
            <a:ext cx="5019894" cy="4682136"/>
            <a:chOff x="758718" y="2001121"/>
            <a:chExt cx="5154402" cy="5108451"/>
          </a:xfrm>
        </p:grpSpPr>
        <p:grpSp>
          <p:nvGrpSpPr>
            <p:cNvPr id="358" name="Google Shape;358;p9"/>
            <p:cNvGrpSpPr/>
            <p:nvPr/>
          </p:nvGrpSpPr>
          <p:grpSpPr>
            <a:xfrm>
              <a:off x="758718" y="2001121"/>
              <a:ext cx="5154402" cy="5108451"/>
              <a:chOff x="2263054" y="2697022"/>
              <a:chExt cx="2281091" cy="2882594"/>
            </a:xfrm>
          </p:grpSpPr>
          <p:sp>
            <p:nvSpPr>
              <p:cNvPr id="359" name="Google Shape;359;p9"/>
              <p:cNvSpPr/>
              <p:nvPr/>
            </p:nvSpPr>
            <p:spPr>
              <a:xfrm>
                <a:off x="2263054" y="4699584"/>
                <a:ext cx="2281091" cy="8800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144000" spcFirstLastPara="1" rIns="91425" wrap="square" tIns="45700">
                <a:noAutofit/>
              </a:bodyPr>
              <a:lstStyle/>
              <a:p>
                <a:pPr indent="-171450" lvl="0" marL="17145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1000"/>
                  <a:buFont typeface="Malgun Gothic"/>
                  <a:buChar char="-"/>
                </a:pPr>
                <a:r>
                  <a:rPr b="1" lang="ko-KR" sz="1000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자신이 어떤 mbti 성격 유형인지 선택을 하면 성격 맞춤 추천 도서에 대한 </a:t>
                </a:r>
                <a:endParaRPr b="1" sz="1000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000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리스트와 정보 제공</a:t>
                </a:r>
                <a:endParaRPr/>
              </a:p>
            </p:txBody>
          </p:sp>
          <p:sp>
            <p:nvSpPr>
              <p:cNvPr id="360" name="Google Shape;360;p9"/>
              <p:cNvSpPr/>
              <p:nvPr/>
            </p:nvSpPr>
            <p:spPr>
              <a:xfrm>
                <a:off x="2263054" y="2697022"/>
                <a:ext cx="2281091" cy="2002562"/>
              </a:xfrm>
              <a:prstGeom prst="rect">
                <a:avLst/>
              </a:prstGeom>
              <a:solidFill>
                <a:srgbClr val="323F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cxnSp>
          <p:nvCxnSpPr>
            <p:cNvPr id="361" name="Google Shape;361;p9"/>
            <p:cNvCxnSpPr/>
            <p:nvPr/>
          </p:nvCxnSpPr>
          <p:spPr>
            <a:xfrm>
              <a:off x="2405204" y="5872599"/>
              <a:ext cx="2077706" cy="0"/>
            </a:xfrm>
            <a:prstGeom prst="straightConnector1">
              <a:avLst/>
            </a:prstGeom>
            <a:noFill/>
            <a:ln cap="rnd" cmpd="sng" w="200025">
              <a:solidFill>
                <a:srgbClr val="EF746F">
                  <a:alpha val="48627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62" name="Google Shape;362;p9"/>
            <p:cNvSpPr txBox="1"/>
            <p:nvPr/>
          </p:nvSpPr>
          <p:spPr>
            <a:xfrm>
              <a:off x="2779504" y="5734082"/>
              <a:ext cx="2595717" cy="302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222A3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웹 서비스 구현 </a:t>
              </a:r>
              <a:endParaRPr/>
            </a:p>
          </p:txBody>
        </p:sp>
      </p:grpSp>
      <p:pic>
        <p:nvPicPr>
          <p:cNvPr id="363" name="Google Shape;3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021" y="1962830"/>
            <a:ext cx="4798574" cy="2923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5300" y="1977418"/>
            <a:ext cx="4668694" cy="2942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2020-10-15T01:26:07Z</dcterms:created>
  <dc:creator>조현석</dc:creator>
</cp:coreProperties>
</file>