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64" r:id="rId4"/>
    <p:sldId id="281" r:id="rId5"/>
    <p:sldId id="282" r:id="rId6"/>
    <p:sldId id="283" r:id="rId7"/>
    <p:sldId id="285" r:id="rId8"/>
    <p:sldId id="267" r:id="rId9"/>
    <p:sldId id="286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543"/>
    <a:srgbClr val="39BACF"/>
    <a:srgbClr val="F2C06B"/>
    <a:srgbClr val="FEB100"/>
    <a:srgbClr val="404040"/>
    <a:srgbClr val="7F7F7F"/>
    <a:srgbClr val="E14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6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415F7-B2A4-4C66-8841-AE72DC13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114CEC-17B8-45BD-84CA-975BDB369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CDF28-0599-4C23-A2C1-29482B8E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BD53E-384D-48A1-B1C9-ACA51372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BD194-2324-4ADF-88E5-4C9EEEFC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8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3125F4-533F-4E7C-8F1C-7E06C0066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DBDC6-A065-4475-91B2-8465DE38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AEB1A-C706-4EDE-A1A4-7F81AD59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8FC4C-377E-4C0F-9C83-23D7CD6B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26EC6-B0C5-4B27-8166-94F1C9F6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4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0A51-2BD8-469B-8333-CFB35429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EB63B-7B56-43A2-95E8-C231BD60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0F841-2790-40BE-B5B7-AA6AA4C3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E1F19-E9CC-41F9-905D-2DDCC341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30178-F458-45A5-B56D-6B4499CE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33518-09CE-460A-99F4-2751237A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FB795-E396-40A3-B88B-CB92C8C4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62963-CAB0-42F5-B523-A6EA5900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4FD6B-7D69-4998-A248-BBB398D8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F4FAF-A2ED-4642-8911-205F45BB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0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22BF5-E940-4D14-8543-FE619BF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86CCE-2368-4BE1-94F8-9FF10102E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03F6C-4BB7-4E49-AED2-C50CBC4B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932FC-E222-40A6-B6EC-0334387C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6852F-DE31-4EE1-BFA9-4FAE1AAE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C9C0A-1B21-4353-B33B-779B1B1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83C8E-06A3-4792-B856-21073B47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5DD81-B543-46CB-B903-3C697453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A797A-1FD5-4357-917C-27053321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DAC0A-305A-476F-BB04-9CAE06524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BE0E7-3083-4EE6-B7BE-FCF19E0CC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BCFEEC-1DB9-482B-B0F7-52DD406B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F30161-DC48-48B4-8D64-F9C00CCA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0A9629-632F-4BA3-89AD-86BD3EF8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5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0DEC-584D-49B2-8700-7DB68291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47F701-E2CD-4C35-8D2F-3B44A10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F3154C-69AA-4D23-B0A9-8B160A90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A2FABB-7760-464A-BF62-3E13923D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8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남자, 스키타기, 덮여있는이(가) 표시된 사진&#10;&#10;자동 생성된 설명">
            <a:extLst>
              <a:ext uri="{FF2B5EF4-FFF2-40B4-BE49-F238E27FC236}">
                <a16:creationId xmlns:a16="http://schemas.microsoft.com/office/drawing/2014/main" id="{4D0F22A0-19AD-438E-B812-60654048B0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625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3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DB2A3-8FBD-4224-9AE6-ADF3905E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ADBAC-4CC9-45C3-A95D-01F6A4EA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51664-6B6E-4AB0-9E65-562265AA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8E18D-DFBE-48ED-8555-FE48618A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24567-25DC-4D34-9BE8-14F219F1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D929E-39AD-4486-91D3-31A4C21C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3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DBE9B-975F-4488-91AE-3495000D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9765-C7DF-4E14-8A01-B85C2D0AD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735460-2CDE-4535-A4F2-4D8222FF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E3295-2DCA-4E3F-B97A-50D5868B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72CDE-408A-47F6-ADE5-58C19771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ACC2F-6C05-4FB2-ADD4-1A9E1BA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3C4C6-5E2E-42B4-B744-0032AE26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E02B0-8530-441F-A3DE-75049D82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FDA26-A469-4597-9FAA-FE00610B6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17B2-676D-4FC3-A6EB-D28243111DC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8768A-1963-41A4-BDD5-5880725B7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B3929-21B9-46F8-9D78-326C8A7FA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CB79-4A4E-4BF8-B78C-6F71BDBB1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3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침실, 방, 테이블, 생일이(가) 표시된 사진&#10;&#10;자동 생성된 설명">
            <a:extLst>
              <a:ext uri="{FF2B5EF4-FFF2-40B4-BE49-F238E27FC236}">
                <a16:creationId xmlns:a16="http://schemas.microsoft.com/office/drawing/2014/main" id="{3DD10B31-98F7-4F88-A8EA-181C66EA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5" y="552753"/>
            <a:ext cx="10100990" cy="5777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2356844" y="2237024"/>
            <a:ext cx="74783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수요분석과 예측을 통한 </a:t>
            </a:r>
            <a:r>
              <a:rPr lang="ko-KR" altLang="en-US" sz="4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우선배치 지역선정 및 서비스 구현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19B94-DCEF-4C90-834E-6944BF93289B}"/>
              </a:ext>
            </a:extLst>
          </p:cNvPr>
          <p:cNvSpPr txBox="1"/>
          <p:nvPr/>
        </p:nvSpPr>
        <p:spPr>
          <a:xfrm>
            <a:off x="4281249" y="3625166"/>
            <a:ext cx="3629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서비스명 </a:t>
            </a:r>
            <a:r>
              <a:rPr lang="en-US" altLang="ko-KR" sz="16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sz="16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온종일 돌봄</a:t>
            </a:r>
            <a:r>
              <a:rPr lang="en-US" altLang="ko-KR" sz="16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24</a:t>
            </a:r>
          </a:p>
          <a:p>
            <a:r>
              <a:rPr lang="ko-KR" altLang="en-US" sz="1600" spc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팀명</a:t>
            </a:r>
            <a:r>
              <a:rPr lang="ko-KR" altLang="en-US" sz="16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    </a:t>
            </a:r>
            <a:r>
              <a:rPr lang="en-US" altLang="ko-KR" sz="16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sz="1600" spc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워킹맘</a:t>
            </a:r>
            <a:endParaRPr lang="ko-KR" altLang="en-US" sz="160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46068" y="6023020"/>
            <a:ext cx="18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온종일 돌봄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24 made by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워킹맘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CCA97-F894-4022-B90B-60470632A99E}"/>
              </a:ext>
            </a:extLst>
          </p:cNvPr>
          <p:cNvSpPr/>
          <p:nvPr/>
        </p:nvSpPr>
        <p:spPr>
          <a:xfrm>
            <a:off x="5845908" y="581209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55CCB9-DC76-46BE-B433-B36930BDA8FD}"/>
              </a:ext>
            </a:extLst>
          </p:cNvPr>
          <p:cNvSpPr/>
          <p:nvPr/>
        </p:nvSpPr>
        <p:spPr>
          <a:xfrm>
            <a:off x="5545302" y="5812092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FD0A9F-041B-446D-B071-25B278330CC2}"/>
              </a:ext>
            </a:extLst>
          </p:cNvPr>
          <p:cNvSpPr/>
          <p:nvPr/>
        </p:nvSpPr>
        <p:spPr>
          <a:xfrm>
            <a:off x="6146514" y="581209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CF8F7F-51C6-4D59-AC3F-415EC384C040}"/>
              </a:ext>
            </a:extLst>
          </p:cNvPr>
          <p:cNvSpPr/>
          <p:nvPr/>
        </p:nvSpPr>
        <p:spPr>
          <a:xfrm>
            <a:off x="6447120" y="5812092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716E75-B3C9-4270-B81F-12057CC32BA6}"/>
              </a:ext>
            </a:extLst>
          </p:cNvPr>
          <p:cNvCxnSpPr>
            <a:cxnSpLocks/>
          </p:cNvCxnSpPr>
          <p:nvPr/>
        </p:nvCxnSpPr>
        <p:spPr>
          <a:xfrm>
            <a:off x="12063663" y="26187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B62810-E6D0-4B88-9414-0ECC84258ACE}"/>
              </a:ext>
            </a:extLst>
          </p:cNvPr>
          <p:cNvCxnSpPr>
            <a:cxnSpLocks/>
          </p:cNvCxnSpPr>
          <p:nvPr/>
        </p:nvCxnSpPr>
        <p:spPr>
          <a:xfrm>
            <a:off x="-128337" y="39268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4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019958" y="2631470"/>
            <a:ext cx="41520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감사합니다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46068" y="6023020"/>
            <a:ext cx="18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온종일 돌봄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24 made by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워킹맘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CCA97-F894-4022-B90B-60470632A99E}"/>
              </a:ext>
            </a:extLst>
          </p:cNvPr>
          <p:cNvSpPr/>
          <p:nvPr/>
        </p:nvSpPr>
        <p:spPr>
          <a:xfrm>
            <a:off x="5845908" y="581209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55CCB9-DC76-46BE-B433-B36930BDA8FD}"/>
              </a:ext>
            </a:extLst>
          </p:cNvPr>
          <p:cNvSpPr/>
          <p:nvPr/>
        </p:nvSpPr>
        <p:spPr>
          <a:xfrm>
            <a:off x="5545302" y="5812092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FD0A9F-041B-446D-B071-25B278330CC2}"/>
              </a:ext>
            </a:extLst>
          </p:cNvPr>
          <p:cNvSpPr/>
          <p:nvPr/>
        </p:nvSpPr>
        <p:spPr>
          <a:xfrm>
            <a:off x="6146514" y="581209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CF8F7F-51C6-4D59-AC3F-415EC384C040}"/>
              </a:ext>
            </a:extLst>
          </p:cNvPr>
          <p:cNvSpPr/>
          <p:nvPr/>
        </p:nvSpPr>
        <p:spPr>
          <a:xfrm>
            <a:off x="6447120" y="5812092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716E75-B3C9-4270-B81F-12057CC32BA6}"/>
              </a:ext>
            </a:extLst>
          </p:cNvPr>
          <p:cNvCxnSpPr>
            <a:cxnSpLocks/>
          </p:cNvCxnSpPr>
          <p:nvPr/>
        </p:nvCxnSpPr>
        <p:spPr>
          <a:xfrm>
            <a:off x="12063663" y="26187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B62810-E6D0-4B88-9414-0ECC84258ACE}"/>
              </a:ext>
            </a:extLst>
          </p:cNvPr>
          <p:cNvCxnSpPr>
            <a:cxnSpLocks/>
          </p:cNvCxnSpPr>
          <p:nvPr/>
        </p:nvCxnSpPr>
        <p:spPr>
          <a:xfrm>
            <a:off x="-128337" y="39268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4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727954" y="629018"/>
            <a:ext cx="73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46062" y="6369068"/>
            <a:ext cx="18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온종일 돌봄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24 made by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워킹맘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4078489" y="2382816"/>
            <a:ext cx="4603042" cy="489070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D6B2A-7F03-4DEC-88D0-148BA5BB2605}"/>
              </a:ext>
            </a:extLst>
          </p:cNvPr>
          <p:cNvSpPr txBox="1"/>
          <p:nvPr/>
        </p:nvSpPr>
        <p:spPr>
          <a:xfrm>
            <a:off x="3510470" y="2240994"/>
            <a:ext cx="585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45E5D-4DAE-42E2-A170-C853D616AC3E}"/>
              </a:ext>
            </a:extLst>
          </p:cNvPr>
          <p:cNvSpPr txBox="1"/>
          <p:nvPr/>
        </p:nvSpPr>
        <p:spPr>
          <a:xfrm>
            <a:off x="4131971" y="2427296"/>
            <a:ext cx="377218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돌봄수요에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대한 필요성과 문제인식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68037F-3C7E-412C-9A86-D1DE869026B3}"/>
              </a:ext>
            </a:extLst>
          </p:cNvPr>
          <p:cNvSpPr/>
          <p:nvPr/>
        </p:nvSpPr>
        <p:spPr>
          <a:xfrm>
            <a:off x="4078489" y="3485908"/>
            <a:ext cx="4603042" cy="489070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74529-A58B-4A38-980B-5473A62E0B66}"/>
              </a:ext>
            </a:extLst>
          </p:cNvPr>
          <p:cNvSpPr txBox="1"/>
          <p:nvPr/>
        </p:nvSpPr>
        <p:spPr>
          <a:xfrm>
            <a:off x="3510470" y="3344086"/>
            <a:ext cx="585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1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EB1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20089-5C2D-4BAD-B70E-B517BC8A5268}"/>
              </a:ext>
            </a:extLst>
          </p:cNvPr>
          <p:cNvSpPr txBox="1"/>
          <p:nvPr/>
        </p:nvSpPr>
        <p:spPr>
          <a:xfrm>
            <a:off x="4131970" y="3530388"/>
            <a:ext cx="468033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분석을 통한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돌봄수요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모델링 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439FD1-4337-4DDC-9A23-CC149229639E}"/>
              </a:ext>
            </a:extLst>
          </p:cNvPr>
          <p:cNvSpPr/>
          <p:nvPr/>
        </p:nvSpPr>
        <p:spPr>
          <a:xfrm>
            <a:off x="4078489" y="4589000"/>
            <a:ext cx="4603042" cy="489070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2C460A-27A6-4C2A-9801-72A24D315A13}"/>
              </a:ext>
            </a:extLst>
          </p:cNvPr>
          <p:cNvSpPr txBox="1"/>
          <p:nvPr/>
        </p:nvSpPr>
        <p:spPr>
          <a:xfrm>
            <a:off x="3510470" y="4447178"/>
            <a:ext cx="585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9BACF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D77E27-8686-4A23-BCFB-00A3D02F621C}"/>
              </a:ext>
            </a:extLst>
          </p:cNvPr>
          <p:cNvSpPr txBox="1"/>
          <p:nvPr/>
        </p:nvSpPr>
        <p:spPr>
          <a:xfrm>
            <a:off x="4131971" y="4633480"/>
            <a:ext cx="45495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모델링을 활용한 비즈니스 아이디어 구현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39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46061" y="6369068"/>
            <a:ext cx="18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온종일 돌봄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24 made by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워킹맘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567CC2-5455-431A-9DBF-91DB618AAE34}"/>
              </a:ext>
            </a:extLst>
          </p:cNvPr>
          <p:cNvSpPr txBox="1"/>
          <p:nvPr/>
        </p:nvSpPr>
        <p:spPr>
          <a:xfrm>
            <a:off x="264198" y="1735546"/>
            <a:ext cx="5628464" cy="453938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  <a:buSzPts val="1600"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- 11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년간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‘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초등돌봄교실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’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참여 학생수 약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 증가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(2019)</a:t>
            </a:r>
          </a:p>
          <a:p>
            <a:pPr>
              <a:lnSpc>
                <a:spcPct val="150000"/>
              </a:lnSpc>
              <a:buSzPts val="1600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정부 온종일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돌봄정책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발표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('22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년까지 총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3,500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실 확대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코로나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19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에 따른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사회적 거리두기 가능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한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돌봄공간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확보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필요성 대두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>
              <a:lnSpc>
                <a:spcPct val="150000"/>
              </a:lnSpc>
              <a:buSzPts val="1600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방역소독과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돌봄병행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동시부담 가중에 따른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돌봄전문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인력 부족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▶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지역별 혹은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시군구별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학생수요를 고려한 선별적 우선설치가 필요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EB100"/>
              </a:highlight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정부핵심과제로 지역사회와 함께하는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돌봄서비스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강화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교육부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돌봄서비스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사업 추진 계획 발표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(2020.08.11)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학교에서 </a:t>
            </a:r>
            <a:r>
              <a:rPr lang="ko-KR" alt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 서비스가 가능한 교실을 제공하면 지자체가 돌봄을 운영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▶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초등돌봄과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마을돌봄에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대한 통합적인 관리 필요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EB100"/>
              </a:highlight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44142CE-0331-49B6-9369-4EC6ADDBE569}"/>
              </a:ext>
            </a:extLst>
          </p:cNvPr>
          <p:cNvCxnSpPr>
            <a:cxnSpLocks/>
          </p:cNvCxnSpPr>
          <p:nvPr/>
        </p:nvCxnSpPr>
        <p:spPr>
          <a:xfrm>
            <a:off x="-61519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8015F0A-1F8D-418B-8F16-36CD812DE271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464;p33">
            <a:extLst>
              <a:ext uri="{FF2B5EF4-FFF2-40B4-BE49-F238E27FC236}">
                <a16:creationId xmlns:a16="http://schemas.microsoft.com/office/drawing/2014/main" id="{3089D503-E433-469D-9711-6036E02DB203}"/>
              </a:ext>
            </a:extLst>
          </p:cNvPr>
          <p:cNvSpPr/>
          <p:nvPr/>
        </p:nvSpPr>
        <p:spPr>
          <a:xfrm>
            <a:off x="321475" y="1335742"/>
            <a:ext cx="5439132" cy="4715434"/>
          </a:xfrm>
          <a:prstGeom prst="rect">
            <a:avLst/>
          </a:prstGeom>
          <a:noFill/>
          <a:ln w="28575" cap="flat" cmpd="sng">
            <a:solidFill>
              <a:srgbClr val="CF5F5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Google Shape;464;p33">
            <a:extLst>
              <a:ext uri="{FF2B5EF4-FFF2-40B4-BE49-F238E27FC236}">
                <a16:creationId xmlns:a16="http://schemas.microsoft.com/office/drawing/2014/main" id="{45E118C4-C94D-48D3-8371-41C43EAB1998}"/>
              </a:ext>
            </a:extLst>
          </p:cNvPr>
          <p:cNvSpPr/>
          <p:nvPr/>
        </p:nvSpPr>
        <p:spPr>
          <a:xfrm>
            <a:off x="6534306" y="1335742"/>
            <a:ext cx="5362372" cy="4736734"/>
          </a:xfrm>
          <a:prstGeom prst="rect">
            <a:avLst/>
          </a:prstGeom>
          <a:noFill/>
          <a:ln w="28575" cap="flat" cmpd="sng">
            <a:solidFill>
              <a:srgbClr val="CF5F5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4552E-5A44-4CB9-894A-47B24F2D0079}"/>
              </a:ext>
            </a:extLst>
          </p:cNvPr>
          <p:cNvSpPr txBox="1"/>
          <p:nvPr/>
        </p:nvSpPr>
        <p:spPr>
          <a:xfrm>
            <a:off x="6735101" y="1735852"/>
            <a:ext cx="4519933" cy="36111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현재 전국적으로 설치 되어있는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돌봄시설들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(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초등돌봄교실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지역아동센터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/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다함께돌봄센터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/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청소년방과후아카데미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이  지역별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,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시군구별로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학생의 수요를 정확히 반영하여 설치가 되고 있는지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를 데이터분석을 통해 확인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-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돌봄시설이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필요한 지역구에 예측모델링을 적용해 수요 파악 및 시각화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현재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학교돌봄과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마을돌봄에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대한 공시정보를 한꺼번에 제시해줄 수 있는 서비스 존재하지 않음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 지자체별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EB100"/>
                </a:highlight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통합적인 현황을 보여줄 수 있는 서비스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Arial"/>
              </a:rPr>
              <a:t>를 구현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4E178-6993-4C83-A9B6-D00A457FFF1A}"/>
              </a:ext>
            </a:extLst>
          </p:cNvPr>
          <p:cNvSpPr/>
          <p:nvPr/>
        </p:nvSpPr>
        <p:spPr>
          <a:xfrm>
            <a:off x="119502" y="1087338"/>
            <a:ext cx="2292003" cy="489070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8877E-4CAC-4DD7-B869-CD27C7F21221}"/>
              </a:ext>
            </a:extLst>
          </p:cNvPr>
          <p:cNvSpPr txBox="1"/>
          <p:nvPr/>
        </p:nvSpPr>
        <p:spPr>
          <a:xfrm>
            <a:off x="224253" y="1107972"/>
            <a:ext cx="234925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문제인식 및 필요성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5E24B-21A1-4A55-B1DF-13B4BD9F58F9}"/>
              </a:ext>
            </a:extLst>
          </p:cNvPr>
          <p:cNvSpPr/>
          <p:nvPr/>
        </p:nvSpPr>
        <p:spPr>
          <a:xfrm>
            <a:off x="6188651" y="1107972"/>
            <a:ext cx="2205618" cy="489070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2F032-ECC0-45AF-A18F-13823F6367B6}"/>
              </a:ext>
            </a:extLst>
          </p:cNvPr>
          <p:cNvSpPr txBox="1"/>
          <p:nvPr/>
        </p:nvSpPr>
        <p:spPr>
          <a:xfrm>
            <a:off x="6396606" y="1120779"/>
            <a:ext cx="21019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구현 목적  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0598E-6972-43A4-9586-96EFA873679B}"/>
              </a:ext>
            </a:extLst>
          </p:cNvPr>
          <p:cNvSpPr txBox="1"/>
          <p:nvPr/>
        </p:nvSpPr>
        <p:spPr>
          <a:xfrm>
            <a:off x="0" y="185431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문제인식 및 필요성과 서비스 구현 목적</a:t>
            </a:r>
          </a:p>
        </p:txBody>
      </p:sp>
    </p:spTree>
    <p:extLst>
      <p:ext uri="{BB962C8B-B14F-4D97-AF65-F5344CB8AC3E}">
        <p14:creationId xmlns:p14="http://schemas.microsoft.com/office/powerpoint/2010/main" val="177827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10A109-ACD0-457A-8900-F556BDC77631}"/>
              </a:ext>
            </a:extLst>
          </p:cNvPr>
          <p:cNvCxnSpPr>
            <a:cxnSpLocks/>
          </p:cNvCxnSpPr>
          <p:nvPr/>
        </p:nvCxnSpPr>
        <p:spPr>
          <a:xfrm>
            <a:off x="-61519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DD4649-0D8E-438F-96EE-A1F985DCA9E7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Group 2">
            <a:extLst>
              <a:ext uri="{FF2B5EF4-FFF2-40B4-BE49-F238E27FC236}">
                <a16:creationId xmlns:a16="http://schemas.microsoft.com/office/drawing/2014/main" id="{EE70520B-CD08-4EBA-B44F-D2F15D716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43018"/>
              </p:ext>
            </p:extLst>
          </p:nvPr>
        </p:nvGraphicFramePr>
        <p:xfrm>
          <a:off x="6915588" y="1521868"/>
          <a:ext cx="5132453" cy="3508821"/>
        </p:xfrm>
        <a:graphic>
          <a:graphicData uri="http://schemas.openxmlformats.org/drawingml/2006/table">
            <a:tbl>
              <a:tblPr/>
              <a:tblGrid>
                <a:gridCol w="1168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766">
                  <a:extLst>
                    <a:ext uri="{9D8B030D-6E8A-4147-A177-3AD203B41FA5}">
                      <a16:colId xmlns:a16="http://schemas.microsoft.com/office/drawing/2014/main" val="2034118943"/>
                    </a:ext>
                  </a:extLst>
                </a:gridCol>
              </a:tblGrid>
              <a:tr h="236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  <a:cs typeface="+mn-cs"/>
                        </a:rPr>
                        <a:t>구분</a:t>
                      </a:r>
                    </a:p>
                  </a:txBody>
                  <a:tcPr marL="91441" marR="9144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0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  <a:cs typeface="+mn-cs"/>
                        </a:rPr>
                        <a:t>의미</a:t>
                      </a:r>
                    </a:p>
                  </a:txBody>
                  <a:tcPr marL="91441" marR="9144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0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8 Heavy" panose="020B0903030302020204" pitchFamily="34" charset="-127"/>
                          <a:ea typeface="에스코어 드림 8 Heavy" panose="020B0903030302020204" pitchFamily="34" charset="-127"/>
                          <a:cs typeface="+mn-cs"/>
                        </a:rPr>
                        <a:t>출처</a:t>
                      </a:r>
                    </a:p>
                  </a:txBody>
                  <a:tcPr marL="91441" marR="9144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학생수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전국의 초등학생 수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  <a:sym typeface="Wingdings" pitchFamily="2" charset="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교육통계서비스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(https://kess.kedi.re.kr/index)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비만지수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몸무게를  키의 제곱으로 나눈 값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  <a:sym typeface="Wingdings" pitchFamily="2" charset="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50" kern="1200" spc="-15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공공데이터포털</a:t>
                      </a:r>
                      <a:r>
                        <a:rPr lang="en-US" altLang="ko-KR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(https://www.data.go.kr/data/15037481/fileData.do)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spc="-15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음주율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5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최근 </a:t>
                      </a:r>
                      <a:r>
                        <a:rPr lang="en-US" altLang="ko-KR" sz="105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105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년 동안 한 달에 </a:t>
                      </a:r>
                      <a:r>
                        <a:rPr lang="en-US" altLang="ko-KR" sz="105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1</a:t>
                      </a:r>
                      <a:r>
                        <a:rPr lang="ko-KR" altLang="en-US" sz="105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회 이상 술을 마신 적이 있는 사람의 </a:t>
                      </a:r>
                      <a:r>
                        <a:rPr lang="ko-KR" altLang="en-US" sz="105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분율</a:t>
                      </a:r>
                      <a:r>
                        <a:rPr lang="en-US" altLang="ko-KR" sz="105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(%)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  <a:sym typeface="Wingdings" pitchFamily="2" charset="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50" kern="1200" spc="-15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국가통계포털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(https://kosis.kr/)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교육경비보조금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지자체의 교육투자 예산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  <a:sym typeface="Wingdings" pitchFamily="2" charset="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지방재정</a:t>
                      </a:r>
                      <a:r>
                        <a:rPr lang="en-US" altLang="ko-KR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365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5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(http://lofin.mois.go.kr/portal/main.do)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spc="-15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한부모가구수</a:t>
                      </a:r>
                      <a:endParaRPr lang="en-US" altLang="ko-KR" sz="105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5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한부모가족지원관련법에</a:t>
                      </a:r>
                      <a:r>
                        <a:rPr lang="ko-KR" altLang="en-US" sz="105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</a:rPr>
                        <a:t> 의한 급여 또는 서비스를 받는 수급가구</a:t>
                      </a:r>
                      <a:endParaRPr lang="en-US" altLang="ko-KR" sz="1050" b="0" i="0" kern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에스코어 드림 9 Black" panose="020B0A03030302020204" pitchFamily="34" charset="-127"/>
                        <a:ea typeface="에스코어 드림 9 Black" panose="020B0A03030302020204" pitchFamily="34" charset="-127"/>
                        <a:cs typeface="+mn-cs"/>
                        <a:sym typeface="Wingdings" pitchFamily="2" charset="2"/>
                      </a:endParaRP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50" b="0" i="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복지로</a:t>
                      </a:r>
                      <a:r>
                        <a:rPr lang="en-US" altLang="ko-KR" sz="1050" b="0" i="0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에스코어 드림 9 Black" panose="020B0A03030302020204" pitchFamily="34" charset="-127"/>
                          <a:ea typeface="에스코어 드림 9 Black" panose="020B0A03030302020204" pitchFamily="34" charset="-127"/>
                          <a:cs typeface="+mn-cs"/>
                          <a:sym typeface="Wingdings" pitchFamily="2" charset="2"/>
                        </a:rPr>
                        <a:t>((http://www.bokjiro.go.kr/)</a:t>
                      </a:r>
                    </a:p>
                  </a:txBody>
                  <a:tcPr marL="91441" marR="914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88451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60654326-F955-4D94-BF2F-A1AE47ACC761}"/>
              </a:ext>
            </a:extLst>
          </p:cNvPr>
          <p:cNvSpPr/>
          <p:nvPr/>
        </p:nvSpPr>
        <p:spPr>
          <a:xfrm>
            <a:off x="756661" y="3276279"/>
            <a:ext cx="1263263" cy="1187071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922A33-C7E6-4ADB-88D8-5344A55FD58E}"/>
              </a:ext>
            </a:extLst>
          </p:cNvPr>
          <p:cNvSpPr/>
          <p:nvPr/>
        </p:nvSpPr>
        <p:spPr>
          <a:xfrm>
            <a:off x="2073393" y="3139836"/>
            <a:ext cx="1160115" cy="1141186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7E61F1-88B5-40A9-84A2-44A5F8658F2A}"/>
              </a:ext>
            </a:extLst>
          </p:cNvPr>
          <p:cNvSpPr/>
          <p:nvPr/>
        </p:nvSpPr>
        <p:spPr>
          <a:xfrm>
            <a:off x="1158569" y="2196658"/>
            <a:ext cx="1487940" cy="1477643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9F4909-3CB7-4486-A5D3-389DDFA6E897}"/>
              </a:ext>
            </a:extLst>
          </p:cNvPr>
          <p:cNvSpPr txBox="1"/>
          <p:nvPr/>
        </p:nvSpPr>
        <p:spPr>
          <a:xfrm>
            <a:off x="379891" y="1634211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돌봄시설에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영향을 미치는 요소는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?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BAA1F9-E6D7-48B0-8523-8A4C2638FA02}"/>
              </a:ext>
            </a:extLst>
          </p:cNvPr>
          <p:cNvSpPr txBox="1"/>
          <p:nvPr/>
        </p:nvSpPr>
        <p:spPr>
          <a:xfrm>
            <a:off x="646507" y="2832058"/>
            <a:ext cx="251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인구통계적 환경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CB430D-2BD4-4450-98A1-3DDAE7720AD4}"/>
              </a:ext>
            </a:extLst>
          </p:cNvPr>
          <p:cNvSpPr txBox="1"/>
          <p:nvPr/>
        </p:nvSpPr>
        <p:spPr>
          <a:xfrm>
            <a:off x="115441" y="3763811"/>
            <a:ext cx="251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경제적 환경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F14C79-D5D4-4907-8526-EED6EB380CB4}"/>
              </a:ext>
            </a:extLst>
          </p:cNvPr>
          <p:cNvSpPr txBox="1"/>
          <p:nvPr/>
        </p:nvSpPr>
        <p:spPr>
          <a:xfrm>
            <a:off x="1472199" y="3581896"/>
            <a:ext cx="233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사회문화적 환경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9378D6-7DB6-40DC-98B3-FE80F2594B7D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Google Shape;354;p29">
            <a:extLst>
              <a:ext uri="{FF2B5EF4-FFF2-40B4-BE49-F238E27FC236}">
                <a16:creationId xmlns:a16="http://schemas.microsoft.com/office/drawing/2014/main" id="{6D0702DD-3589-43F3-A210-C89EA31BCCE1}"/>
              </a:ext>
            </a:extLst>
          </p:cNvPr>
          <p:cNvSpPr/>
          <p:nvPr/>
        </p:nvSpPr>
        <p:spPr>
          <a:xfrm>
            <a:off x="3928961" y="2155812"/>
            <a:ext cx="2792334" cy="336522"/>
          </a:xfrm>
          <a:prstGeom prst="roundRect">
            <a:avLst>
              <a:gd name="adj" fmla="val 50000"/>
            </a:avLst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전처리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EDA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7" name="Google Shape;355;p29">
            <a:extLst>
              <a:ext uri="{FF2B5EF4-FFF2-40B4-BE49-F238E27FC236}">
                <a16:creationId xmlns:a16="http://schemas.microsoft.com/office/drawing/2014/main" id="{8E8E9FF4-508E-4DE9-9A26-EDBED983EDCA}"/>
              </a:ext>
            </a:extLst>
          </p:cNvPr>
          <p:cNvSpPr/>
          <p:nvPr/>
        </p:nvSpPr>
        <p:spPr>
          <a:xfrm rot="5400000">
            <a:off x="5233850" y="2634184"/>
            <a:ext cx="167759" cy="2072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367;p29">
            <a:extLst>
              <a:ext uri="{FF2B5EF4-FFF2-40B4-BE49-F238E27FC236}">
                <a16:creationId xmlns:a16="http://schemas.microsoft.com/office/drawing/2014/main" id="{6340CBEC-3854-4A35-A260-9D46117062DD}"/>
              </a:ext>
            </a:extLst>
          </p:cNvPr>
          <p:cNvSpPr/>
          <p:nvPr/>
        </p:nvSpPr>
        <p:spPr>
          <a:xfrm rot="5400000">
            <a:off x="5251551" y="3434669"/>
            <a:ext cx="167759" cy="2072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368;p29">
            <a:extLst>
              <a:ext uri="{FF2B5EF4-FFF2-40B4-BE49-F238E27FC236}">
                <a16:creationId xmlns:a16="http://schemas.microsoft.com/office/drawing/2014/main" id="{16403C88-450A-4814-93C5-96CFCCD2D196}"/>
              </a:ext>
            </a:extLst>
          </p:cNvPr>
          <p:cNvSpPr/>
          <p:nvPr/>
        </p:nvSpPr>
        <p:spPr>
          <a:xfrm rot="5400000">
            <a:off x="5233850" y="4227800"/>
            <a:ext cx="167759" cy="2072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354;p29">
            <a:extLst>
              <a:ext uri="{FF2B5EF4-FFF2-40B4-BE49-F238E27FC236}">
                <a16:creationId xmlns:a16="http://schemas.microsoft.com/office/drawing/2014/main" id="{502BD3CE-982B-46A1-86F6-C4202A85DF9D}"/>
              </a:ext>
            </a:extLst>
          </p:cNvPr>
          <p:cNvSpPr/>
          <p:nvPr/>
        </p:nvSpPr>
        <p:spPr>
          <a:xfrm>
            <a:off x="3921564" y="2949171"/>
            <a:ext cx="2792335" cy="336522"/>
          </a:xfrm>
          <a:prstGeom prst="roundRect">
            <a:avLst>
              <a:gd name="adj" fmla="val 50000"/>
            </a:avLst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</a:t>
            </a:r>
            <a:r>
              <a:rPr 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회귀분석을 이용한 모델 구축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</p:txBody>
      </p:sp>
      <p:sp>
        <p:nvSpPr>
          <p:cNvPr id="75" name="Google Shape;354;p29">
            <a:extLst>
              <a:ext uri="{FF2B5EF4-FFF2-40B4-BE49-F238E27FC236}">
                <a16:creationId xmlns:a16="http://schemas.microsoft.com/office/drawing/2014/main" id="{AFC0DCDC-2F6C-491E-A9DB-584C57AA8243}"/>
              </a:ext>
            </a:extLst>
          </p:cNvPr>
          <p:cNvSpPr/>
          <p:nvPr/>
        </p:nvSpPr>
        <p:spPr>
          <a:xfrm>
            <a:off x="3928960" y="3776602"/>
            <a:ext cx="2792335" cy="336522"/>
          </a:xfrm>
          <a:prstGeom prst="roundRect">
            <a:avLst>
              <a:gd name="adj" fmla="val 50000"/>
            </a:avLst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r>
              <a:rPr 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예측값과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비교하여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돌봄현황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파악 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</p:txBody>
      </p:sp>
      <p:sp>
        <p:nvSpPr>
          <p:cNvPr id="77" name="Google Shape;354;p29">
            <a:extLst>
              <a:ext uri="{FF2B5EF4-FFF2-40B4-BE49-F238E27FC236}">
                <a16:creationId xmlns:a16="http://schemas.microsoft.com/office/drawing/2014/main" id="{CDB3B36B-FB7C-4AEB-8927-3DF502FC1EEE}"/>
              </a:ext>
            </a:extLst>
          </p:cNvPr>
          <p:cNvSpPr/>
          <p:nvPr/>
        </p:nvSpPr>
        <p:spPr>
          <a:xfrm>
            <a:off x="3928960" y="4555634"/>
            <a:ext cx="2784939" cy="336522"/>
          </a:xfrm>
          <a:prstGeom prst="roundRect">
            <a:avLst>
              <a:gd name="adj" fmla="val 50000"/>
            </a:avLst>
          </a:prstGeom>
          <a:solidFill>
            <a:srgbClr val="F2C0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</a:t>
            </a:r>
            <a:r>
              <a:rPr 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모델링을 통한 웹 서비스 구현 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53D6B3-D7FC-406E-B79F-411E2FDE2608}"/>
              </a:ext>
            </a:extLst>
          </p:cNvPr>
          <p:cNvSpPr txBox="1"/>
          <p:nvPr/>
        </p:nvSpPr>
        <p:spPr>
          <a:xfrm>
            <a:off x="-16511" y="795365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단계 데이터 수집 및 준비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7ACBAF-BAF8-490F-B92E-6C54956D48EC}"/>
              </a:ext>
            </a:extLst>
          </p:cNvPr>
          <p:cNvSpPr txBox="1"/>
          <p:nvPr/>
        </p:nvSpPr>
        <p:spPr>
          <a:xfrm>
            <a:off x="-25781" y="277025"/>
            <a:ext cx="675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Ⅱ.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다중선형 회귀분석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(Multiple linear Regression)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51D0AE-943F-43B2-BAD2-65B9F5224507}"/>
              </a:ext>
            </a:extLst>
          </p:cNvPr>
          <p:cNvSpPr txBox="1"/>
          <p:nvPr/>
        </p:nvSpPr>
        <p:spPr>
          <a:xfrm>
            <a:off x="657966" y="5483035"/>
            <a:ext cx="10876068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돌봄시설에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 영향을 미치는 요인이 단 하나일 가능성은 희박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 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따라서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돌봄시설에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 미치는 다양한  독립변수를 분석 이에 따른 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‘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다중선형회귀분석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‘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sym typeface="Malgun Gothic"/>
              </a:rPr>
              <a:t>모델을 사용 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돌봄시설에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미치는 요인을 크게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가지 환경으로 분류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인구통계적환경으로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학생수와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한부모가구수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경제적환경으로 지역별 교육경비보조금과 도서관수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사회문화적환경으로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비만지수와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음주율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 요인 분석시도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3D109D-4511-4B87-A87C-A52206371F38}"/>
              </a:ext>
            </a:extLst>
          </p:cNvPr>
          <p:cNvSpPr txBox="1"/>
          <p:nvPr/>
        </p:nvSpPr>
        <p:spPr>
          <a:xfrm>
            <a:off x="4616986" y="1634672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분석방향</a:t>
            </a:r>
          </a:p>
        </p:txBody>
      </p:sp>
    </p:spTree>
    <p:extLst>
      <p:ext uri="{BB962C8B-B14F-4D97-AF65-F5344CB8AC3E}">
        <p14:creationId xmlns:p14="http://schemas.microsoft.com/office/powerpoint/2010/main" val="224644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10A109-ACD0-457A-8900-F556BDC77631}"/>
              </a:ext>
            </a:extLst>
          </p:cNvPr>
          <p:cNvCxnSpPr>
            <a:cxnSpLocks/>
          </p:cNvCxnSpPr>
          <p:nvPr/>
        </p:nvCxnSpPr>
        <p:spPr>
          <a:xfrm>
            <a:off x="-61519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DD4649-0D8E-438F-96EE-A1F985DCA9E7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9378D6-7DB6-40DC-98B3-FE80F2594B7D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1A4E2-EA2C-4EBF-A350-3843CFD037A8}"/>
              </a:ext>
            </a:extLst>
          </p:cNvPr>
          <p:cNvSpPr txBox="1"/>
          <p:nvPr/>
        </p:nvSpPr>
        <p:spPr>
          <a:xfrm>
            <a:off x="0" y="771569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단계 데이터 탐색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(EDA)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3CEEB-322E-4C99-86CC-A5E9FCAF6A72}"/>
              </a:ext>
            </a:extLst>
          </p:cNvPr>
          <p:cNvSpPr txBox="1"/>
          <p:nvPr/>
        </p:nvSpPr>
        <p:spPr>
          <a:xfrm>
            <a:off x="-61519" y="260973"/>
            <a:ext cx="675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Ⅱ.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다중선형 회귀분석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(Multiple linear Regression)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196C00-5974-4FC9-A349-91DD3F50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" y="1280523"/>
            <a:ext cx="3869117" cy="3200678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E3382AC8-C543-4BE1-8E36-4EFFC91B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04" y="1280524"/>
            <a:ext cx="3464864" cy="3200676"/>
          </a:xfrm>
          <a:prstGeom prst="rect">
            <a:avLst/>
          </a:prstGeom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815CA596-7244-4643-B5F5-07EE5FA88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14" y="1280522"/>
            <a:ext cx="3464864" cy="32006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53437F-60C3-4F0C-8036-C71EB2517477}"/>
              </a:ext>
            </a:extLst>
          </p:cNvPr>
          <p:cNvSpPr txBox="1"/>
          <p:nvPr/>
        </p:nvSpPr>
        <p:spPr>
          <a:xfrm>
            <a:off x="4767504" y="4588777"/>
            <a:ext cx="7843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학생수 대비 초등 </a:t>
            </a:r>
            <a:r>
              <a:rPr lang="ko-KR" altLang="en-US" sz="1600" dirty="0" err="1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돌봄교실수가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가장 적은 행정구는 경상남도 창원시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학생수 대비 지역 아동센터수가 가장 적은 행정구는 서울특별시 강남구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강남구의 지역아동센터수가 적은 이유로 지역내 소득과 연관이 있을 가능성이 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  있고 이에 지역내 총생산 데이터를 활용해 추가적인 검증이 필요  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8" name="Google Shape;523;p39">
            <a:extLst>
              <a:ext uri="{FF2B5EF4-FFF2-40B4-BE49-F238E27FC236}">
                <a16:creationId xmlns:a16="http://schemas.microsoft.com/office/drawing/2014/main" id="{C0546B25-F38F-4517-BBC9-B409BB818817}"/>
              </a:ext>
            </a:extLst>
          </p:cNvPr>
          <p:cNvSpPr/>
          <p:nvPr/>
        </p:nvSpPr>
        <p:spPr>
          <a:xfrm flipV="1">
            <a:off x="8383049" y="1559857"/>
            <a:ext cx="3399330" cy="313761"/>
          </a:xfrm>
          <a:prstGeom prst="rect">
            <a:avLst/>
          </a:prstGeom>
          <a:noFill/>
          <a:ln w="28575" cap="flat" cmpd="sng">
            <a:solidFill>
              <a:srgbClr val="E9454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Google Shape;523;p39">
            <a:extLst>
              <a:ext uri="{FF2B5EF4-FFF2-40B4-BE49-F238E27FC236}">
                <a16:creationId xmlns:a16="http://schemas.microsoft.com/office/drawing/2014/main" id="{34A8D0FB-91AD-412A-8579-01DFBD8C3C08}"/>
              </a:ext>
            </a:extLst>
          </p:cNvPr>
          <p:cNvSpPr/>
          <p:nvPr/>
        </p:nvSpPr>
        <p:spPr>
          <a:xfrm flipV="1">
            <a:off x="4767504" y="1559858"/>
            <a:ext cx="3464864" cy="313762"/>
          </a:xfrm>
          <a:prstGeom prst="rect">
            <a:avLst/>
          </a:prstGeom>
          <a:noFill/>
          <a:ln w="28575" cap="flat" cmpd="sng">
            <a:solidFill>
              <a:srgbClr val="E9454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38FC07-D800-47DE-9FEC-52EBCFC0E5C5}"/>
              </a:ext>
            </a:extLst>
          </p:cNvPr>
          <p:cNvSpPr txBox="1"/>
          <p:nvPr/>
        </p:nvSpPr>
        <p:spPr>
          <a:xfrm>
            <a:off x="90517" y="4481199"/>
            <a:ext cx="4526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산포도 행렬을 통한 각 변수간 상관관계 확인 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인구통계적 환경 요인과 경제적 환경요인 간에 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  강한 양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(+)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의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상관관계를 가지고 있음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-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지역구별 학생수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수요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에 따라 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 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지자체 인프라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역시 공급이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되고 있다는 것을 의미</a:t>
            </a:r>
          </a:p>
          <a:p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9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DD4649-0D8E-438F-96EE-A1F985DCA9E7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CD7B25-185D-487E-ADBD-DEF5C2EB5170}"/>
              </a:ext>
            </a:extLst>
          </p:cNvPr>
          <p:cNvSpPr txBox="1"/>
          <p:nvPr/>
        </p:nvSpPr>
        <p:spPr>
          <a:xfrm>
            <a:off x="0" y="789692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단계 데이터 모델링 및 성능평가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9378D6-7DB6-40DC-98B3-FE80F2594B7D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ECD01D02-44D6-4033-92CA-9B826378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63" y="1234463"/>
            <a:ext cx="4820301" cy="387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5D9B6-3FA9-48AD-AD7F-631C0AD719AD}"/>
              </a:ext>
            </a:extLst>
          </p:cNvPr>
          <p:cNvSpPr txBox="1"/>
          <p:nvPr/>
        </p:nvSpPr>
        <p:spPr>
          <a:xfrm>
            <a:off x="-65094" y="314570"/>
            <a:ext cx="675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Ⅱ.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다중선형 회귀분석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(Multiple linear Regression)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Google Shape;523;p39">
            <a:extLst>
              <a:ext uri="{FF2B5EF4-FFF2-40B4-BE49-F238E27FC236}">
                <a16:creationId xmlns:a16="http://schemas.microsoft.com/office/drawing/2014/main" id="{F1AE75C8-E8C8-4F6F-8594-9A628C12C721}"/>
              </a:ext>
            </a:extLst>
          </p:cNvPr>
          <p:cNvSpPr/>
          <p:nvPr/>
        </p:nvSpPr>
        <p:spPr>
          <a:xfrm flipV="1">
            <a:off x="8778408" y="2832220"/>
            <a:ext cx="1050094" cy="1219454"/>
          </a:xfrm>
          <a:prstGeom prst="rect">
            <a:avLst/>
          </a:prstGeom>
          <a:noFill/>
          <a:ln w="28575" cap="flat" cmpd="sng">
            <a:solidFill>
              <a:srgbClr val="E9454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81DC76-E3CF-4D19-97E5-C9CBF61B936C}"/>
              </a:ext>
            </a:extLst>
          </p:cNvPr>
          <p:cNvGrpSpPr/>
          <p:nvPr/>
        </p:nvGrpSpPr>
        <p:grpSpPr>
          <a:xfrm>
            <a:off x="9937612" y="2719558"/>
            <a:ext cx="784165" cy="1839657"/>
            <a:chOff x="9982349" y="2466486"/>
            <a:chExt cx="743140" cy="527853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3528561-9305-46A4-8D89-10C9E66522A3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9982349" y="2483822"/>
              <a:ext cx="669461" cy="510517"/>
            </a:xfrm>
            <a:prstGeom prst="straightConnector1">
              <a:avLst/>
            </a:prstGeom>
            <a:ln w="9525" cap="flat" cmpd="sng" algn="ctr">
              <a:solidFill>
                <a:srgbClr val="39BAC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73936D2-98B3-4414-8A1C-9F11F98ACBCD}"/>
                </a:ext>
              </a:extLst>
            </p:cNvPr>
            <p:cNvSpPr/>
            <p:nvPr/>
          </p:nvSpPr>
          <p:spPr>
            <a:xfrm>
              <a:off x="10639168" y="2466486"/>
              <a:ext cx="86321" cy="20311"/>
            </a:xfrm>
            <a:prstGeom prst="ellipse">
              <a:avLst/>
            </a:prstGeom>
            <a:solidFill>
              <a:srgbClr val="39BACF"/>
            </a:solidFill>
            <a:ln>
              <a:solidFill>
                <a:srgbClr val="39BA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1D5E06F-2D73-463B-A4AB-D3C421C4D6AD}"/>
              </a:ext>
            </a:extLst>
          </p:cNvPr>
          <p:cNvGrpSpPr/>
          <p:nvPr/>
        </p:nvGrpSpPr>
        <p:grpSpPr>
          <a:xfrm>
            <a:off x="9937613" y="3569325"/>
            <a:ext cx="784163" cy="1312628"/>
            <a:chOff x="8995719" y="2356054"/>
            <a:chExt cx="1800375" cy="1039204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6EAE0FA-610E-42CD-B088-6764242992FE}"/>
                </a:ext>
              </a:extLst>
            </p:cNvPr>
            <p:cNvCxnSpPr/>
            <p:nvPr/>
          </p:nvCxnSpPr>
          <p:spPr>
            <a:xfrm flipV="1">
              <a:off x="8995719" y="2357291"/>
              <a:ext cx="1767017" cy="1037967"/>
            </a:xfrm>
            <a:prstGeom prst="straightConnector1">
              <a:avLst/>
            </a:prstGeom>
            <a:ln w="9525" cap="flat" cmpd="sng" algn="ctr">
              <a:solidFill>
                <a:srgbClr val="FEB1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A70650D-A10C-4F2D-9CF7-57D8A76C09D1}"/>
                </a:ext>
              </a:extLst>
            </p:cNvPr>
            <p:cNvSpPr/>
            <p:nvPr/>
          </p:nvSpPr>
          <p:spPr>
            <a:xfrm flipV="1">
              <a:off x="10645486" y="2356054"/>
              <a:ext cx="150608" cy="83946"/>
            </a:xfrm>
            <a:prstGeom prst="ellipse">
              <a:avLst/>
            </a:prstGeom>
            <a:solidFill>
              <a:srgbClr val="FEB100"/>
            </a:solidFill>
            <a:ln>
              <a:solidFill>
                <a:srgbClr val="FEB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71FB968-6F72-43C1-B849-F7343DA33415}"/>
              </a:ext>
            </a:extLst>
          </p:cNvPr>
          <p:cNvGrpSpPr/>
          <p:nvPr/>
        </p:nvGrpSpPr>
        <p:grpSpPr>
          <a:xfrm>
            <a:off x="9828502" y="1380565"/>
            <a:ext cx="876108" cy="1397850"/>
            <a:chOff x="8995719" y="2336991"/>
            <a:chExt cx="1827277" cy="1058267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5ABF09F-E533-4EC9-9A61-76EF61D4C58E}"/>
                </a:ext>
              </a:extLst>
            </p:cNvPr>
            <p:cNvCxnSpPr/>
            <p:nvPr/>
          </p:nvCxnSpPr>
          <p:spPr>
            <a:xfrm flipV="1">
              <a:off x="8995719" y="2357291"/>
              <a:ext cx="1767017" cy="1037967"/>
            </a:xfrm>
            <a:prstGeom prst="straightConnector1">
              <a:avLst/>
            </a:prstGeom>
            <a:ln w="9525" cap="flat" cmpd="sng" algn="ctr">
              <a:solidFill>
                <a:srgbClr val="E9454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4471C69-BEAD-4904-88CF-CAD141BE99CF}"/>
                </a:ext>
              </a:extLst>
            </p:cNvPr>
            <p:cNvSpPr/>
            <p:nvPr/>
          </p:nvSpPr>
          <p:spPr>
            <a:xfrm>
              <a:off x="10679406" y="2336991"/>
              <a:ext cx="143590" cy="52696"/>
            </a:xfrm>
            <a:prstGeom prst="ellipse">
              <a:avLst/>
            </a:prstGeom>
            <a:solidFill>
              <a:srgbClr val="E94543"/>
            </a:solidFill>
            <a:ln>
              <a:solidFill>
                <a:srgbClr val="E94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523;p39">
            <a:extLst>
              <a:ext uri="{FF2B5EF4-FFF2-40B4-BE49-F238E27FC236}">
                <a16:creationId xmlns:a16="http://schemas.microsoft.com/office/drawing/2014/main" id="{5C4E93CA-C3D2-481E-9154-FF5280C4AEF7}"/>
              </a:ext>
            </a:extLst>
          </p:cNvPr>
          <p:cNvSpPr/>
          <p:nvPr/>
        </p:nvSpPr>
        <p:spPr>
          <a:xfrm flipV="1">
            <a:off x="8231921" y="4751140"/>
            <a:ext cx="1643644" cy="181596"/>
          </a:xfrm>
          <a:prstGeom prst="rect">
            <a:avLst/>
          </a:prstGeom>
          <a:noFill/>
          <a:ln w="28575" cap="flat" cmpd="sng">
            <a:solidFill>
              <a:srgbClr val="FEB1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Google Shape;523;p39">
            <a:extLst>
              <a:ext uri="{FF2B5EF4-FFF2-40B4-BE49-F238E27FC236}">
                <a16:creationId xmlns:a16="http://schemas.microsoft.com/office/drawing/2014/main" id="{B31816CD-4925-4C8B-BC64-55BF4857B69B}"/>
              </a:ext>
            </a:extLst>
          </p:cNvPr>
          <p:cNvSpPr/>
          <p:nvPr/>
        </p:nvSpPr>
        <p:spPr>
          <a:xfrm flipV="1">
            <a:off x="7957556" y="4559215"/>
            <a:ext cx="1947360" cy="181597"/>
          </a:xfrm>
          <a:prstGeom prst="rect">
            <a:avLst/>
          </a:prstGeom>
          <a:noFill/>
          <a:ln w="28575" cap="flat" cmpd="sng">
            <a:solidFill>
              <a:srgbClr val="39BAC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556720-4BDC-4B7E-823D-43A7C449D908}"/>
              </a:ext>
            </a:extLst>
          </p:cNvPr>
          <p:cNvSpPr txBox="1"/>
          <p:nvPr/>
        </p:nvSpPr>
        <p:spPr>
          <a:xfrm>
            <a:off x="10656178" y="1255916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P-value </a:t>
            </a: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추정된계수가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실제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일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확률 추정치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B06FC-529F-4AE7-89CF-2E0143A323D2}"/>
              </a:ext>
            </a:extLst>
          </p:cNvPr>
          <p:cNvSpPr txBox="1"/>
          <p:nvPr/>
        </p:nvSpPr>
        <p:spPr>
          <a:xfrm>
            <a:off x="10689508" y="1911931"/>
            <a:ext cx="114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Signif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 Codes</a:t>
            </a: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독립변수가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기각될 가능성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BD727D-1D30-4520-9FBF-5CD5E1EB50E8}"/>
              </a:ext>
            </a:extLst>
          </p:cNvPr>
          <p:cNvSpPr txBox="1"/>
          <p:nvPr/>
        </p:nvSpPr>
        <p:spPr>
          <a:xfrm>
            <a:off x="10635764" y="2629630"/>
            <a:ext cx="167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결정계수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9BACF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모델이 실제 관측치의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분산을 얼마나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잘 반영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하고 있는지를 판단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76108-D1F6-44B1-8314-61FA2A3CEC89}"/>
              </a:ext>
            </a:extLst>
          </p:cNvPr>
          <p:cNvSpPr txBox="1"/>
          <p:nvPr/>
        </p:nvSpPr>
        <p:spPr>
          <a:xfrm>
            <a:off x="10702311" y="3506173"/>
            <a:ext cx="2011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1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F-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1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통계량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1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모집단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a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가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일 확률로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모델의 통계적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유의성 판단 </a:t>
            </a:r>
          </a:p>
        </p:txBody>
      </p:sp>
      <p:pic>
        <p:nvPicPr>
          <p:cNvPr id="57" name="그림 56" descr="텍스트이(가) 표시된 사진&#10;&#10;자동 생성된 설명">
            <a:extLst>
              <a:ext uri="{FF2B5EF4-FFF2-40B4-BE49-F238E27FC236}">
                <a16:creationId xmlns:a16="http://schemas.microsoft.com/office/drawing/2014/main" id="{BFE43050-5A31-49A0-B5C4-68742BEFB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" y="1246231"/>
            <a:ext cx="5527717" cy="16876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89A0798-B6D3-4AA5-A15C-4E6EA84775FA}"/>
              </a:ext>
            </a:extLst>
          </p:cNvPr>
          <p:cNvSpPr txBox="1"/>
          <p:nvPr/>
        </p:nvSpPr>
        <p:spPr>
          <a:xfrm>
            <a:off x="834076" y="5368820"/>
            <a:ext cx="9911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- VIF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분석을 진행하여 각 독립변수들 간의 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multicollinearity(</a:t>
            </a:r>
            <a:r>
              <a:rPr lang="ko-KR" altLang="en-US" sz="1600" dirty="0" err="1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다중공선성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)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확인 및 제거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종속변수와 독립변수로 선형회귀식을 세우고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, R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을 이용하여 독립변수 선택 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Stepwise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기법 위주로 사용</a:t>
            </a: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Malgun Gothic"/>
              <a:sym typeface="Malgun Gothic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 타당한 종속변수들을 선택하며 최종 모델 구축</a:t>
            </a:r>
          </a:p>
          <a:p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61" name="그림 60" descr="텍스트이(가) 표시된 사진&#10;&#10;자동 생성된 설명">
            <a:extLst>
              <a:ext uri="{FF2B5EF4-FFF2-40B4-BE49-F238E27FC236}">
                <a16:creationId xmlns:a16="http://schemas.microsoft.com/office/drawing/2014/main" id="{7C9675C5-6339-4544-98E6-ADB433D22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" y="3173613"/>
            <a:ext cx="5527717" cy="1950918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FE8862-1F08-4EDD-8EE7-57D0A1CDAC9E}"/>
              </a:ext>
            </a:extLst>
          </p:cNvPr>
          <p:cNvCxnSpPr>
            <a:cxnSpLocks/>
          </p:cNvCxnSpPr>
          <p:nvPr/>
        </p:nvCxnSpPr>
        <p:spPr>
          <a:xfrm>
            <a:off x="-65094" y="2624232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1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10A109-ACD0-457A-8900-F556BDC77631}"/>
              </a:ext>
            </a:extLst>
          </p:cNvPr>
          <p:cNvCxnSpPr>
            <a:cxnSpLocks/>
          </p:cNvCxnSpPr>
          <p:nvPr/>
        </p:nvCxnSpPr>
        <p:spPr>
          <a:xfrm>
            <a:off x="-61519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DD4649-0D8E-438F-96EE-A1F985DCA9E7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9378D6-7DB6-40DC-98B3-FE80F2594B7D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852C4-2252-414C-AAF9-536ECEE351B5}"/>
              </a:ext>
            </a:extLst>
          </p:cNvPr>
          <p:cNvSpPr txBox="1"/>
          <p:nvPr/>
        </p:nvSpPr>
        <p:spPr>
          <a:xfrm>
            <a:off x="0" y="784565"/>
            <a:ext cx="28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단계 다중선형회귀모델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64AD0-05AA-4D68-9780-E27F61A44DFD}"/>
              </a:ext>
            </a:extLst>
          </p:cNvPr>
          <p:cNvSpPr txBox="1"/>
          <p:nvPr/>
        </p:nvSpPr>
        <p:spPr>
          <a:xfrm>
            <a:off x="-61519" y="299757"/>
            <a:ext cx="675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Ⅱ.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다중선형 회귀분석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(Multiple linear Regression)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12DBA2-FC16-4E84-93C1-801A81F573FB}"/>
              </a:ext>
            </a:extLst>
          </p:cNvPr>
          <p:cNvSpPr/>
          <p:nvPr/>
        </p:nvSpPr>
        <p:spPr>
          <a:xfrm>
            <a:off x="3478310" y="1614774"/>
            <a:ext cx="3092594" cy="342966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5E3BE-2E0B-4D5E-B003-3AB0BAB7126E}"/>
              </a:ext>
            </a:extLst>
          </p:cNvPr>
          <p:cNvSpPr/>
          <p:nvPr/>
        </p:nvSpPr>
        <p:spPr>
          <a:xfrm>
            <a:off x="3478309" y="2071411"/>
            <a:ext cx="3092594" cy="77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036905-3D53-45C8-ADD3-84BE0DFE5FB3}"/>
              </a:ext>
            </a:extLst>
          </p:cNvPr>
          <p:cNvSpPr/>
          <p:nvPr/>
        </p:nvSpPr>
        <p:spPr>
          <a:xfrm>
            <a:off x="3478310" y="3137929"/>
            <a:ext cx="3092594" cy="342966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7CF952-1EC2-4187-9C1F-00CC7BD8CC7D}"/>
              </a:ext>
            </a:extLst>
          </p:cNvPr>
          <p:cNvSpPr/>
          <p:nvPr/>
        </p:nvSpPr>
        <p:spPr>
          <a:xfrm>
            <a:off x="3478309" y="3594566"/>
            <a:ext cx="3092594" cy="77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9CFF0-28AC-4B8A-9098-3E4B2ADC4CA7}"/>
              </a:ext>
            </a:extLst>
          </p:cNvPr>
          <p:cNvSpPr txBox="1"/>
          <p:nvPr/>
        </p:nvSpPr>
        <p:spPr>
          <a:xfrm>
            <a:off x="3478309" y="1605762"/>
            <a:ext cx="3111749" cy="369332"/>
          </a:xfrm>
          <a:prstGeom prst="rect">
            <a:avLst/>
          </a:prstGeom>
          <a:solidFill>
            <a:srgbClr val="F2C06B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다중선형회귀모델 예측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2FD8D-EC3E-4F40-9659-856C2BF1D810}"/>
              </a:ext>
            </a:extLst>
          </p:cNvPr>
          <p:cNvSpPr txBox="1"/>
          <p:nvPr/>
        </p:nvSpPr>
        <p:spPr>
          <a:xfrm>
            <a:off x="3459154" y="3124746"/>
            <a:ext cx="3111749" cy="369332"/>
          </a:xfrm>
          <a:prstGeom prst="rect">
            <a:avLst/>
          </a:prstGeom>
          <a:solidFill>
            <a:srgbClr val="39BACF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다중선형회귀모델 실제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BB12CE-7DF7-489C-B88E-66318B083EB4}"/>
              </a:ext>
            </a:extLst>
          </p:cNvPr>
          <p:cNvSpPr txBox="1"/>
          <p:nvPr/>
        </p:nvSpPr>
        <p:spPr>
          <a:xfrm>
            <a:off x="4395150" y="227642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12121"/>
                </a:solidFill>
                <a:latin typeface="Roboto"/>
                <a:ea typeface="에스코어 드림 9 Black" panose="020B0A03030302020204" pitchFamily="34" charset="-127"/>
              </a:rPr>
              <a:t>약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1212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174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곳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96C734-F47E-4A07-AAA5-D195FFE022F0}"/>
              </a:ext>
            </a:extLst>
          </p:cNvPr>
          <p:cNvSpPr txBox="1"/>
          <p:nvPr/>
        </p:nvSpPr>
        <p:spPr>
          <a:xfrm>
            <a:off x="4690440" y="376804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102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곳</a:t>
            </a: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12B9975B-7A1C-459E-B098-0B7DA4641DA7}"/>
              </a:ext>
            </a:extLst>
          </p:cNvPr>
          <p:cNvSpPr/>
          <p:nvPr/>
        </p:nvSpPr>
        <p:spPr>
          <a:xfrm rot="5400000">
            <a:off x="4843239" y="3101039"/>
            <a:ext cx="343577" cy="3111748"/>
          </a:xfrm>
          <a:prstGeom prst="rightBrace">
            <a:avLst/>
          </a:prstGeom>
          <a:ln>
            <a:solidFill>
              <a:srgbClr val="E94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031C4-E13C-4C16-A50B-AEE687A244C6}"/>
              </a:ext>
            </a:extLst>
          </p:cNvPr>
          <p:cNvSpPr txBox="1"/>
          <p:nvPr/>
        </p:nvSpPr>
        <p:spPr>
          <a:xfrm>
            <a:off x="3608850" y="5218272"/>
            <a:ext cx="29938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실제 </a:t>
            </a:r>
            <a:r>
              <a:rPr lang="ko-KR" altLang="en-US" sz="1600" dirty="0" err="1"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돌봄시설과</a:t>
            </a:r>
            <a:r>
              <a:rPr lang="ko-KR" altLang="en-US" sz="1600" dirty="0"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 약 </a:t>
            </a:r>
            <a:r>
              <a:rPr lang="en-US" altLang="ko-KR" sz="1600" dirty="0"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72</a:t>
            </a:r>
            <a:r>
              <a:rPr lang="ko-KR" altLang="en-US" sz="1600" dirty="0"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Malgun Gothic"/>
                <a:sym typeface="Malgun Gothic"/>
              </a:rPr>
              <a:t>개 차이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32F4F0-B1D0-4260-B38B-F84C42FB518D}"/>
              </a:ext>
            </a:extLst>
          </p:cNvPr>
          <p:cNvSpPr txBox="1"/>
          <p:nvPr/>
        </p:nvSpPr>
        <p:spPr>
          <a:xfrm>
            <a:off x="6916074" y="1431541"/>
            <a:ext cx="5109091" cy="4673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※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실제사례</a:t>
            </a:r>
            <a:r>
              <a:rPr lang="ko-KR" altLang="en-US" sz="14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en-US" altLang="ko-KR" sz="1400" b="0" i="0" dirty="0">
              <a:solidFill>
                <a:schemeClr val="tx2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돌봄시설이</a:t>
            </a:r>
            <a:r>
              <a:rPr lang="ko-KR" altLang="en-US" sz="14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가장 부족한 지역인 </a:t>
            </a:r>
            <a:r>
              <a:rPr lang="ko-KR" altLang="en-US" sz="1400" b="1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인천 </a:t>
            </a:r>
            <a:r>
              <a:rPr lang="ko-KR" altLang="en-US" sz="1400" b="1" i="0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미추홀구</a:t>
            </a:r>
            <a:r>
              <a:rPr lang="ko-KR" altLang="en-US" sz="1400" b="0" i="0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는</a:t>
            </a:r>
            <a:endParaRPr lang="en-US" altLang="ko-KR" sz="1400" b="0" i="0" dirty="0">
              <a:solidFill>
                <a:schemeClr val="tx2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최근 라면화재로 전국민을 </a:t>
            </a:r>
            <a:r>
              <a:rPr lang="ko-KR" altLang="en-US" sz="1400" b="0" i="0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가슴아프게한</a:t>
            </a:r>
            <a:r>
              <a:rPr lang="en-US" altLang="ko-KR" sz="14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온몸에 화상을 입고 여전히 의식이 불분명한 형제들이 실제 거주</a:t>
            </a:r>
            <a:endParaRPr lang="en-US" altLang="ko-KR" sz="1400" b="0" i="0" dirty="0">
              <a:solidFill>
                <a:schemeClr val="tx2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하는 곳</a:t>
            </a:r>
            <a:r>
              <a:rPr lang="ko-KR" altLang="en-US" sz="14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이며 </a:t>
            </a:r>
            <a:r>
              <a:rPr lang="ko-KR" altLang="en-US" sz="14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현재 인천의 경우 이 사건을 계기로 대대적인 돌봄</a:t>
            </a:r>
            <a:endParaRPr lang="en-US" altLang="ko-KR" sz="1400" b="0" i="0" dirty="0">
              <a:solidFill>
                <a:schemeClr val="tx2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서비스에 대한 전수조사가 이루어 지고 있음</a:t>
            </a:r>
            <a:endParaRPr lang="en-US" altLang="ko-KR" sz="1400" b="0" i="0" dirty="0">
              <a:solidFill>
                <a:schemeClr val="tx2"/>
              </a:solidFill>
              <a:effectLst/>
              <a:latin typeface="Roboto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Roboto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※ </a:t>
            </a:r>
            <a:r>
              <a:rPr lang="ko-KR" altLang="en-US" sz="16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결론</a:t>
            </a:r>
            <a:endParaRPr lang="en-US" altLang="ko-KR" sz="1600" b="0" dirty="0">
              <a:solidFill>
                <a:schemeClr val="tx2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현재 </a:t>
            </a:r>
            <a:r>
              <a:rPr lang="ko-KR" altLang="en-US" sz="1400" b="0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학교돌봄과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 </a:t>
            </a:r>
            <a:r>
              <a:rPr lang="ko-KR" altLang="en-US" sz="1400" b="0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마을돌봄에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 대한 공시정보를 </a:t>
            </a:r>
            <a:endParaRPr lang="en-US" altLang="ko-KR" sz="1400" b="0" dirty="0">
              <a:solidFill>
                <a:schemeClr val="tx2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통합적으로</a:t>
            </a: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 확인가능한 서비스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가 존재하지 않음</a:t>
            </a:r>
            <a:r>
              <a:rPr lang="en-US" altLang="ko-KR" sz="14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지역별</a:t>
            </a:r>
            <a:r>
              <a:rPr lang="en-US" altLang="ko-KR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행정구별 마을 돌봄과 </a:t>
            </a:r>
            <a:r>
              <a:rPr lang="ko-KR" altLang="en-US" sz="1400" b="1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학교돌봄에</a:t>
            </a: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 대한 통합적인 현황을 </a:t>
            </a:r>
            <a:endParaRPr lang="en-US" altLang="ko-KR" sz="1400" b="1" dirty="0">
              <a:solidFill>
                <a:schemeClr val="tx2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보여주고</a:t>
            </a:r>
            <a:r>
              <a:rPr lang="en-US" altLang="ko-KR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모델링한 결과를 통해 </a:t>
            </a:r>
            <a:r>
              <a:rPr lang="ko-KR" altLang="en-US" sz="1400" b="1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각 지역에 </a:t>
            </a: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필요한 </a:t>
            </a:r>
            <a:r>
              <a:rPr lang="ko-KR" altLang="en-US" sz="1400" b="1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돌봄수요까지</a:t>
            </a: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 </a:t>
            </a:r>
            <a:endParaRPr lang="en-US" altLang="ko-KR" sz="1400" b="1" dirty="0">
              <a:solidFill>
                <a:schemeClr val="tx2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시각화해 나타낼 수 있는 서비스</a:t>
            </a:r>
            <a:r>
              <a:rPr lang="ko-KR" altLang="en-US" sz="14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를 구현하고자 함 </a:t>
            </a:r>
          </a:p>
          <a:p>
            <a:pPr>
              <a:lnSpc>
                <a:spcPct val="150000"/>
              </a:lnSpc>
            </a:pP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C7F6744-A57F-4371-951A-66079D110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0" y="2211181"/>
            <a:ext cx="2226509" cy="15231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DB76AF-FCFC-46F4-B14C-28C0A5AEA20C}"/>
              </a:ext>
            </a:extLst>
          </p:cNvPr>
          <p:cNvSpPr txBox="1"/>
          <p:nvPr/>
        </p:nvSpPr>
        <p:spPr>
          <a:xfrm>
            <a:off x="785800" y="3832809"/>
            <a:ext cx="2235104" cy="114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학생수 </a:t>
            </a:r>
            <a:r>
              <a:rPr lang="en-US" altLang="ko-KR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 29286                </a:t>
            </a:r>
            <a:r>
              <a:rPr lang="ko-KR" altLang="en-US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지역아동센터</a:t>
            </a:r>
            <a:r>
              <a:rPr lang="en-US" altLang="ko-KR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: 15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5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초등돌봄교실</a:t>
            </a:r>
            <a:r>
              <a:rPr lang="en-US" altLang="ko-KR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: 87           </a:t>
            </a:r>
            <a:r>
              <a:rPr lang="ko-KR" altLang="en-US" sz="105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다함께돌봄센터</a:t>
            </a:r>
            <a:r>
              <a:rPr lang="ko-KR" altLang="en-US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 0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                                                    </a:t>
            </a:r>
            <a:r>
              <a:rPr lang="ko-KR" altLang="en-US" sz="105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방과후아카데미</a:t>
            </a:r>
            <a:r>
              <a:rPr lang="en-US" altLang="ko-KR" sz="105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: 0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97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378195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378195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378195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045F1-742C-45DF-A836-C11A6E58BC4C}"/>
              </a:ext>
            </a:extLst>
          </p:cNvPr>
          <p:cNvSpPr txBox="1"/>
          <p:nvPr/>
        </p:nvSpPr>
        <p:spPr>
          <a:xfrm>
            <a:off x="4754939" y="1061424"/>
            <a:ext cx="2682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주제를 상세하게 풀어서 설명하는 텍스트 상자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2822B9F-514E-4870-930C-E52ED23C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7" y="912211"/>
            <a:ext cx="9438299" cy="5316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18623-40B9-431C-8738-0DDE151F0F41}"/>
              </a:ext>
            </a:extLst>
          </p:cNvPr>
          <p:cNvSpPr txBox="1"/>
          <p:nvPr/>
        </p:nvSpPr>
        <p:spPr>
          <a:xfrm>
            <a:off x="0" y="280576"/>
            <a:ext cx="892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Ⅲ.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모델링을 활용한 비즈니스 아이디어 구현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서비스명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온종일 돌봄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24)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Google Shape;523;p39">
            <a:extLst>
              <a:ext uri="{FF2B5EF4-FFF2-40B4-BE49-F238E27FC236}">
                <a16:creationId xmlns:a16="http://schemas.microsoft.com/office/drawing/2014/main" id="{75A571DC-ADEC-40A4-8930-A5D060FAA1D0}"/>
              </a:ext>
            </a:extLst>
          </p:cNvPr>
          <p:cNvSpPr/>
          <p:nvPr/>
        </p:nvSpPr>
        <p:spPr>
          <a:xfrm flipV="1">
            <a:off x="8443722" y="5002305"/>
            <a:ext cx="1596749" cy="385478"/>
          </a:xfrm>
          <a:prstGeom prst="rect">
            <a:avLst/>
          </a:prstGeom>
          <a:noFill/>
          <a:ln w="28575" cap="flat" cmpd="sng">
            <a:solidFill>
              <a:srgbClr val="E9454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5BB4DD-82D9-4DE9-802C-89F743F71352}"/>
              </a:ext>
            </a:extLst>
          </p:cNvPr>
          <p:cNvGrpSpPr/>
          <p:nvPr/>
        </p:nvGrpSpPr>
        <p:grpSpPr>
          <a:xfrm>
            <a:off x="9804085" y="3630290"/>
            <a:ext cx="876108" cy="1397850"/>
            <a:chOff x="8995719" y="2336991"/>
            <a:chExt cx="1827277" cy="1058267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F24E612-6B4D-45A3-9110-0F27F3769A8C}"/>
                </a:ext>
              </a:extLst>
            </p:cNvPr>
            <p:cNvCxnSpPr/>
            <p:nvPr/>
          </p:nvCxnSpPr>
          <p:spPr>
            <a:xfrm flipV="1">
              <a:off x="8995719" y="2357291"/>
              <a:ext cx="1767017" cy="1037967"/>
            </a:xfrm>
            <a:prstGeom prst="straightConnector1">
              <a:avLst/>
            </a:prstGeom>
            <a:ln w="9525" cap="flat" cmpd="sng" algn="ctr">
              <a:solidFill>
                <a:srgbClr val="E9454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F3B31B9-071B-43E8-87C2-66985C80AFF9}"/>
                </a:ext>
              </a:extLst>
            </p:cNvPr>
            <p:cNvSpPr/>
            <p:nvPr/>
          </p:nvSpPr>
          <p:spPr>
            <a:xfrm>
              <a:off x="10679406" y="2336991"/>
              <a:ext cx="143590" cy="52696"/>
            </a:xfrm>
            <a:prstGeom prst="ellipse">
              <a:avLst/>
            </a:prstGeom>
            <a:solidFill>
              <a:srgbClr val="E94543"/>
            </a:solidFill>
            <a:ln>
              <a:solidFill>
                <a:srgbClr val="E945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22A4698-774B-4D63-90D6-D4A059357504}"/>
              </a:ext>
            </a:extLst>
          </p:cNvPr>
          <p:cNvSpPr txBox="1"/>
          <p:nvPr/>
        </p:nvSpPr>
        <p:spPr>
          <a:xfrm>
            <a:off x="10660811" y="3479806"/>
            <a:ext cx="140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이용자의 거주지역 에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대한 현황 조회</a:t>
            </a:r>
          </a:p>
        </p:txBody>
      </p:sp>
      <p:sp>
        <p:nvSpPr>
          <p:cNvPr id="8" name="Google Shape;523;p39">
            <a:extLst>
              <a:ext uri="{FF2B5EF4-FFF2-40B4-BE49-F238E27FC236}">
                <a16:creationId xmlns:a16="http://schemas.microsoft.com/office/drawing/2014/main" id="{97159C57-0291-43CF-A5BB-916D0525DD12}"/>
              </a:ext>
            </a:extLst>
          </p:cNvPr>
          <p:cNvSpPr/>
          <p:nvPr/>
        </p:nvSpPr>
        <p:spPr>
          <a:xfrm flipV="1">
            <a:off x="4648015" y="1730187"/>
            <a:ext cx="2095179" cy="385478"/>
          </a:xfrm>
          <a:prstGeom prst="rect">
            <a:avLst/>
          </a:prstGeom>
          <a:noFill/>
          <a:ln w="28575" cap="flat" cmpd="sng">
            <a:solidFill>
              <a:srgbClr val="E9454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568F356-43F4-4177-85B4-1D29B1D44500}"/>
              </a:ext>
            </a:extLst>
          </p:cNvPr>
          <p:cNvCxnSpPr/>
          <p:nvPr/>
        </p:nvCxnSpPr>
        <p:spPr>
          <a:xfrm flipV="1">
            <a:off x="6743192" y="1182718"/>
            <a:ext cx="3966052" cy="740209"/>
          </a:xfrm>
          <a:prstGeom prst="straightConnector1">
            <a:avLst/>
          </a:prstGeom>
          <a:ln w="9525" cap="flat" cmpd="sng" algn="ctr">
            <a:solidFill>
              <a:srgbClr val="E9454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4F61B-0B88-46EA-B18F-18FBE8969E75}"/>
              </a:ext>
            </a:extLst>
          </p:cNvPr>
          <p:cNvSpPr txBox="1"/>
          <p:nvPr/>
        </p:nvSpPr>
        <p:spPr>
          <a:xfrm>
            <a:off x="10640398" y="1044204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실시간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돌봄시설이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부족한 지역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을 시각화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3EA9030A-D7F3-4037-9164-0CBDEA9A742F}"/>
              </a:ext>
            </a:extLst>
          </p:cNvPr>
          <p:cNvSpPr/>
          <p:nvPr/>
        </p:nvSpPr>
        <p:spPr>
          <a:xfrm>
            <a:off x="2026023" y="2260996"/>
            <a:ext cx="107577" cy="107575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E8666F16-477B-4F45-AF2B-9731E6BBA3B4}"/>
              </a:ext>
            </a:extLst>
          </p:cNvPr>
          <p:cNvSpPr/>
          <p:nvPr/>
        </p:nvSpPr>
        <p:spPr>
          <a:xfrm>
            <a:off x="2779058" y="2260996"/>
            <a:ext cx="107577" cy="107575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BB83F30B-B4CD-4CED-A237-0F57A273C8B0}"/>
              </a:ext>
            </a:extLst>
          </p:cNvPr>
          <p:cNvSpPr/>
          <p:nvPr/>
        </p:nvSpPr>
        <p:spPr>
          <a:xfrm>
            <a:off x="3532093" y="2260995"/>
            <a:ext cx="107577" cy="107575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같음 기호 15">
            <a:extLst>
              <a:ext uri="{FF2B5EF4-FFF2-40B4-BE49-F238E27FC236}">
                <a16:creationId xmlns:a16="http://schemas.microsoft.com/office/drawing/2014/main" id="{657A94FD-68CB-4056-9CE6-B9B8031D08AA}"/>
              </a:ext>
            </a:extLst>
          </p:cNvPr>
          <p:cNvSpPr/>
          <p:nvPr/>
        </p:nvSpPr>
        <p:spPr>
          <a:xfrm>
            <a:off x="1229981" y="2260994"/>
            <a:ext cx="107577" cy="107575"/>
          </a:xfrm>
          <a:prstGeom prst="mathEqual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Google Shape;523;p39">
            <a:extLst>
              <a:ext uri="{FF2B5EF4-FFF2-40B4-BE49-F238E27FC236}">
                <a16:creationId xmlns:a16="http://schemas.microsoft.com/office/drawing/2014/main" id="{99278E5E-33A8-45D8-A181-9458BB7739A1}"/>
              </a:ext>
            </a:extLst>
          </p:cNvPr>
          <p:cNvSpPr/>
          <p:nvPr/>
        </p:nvSpPr>
        <p:spPr>
          <a:xfrm flipV="1">
            <a:off x="7321891" y="2008092"/>
            <a:ext cx="2581875" cy="1026652"/>
          </a:xfrm>
          <a:prstGeom prst="rect">
            <a:avLst/>
          </a:prstGeom>
          <a:noFill/>
          <a:ln w="28575" cap="flat" cmpd="sng">
            <a:solidFill>
              <a:srgbClr val="E9454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8A8162F-4990-4F2D-9EE7-CB792AE50195}"/>
              </a:ext>
            </a:extLst>
          </p:cNvPr>
          <p:cNvCxnSpPr>
            <a:cxnSpLocks/>
            <a:endCxn id="24" idx="6"/>
          </p:cNvCxnSpPr>
          <p:nvPr/>
        </p:nvCxnSpPr>
        <p:spPr>
          <a:xfrm flipV="1">
            <a:off x="9916104" y="2171864"/>
            <a:ext cx="731608" cy="478446"/>
          </a:xfrm>
          <a:prstGeom prst="straightConnector1">
            <a:avLst/>
          </a:prstGeom>
          <a:ln w="9525" cap="flat" cmpd="sng" algn="ctr">
            <a:solidFill>
              <a:srgbClr val="E9454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5F6705-69EC-4769-BB1D-F34AB578884F}"/>
              </a:ext>
            </a:extLst>
          </p:cNvPr>
          <p:cNvSpPr txBox="1"/>
          <p:nvPr/>
        </p:nvSpPr>
        <p:spPr>
          <a:xfrm>
            <a:off x="10597289" y="2067121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기간별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확충이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시급한 지역을 표시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ECB18F3-72D0-4296-B158-E9849D93E895}"/>
              </a:ext>
            </a:extLst>
          </p:cNvPr>
          <p:cNvSpPr/>
          <p:nvPr/>
        </p:nvSpPr>
        <p:spPr>
          <a:xfrm>
            <a:off x="10580511" y="2125804"/>
            <a:ext cx="67201" cy="92119"/>
          </a:xfrm>
          <a:prstGeom prst="ellipse">
            <a:avLst/>
          </a:prstGeom>
          <a:solidFill>
            <a:srgbClr val="E94543"/>
          </a:solidFill>
          <a:ln>
            <a:solidFill>
              <a:srgbClr val="E94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AAFDD0-899B-4B81-B4B5-65E6ACC25252}"/>
              </a:ext>
            </a:extLst>
          </p:cNvPr>
          <p:cNvSpPr/>
          <p:nvPr/>
        </p:nvSpPr>
        <p:spPr>
          <a:xfrm>
            <a:off x="10640398" y="1157081"/>
            <a:ext cx="68846" cy="69605"/>
          </a:xfrm>
          <a:prstGeom prst="ellipse">
            <a:avLst/>
          </a:prstGeom>
          <a:solidFill>
            <a:srgbClr val="E94543"/>
          </a:solidFill>
          <a:ln>
            <a:solidFill>
              <a:srgbClr val="E94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3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146061" y="6369068"/>
            <a:ext cx="18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온종일 돌봄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24 made by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워킹맘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6C968AF6-59D7-45EC-A643-08532D164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6" y="1484402"/>
            <a:ext cx="4277564" cy="4544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353E7-1EDF-4400-9B2F-0DE3F0A48FE5}"/>
              </a:ext>
            </a:extLst>
          </p:cNvPr>
          <p:cNvSpPr txBox="1"/>
          <p:nvPr/>
        </p:nvSpPr>
        <p:spPr>
          <a:xfrm>
            <a:off x="5257510" y="1097125"/>
            <a:ext cx="6540042" cy="448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‘</a:t>
            </a:r>
            <a:r>
              <a:rPr lang="ko-KR" altLang="en-US" dirty="0" err="1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온종일돌봄</a:t>
            </a:r>
            <a:r>
              <a:rPr lang="en-US" altLang="ko-KR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24’ </a:t>
            </a:r>
            <a:r>
              <a:rPr lang="ko-KR" altLang="en-US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서비스 기대효과 </a:t>
            </a:r>
            <a:endParaRPr lang="en-US" altLang="ko-KR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정부 및 지자체는 시도별 행정구별 돌봄 유형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sz="1600" dirty="0" err="1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학교돌봄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sz="1600" dirty="0" err="1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마을돌봄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에 따른 현황파악이 용이하고 수요가 시급한 지역에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 dirty="0" err="1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 b="0" i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우선 설치 가능 </a:t>
            </a:r>
            <a:endParaRPr lang="en-US" altLang="ko-KR" sz="1600" b="0" i="0" dirty="0">
              <a:solidFill>
                <a:schemeClr val="tx2"/>
              </a:solidFill>
              <a:effectLst/>
              <a:latin typeface="Roboto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Roboto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sz="16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예비 초등학생 자녀를 둔 학부모에게는 </a:t>
            </a:r>
            <a:r>
              <a:rPr lang="en-US" altLang="ko-KR" sz="16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‘</a:t>
            </a:r>
            <a:r>
              <a:rPr lang="ko-KR" altLang="en-US" sz="1600" b="0" dirty="0" err="1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</a:t>
            </a:r>
            <a:r>
              <a:rPr lang="ko-KR" altLang="en-US" sz="1600" b="0" dirty="0">
                <a:solidFill>
                  <a:schemeClr val="tx2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우선공급지역</a:t>
            </a:r>
            <a:r>
              <a:rPr lang="en-US" altLang="ko-KR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’ </a:t>
            </a:r>
            <a:r>
              <a:rPr lang="ko-KR" altLang="en-US" sz="1600" dirty="0"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정보제공을 통해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차후 주거지 결정시 도움이 되도록 함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주거지 변경을 하는 가정의 경우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온종일돌봄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24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서비스를 통해 자녀에 맞는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돌봄시설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 수용여부 미리 확인이 가능 돌봄 공백을 최소화 하도록 함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CE188-75B6-4E70-9993-C382F87F4C85}"/>
              </a:ext>
            </a:extLst>
          </p:cNvPr>
          <p:cNvSpPr txBox="1"/>
          <p:nvPr/>
        </p:nvSpPr>
        <p:spPr>
          <a:xfrm>
            <a:off x="1221169" y="1097125"/>
            <a:ext cx="2725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Ex)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우리동네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돌봄조회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 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-&gt; ‘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대구시 중구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‘ 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4A987-B1F9-49B8-9324-8D2B421A9AEC}"/>
              </a:ext>
            </a:extLst>
          </p:cNvPr>
          <p:cNvSpPr txBox="1"/>
          <p:nvPr/>
        </p:nvSpPr>
        <p:spPr>
          <a:xfrm>
            <a:off x="0" y="280576"/>
            <a:ext cx="892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Ⅲ.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모델링을 활용한 비즈니스 아이디어 구현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서비스명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온종일 돌봄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24)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5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889</Words>
  <Application>Microsoft Office PowerPoint</Application>
  <PresentationFormat>와이드스크린</PresentationFormat>
  <Paragraphs>143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Noto Sans CJK KR Light</vt:lpstr>
      <vt:lpstr>Roboto</vt:lpstr>
      <vt:lpstr>tvN 즐거운이야기 Medium</vt:lpstr>
      <vt:lpstr>나눔고딕 ExtraBold</vt:lpstr>
      <vt:lpstr>나눔스퀘어 Bold</vt:lpstr>
      <vt:lpstr>Arial</vt:lpstr>
      <vt:lpstr>Wingdings</vt:lpstr>
      <vt:lpstr>나눔스퀘어</vt:lpstr>
      <vt:lpstr>맑은 고딕</vt:lpstr>
      <vt:lpstr>맑은 고딕</vt:lpstr>
      <vt:lpstr>에스코어 드림 8 Heavy</vt:lpstr>
      <vt:lpstr>에스코어 드림 9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PPT PROJECT</dc:creator>
  <cp:lastModifiedBy>도훈</cp:lastModifiedBy>
  <cp:revision>86</cp:revision>
  <dcterms:created xsi:type="dcterms:W3CDTF">2020-04-21T04:25:53Z</dcterms:created>
  <dcterms:modified xsi:type="dcterms:W3CDTF">2020-09-25T11:35:25Z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