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jpeg"/><Relationship Id="rId2" Type="http://schemas.openxmlformats.org/officeDocument/2006/relationships/image" Target="../media/image38.png"/><Relationship Id="rId16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772C51A-22CE-4C8E-87B7-9747CE61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35" y="4448732"/>
            <a:ext cx="4182425" cy="1862755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36C19F-7E7A-438B-8E5B-AE036AAA4880}"/>
              </a:ext>
            </a:extLst>
          </p:cNvPr>
          <p:cNvSpPr txBox="1"/>
          <p:nvPr/>
        </p:nvSpPr>
        <p:spPr>
          <a:xfrm>
            <a:off x="3960120" y="5743614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     </a:t>
            </a:r>
            <a:r>
              <a:rPr lang="en-US" dirty="0">
                <a:sym typeface="Wingdings" panose="05000000000000000000" pitchFamily="2" charset="2"/>
              </a:rPr>
              <a:t>enzyme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76F8AE-B03D-4B63-99FB-9843007DB534}"/>
              </a:ext>
            </a:extLst>
          </p:cNvPr>
          <p:cNvSpPr txBox="1"/>
          <p:nvPr/>
        </p:nvSpPr>
        <p:spPr>
          <a:xfrm>
            <a:off x="3960120" y="5346772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   </a:t>
            </a:r>
            <a:r>
              <a:rPr lang="en-US" dirty="0">
                <a:sym typeface="Wingdings" panose="05000000000000000000" pitchFamily="2" charset="2"/>
              </a:rPr>
              <a:t>substrate</a:t>
            </a:r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49A3479-C3D7-48D6-8AC3-43F3AF83D1CC}"/>
              </a:ext>
            </a:extLst>
          </p:cNvPr>
          <p:cNvSpPr/>
          <p:nvPr/>
        </p:nvSpPr>
        <p:spPr>
          <a:xfrm rot="9669957">
            <a:off x="4078790" y="547338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3E52F8-5CAB-41D4-8598-E679EF322F0D}"/>
              </a:ext>
            </a:extLst>
          </p:cNvPr>
          <p:cNvSpPr txBox="1"/>
          <p:nvPr/>
        </p:nvSpPr>
        <p:spPr>
          <a:xfrm>
            <a:off x="3934604" y="6109605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</a:t>
            </a:r>
            <a:r>
              <a:rPr lang="en-US" dirty="0">
                <a:sym typeface="Wingdings" panose="05000000000000000000" pitchFamily="2" charset="2"/>
              </a:rPr>
              <a:t>toxin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887"/>
            <a:ext cx="2801601" cy="924115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blipFill>
                <a:blip r:embed="rId2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174" r="-13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blipFill>
                <a:blip r:embed="rId4"/>
                <a:stretch>
                  <a:fillRect l="-2029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blipFill>
                <a:blip r:embed="rId5"/>
                <a:stretch>
                  <a:fillRect t="-2222" r="-6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9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4373713" y="606608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blipFill>
                <a:blip r:embed="rId7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blipFill>
                <a:blip r:embed="rId8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blipFill>
                <a:blip r:embed="rId9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blipFill>
                <a:blip r:embed="rId10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16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017665ED-8F58-4E9C-A708-7AB462BA15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58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C247BFA-2E3E-4FCC-B506-40AA6C1170D4}"/>
              </a:ext>
            </a:extLst>
          </p:cNvPr>
          <p:cNvSpPr txBox="1">
            <a:spLocks/>
          </p:cNvSpPr>
          <p:nvPr/>
        </p:nvSpPr>
        <p:spPr>
          <a:xfrm>
            <a:off x="7573572" y="606608"/>
            <a:ext cx="4618428" cy="84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/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blipFill>
                <a:blip r:embed="rId13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/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blipFill>
                <a:blip r:embed="rId14"/>
                <a:stretch>
                  <a:fillRect l="-4525" t="-4444" r="-18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/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blipFill>
                <a:blip r:embed="rId15"/>
                <a:stretch>
                  <a:fillRect l="-1734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/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blipFill>
                <a:blip r:embed="rId1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/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blipFill>
                <a:blip r:embed="rId17"/>
                <a:stretch>
                  <a:fillRect t="-2222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/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blipFill>
                <a:blip r:embed="rId18"/>
                <a:stretch>
                  <a:fillRect l="-2899" t="-3550" b="-10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2" y="205623"/>
            <a:ext cx="4024745" cy="765406"/>
          </a:xfrm>
        </p:spPr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r>
                  <a:rPr lang="en-US" dirty="0"/>
                  <a:t>Two</a:t>
                </a:r>
                <a:r>
                  <a:rPr lang="en-US" b="0" dirty="0"/>
                  <a:t> stable, one unstable.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blipFill>
                <a:blip r:embed="rId2"/>
                <a:stretch>
                  <a:fillRect l="-2935" t="-5490" r="-3523"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97" y="205623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78" y="1799576"/>
            <a:ext cx="2437940" cy="18284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/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/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/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/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/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/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</a:t>
                </a: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blipFill>
                <a:blip r:embed="rId14"/>
                <a:stretch>
                  <a:fillRect l="-2515" t="-3049" b="-5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E434DA86-4450-44E9-875D-5EB15D5910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6" y="3855651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17FD411-B321-41BF-94BE-BDC13685155B}"/>
              </a:ext>
            </a:extLst>
          </p:cNvPr>
          <p:cNvSpPr txBox="1">
            <a:spLocks/>
          </p:cNvSpPr>
          <p:nvPr/>
        </p:nvSpPr>
        <p:spPr>
          <a:xfrm>
            <a:off x="0" y="304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Cooperator and Cheater </a:t>
            </a:r>
          </a:p>
        </p:txBody>
      </p:sp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6" y="115475"/>
            <a:ext cx="5220393" cy="917508"/>
          </a:xfrm>
        </p:spPr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5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7" t="-4444" r="-21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3894694" y="827153"/>
                <a:ext cx="3143512" cy="21861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     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          small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Two additional steady states; </a:t>
                </a:r>
              </a:p>
              <a:p>
                <a:pPr/>
                <a:r>
                  <a:rPr lang="en-US" dirty="0"/>
                  <a:t>one stable, one unstable.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94" y="827153"/>
                <a:ext cx="3143512" cy="2186111"/>
              </a:xfrm>
              <a:prstGeom prst="rect">
                <a:avLst/>
              </a:prstGeom>
              <a:blipFill>
                <a:blip r:embed="rId7"/>
                <a:stretch>
                  <a:fillRect l="-1544" t="-1944" r="-1544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C61BDB-2B12-40D5-86B3-B32A8D4A4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03" y="115475"/>
            <a:ext cx="3653477" cy="274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5C6F87-E915-4C0B-9635-5B72CD064E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42" y="1829949"/>
            <a:ext cx="2315323" cy="1736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D84D163-82F9-40F2-A175-9047116EB97D}"/>
              </a:ext>
            </a:extLst>
          </p:cNvPr>
          <p:cNvSpPr txBox="1">
            <a:spLocks/>
          </p:cNvSpPr>
          <p:nvPr/>
        </p:nvSpPr>
        <p:spPr>
          <a:xfrm>
            <a:off x="246057" y="3164355"/>
            <a:ext cx="5220393" cy="91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/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blipFill>
                <a:blip r:embed="rId10"/>
                <a:stretch>
                  <a:fillRect l="-48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/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blipFill>
                <a:blip r:embed="rId11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/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blipFill>
                <a:blip r:embed="rId12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/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blipFill>
                <a:blip r:embed="rId13"/>
                <a:stretch>
                  <a:fillRect l="-527" t="-2174" r="-210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/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blipFill>
                <a:blip r:embed="rId14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/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blipFill>
                <a:blip r:embed="rId15"/>
                <a:stretch>
                  <a:fillRect t="-2174" r="-179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0B8FD92-4340-4DEA-A122-EC621BC93704}"/>
              </a:ext>
            </a:extLst>
          </p:cNvPr>
          <p:cNvSpPr/>
          <p:nvPr/>
        </p:nvSpPr>
        <p:spPr>
          <a:xfrm>
            <a:off x="3502173" y="5620528"/>
            <a:ext cx="227945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 Analysis says,</a:t>
            </a:r>
            <a:endParaRPr lang="en-US" dirty="0"/>
          </a:p>
          <a:p>
            <a:pPr/>
            <a:endParaRPr lang="en-US" dirty="0"/>
          </a:p>
          <a:p>
            <a:pPr/>
            <a:r>
              <a:rPr lang="en-US" dirty="0"/>
              <a:t>No classical solutions.</a:t>
            </a:r>
          </a:p>
        </p:txBody>
      </p:sp>
      <p:pic>
        <p:nvPicPr>
          <p:cNvPr id="22" name="Picture 2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4BC1CA-0DE4-4F95-9F54-681B7F281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91" y="3411220"/>
            <a:ext cx="3653478" cy="274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close up of a map&#10;&#10;Description generated with high confidence">
            <a:extLst>
              <a:ext uri="{FF2B5EF4-FFF2-40B4-BE49-F238E27FC236}">
                <a16:creationId xmlns:a16="http://schemas.microsoft.com/office/drawing/2014/main" id="{38A12510-A93A-4589-A4BD-3E5485120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71" y="4762853"/>
            <a:ext cx="2649817" cy="1987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49209-CE85-405D-ABD0-9AF9FD60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697" y="1281261"/>
            <a:ext cx="4182425" cy="3897246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Reproducibility:</a:t>
            </a:r>
          </a:p>
          <a:p>
            <a:r>
              <a:rPr lang="en-US" sz="2000" dirty="0"/>
              <a:t>Readme file: </a:t>
            </a:r>
          </a:p>
          <a:p>
            <a:pPr lvl="1"/>
            <a:r>
              <a:rPr lang="en-US" sz="2000" dirty="0"/>
              <a:t>explains the function of each piece of code </a:t>
            </a:r>
          </a:p>
          <a:p>
            <a:pPr lvl="1"/>
            <a:r>
              <a:rPr lang="en-US" sz="2000" dirty="0"/>
              <a:t>Describes all other non-figure files</a:t>
            </a:r>
          </a:p>
          <a:p>
            <a:pPr lvl="1"/>
            <a:r>
              <a:rPr lang="en-US" sz="2000" dirty="0"/>
              <a:t>Explains system for naming files</a:t>
            </a:r>
          </a:p>
          <a:p>
            <a:r>
              <a:rPr lang="en-US" sz="2000" dirty="0"/>
              <a:t>Text files with each figure: </a:t>
            </a:r>
          </a:p>
          <a:p>
            <a:pPr lvl="1"/>
            <a:r>
              <a:rPr lang="en-US" sz="2000" dirty="0"/>
              <a:t>Records the initial conditions and parameter values associated with each figure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5A5F9E-ADF5-40A6-B360-FA5323D45BE1}"/>
              </a:ext>
            </a:extLst>
          </p:cNvPr>
          <p:cNvSpPr txBox="1">
            <a:spLocks/>
          </p:cNvSpPr>
          <p:nvPr/>
        </p:nvSpPr>
        <p:spPr>
          <a:xfrm>
            <a:off x="6261046" y="1822973"/>
            <a:ext cx="4182425" cy="2813821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Next steps:</a:t>
            </a:r>
          </a:p>
          <a:p>
            <a:r>
              <a:rPr lang="en-US" sz="2000" dirty="0"/>
              <a:t>Finalize rigorous analysis of what occurs at steady states when cheater introduced. </a:t>
            </a:r>
          </a:p>
          <a:p>
            <a:r>
              <a:rPr lang="en-US" sz="2000" dirty="0"/>
              <a:t>Finish (carefully) writing the analysis</a:t>
            </a:r>
          </a:p>
          <a:p>
            <a:pPr lvl="1"/>
            <a:r>
              <a:rPr lang="en-US" sz="2000" dirty="0"/>
              <a:t>LaTeX!</a:t>
            </a:r>
          </a:p>
          <a:p>
            <a:r>
              <a:rPr lang="en-US" sz="2000" dirty="0"/>
              <a:t>Write the paper</a:t>
            </a:r>
          </a:p>
          <a:p>
            <a:r>
              <a:rPr lang="en-US" sz="2000" dirty="0"/>
              <a:t>Take the nap </a:t>
            </a:r>
          </a:p>
        </p:txBody>
      </p:sp>
    </p:spTree>
    <p:extLst>
      <p:ext uri="{BB962C8B-B14F-4D97-AF65-F5344CB8AC3E}">
        <p14:creationId xmlns:p14="http://schemas.microsoft.com/office/powerpoint/2010/main" val="34677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13537</TotalTime>
  <Words>586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Policing as a mechanism to avoid a tragedy of the commons in P. aeruginosa</vt:lpstr>
      <vt:lpstr>Policing to avoid a tragedy of the commons</vt:lpstr>
      <vt:lpstr>Police only </vt:lpstr>
      <vt:lpstr>Cooperator only </vt:lpstr>
      <vt:lpstr>Cooperator and Police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81</cp:revision>
  <dcterms:created xsi:type="dcterms:W3CDTF">2019-05-09T20:38:18Z</dcterms:created>
  <dcterms:modified xsi:type="dcterms:W3CDTF">2019-06-04T05:00:29Z</dcterms:modified>
</cp:coreProperties>
</file>