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00.png"/><Relationship Id="rId7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jpe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093229" cy="3541222"/>
            <a:chOff x="464117" y="1369892"/>
            <a:chExt cx="6093229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093229" cy="3541222"/>
              <a:chOff x="482138" y="1388225"/>
              <a:chExt cx="6093229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5BB981-F7BF-4337-B84D-9E13845E4AE6}"/>
                    </a:ext>
                  </a:extLst>
                </p:cNvPr>
                <p:cNvSpPr txBox="1"/>
                <p:nvPr/>
              </p:nvSpPr>
              <p:spPr>
                <a:xfrm>
                  <a:off x="1651113" y="2219396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7030A0"/>
                      </a:solidFill>
                    </a:rPr>
                    <a:t>s</a:t>
                  </a:r>
                  <a:r>
                    <a:rPr lang="en-US" sz="1400" baseline="30000" dirty="0">
                      <a:solidFill>
                        <a:srgbClr val="7030A0"/>
                      </a:solidFill>
                    </a:rPr>
                    <a:t>0</a:t>
                  </a:r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50" y="3815335"/>
                <a:ext cx="673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554" y="140698"/>
            <a:ext cx="10515600" cy="1325563"/>
          </a:xfrm>
        </p:spPr>
        <p:txBody>
          <a:bodyPr/>
          <a:lstStyle/>
          <a:p>
            <a:r>
              <a:rPr lang="en-US" b="1" dirty="0"/>
              <a:t>Division of labor in cooperators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6DAB-715F-4472-A179-C941C2F2049F}"/>
                  </a:ext>
                </a:extLst>
              </p:cNvPr>
              <p:cNvSpPr txBox="1"/>
              <p:nvPr/>
            </p:nvSpPr>
            <p:spPr>
              <a:xfrm>
                <a:off x="6969416" y="4856159"/>
                <a:ext cx="37786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6DAB-715F-4472-A179-C941C2F20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4856159"/>
                <a:ext cx="3778620" cy="646331"/>
              </a:xfrm>
              <a:prstGeom prst="rect">
                <a:avLst/>
              </a:prstGeom>
              <a:blipFill>
                <a:blip r:embed="rId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439"/>
            <a:ext cx="2801601" cy="1325563"/>
          </a:xfrm>
        </p:spPr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58740" y="1133297"/>
                <a:ext cx="280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0" y="1133297"/>
                <a:ext cx="2801600" cy="276999"/>
              </a:xfrm>
              <a:prstGeom prst="rect">
                <a:avLst/>
              </a:prstGeom>
              <a:blipFill>
                <a:blip r:embed="rId2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84880" y="1490240"/>
                <a:ext cx="134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1490240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25" t="-2174" r="-1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84880" y="1849727"/>
                <a:ext cx="2107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1849727"/>
                <a:ext cx="2107307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58739" y="2238125"/>
                <a:ext cx="2975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39" y="2238125"/>
                <a:ext cx="2975429" cy="276999"/>
              </a:xfrm>
              <a:prstGeom prst="rect">
                <a:avLst/>
              </a:prstGeom>
              <a:blipFill>
                <a:blip r:embed="rId5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4156363" y="1133297"/>
                <a:ext cx="3196244" cy="17235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says, for 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Contradiction.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3" y="1133297"/>
                <a:ext cx="3196244" cy="1723549"/>
              </a:xfrm>
              <a:prstGeom prst="rect">
                <a:avLst/>
              </a:prstGeom>
              <a:blipFill>
                <a:blip r:embed="rId6"/>
                <a:stretch>
                  <a:fillRect l="-3802" t="-3860" r="-1141" b="-5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97" y="664414"/>
            <a:ext cx="3662301" cy="2746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AC5EC2-8A31-4C65-8838-46E2B5E51071}"/>
              </a:ext>
            </a:extLst>
          </p:cNvPr>
          <p:cNvSpPr txBox="1">
            <a:spLocks/>
          </p:cNvSpPr>
          <p:nvPr/>
        </p:nvSpPr>
        <p:spPr>
          <a:xfrm>
            <a:off x="838199" y="3801397"/>
            <a:ext cx="3318164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/>
              <p:nvPr/>
            </p:nvSpPr>
            <p:spPr>
              <a:xfrm>
                <a:off x="858739" y="4496924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39" y="4496924"/>
                <a:ext cx="2801601" cy="276999"/>
              </a:xfrm>
              <a:prstGeom prst="rect">
                <a:avLst/>
              </a:prstGeom>
              <a:blipFill>
                <a:blip r:embed="rId8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/>
              <p:nvPr/>
            </p:nvSpPr>
            <p:spPr>
              <a:xfrm>
                <a:off x="884880" y="4853867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4853867"/>
                <a:ext cx="1348639" cy="276999"/>
              </a:xfrm>
              <a:prstGeom prst="rect">
                <a:avLst/>
              </a:prstGeom>
              <a:blipFill>
                <a:blip r:embed="rId9"/>
                <a:stretch>
                  <a:fillRect l="-4525" t="-2174" r="-1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/>
              <p:nvPr/>
            </p:nvSpPr>
            <p:spPr>
              <a:xfrm>
                <a:off x="884880" y="5213354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0" y="5213354"/>
                <a:ext cx="1356205" cy="276999"/>
              </a:xfrm>
              <a:prstGeom prst="rect">
                <a:avLst/>
              </a:prstGeom>
              <a:blipFill>
                <a:blip r:embed="rId10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/>
              <p:nvPr/>
            </p:nvSpPr>
            <p:spPr>
              <a:xfrm>
                <a:off x="838199" y="5545488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45488"/>
                <a:ext cx="2062295" cy="276999"/>
              </a:xfrm>
              <a:prstGeom prst="rect">
                <a:avLst/>
              </a:prstGeom>
              <a:blipFill>
                <a:blip r:embed="rId11"/>
                <a:stretch>
                  <a:fillRect l="-885" t="-2222" r="-35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8899C-0A74-4ED0-90B9-FE6E54317330}"/>
                  </a:ext>
                </a:extLst>
              </p:cNvPr>
              <p:cNvSpPr txBox="1"/>
              <p:nvPr/>
            </p:nvSpPr>
            <p:spPr>
              <a:xfrm>
                <a:off x="4115897" y="4496924"/>
                <a:ext cx="319624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Contradiction.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8899C-0A74-4ED0-90B9-FE6E5431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97" y="4496924"/>
                <a:ext cx="3196244" cy="1754326"/>
              </a:xfrm>
              <a:prstGeom prst="rect">
                <a:avLst/>
              </a:prstGeom>
              <a:blipFill>
                <a:blip r:embed="rId12"/>
                <a:stretch>
                  <a:fillRect l="-3612" t="-2422" r="-133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45C5CE8-7DC0-4BF0-BD6C-AF7A357AAD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98" y="3803719"/>
            <a:ext cx="3662301" cy="2746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433633" y="4069387"/>
                <a:ext cx="3465848" cy="2370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for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three steady 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state solutions.   </a:t>
                </a:r>
              </a:p>
              <a:p>
                <a:br>
                  <a:rPr lang="en-US" b="0" dirty="0"/>
                </a:br>
                <a:r>
                  <a:rPr lang="en-US" b="0" dirty="0"/>
                  <a:t> One stable, one unstable.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3" y="4069387"/>
                <a:ext cx="3465848" cy="2370777"/>
              </a:xfrm>
              <a:prstGeom prst="rect">
                <a:avLst/>
              </a:prstGeom>
              <a:blipFill>
                <a:blip r:embed="rId2"/>
                <a:stretch>
                  <a:fillRect l="-2452" t="-3333" b="-48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51" t="-4444" r="-25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20B42A-3ECD-4A0D-914F-5E07C341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2" y="191193"/>
            <a:ext cx="4317076" cy="3237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37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blipFill>
                <a:blip r:embed="rId2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/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blipFill>
                <a:blip r:embed="rId6"/>
                <a:stretch>
                  <a:fillRect t="-4444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4708742" y="1413689"/>
                <a:ext cx="3109981" cy="2000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b="0" dirty="0"/>
                  <a:t> Contradiction. Thus a tragedy should </a:t>
                </a:r>
              </a:p>
              <a:p>
                <a:r>
                  <a:rPr lang="en-US" sz="1600" dirty="0"/>
                  <a:t> </a:t>
                </a:r>
                <a:r>
                  <a:rPr lang="en-US" sz="1600" b="0" dirty="0"/>
                  <a:t>occur.</a:t>
                </a:r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2" y="1413689"/>
                <a:ext cx="3109981" cy="2000548"/>
              </a:xfrm>
              <a:prstGeom prst="rect">
                <a:avLst/>
              </a:prstGeom>
              <a:blipFill>
                <a:blip r:embed="rId7"/>
                <a:stretch>
                  <a:fillRect l="-2144" t="-2121" r="-3899" b="-48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396FE64-FA01-4F31-8CBC-816E13FF9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35" y="954956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7C8A6D-910F-49FD-BB99-7B0BA01866FD}"/>
              </a:ext>
            </a:extLst>
          </p:cNvPr>
          <p:cNvSpPr txBox="1">
            <a:spLocks/>
          </p:cNvSpPr>
          <p:nvPr/>
        </p:nvSpPr>
        <p:spPr>
          <a:xfrm>
            <a:off x="838200" y="3237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Cooperator and Cheater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0873F-E885-48B6-9917-22B5218E8AC1}"/>
                  </a:ext>
                </a:extLst>
              </p:cNvPr>
              <p:cNvSpPr txBox="1"/>
              <p:nvPr/>
            </p:nvSpPr>
            <p:spPr>
              <a:xfrm>
                <a:off x="1102974" y="4218779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0873F-E885-48B6-9917-22B5218E8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74" y="4218779"/>
                <a:ext cx="3365793" cy="276999"/>
              </a:xfrm>
              <a:prstGeom prst="rect">
                <a:avLst/>
              </a:prstGeom>
              <a:blipFill>
                <a:blip r:embed="rId9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17479E-BD45-4398-A57E-DE8CAE64B055}"/>
                  </a:ext>
                </a:extLst>
              </p:cNvPr>
              <p:cNvSpPr txBox="1"/>
              <p:nvPr/>
            </p:nvSpPr>
            <p:spPr>
              <a:xfrm>
                <a:off x="1129115" y="4575722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17479E-BD45-4398-A57E-DE8CAE64B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5" y="4575722"/>
                <a:ext cx="2089867" cy="276999"/>
              </a:xfrm>
              <a:prstGeom prst="rect">
                <a:avLst/>
              </a:prstGeom>
              <a:blipFill>
                <a:blip r:embed="rId10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8F2216-9B99-4A95-9E33-989BF654E68F}"/>
                  </a:ext>
                </a:extLst>
              </p:cNvPr>
              <p:cNvSpPr txBox="1"/>
              <p:nvPr/>
            </p:nvSpPr>
            <p:spPr>
              <a:xfrm>
                <a:off x="1129115" y="493520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8F2216-9B99-4A95-9E33-989BF654E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5" y="4935209"/>
                <a:ext cx="1356205" cy="276999"/>
              </a:xfrm>
              <a:prstGeom prst="rect">
                <a:avLst/>
              </a:prstGeom>
              <a:blipFill>
                <a:blip r:embed="rId11"/>
                <a:stretch>
                  <a:fillRect l="-3139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5C3FB-2472-403C-AC2C-F7E04D141FD7}"/>
                  </a:ext>
                </a:extLst>
              </p:cNvPr>
              <p:cNvSpPr txBox="1"/>
              <p:nvPr/>
            </p:nvSpPr>
            <p:spPr>
              <a:xfrm>
                <a:off x="1075693" y="5646965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5C3FB-2472-403C-AC2C-F7E04D141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5646965"/>
                <a:ext cx="2062295" cy="276999"/>
              </a:xfrm>
              <a:prstGeom prst="rect">
                <a:avLst/>
              </a:prstGeom>
              <a:blipFill>
                <a:blip r:embed="rId12"/>
                <a:stretch>
                  <a:fillRect l="-1180" t="-2174" r="-354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0F4A96-7736-4F11-B14F-F0096214FD0A}"/>
                  </a:ext>
                </a:extLst>
              </p:cNvPr>
              <p:cNvSpPr txBox="1"/>
              <p:nvPr/>
            </p:nvSpPr>
            <p:spPr>
              <a:xfrm>
                <a:off x="1102974" y="5322540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0F4A96-7736-4F11-B14F-F0096214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74" y="5322540"/>
                <a:ext cx="2869760" cy="276999"/>
              </a:xfrm>
              <a:prstGeom prst="rect">
                <a:avLst/>
              </a:prstGeom>
              <a:blipFill>
                <a:blip r:embed="rId13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595625-12F7-4E63-BB28-0623A19D6B9C}"/>
                  </a:ext>
                </a:extLst>
              </p:cNvPr>
              <p:cNvSpPr txBox="1"/>
              <p:nvPr/>
            </p:nvSpPr>
            <p:spPr>
              <a:xfrm>
                <a:off x="4677497" y="4275835"/>
                <a:ext cx="3141226" cy="22325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</a:t>
                </a:r>
                <a:r>
                  <a:rPr lang="en-US" sz="1600" dirty="0">
                    <a:latin typeface="Cambria Math" panose="02040503050406030204" pitchFamily="18" charset="0"/>
                  </a:rPr>
                  <a:t>, for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sz="16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sz="1600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. </a:t>
                </a:r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595625-12F7-4E63-BB28-0623A19D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497" y="4275835"/>
                <a:ext cx="3141226" cy="2232534"/>
              </a:xfrm>
              <a:prstGeom prst="rect">
                <a:avLst/>
              </a:prstGeom>
              <a:blipFill>
                <a:blip r:embed="rId14"/>
                <a:stretch>
                  <a:fillRect l="-2317" t="-2710" b="-43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close up of a map&#10;&#10;Description generated with high confidence">
            <a:extLst>
              <a:ext uri="{FF2B5EF4-FFF2-40B4-BE49-F238E27FC236}">
                <a16:creationId xmlns:a16="http://schemas.microsoft.com/office/drawing/2014/main" id="{E9994DBC-B079-46F3-A57E-5D6AB46ED4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35" y="4028303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8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and Police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/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blipFill>
                <a:blip r:embed="rId2"/>
                <a:stretch>
                  <a:fillRect l="-554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/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/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/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174" r="-19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/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/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 Analysis says,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      </a:t>
                </a:r>
                <a:r>
                  <a:rPr lang="en-US" dirty="0">
                    <a:latin typeface="Cambria Math" panose="02040503050406030204" pitchFamily="18" charset="0"/>
                  </a:rPr>
                  <a:t>Requires: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sufficiently small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blipFill>
                <a:blip r:embed="rId7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448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Policing as a mechanism to avoid a tragedy of the commons in P. aeruginosa</vt:lpstr>
      <vt:lpstr>Division of labor in cooperators</vt:lpstr>
      <vt:lpstr>Police only </vt:lpstr>
      <vt:lpstr>Cooperator only </vt:lpstr>
      <vt:lpstr> Police and Cheater </vt:lpstr>
      <vt:lpstr>Cooperator and Police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64</cp:revision>
  <dcterms:created xsi:type="dcterms:W3CDTF">2019-05-09T20:38:18Z</dcterms:created>
  <dcterms:modified xsi:type="dcterms:W3CDTF">2019-05-29T22:43:15Z</dcterms:modified>
</cp:coreProperties>
</file>