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77" d="100"/>
          <a:sy n="77" d="100"/>
        </p:scale>
        <p:origin x="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DA1E-993A-4ABE-B695-8C34ADCF6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1CCF2-E6C0-4D14-AF3F-4EEAB341A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3C3D-8B22-4353-BB75-7E585C59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9F45-18ED-4B70-A0B5-299407F7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8AC7-2B28-499F-8F4D-3CD593C9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D4B8-C94E-4C44-9012-55802B7B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5E17A-7724-4054-A84C-8A7AD8A92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E9A3-E51D-421F-A066-82E0D0BF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66B9-27DD-46CD-AB82-580B02E1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D5D7-4CFA-4103-9502-097E8BAB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7BD92-5646-496D-BFD0-2F31501CE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6FF56-BF6F-409F-B860-F146934AF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2EAB-4B61-4049-9BD5-CA244E71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654E-E1DA-44C0-B945-A4D52A16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9A8D-F57B-44DE-8385-F5DE9A1D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F36E-04B7-456B-9F04-2B1CEFF2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2448-E035-478A-9BE2-D4BCEC92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3BA4-BC62-4E40-94BD-0FF38E7B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641A-D2A2-4188-82C0-0FE57067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C702-4F08-4BF1-816B-6A3B0D72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BDAF-A333-4D45-AC89-823C8892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BFEFE-C210-4F8E-9CF6-7E0D92A3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119E-0275-4043-BD9A-A1527C1E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8AAD-F787-45A2-9DAD-BC506F8F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0F20-C113-43A0-9272-B655A019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C2E0-E73D-4F31-8F4E-D42DA699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5F53-2756-40C4-BCDB-909941509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8A4C-CADB-44B7-A9BB-A15A65B37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C41B-9693-4BD5-A4E2-1107AD2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067F1-80CB-47C0-AE6A-9CD9983B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813FE-6265-43FE-9407-541E5497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2B92-F4FD-4DE2-9F37-1BA553BB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5D0E0-51DA-4942-88E5-AC6C4F40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C83B-D231-4AED-A0EC-0BD2A8613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8F4DC-2BDD-45A6-B0F9-03C02AE41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3CCA7-D5B6-4FEA-9E71-0DFEFEFA0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861EE-3C83-49E9-B2B4-52E55927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9874C-611C-48F9-A9C7-6BD9EE40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BDE49-A3EF-4028-BBD3-B01731BA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78F1-ADE9-40E6-950F-D87304A5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2CD06-B173-46B3-915E-CE5569E9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3B197-E71B-468E-82AA-F96618E3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7B020-379F-423D-8681-B50D9CB6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F19D7-D4BE-49B4-B73C-2271761F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301BB-DC09-4CF5-854A-5B31D0AB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F8AD-00FA-4C56-80A2-5BE6E5E7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E26A-28DD-49E9-AE1E-B1B0EFA7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A451-0A6B-4D0F-A7CC-FBB2342D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BD66A-CA8E-4D11-9B6D-5F2A6B1AE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15D2A-256B-434A-BC67-D40B36D6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DFCC9-499E-4C53-825D-48B952E8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EE687-C6D0-4B77-BA0D-60BC6870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957B-45A2-428C-9CFC-21297DC1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4EB3B-F26F-47DE-AEBC-73BFE6330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F677F-079F-4CEE-95E6-BD3D2DE52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FD67C-0933-4208-9477-BEE6BE4F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C25D-CD97-4275-BAA6-7C0685E2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27819-44A0-465C-9550-43FC9923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A85DE-5E5B-468C-B443-7BDF4D0B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BCB87-1AEF-41DE-B77B-90EAD833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5186-A1DA-43AA-B4E6-087127710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AE1E-DCF4-45E4-8E54-2F3B41FA7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37F2-A7D0-43A6-A51C-20782C694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0.png"/><Relationship Id="rId7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5" Type="http://schemas.openxmlformats.org/officeDocument/2006/relationships/image" Target="../media/image37.jpe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88F8-9DC7-4C8A-9443-D40B0E555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Policing as a mechanism to avoid a tragedy of the commons in </a:t>
            </a:r>
            <a:r>
              <a:rPr lang="en-US" i="1" dirty="0"/>
              <a:t>P. aeruginosa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33F30-C1A6-41D0-8938-72B7A8AA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0188"/>
            <a:ext cx="9144000" cy="6276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Bryan K. Lynn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8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CDC001-EFEB-4FF2-84D7-40F3E3C6D9B8}"/>
              </a:ext>
            </a:extLst>
          </p:cNvPr>
          <p:cNvSpPr/>
          <p:nvPr/>
        </p:nvSpPr>
        <p:spPr>
          <a:xfrm>
            <a:off x="1161528" y="5850347"/>
            <a:ext cx="528894" cy="21613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50EEFD9-0F12-4006-890B-6C6C9DB2295E}"/>
              </a:ext>
            </a:extLst>
          </p:cNvPr>
          <p:cNvSpPr/>
          <p:nvPr/>
        </p:nvSpPr>
        <p:spPr>
          <a:xfrm>
            <a:off x="1161528" y="5407992"/>
            <a:ext cx="528894" cy="2161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720808-5C10-4967-8F2B-E887C9F99C6F}"/>
              </a:ext>
            </a:extLst>
          </p:cNvPr>
          <p:cNvSpPr txBox="1"/>
          <p:nvPr/>
        </p:nvSpPr>
        <p:spPr>
          <a:xfrm>
            <a:off x="1876684" y="6126821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 </a:t>
            </a:r>
            <a:r>
              <a:rPr lang="en-US" dirty="0"/>
              <a:t>: cheater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7701AC-CAF0-42F1-9D03-3FE1CA6C7D38}"/>
              </a:ext>
            </a:extLst>
          </p:cNvPr>
          <p:cNvSpPr txBox="1"/>
          <p:nvPr/>
        </p:nvSpPr>
        <p:spPr>
          <a:xfrm>
            <a:off x="1900835" y="5331392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: cooperator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3E7A260-6961-4496-AB76-612E5BF29B89}"/>
              </a:ext>
            </a:extLst>
          </p:cNvPr>
          <p:cNvSpPr/>
          <p:nvPr/>
        </p:nvSpPr>
        <p:spPr>
          <a:xfrm>
            <a:off x="1161528" y="6280022"/>
            <a:ext cx="528894" cy="216131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D75253-6977-485B-828B-7BF80765B7A4}"/>
              </a:ext>
            </a:extLst>
          </p:cNvPr>
          <p:cNvSpPr txBox="1"/>
          <p:nvPr/>
        </p:nvSpPr>
        <p:spPr>
          <a:xfrm>
            <a:off x="1907938" y="5740065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: policer</a:t>
            </a:r>
            <a:r>
              <a:rPr lang="en-US" baseline="-25000" dirty="0"/>
              <a:t> 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60780F-5A64-452A-B161-933DDE43071F}"/>
              </a:ext>
            </a:extLst>
          </p:cNvPr>
          <p:cNvGrpSpPr/>
          <p:nvPr/>
        </p:nvGrpSpPr>
        <p:grpSpPr>
          <a:xfrm>
            <a:off x="464117" y="1369892"/>
            <a:ext cx="6417686" cy="3541222"/>
            <a:chOff x="464117" y="1369892"/>
            <a:chExt cx="6417686" cy="354122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A69559-9E2D-466A-9251-AB5920A6075C}"/>
                </a:ext>
              </a:extLst>
            </p:cNvPr>
            <p:cNvGrpSpPr/>
            <p:nvPr/>
          </p:nvGrpSpPr>
          <p:grpSpPr>
            <a:xfrm>
              <a:off x="464117" y="1369892"/>
              <a:ext cx="6417686" cy="3541222"/>
              <a:chOff x="482138" y="1388225"/>
              <a:chExt cx="6417686" cy="3541222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26C5A7E-10AA-4C4C-A3D6-A5AACEAAFAD3}"/>
                  </a:ext>
                </a:extLst>
              </p:cNvPr>
              <p:cNvGrpSpPr/>
              <p:nvPr/>
            </p:nvGrpSpPr>
            <p:grpSpPr>
              <a:xfrm>
                <a:off x="482138" y="1388225"/>
                <a:ext cx="5769033" cy="3541222"/>
                <a:chOff x="482138" y="1388225"/>
                <a:chExt cx="5769033" cy="354122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DC009CF-B46F-419E-B8D8-CE1D40F6FCAF}"/>
                    </a:ext>
                  </a:extLst>
                </p:cNvPr>
                <p:cNvGrpSpPr/>
                <p:nvPr/>
              </p:nvGrpSpPr>
              <p:grpSpPr>
                <a:xfrm>
                  <a:off x="482138" y="1388225"/>
                  <a:ext cx="5769033" cy="3541222"/>
                  <a:chOff x="482138" y="1388225"/>
                  <a:chExt cx="5769033" cy="3541222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240BADA3-A9BE-44BF-AEE6-08F510721063}"/>
                      </a:ext>
                    </a:extLst>
                  </p:cNvPr>
                  <p:cNvGrpSpPr/>
                  <p:nvPr/>
                </p:nvGrpSpPr>
                <p:grpSpPr>
                  <a:xfrm>
                    <a:off x="972589" y="1388225"/>
                    <a:ext cx="4875414" cy="3541222"/>
                    <a:chOff x="972589" y="1388225"/>
                    <a:chExt cx="4875414" cy="3541222"/>
                  </a:xfrm>
                </p:grpSpPr>
                <p:sp>
                  <p:nvSpPr>
                    <p:cNvPr id="71" name="Rectangle: Rounded Corners 70">
                      <a:extLst>
                        <a:ext uri="{FF2B5EF4-FFF2-40B4-BE49-F238E27FC236}">
                          <a16:creationId xmlns:a16="http://schemas.microsoft.com/office/drawing/2014/main" id="{B8684C59-1C91-4BB6-A0F7-6EFD07D6A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1388225"/>
                      <a:ext cx="4788131" cy="3541222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CDEECC76-66E1-4FF4-9D2A-43BB004613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2011680"/>
                      <a:ext cx="45719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DD31A2D-2872-4126-9A82-B5212AF9C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436" y="3693621"/>
                      <a:ext cx="174567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5C7DDBE7-3885-44AF-8865-DDA83D4B7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003367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41BA2ED9-8BDC-44AA-BA5A-393AC7904D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618509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223E88A-0ED8-4C4A-BBB6-C116610EC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3693621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FC924F55-69C6-428D-A02C-89533C31E7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4300450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0E050E7-234B-4A3E-BA94-AE884CF07368}"/>
                    </a:ext>
                  </a:extLst>
                </p:cNvPr>
                <p:cNvCxnSpPr/>
                <p:nvPr/>
              </p:nvCxnSpPr>
              <p:spPr>
                <a:xfrm>
                  <a:off x="482138" y="2377441"/>
                  <a:ext cx="1163781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C2B29BF-10DF-4358-BB27-E5A3365726D3}"/>
                    </a:ext>
                  </a:extLst>
                </p:cNvPr>
                <p:cNvSpPr txBox="1"/>
                <p:nvPr/>
              </p:nvSpPr>
              <p:spPr>
                <a:xfrm>
                  <a:off x="995448" y="2065508"/>
                  <a:ext cx="673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d(s</a:t>
                  </a:r>
                  <a:r>
                    <a:rPr lang="en-US" sz="1400" baseline="30000" dirty="0"/>
                    <a:t>0</a:t>
                  </a:r>
                  <a:r>
                    <a:rPr lang="en-US" sz="1400" dirty="0"/>
                    <a:t> )</a:t>
                  </a: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640765-CA4D-477F-8BB9-4AE49A7EDD2E}"/>
                  </a:ext>
                </a:extLst>
              </p:cNvPr>
              <p:cNvSpPr txBox="1"/>
              <p:nvPr/>
            </p:nvSpPr>
            <p:spPr>
              <a:xfrm>
                <a:off x="5338849" y="3815335"/>
                <a:ext cx="1560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d(</a:t>
                </a:r>
                <a:r>
                  <a:rPr lang="en-US" sz="1400" dirty="0" err="1"/>
                  <a:t>s,e,t</a:t>
                </a:r>
                <a:r>
                  <a:rPr lang="en-US" sz="1400" err="1"/>
                  <a:t>,</a:t>
                </a:r>
                <a:r>
                  <a:rPr lang="en-US" sz="1400"/>
                  <a:t>x</a:t>
                </a:r>
                <a:r>
                  <a:rPr lang="en-US" sz="1400" baseline="-25000"/>
                  <a:t>1</a:t>
                </a:r>
                <a:r>
                  <a:rPr lang="en-US" sz="1400"/>
                  <a:t>,x</a:t>
                </a:r>
                <a:r>
                  <a:rPr lang="en-US" sz="1400" baseline="-25000"/>
                  <a:t>2</a:t>
                </a:r>
                <a:r>
                  <a:rPr lang="en-US" sz="1400"/>
                  <a:t>,x</a:t>
                </a:r>
                <a:r>
                  <a:rPr lang="en-US" sz="1400" baseline="-25000"/>
                  <a:t>3</a:t>
                </a:r>
                <a:r>
                  <a:rPr lang="en-US" sz="1400"/>
                  <a:t>)</a:t>
                </a:r>
                <a:endParaRPr lang="en-US" sz="1400" dirty="0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DDCF679-5953-4409-A769-2C2EAE7D3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2615" y="4123113"/>
                <a:ext cx="12427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746BD27-2654-448F-BB8A-36B54FD3C2BB}"/>
                </a:ext>
              </a:extLst>
            </p:cNvPr>
            <p:cNvSpPr/>
            <p:nvPr/>
          </p:nvSpPr>
          <p:spPr>
            <a:xfrm>
              <a:off x="2195684" y="2586745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687FAFE-86CC-4894-8798-72252A1B5DA0}"/>
                </a:ext>
              </a:extLst>
            </p:cNvPr>
            <p:cNvSpPr/>
            <p:nvPr/>
          </p:nvSpPr>
          <p:spPr>
            <a:xfrm>
              <a:off x="1612237" y="3096390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3F67337-D3BC-43A2-AFC3-3DED07ED63C9}"/>
                </a:ext>
              </a:extLst>
            </p:cNvPr>
            <p:cNvSpPr/>
            <p:nvPr/>
          </p:nvSpPr>
          <p:spPr>
            <a:xfrm>
              <a:off x="4868401" y="2454723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1DD06C-8CE6-4962-A6C5-5765568DEDF5}"/>
                </a:ext>
              </a:extLst>
            </p:cNvPr>
            <p:cNvSpPr/>
            <p:nvPr/>
          </p:nvSpPr>
          <p:spPr>
            <a:xfrm>
              <a:off x="1687660" y="4192384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37B2E43-4E8F-4993-B8D8-364FC8E21CAF}"/>
                </a:ext>
              </a:extLst>
            </p:cNvPr>
            <p:cNvSpPr/>
            <p:nvPr/>
          </p:nvSpPr>
          <p:spPr>
            <a:xfrm>
              <a:off x="3459743" y="4346272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BA70427-33FF-42F9-904E-05ED38B808E9}"/>
                </a:ext>
              </a:extLst>
            </p:cNvPr>
            <p:cNvSpPr/>
            <p:nvPr/>
          </p:nvSpPr>
          <p:spPr>
            <a:xfrm>
              <a:off x="4488699" y="3861157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2F61CDD-6439-4343-9744-AA77E57A6718}"/>
                </a:ext>
              </a:extLst>
            </p:cNvPr>
            <p:cNvSpPr/>
            <p:nvPr/>
          </p:nvSpPr>
          <p:spPr>
            <a:xfrm>
              <a:off x="3246285" y="284379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7C4DE81-9F49-48E6-9D59-E0C62EB7FBFF}"/>
                </a:ext>
              </a:extLst>
            </p:cNvPr>
            <p:cNvSpPr/>
            <p:nvPr/>
          </p:nvSpPr>
          <p:spPr>
            <a:xfrm>
              <a:off x="4224252" y="3212869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96ADE51-869B-4E0E-9281-EC7325D4D584}"/>
                </a:ext>
              </a:extLst>
            </p:cNvPr>
            <p:cNvSpPr/>
            <p:nvPr/>
          </p:nvSpPr>
          <p:spPr>
            <a:xfrm>
              <a:off x="2620591" y="4077288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2BCFE25-085A-466F-BA5B-C637F7DFA674}"/>
                </a:ext>
              </a:extLst>
            </p:cNvPr>
            <p:cNvSpPr/>
            <p:nvPr/>
          </p:nvSpPr>
          <p:spPr>
            <a:xfrm>
              <a:off x="4518132" y="4461163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CA59729-8BAA-491A-A659-FD2E5BA655EF}"/>
                </a:ext>
              </a:extLst>
            </p:cNvPr>
            <p:cNvSpPr/>
            <p:nvPr/>
          </p:nvSpPr>
          <p:spPr>
            <a:xfrm>
              <a:off x="3271224" y="217857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6A82225-A768-4EAE-B12C-301C9B89A823}"/>
                </a:ext>
              </a:extLst>
            </p:cNvPr>
            <p:cNvSpPr/>
            <p:nvPr/>
          </p:nvSpPr>
          <p:spPr>
            <a:xfrm>
              <a:off x="2132301" y="1716631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AE38794-4042-44EE-BCAF-8D15F2A596CA}"/>
                </a:ext>
              </a:extLst>
            </p:cNvPr>
            <p:cNvSpPr/>
            <p:nvPr/>
          </p:nvSpPr>
          <p:spPr>
            <a:xfrm>
              <a:off x="4212382" y="1652207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D7C4665-B37F-4ABF-B050-0EA11BFF4755}"/>
                </a:ext>
              </a:extLst>
            </p:cNvPr>
            <p:cNvSpPr/>
            <p:nvPr/>
          </p:nvSpPr>
          <p:spPr>
            <a:xfrm>
              <a:off x="2612531" y="3595460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37ACED6B-B05E-4896-9B7D-637210196EDB}"/>
              </a:ext>
            </a:extLst>
          </p:cNvPr>
          <p:cNvSpPr/>
          <p:nvPr/>
        </p:nvSpPr>
        <p:spPr>
          <a:xfrm>
            <a:off x="1238596" y="2843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2DA177-296A-4E6E-970F-0A073D51AA7D}"/>
              </a:ext>
            </a:extLst>
          </p:cNvPr>
          <p:cNvSpPr/>
          <p:nvPr/>
        </p:nvSpPr>
        <p:spPr>
          <a:xfrm>
            <a:off x="1317909" y="392509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6F9D2C8-751E-4087-AD19-65BEA3599F70}"/>
              </a:ext>
            </a:extLst>
          </p:cNvPr>
          <p:cNvSpPr/>
          <p:nvPr/>
        </p:nvSpPr>
        <p:spPr>
          <a:xfrm>
            <a:off x="3934604" y="19314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DB07A63-1E0D-4E45-A075-30AA4031FE82}"/>
              </a:ext>
            </a:extLst>
          </p:cNvPr>
          <p:cNvSpPr/>
          <p:nvPr/>
        </p:nvSpPr>
        <p:spPr>
          <a:xfrm>
            <a:off x="3104621" y="188612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1A389EF-CA9A-4E37-9B62-83496619284D}"/>
              </a:ext>
            </a:extLst>
          </p:cNvPr>
          <p:cNvSpPr/>
          <p:nvPr/>
        </p:nvSpPr>
        <p:spPr>
          <a:xfrm>
            <a:off x="2831005" y="322163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EAF71E1-A127-4296-AEED-4C21D5040FB2}"/>
              </a:ext>
            </a:extLst>
          </p:cNvPr>
          <p:cNvSpPr/>
          <p:nvPr/>
        </p:nvSpPr>
        <p:spPr>
          <a:xfrm>
            <a:off x="2000596" y="3605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F13F7F1-76B3-489B-8E74-A6EC44C4BBD0}"/>
              </a:ext>
            </a:extLst>
          </p:cNvPr>
          <p:cNvSpPr/>
          <p:nvPr/>
        </p:nvSpPr>
        <p:spPr>
          <a:xfrm>
            <a:off x="4104316" y="381787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D7CE436-29E4-47FE-8897-20B765A4DE8A}"/>
              </a:ext>
            </a:extLst>
          </p:cNvPr>
          <p:cNvSpPr/>
          <p:nvPr/>
        </p:nvSpPr>
        <p:spPr>
          <a:xfrm>
            <a:off x="2305396" y="39105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05ECFA-C54C-40DB-8719-16546A4D95EB}"/>
              </a:ext>
            </a:extLst>
          </p:cNvPr>
          <p:cNvSpPr/>
          <p:nvPr/>
        </p:nvSpPr>
        <p:spPr>
          <a:xfrm>
            <a:off x="3158654" y="4575615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6DD7DE2-2471-4ED6-A113-9174033800D6}"/>
              </a:ext>
            </a:extLst>
          </p:cNvPr>
          <p:cNvSpPr/>
          <p:nvPr/>
        </p:nvSpPr>
        <p:spPr>
          <a:xfrm>
            <a:off x="4265630" y="2839040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E7A6781-C9DF-4E63-BE85-146097089EB4}"/>
              </a:ext>
            </a:extLst>
          </p:cNvPr>
          <p:cNvSpPr/>
          <p:nvPr/>
        </p:nvSpPr>
        <p:spPr>
          <a:xfrm>
            <a:off x="3688423" y="257967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AF5CC51-AC6A-4400-9473-F49BF5C42194}"/>
              </a:ext>
            </a:extLst>
          </p:cNvPr>
          <p:cNvSpPr/>
          <p:nvPr/>
        </p:nvSpPr>
        <p:spPr>
          <a:xfrm>
            <a:off x="5362740" y="18050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3F34392-556E-4580-83B9-E4DFFE2CAA4C}"/>
              </a:ext>
            </a:extLst>
          </p:cNvPr>
          <p:cNvSpPr/>
          <p:nvPr/>
        </p:nvSpPr>
        <p:spPr>
          <a:xfrm>
            <a:off x="4391804" y="23886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125143E-0E2B-4023-86AA-8E33E0DA3789}"/>
              </a:ext>
            </a:extLst>
          </p:cNvPr>
          <p:cNvSpPr/>
          <p:nvPr/>
        </p:nvSpPr>
        <p:spPr>
          <a:xfrm>
            <a:off x="5515140" y="19574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68F56F-93B9-4A26-8E20-21D86D9221A9}"/>
              </a:ext>
            </a:extLst>
          </p:cNvPr>
          <p:cNvSpPr/>
          <p:nvPr/>
        </p:nvSpPr>
        <p:spPr>
          <a:xfrm>
            <a:off x="5139856" y="325891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2500C0C-0F03-408E-9EC0-BE7F71329364}"/>
              </a:ext>
            </a:extLst>
          </p:cNvPr>
          <p:cNvSpPr txBox="1"/>
          <p:nvPr/>
        </p:nvSpPr>
        <p:spPr>
          <a:xfrm>
            <a:off x="3493773" y="193258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4DF1BCC-8466-44DD-B77E-5A79AF5568ED}"/>
              </a:ext>
            </a:extLst>
          </p:cNvPr>
          <p:cNvSpPr txBox="1"/>
          <p:nvPr/>
        </p:nvSpPr>
        <p:spPr>
          <a:xfrm>
            <a:off x="2221487" y="2312868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DFE8F7-13F8-4E9E-908A-862F75D488D3}"/>
              </a:ext>
            </a:extLst>
          </p:cNvPr>
          <p:cNvSpPr txBox="1"/>
          <p:nvPr/>
        </p:nvSpPr>
        <p:spPr>
          <a:xfrm>
            <a:off x="4445837" y="294495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C7F88C3-E0B0-4E8D-B6BA-822532F79701}"/>
              </a:ext>
            </a:extLst>
          </p:cNvPr>
          <p:cNvSpPr txBox="1"/>
          <p:nvPr/>
        </p:nvSpPr>
        <p:spPr>
          <a:xfrm>
            <a:off x="4929442" y="219047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2D6BD7-762D-4C11-8ED7-02C256A177FD}"/>
              </a:ext>
            </a:extLst>
          </p:cNvPr>
          <p:cNvSpPr txBox="1"/>
          <p:nvPr/>
        </p:nvSpPr>
        <p:spPr>
          <a:xfrm>
            <a:off x="2267627" y="186285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8F52369-2E92-4679-AD82-CD5CF18CF847}"/>
              </a:ext>
            </a:extLst>
          </p:cNvPr>
          <p:cNvSpPr txBox="1"/>
          <p:nvPr/>
        </p:nvSpPr>
        <p:spPr>
          <a:xfrm>
            <a:off x="4367646" y="4212443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2525BC-323B-4668-A599-77DA04C26F14}"/>
              </a:ext>
            </a:extLst>
          </p:cNvPr>
          <p:cNvSpPr txBox="1"/>
          <p:nvPr/>
        </p:nvSpPr>
        <p:spPr>
          <a:xfrm>
            <a:off x="2765189" y="383569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63134C2-58B2-44E8-9763-ECAC91777775}"/>
              </a:ext>
            </a:extLst>
          </p:cNvPr>
          <p:cNvSpPr txBox="1"/>
          <p:nvPr/>
        </p:nvSpPr>
        <p:spPr>
          <a:xfrm>
            <a:off x="3073328" y="2625114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DD4AD6A-8AFD-4552-A7A1-C755848C0D22}"/>
              </a:ext>
            </a:extLst>
          </p:cNvPr>
          <p:cNvSpPr txBox="1"/>
          <p:nvPr/>
        </p:nvSpPr>
        <p:spPr>
          <a:xfrm>
            <a:off x="1819462" y="2831808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40BA88D-0BA6-40A0-AE32-3FF2539AA5FA}"/>
              </a:ext>
            </a:extLst>
          </p:cNvPr>
          <p:cNvSpPr txBox="1"/>
          <p:nvPr/>
        </p:nvSpPr>
        <p:spPr>
          <a:xfrm>
            <a:off x="1795723" y="395701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6570EA-BB19-4BE1-96E6-4E2780BB9BAE}"/>
              </a:ext>
            </a:extLst>
          </p:cNvPr>
          <p:cNvSpPr txBox="1"/>
          <p:nvPr/>
        </p:nvSpPr>
        <p:spPr>
          <a:xfrm>
            <a:off x="4400715" y="357323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03AE862-10E6-4104-B507-C41DBEC1DD03}"/>
              </a:ext>
            </a:extLst>
          </p:cNvPr>
          <p:cNvSpPr txBox="1"/>
          <p:nvPr/>
        </p:nvSpPr>
        <p:spPr>
          <a:xfrm>
            <a:off x="1374434" y="161943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D7295D-C995-467D-92F0-A48E5F836294}"/>
              </a:ext>
            </a:extLst>
          </p:cNvPr>
          <p:cNvSpPr txBox="1"/>
          <p:nvPr/>
        </p:nvSpPr>
        <p:spPr>
          <a:xfrm>
            <a:off x="3437733" y="153070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C98B0D2-3A05-46F2-969C-7CF92FC251DE}"/>
              </a:ext>
            </a:extLst>
          </p:cNvPr>
          <p:cNvSpPr txBox="1"/>
          <p:nvPr/>
        </p:nvSpPr>
        <p:spPr>
          <a:xfrm>
            <a:off x="3402753" y="340524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4172C97-0D86-41E6-B139-623A3E704D70}"/>
              </a:ext>
            </a:extLst>
          </p:cNvPr>
          <p:cNvSpPr txBox="1"/>
          <p:nvPr/>
        </p:nvSpPr>
        <p:spPr>
          <a:xfrm>
            <a:off x="1675515" y="168790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BBD6D9-5937-4F7B-A57A-C0975BBBCBE2}"/>
              </a:ext>
            </a:extLst>
          </p:cNvPr>
          <p:cNvSpPr txBox="1"/>
          <p:nvPr/>
        </p:nvSpPr>
        <p:spPr>
          <a:xfrm>
            <a:off x="3738814" y="159917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9A89BD-E013-43B6-8509-ECB266A14141}"/>
              </a:ext>
            </a:extLst>
          </p:cNvPr>
          <p:cNvSpPr txBox="1"/>
          <p:nvPr/>
        </p:nvSpPr>
        <p:spPr>
          <a:xfrm>
            <a:off x="3703834" y="347370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5F3C79A-5AE5-4CC1-AC3A-2FB39124FBFF}"/>
              </a:ext>
            </a:extLst>
          </p:cNvPr>
          <p:cNvSpPr txBox="1"/>
          <p:nvPr/>
        </p:nvSpPr>
        <p:spPr>
          <a:xfrm>
            <a:off x="2264524" y="454838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79071D1-C20F-40D9-9BC9-F6A1F1F79B33}"/>
              </a:ext>
            </a:extLst>
          </p:cNvPr>
          <p:cNvSpPr txBox="1"/>
          <p:nvPr/>
        </p:nvSpPr>
        <p:spPr>
          <a:xfrm>
            <a:off x="1860303" y="201673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E31DA19-5612-4BB9-9F34-E4481A160919}"/>
              </a:ext>
            </a:extLst>
          </p:cNvPr>
          <p:cNvCxnSpPr>
            <a:cxnSpLocks/>
          </p:cNvCxnSpPr>
          <p:nvPr/>
        </p:nvCxnSpPr>
        <p:spPr>
          <a:xfrm flipH="1" flipV="1">
            <a:off x="2135754" y="142803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DC04D01-35E6-46F8-BA5A-6891C7DE9F33}"/>
              </a:ext>
            </a:extLst>
          </p:cNvPr>
          <p:cNvCxnSpPr>
            <a:cxnSpLocks/>
          </p:cNvCxnSpPr>
          <p:nvPr/>
        </p:nvCxnSpPr>
        <p:spPr>
          <a:xfrm flipH="1" flipV="1">
            <a:off x="3419639" y="198747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244448-624F-4A50-81BA-2774C512FF43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026799" y="2951863"/>
            <a:ext cx="219486" cy="20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8AB67A-9482-4CA3-B015-829B515286BB}"/>
              </a:ext>
            </a:extLst>
          </p:cNvPr>
          <p:cNvCxnSpPr>
            <a:cxnSpLocks/>
          </p:cNvCxnSpPr>
          <p:nvPr/>
        </p:nvCxnSpPr>
        <p:spPr>
          <a:xfrm flipV="1">
            <a:off x="2083909" y="3113628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85EB6C0-93AE-4CBF-ABE8-0075F11F5799}"/>
              </a:ext>
            </a:extLst>
          </p:cNvPr>
          <p:cNvCxnSpPr>
            <a:cxnSpLocks/>
          </p:cNvCxnSpPr>
          <p:nvPr/>
        </p:nvCxnSpPr>
        <p:spPr>
          <a:xfrm flipV="1">
            <a:off x="2014006" y="4085112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18E6F3-72DB-4DA9-B4E9-FF958C9807EA}"/>
              </a:ext>
            </a:extLst>
          </p:cNvPr>
          <p:cNvCxnSpPr>
            <a:cxnSpLocks/>
          </p:cNvCxnSpPr>
          <p:nvPr/>
        </p:nvCxnSpPr>
        <p:spPr>
          <a:xfrm flipV="1">
            <a:off x="3074602" y="3925092"/>
            <a:ext cx="74883" cy="170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59CB73A-5824-478C-B4FB-C9D91BA59DF1}"/>
              </a:ext>
            </a:extLst>
          </p:cNvPr>
          <p:cNvCxnSpPr>
            <a:cxnSpLocks/>
          </p:cNvCxnSpPr>
          <p:nvPr/>
        </p:nvCxnSpPr>
        <p:spPr>
          <a:xfrm flipV="1">
            <a:off x="4665150" y="4282117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B4F2154-5BF2-4F21-9B81-30DEFCF33C0A}"/>
              </a:ext>
            </a:extLst>
          </p:cNvPr>
          <p:cNvCxnSpPr>
            <a:cxnSpLocks/>
          </p:cNvCxnSpPr>
          <p:nvPr/>
        </p:nvCxnSpPr>
        <p:spPr>
          <a:xfrm flipV="1">
            <a:off x="4433516" y="2973869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BAA3410-D3E4-49BD-A4CE-183B320631E8}"/>
              </a:ext>
            </a:extLst>
          </p:cNvPr>
          <p:cNvCxnSpPr>
            <a:cxnSpLocks/>
          </p:cNvCxnSpPr>
          <p:nvPr/>
        </p:nvCxnSpPr>
        <p:spPr>
          <a:xfrm flipV="1">
            <a:off x="4635214" y="3635459"/>
            <a:ext cx="86625" cy="2499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CEAFE84-E3C6-4B2C-8242-6D1F60F1A29E}"/>
              </a:ext>
            </a:extLst>
          </p:cNvPr>
          <p:cNvCxnSpPr>
            <a:cxnSpLocks/>
          </p:cNvCxnSpPr>
          <p:nvPr/>
        </p:nvCxnSpPr>
        <p:spPr>
          <a:xfrm flipH="1" flipV="1">
            <a:off x="5061665" y="2190479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612A399-F94E-4F7F-9921-BE5D79907F7B}"/>
              </a:ext>
            </a:extLst>
          </p:cNvPr>
          <p:cNvCxnSpPr>
            <a:cxnSpLocks/>
          </p:cNvCxnSpPr>
          <p:nvPr/>
        </p:nvCxnSpPr>
        <p:spPr>
          <a:xfrm flipH="1" flipV="1">
            <a:off x="2102320" y="2381897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/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blipFill>
                <a:blip r:embed="rId2"/>
                <a:stretch>
                  <a:fillRect l="-48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/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blipFill>
                <a:blip r:embed="rId3"/>
                <a:stretch>
                  <a:fillRect l="-2915" t="-2174" r="-58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/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/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blipFill>
                <a:blip r:embed="rId5"/>
                <a:stretch>
                  <a:fillRect l="-526" t="-2222" r="-193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>
            <a:extLst>
              <a:ext uri="{FF2B5EF4-FFF2-40B4-BE49-F238E27FC236}">
                <a16:creationId xmlns:a16="http://schemas.microsoft.com/office/drawing/2014/main" id="{84043BD2-9FF9-4017-AB12-882EF6A4C92C}"/>
              </a:ext>
            </a:extLst>
          </p:cNvPr>
          <p:cNvSpPr txBox="1"/>
          <p:nvPr/>
        </p:nvSpPr>
        <p:spPr>
          <a:xfrm>
            <a:off x="5640080" y="29737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/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blipFill>
                <a:blip r:embed="rId6"/>
                <a:stretch>
                  <a:fillRect t="-2174" r="-82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/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blipFill>
                <a:blip r:embed="rId7"/>
                <a:stretch>
                  <a:fillRect t="-2174" r="-156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itle 1">
            <a:extLst>
              <a:ext uri="{FF2B5EF4-FFF2-40B4-BE49-F238E27FC236}">
                <a16:creationId xmlns:a16="http://schemas.microsoft.com/office/drawing/2014/main" id="{C015EF68-DCDB-4E24-A6C7-956D70D1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03" y="156825"/>
            <a:ext cx="10515600" cy="1325563"/>
          </a:xfrm>
        </p:spPr>
        <p:txBody>
          <a:bodyPr/>
          <a:lstStyle/>
          <a:p>
            <a:r>
              <a:rPr lang="en-US" b="1" dirty="0"/>
              <a:t>Policing to avoid a tragedy of the commons</a:t>
            </a:r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4772C51A-22CE-4C8E-87B7-9747CE612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1235" y="4448732"/>
            <a:ext cx="4182425" cy="1862755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Reproducibility:</a:t>
            </a:r>
          </a:p>
          <a:p>
            <a:r>
              <a:rPr lang="en-US" dirty="0"/>
              <a:t>Readme file: </a:t>
            </a:r>
          </a:p>
          <a:p>
            <a:pPr marL="457200" lvl="1" indent="0">
              <a:buNone/>
            </a:pPr>
            <a:r>
              <a:rPr lang="en-US" dirty="0"/>
              <a:t>Explains the function of each piece of code, as well as describes all other non-figure files</a:t>
            </a:r>
          </a:p>
          <a:p>
            <a:r>
              <a:rPr lang="en-US" dirty="0"/>
              <a:t>Text files with each figure: </a:t>
            </a:r>
          </a:p>
          <a:p>
            <a:pPr marL="457200" lvl="1" indent="0">
              <a:buNone/>
            </a:pPr>
            <a:r>
              <a:rPr lang="en-US" dirty="0"/>
              <a:t>Records the initial condition and parameter values associated with each figure</a:t>
            </a:r>
          </a:p>
        </p:txBody>
      </p:sp>
    </p:spTree>
    <p:extLst>
      <p:ext uri="{BB962C8B-B14F-4D97-AF65-F5344CB8AC3E}">
        <p14:creationId xmlns:p14="http://schemas.microsoft.com/office/powerpoint/2010/main" val="324091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439"/>
            <a:ext cx="2801601" cy="1325563"/>
          </a:xfrm>
        </p:spPr>
        <p:txBody>
          <a:bodyPr/>
          <a:lstStyle/>
          <a:p>
            <a:r>
              <a:rPr lang="en-US" dirty="0"/>
              <a:t>Police only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91AF-804C-4EA0-8DA3-5F4414DBF96C}"/>
                  </a:ext>
                </a:extLst>
              </p:cNvPr>
              <p:cNvSpPr txBox="1"/>
              <p:nvPr/>
            </p:nvSpPr>
            <p:spPr>
              <a:xfrm>
                <a:off x="858740" y="1133297"/>
                <a:ext cx="2801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91AF-804C-4EA0-8DA3-5F4414DB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40" y="1133297"/>
                <a:ext cx="2801600" cy="276999"/>
              </a:xfrm>
              <a:prstGeom prst="rect">
                <a:avLst/>
              </a:prstGeom>
              <a:blipFill>
                <a:blip r:embed="rId2"/>
                <a:stretch>
                  <a:fillRect l="-87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C1219-A2D3-4759-9265-AEC9766B74C4}"/>
                  </a:ext>
                </a:extLst>
              </p:cNvPr>
              <p:cNvSpPr txBox="1"/>
              <p:nvPr/>
            </p:nvSpPr>
            <p:spPr>
              <a:xfrm>
                <a:off x="884880" y="1490240"/>
                <a:ext cx="134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C1219-A2D3-4759-9265-AEC9766B7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0" y="1490240"/>
                <a:ext cx="1348639" cy="276999"/>
              </a:xfrm>
              <a:prstGeom prst="rect">
                <a:avLst/>
              </a:prstGeom>
              <a:blipFill>
                <a:blip r:embed="rId3"/>
                <a:stretch>
                  <a:fillRect l="-4525" t="-2174" r="-181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EF917-1C8C-4785-A852-0550E293EC8E}"/>
                  </a:ext>
                </a:extLst>
              </p:cNvPr>
              <p:cNvSpPr txBox="1"/>
              <p:nvPr/>
            </p:nvSpPr>
            <p:spPr>
              <a:xfrm>
                <a:off x="884880" y="1849727"/>
                <a:ext cx="21073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EF917-1C8C-4785-A852-0550E293E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0" y="1849727"/>
                <a:ext cx="2107307" cy="276999"/>
              </a:xfrm>
              <a:prstGeom prst="rect">
                <a:avLst/>
              </a:prstGeom>
              <a:blipFill>
                <a:blip r:embed="rId4"/>
                <a:stretch>
                  <a:fillRect l="-1734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5E9D-716E-4C37-8EE8-F90AC8B7D370}"/>
                  </a:ext>
                </a:extLst>
              </p:cNvPr>
              <p:cNvSpPr txBox="1"/>
              <p:nvPr/>
            </p:nvSpPr>
            <p:spPr>
              <a:xfrm>
                <a:off x="858739" y="2238125"/>
                <a:ext cx="29754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5E9D-716E-4C37-8EE8-F90AC8B7D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39" y="2238125"/>
                <a:ext cx="2975429" cy="276999"/>
              </a:xfrm>
              <a:prstGeom prst="rect">
                <a:avLst/>
              </a:prstGeom>
              <a:blipFill>
                <a:blip r:embed="rId5"/>
                <a:stretch>
                  <a:fillRect t="-2174" r="-82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/>
              <p:nvPr/>
            </p:nvSpPr>
            <p:spPr>
              <a:xfrm>
                <a:off x="4156363" y="1133297"/>
                <a:ext cx="3196244" cy="17235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>
                    <a:latin typeface="Cambria Math" panose="02040503050406030204" pitchFamily="18" charset="0"/>
                  </a:rPr>
                  <a:t> Analysis says, for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br>
                  <a:rPr lang="en-US" sz="1600" b="0" i="1" dirty="0">
                    <a:latin typeface="Cambria Math" panose="02040503050406030204" pitchFamily="18" charset="0"/>
                  </a:rPr>
                </a:b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b="0" dirty="0"/>
                  <a:t> Contradiction. Thus a tragedy should occur.</a:t>
                </a:r>
                <a:endParaRPr lang="en-US" sz="1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3" y="1133297"/>
                <a:ext cx="3196244" cy="1723549"/>
              </a:xfrm>
              <a:prstGeom prst="rect">
                <a:avLst/>
              </a:prstGeom>
              <a:blipFill>
                <a:blip r:embed="rId6"/>
                <a:stretch>
                  <a:fillRect l="-3802" t="-3860" r="-1141" b="-56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4C1EFC52-5AF5-46AB-BAA0-2584276187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97" y="664414"/>
            <a:ext cx="3662301" cy="27467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BAC5EC2-8A31-4C65-8838-46E2B5E51071}"/>
              </a:ext>
            </a:extLst>
          </p:cNvPr>
          <p:cNvSpPr txBox="1">
            <a:spLocks/>
          </p:cNvSpPr>
          <p:nvPr/>
        </p:nvSpPr>
        <p:spPr>
          <a:xfrm>
            <a:off x="838199" y="3801397"/>
            <a:ext cx="3318164" cy="74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Cheater only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C5352A-2979-4CA1-95A9-B215F82D898A}"/>
                  </a:ext>
                </a:extLst>
              </p:cNvPr>
              <p:cNvSpPr txBox="1"/>
              <p:nvPr/>
            </p:nvSpPr>
            <p:spPr>
              <a:xfrm>
                <a:off x="858739" y="4496924"/>
                <a:ext cx="2801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C5352A-2979-4CA1-95A9-B215F82D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39" y="4496924"/>
                <a:ext cx="2801601" cy="276999"/>
              </a:xfrm>
              <a:prstGeom prst="rect">
                <a:avLst/>
              </a:prstGeom>
              <a:blipFill>
                <a:blip r:embed="rId8"/>
                <a:stretch>
                  <a:fillRect l="-87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807018-4991-40FB-BA02-3B761AC3B7AB}"/>
                  </a:ext>
                </a:extLst>
              </p:cNvPr>
              <p:cNvSpPr txBox="1"/>
              <p:nvPr/>
            </p:nvSpPr>
            <p:spPr>
              <a:xfrm>
                <a:off x="884880" y="4853867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807018-4991-40FB-BA02-3B761AC3B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0" y="4853867"/>
                <a:ext cx="1348639" cy="276999"/>
              </a:xfrm>
              <a:prstGeom prst="rect">
                <a:avLst/>
              </a:prstGeom>
              <a:blipFill>
                <a:blip r:embed="rId9"/>
                <a:stretch>
                  <a:fillRect l="-4525" t="-2174" r="-181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EEA8C6-00DE-4A7F-AE35-A92773539D2C}"/>
                  </a:ext>
                </a:extLst>
              </p:cNvPr>
              <p:cNvSpPr txBox="1"/>
              <p:nvPr/>
            </p:nvSpPr>
            <p:spPr>
              <a:xfrm>
                <a:off x="884880" y="5213354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EEA8C6-00DE-4A7F-AE35-A92773539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0" y="5213354"/>
                <a:ext cx="1356205" cy="276999"/>
              </a:xfrm>
              <a:prstGeom prst="rect">
                <a:avLst/>
              </a:prstGeom>
              <a:blipFill>
                <a:blip r:embed="rId10"/>
                <a:stretch>
                  <a:fillRect l="-3139" t="-1087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0678FB-2669-4065-9E12-30ABD36EB21E}"/>
                  </a:ext>
                </a:extLst>
              </p:cNvPr>
              <p:cNvSpPr txBox="1"/>
              <p:nvPr/>
            </p:nvSpPr>
            <p:spPr>
              <a:xfrm>
                <a:off x="838199" y="5545488"/>
                <a:ext cx="2062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0678FB-2669-4065-9E12-30ABD36EB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45488"/>
                <a:ext cx="2062295" cy="276999"/>
              </a:xfrm>
              <a:prstGeom prst="rect">
                <a:avLst/>
              </a:prstGeom>
              <a:blipFill>
                <a:blip r:embed="rId11"/>
                <a:stretch>
                  <a:fillRect l="-885" t="-2222" r="-354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88899C-0A74-4ED0-90B9-FE6E54317330}"/>
                  </a:ext>
                </a:extLst>
              </p:cNvPr>
              <p:cNvSpPr txBox="1"/>
              <p:nvPr/>
            </p:nvSpPr>
            <p:spPr>
              <a:xfrm>
                <a:off x="4115897" y="4496924"/>
                <a:ext cx="319624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Analysis says, for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br>
                  <a:rPr lang="en-US" sz="1600" b="0" i="1" dirty="0">
                    <a:latin typeface="Cambria Math" panose="02040503050406030204" pitchFamily="18" charset="0"/>
                  </a:rPr>
                </a:b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b="0" dirty="0"/>
                  <a:t> Contradiction. Thus a tragedy should occur.</a:t>
                </a:r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88899C-0A74-4ED0-90B9-FE6E54317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97" y="4496924"/>
                <a:ext cx="3196244" cy="1754326"/>
              </a:xfrm>
              <a:prstGeom prst="rect">
                <a:avLst/>
              </a:prstGeom>
              <a:blipFill>
                <a:blip r:embed="rId12"/>
                <a:stretch>
                  <a:fillRect l="-3612" t="-2422" r="-1331"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745C5CE8-7DC0-4BF0-BD6C-AF7A357AAD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98" y="3803719"/>
            <a:ext cx="3662301" cy="2746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126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Cooperator only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/>
              <p:nvPr/>
            </p:nvSpPr>
            <p:spPr>
              <a:xfrm>
                <a:off x="433633" y="4069387"/>
                <a:ext cx="3465848" cy="2370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says, for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br>
                  <a:rPr lang="en-US" b="0" dirty="0"/>
                </a:br>
                <a:br>
                  <a:rPr lang="en-US" b="0" dirty="0"/>
                </a:br>
                <a:r>
                  <a:rPr lang="en-US" b="0" dirty="0"/>
                  <a:t> If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 is sufficiently</a:t>
                </a:r>
                <a:br>
                  <a:rPr lang="en-US" b="0" dirty="0"/>
                </a:br>
                <a:r>
                  <a:rPr lang="en-US" b="0" dirty="0"/>
                  <a:t> small, there will be three steady </a:t>
                </a:r>
              </a:p>
              <a:p>
                <a:r>
                  <a:rPr lang="en-US" dirty="0"/>
                  <a:t> </a:t>
                </a:r>
                <a:r>
                  <a:rPr lang="en-US" b="0" dirty="0"/>
                  <a:t>state solutions.   </a:t>
                </a:r>
              </a:p>
              <a:p>
                <a:br>
                  <a:rPr lang="en-US" b="0" dirty="0"/>
                </a:br>
                <a:r>
                  <a:rPr lang="en-US" b="0" dirty="0"/>
                  <a:t> One stable, one unstable.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3" y="4069387"/>
                <a:ext cx="3465848" cy="2370777"/>
              </a:xfrm>
              <a:prstGeom prst="rect">
                <a:avLst/>
              </a:prstGeom>
              <a:blipFill>
                <a:blip r:embed="rId2"/>
                <a:stretch>
                  <a:fillRect l="-2452" t="-3333" b="-48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789EF4-D34B-4E49-97B8-63B42EABF62B}"/>
                  </a:ext>
                </a:extLst>
              </p:cNvPr>
              <p:cNvSpPr txBox="1"/>
              <p:nvPr/>
            </p:nvSpPr>
            <p:spPr>
              <a:xfrm>
                <a:off x="897911" y="1471929"/>
                <a:ext cx="2796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789EF4-D34B-4E49-97B8-63B42EAB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1" y="1471929"/>
                <a:ext cx="2796278" cy="276999"/>
              </a:xfrm>
              <a:prstGeom prst="rect">
                <a:avLst/>
              </a:prstGeom>
              <a:blipFill>
                <a:blip r:embed="rId3"/>
                <a:stretch>
                  <a:fillRect l="-871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61AA48-84F4-49B0-880F-FB49896EC408}"/>
                  </a:ext>
                </a:extLst>
              </p:cNvPr>
              <p:cNvSpPr txBox="1"/>
              <p:nvPr/>
            </p:nvSpPr>
            <p:spPr>
              <a:xfrm>
                <a:off x="924052" y="1828872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61AA48-84F4-49B0-880F-FB49896EC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1828872"/>
                <a:ext cx="2089098" cy="276999"/>
              </a:xfrm>
              <a:prstGeom prst="rect">
                <a:avLst/>
              </a:prstGeom>
              <a:blipFill>
                <a:blip r:embed="rId4"/>
                <a:stretch>
                  <a:fillRect l="-2924" t="-2222" r="-87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DFBDC-A877-4700-8E20-773B4C3FD435}"/>
                  </a:ext>
                </a:extLst>
              </p:cNvPr>
              <p:cNvSpPr txBox="1"/>
              <p:nvPr/>
            </p:nvSpPr>
            <p:spPr>
              <a:xfrm>
                <a:off x="924052" y="2188359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DFBDC-A877-4700-8E20-773B4C3FD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2188359"/>
                <a:ext cx="1356205" cy="276999"/>
              </a:xfrm>
              <a:prstGeom prst="rect">
                <a:avLst/>
              </a:prstGeom>
              <a:blipFill>
                <a:blip r:embed="rId5"/>
                <a:stretch>
                  <a:fillRect l="-3604" t="-1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5C554-C957-4BBB-AD5F-082CF4325388}"/>
                  </a:ext>
                </a:extLst>
              </p:cNvPr>
              <p:cNvSpPr txBox="1"/>
              <p:nvPr/>
            </p:nvSpPr>
            <p:spPr>
              <a:xfrm>
                <a:off x="924052" y="2545302"/>
                <a:ext cx="2869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5C554-C957-4BBB-AD5F-082CF4325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2545302"/>
                <a:ext cx="2869760" cy="276999"/>
              </a:xfrm>
              <a:prstGeom prst="rect">
                <a:avLst/>
              </a:prstGeom>
              <a:blipFill>
                <a:blip r:embed="rId6"/>
                <a:stretch>
                  <a:fillRect l="-851" t="-4444" r="-255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E20B42A-3ECD-4A0D-914F-5E07C3418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52" y="191193"/>
            <a:ext cx="4317076" cy="3237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E9F9941-EB66-4130-A4CF-F7F797AE8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37" y="3597026"/>
            <a:ext cx="3682948" cy="2762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75103B-1673-43A1-B35B-67B620149E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2" y="3597026"/>
            <a:ext cx="3682948" cy="2762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383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Police and Cheater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94F657-6785-478A-B04B-B526BFF0837E}"/>
                  </a:ext>
                </a:extLst>
              </p:cNvPr>
              <p:cNvSpPr txBox="1"/>
              <p:nvPr/>
            </p:nvSpPr>
            <p:spPr>
              <a:xfrm>
                <a:off x="1049553" y="1413689"/>
                <a:ext cx="3305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94F657-6785-478A-B04B-B526BFF08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3" y="1413689"/>
                <a:ext cx="3305840" cy="276999"/>
              </a:xfrm>
              <a:prstGeom prst="rect">
                <a:avLst/>
              </a:prstGeom>
              <a:blipFill>
                <a:blip r:embed="rId2"/>
                <a:stretch>
                  <a:fillRect l="-554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0802A-DFC3-4211-89A3-E4277272EEAF}"/>
                  </a:ext>
                </a:extLst>
              </p:cNvPr>
              <p:cNvSpPr txBox="1"/>
              <p:nvPr/>
            </p:nvSpPr>
            <p:spPr>
              <a:xfrm>
                <a:off x="1075694" y="1770632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0802A-DFC3-4211-89A3-E4277272E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4" y="1770632"/>
                <a:ext cx="1348639" cy="276999"/>
              </a:xfrm>
              <a:prstGeom prst="rect">
                <a:avLst/>
              </a:prstGeom>
              <a:blipFill>
                <a:blip r:embed="rId3"/>
                <a:stretch>
                  <a:fillRect l="-4505" t="-2174" r="-135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6595B-F1C0-4A49-9CC7-35C5D5914FF8}"/>
                  </a:ext>
                </a:extLst>
              </p:cNvPr>
              <p:cNvSpPr txBox="1"/>
              <p:nvPr/>
            </p:nvSpPr>
            <p:spPr>
              <a:xfrm>
                <a:off x="1075694" y="2130119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6595B-F1C0-4A49-9CC7-35C5D5914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4" y="2130119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BB8907-84C8-4537-8ED2-8AD3F9D7040A}"/>
                  </a:ext>
                </a:extLst>
              </p:cNvPr>
              <p:cNvSpPr txBox="1"/>
              <p:nvPr/>
            </p:nvSpPr>
            <p:spPr>
              <a:xfrm>
                <a:off x="1049553" y="2533572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BB8907-84C8-4537-8ED2-8AD3F9D7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3" y="2533572"/>
                <a:ext cx="2975430" cy="276999"/>
              </a:xfrm>
              <a:prstGeom prst="rect">
                <a:avLst/>
              </a:prstGeom>
              <a:blipFill>
                <a:blip r:embed="rId5"/>
                <a:stretch>
                  <a:fillRect t="-2222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6F25C-586D-493C-BECF-01EDD98F1135}"/>
                  </a:ext>
                </a:extLst>
              </p:cNvPr>
              <p:cNvSpPr txBox="1"/>
              <p:nvPr/>
            </p:nvSpPr>
            <p:spPr>
              <a:xfrm>
                <a:off x="1075693" y="2904781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6F25C-586D-493C-BECF-01EDD98F1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3" y="2904781"/>
                <a:ext cx="2726708" cy="276999"/>
              </a:xfrm>
              <a:prstGeom prst="rect">
                <a:avLst/>
              </a:prstGeom>
              <a:blipFill>
                <a:blip r:embed="rId6"/>
                <a:stretch>
                  <a:fillRect t="-4444" r="-15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C8C5A8-36E3-4D0D-9FDC-6402FDCBEF19}"/>
                  </a:ext>
                </a:extLst>
              </p:cNvPr>
              <p:cNvSpPr txBox="1"/>
              <p:nvPr/>
            </p:nvSpPr>
            <p:spPr>
              <a:xfrm>
                <a:off x="4708742" y="1413689"/>
                <a:ext cx="3109981" cy="2000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Analysis says, for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br>
                  <a:rPr lang="en-US" sz="1600" b="0" i="1" dirty="0">
                    <a:latin typeface="Cambria Math" panose="02040503050406030204" pitchFamily="18" charset="0"/>
                  </a:rPr>
                </a:b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sz="1600" dirty="0"/>
              </a:p>
              <a:p>
                <a:r>
                  <a:rPr lang="en-US" sz="1600" b="0" dirty="0"/>
                  <a:t> Contradiction. Thus a tragedy should </a:t>
                </a:r>
              </a:p>
              <a:p>
                <a:r>
                  <a:rPr lang="en-US" sz="1600" dirty="0"/>
                  <a:t> </a:t>
                </a:r>
                <a:r>
                  <a:rPr lang="en-US" sz="1600" b="0" dirty="0"/>
                  <a:t>occur.</a:t>
                </a:r>
                <a:endParaRPr lang="en-US" sz="1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C8C5A8-36E3-4D0D-9FDC-6402FDCBE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42" y="1413689"/>
                <a:ext cx="3109981" cy="2000548"/>
              </a:xfrm>
              <a:prstGeom prst="rect">
                <a:avLst/>
              </a:prstGeom>
              <a:blipFill>
                <a:blip r:embed="rId7"/>
                <a:stretch>
                  <a:fillRect l="-2144" t="-2121" r="-3899" b="-48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8396FE64-FA01-4F31-8CBC-816E13FF9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35" y="954956"/>
            <a:ext cx="3306753" cy="2480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17C8A6D-910F-49FD-BB99-7B0BA01866FD}"/>
              </a:ext>
            </a:extLst>
          </p:cNvPr>
          <p:cNvSpPr txBox="1">
            <a:spLocks/>
          </p:cNvSpPr>
          <p:nvPr/>
        </p:nvSpPr>
        <p:spPr>
          <a:xfrm>
            <a:off x="838200" y="3237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Cooperator and Cheater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00873F-E885-48B6-9917-22B5218E8AC1}"/>
                  </a:ext>
                </a:extLst>
              </p:cNvPr>
              <p:cNvSpPr txBox="1"/>
              <p:nvPr/>
            </p:nvSpPr>
            <p:spPr>
              <a:xfrm>
                <a:off x="1102974" y="4218779"/>
                <a:ext cx="336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00873F-E885-48B6-9917-22B5218E8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74" y="4218779"/>
                <a:ext cx="3365793" cy="276999"/>
              </a:xfrm>
              <a:prstGeom prst="rect">
                <a:avLst/>
              </a:prstGeom>
              <a:blipFill>
                <a:blip r:embed="rId9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17479E-BD45-4398-A57E-DE8CAE64B055}"/>
                  </a:ext>
                </a:extLst>
              </p:cNvPr>
              <p:cNvSpPr txBox="1"/>
              <p:nvPr/>
            </p:nvSpPr>
            <p:spPr>
              <a:xfrm>
                <a:off x="1129115" y="4575722"/>
                <a:ext cx="2089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17479E-BD45-4398-A57E-DE8CAE64B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15" y="4575722"/>
                <a:ext cx="2089867" cy="276999"/>
              </a:xfrm>
              <a:prstGeom prst="rect">
                <a:avLst/>
              </a:prstGeom>
              <a:blipFill>
                <a:blip r:embed="rId10"/>
                <a:stretch>
                  <a:fillRect l="-2915" t="-2222" r="-5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8F2216-9B99-4A95-9E33-989BF654E68F}"/>
                  </a:ext>
                </a:extLst>
              </p:cNvPr>
              <p:cNvSpPr txBox="1"/>
              <p:nvPr/>
            </p:nvSpPr>
            <p:spPr>
              <a:xfrm>
                <a:off x="1129115" y="4935209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8F2216-9B99-4A95-9E33-989BF654E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15" y="4935209"/>
                <a:ext cx="1356205" cy="276999"/>
              </a:xfrm>
              <a:prstGeom prst="rect">
                <a:avLst/>
              </a:prstGeom>
              <a:blipFill>
                <a:blip r:embed="rId11"/>
                <a:stretch>
                  <a:fillRect l="-3139" t="-1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A5C3FB-2472-403C-AC2C-F7E04D141FD7}"/>
                  </a:ext>
                </a:extLst>
              </p:cNvPr>
              <p:cNvSpPr txBox="1"/>
              <p:nvPr/>
            </p:nvSpPr>
            <p:spPr>
              <a:xfrm>
                <a:off x="1075693" y="5646965"/>
                <a:ext cx="2062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A5C3FB-2472-403C-AC2C-F7E04D141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3" y="5646965"/>
                <a:ext cx="2062295" cy="276999"/>
              </a:xfrm>
              <a:prstGeom prst="rect">
                <a:avLst/>
              </a:prstGeom>
              <a:blipFill>
                <a:blip r:embed="rId12"/>
                <a:stretch>
                  <a:fillRect l="-1180" t="-2174" r="-354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0F4A96-7736-4F11-B14F-F0096214FD0A}"/>
                  </a:ext>
                </a:extLst>
              </p:cNvPr>
              <p:cNvSpPr txBox="1"/>
              <p:nvPr/>
            </p:nvSpPr>
            <p:spPr>
              <a:xfrm>
                <a:off x="1102974" y="5322540"/>
                <a:ext cx="2869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0F4A96-7736-4F11-B14F-F0096214F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74" y="5322540"/>
                <a:ext cx="2869760" cy="276999"/>
              </a:xfrm>
              <a:prstGeom prst="rect">
                <a:avLst/>
              </a:prstGeom>
              <a:blipFill>
                <a:blip r:embed="rId13"/>
                <a:stretch>
                  <a:fillRect l="-849" t="-2174" r="-233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595625-12F7-4E63-BB28-0623A19D6B9C}"/>
                  </a:ext>
                </a:extLst>
              </p:cNvPr>
              <p:cNvSpPr txBox="1"/>
              <p:nvPr/>
            </p:nvSpPr>
            <p:spPr>
              <a:xfrm>
                <a:off x="4677497" y="4275835"/>
                <a:ext cx="3141226" cy="22325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>
                    <a:latin typeface="Cambria Math" panose="02040503050406030204" pitchFamily="18" charset="0"/>
                  </a:rPr>
                  <a:t> Analysis says</a:t>
                </a:r>
                <a:r>
                  <a:rPr lang="en-US" sz="1600" dirty="0">
                    <a:latin typeface="Cambria Math" panose="02040503050406030204" pitchFamily="18" charset="0"/>
                  </a:rPr>
                  <a:t>, for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br>
                  <a:rPr lang="en-US" sz="1600" b="0" i="1" dirty="0">
                    <a:latin typeface="Cambria Math" panose="02040503050406030204" pitchFamily="18" charset="0"/>
                  </a:rPr>
                </a:br>
                <a:r>
                  <a:rPr lang="en-US" sz="1600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/>
                <a:r>
                  <a:rPr lang="en-US" sz="16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Requires </a:t>
                </a:r>
                <a:br>
                  <a:rPr lang="en-US" sz="1600" b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b="0" dirty="0"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  <a:p>
                <a:r>
                  <a:rPr lang="en-US" sz="1600" b="0" dirty="0"/>
                  <a:t> Not possible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b="0" dirty="0"/>
                  <a:t>. </a:t>
                </a:r>
              </a:p>
              <a:p>
                <a:r>
                  <a:rPr lang="en-US" sz="1600" b="0" dirty="0"/>
                  <a:t> Thus a tragedy should occur.</a:t>
                </a:r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595625-12F7-4E63-BB28-0623A19D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497" y="4275835"/>
                <a:ext cx="3141226" cy="2232534"/>
              </a:xfrm>
              <a:prstGeom prst="rect">
                <a:avLst/>
              </a:prstGeom>
              <a:blipFill>
                <a:blip r:embed="rId14"/>
                <a:stretch>
                  <a:fillRect l="-2317" t="-2710" b="-43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 descr="A close up of a map&#10;&#10;Description generated with high confidence">
            <a:extLst>
              <a:ext uri="{FF2B5EF4-FFF2-40B4-BE49-F238E27FC236}">
                <a16:creationId xmlns:a16="http://schemas.microsoft.com/office/drawing/2014/main" id="{E9994DBC-B079-46F3-A57E-5D6AB46ED41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35" y="4028303"/>
            <a:ext cx="3306753" cy="2480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887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8061-4011-47F7-9E01-0917F4B0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Cooperator and Police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89CFBA-8985-4E04-8331-80F3100E5F58}"/>
                  </a:ext>
                </a:extLst>
              </p:cNvPr>
              <p:cNvSpPr txBox="1"/>
              <p:nvPr/>
            </p:nvSpPr>
            <p:spPr>
              <a:xfrm>
                <a:off x="952051" y="1433486"/>
                <a:ext cx="3300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89CFBA-8985-4E04-8331-80F3100E5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51" y="1433486"/>
                <a:ext cx="3300519" cy="276999"/>
              </a:xfrm>
              <a:prstGeom prst="rect">
                <a:avLst/>
              </a:prstGeom>
              <a:blipFill>
                <a:blip r:embed="rId2"/>
                <a:stretch>
                  <a:fillRect l="-554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16D05-93F7-4165-B02E-9D58EEE26458}"/>
                  </a:ext>
                </a:extLst>
              </p:cNvPr>
              <p:cNvSpPr txBox="1"/>
              <p:nvPr/>
            </p:nvSpPr>
            <p:spPr>
              <a:xfrm>
                <a:off x="978192" y="1790429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16D05-93F7-4165-B02E-9D58EEE2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2" y="1790429"/>
                <a:ext cx="2089098" cy="276999"/>
              </a:xfrm>
              <a:prstGeom prst="rect">
                <a:avLst/>
              </a:prstGeom>
              <a:blipFill>
                <a:blip r:embed="rId3"/>
                <a:stretch>
                  <a:fillRect l="-2915" t="-2222" r="-5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37953-E05C-48B4-98F0-946922D2EB12}"/>
                  </a:ext>
                </a:extLst>
              </p:cNvPr>
              <p:cNvSpPr txBox="1"/>
              <p:nvPr/>
            </p:nvSpPr>
            <p:spPr>
              <a:xfrm>
                <a:off x="978192" y="2149916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37953-E05C-48B4-98F0-946922D2E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2" y="2149916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1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530DC-B261-4975-A828-C5740AD1BB9C}"/>
                  </a:ext>
                </a:extLst>
              </p:cNvPr>
              <p:cNvSpPr txBox="1"/>
              <p:nvPr/>
            </p:nvSpPr>
            <p:spPr>
              <a:xfrm>
                <a:off x="978192" y="2506859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530DC-B261-4975-A828-C5740AD1B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2" y="2506859"/>
                <a:ext cx="3471143" cy="276999"/>
              </a:xfrm>
              <a:prstGeom prst="rect">
                <a:avLst/>
              </a:prstGeom>
              <a:blipFill>
                <a:blip r:embed="rId5"/>
                <a:stretch>
                  <a:fillRect l="-526" t="-2174" r="-193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E858C-18E9-4292-80F7-6A8A0ADAE59A}"/>
                  </a:ext>
                </a:extLst>
              </p:cNvPr>
              <p:cNvSpPr txBox="1"/>
              <p:nvPr/>
            </p:nvSpPr>
            <p:spPr>
              <a:xfrm>
                <a:off x="952051" y="2850670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E858C-18E9-4292-80F7-6A8A0ADAE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51" y="2850670"/>
                <a:ext cx="2975430" cy="276999"/>
              </a:xfrm>
              <a:prstGeom prst="rect">
                <a:avLst/>
              </a:prstGeom>
              <a:blipFill>
                <a:blip r:embed="rId6"/>
                <a:stretch>
                  <a:fillRect t="-2222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9C9A13-9B9C-46EA-90A9-9A94B74122EF}"/>
                  </a:ext>
                </a:extLst>
              </p:cNvPr>
              <p:cNvSpPr/>
              <p:nvPr/>
            </p:nvSpPr>
            <p:spPr>
              <a:xfrm>
                <a:off x="952051" y="3551424"/>
                <a:ext cx="3658049" cy="19091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 Analysis says,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      </a:t>
                </a:r>
                <a:r>
                  <a:rPr lang="en-US" dirty="0">
                    <a:latin typeface="Cambria Math" panose="02040503050406030204" pitchFamily="18" charset="0"/>
                  </a:rPr>
                  <a:t>Requires: </a:t>
                </a:r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is sufficiently small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9C9A13-9B9C-46EA-90A9-9A94B7412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51" y="3551424"/>
                <a:ext cx="3658049" cy="1909112"/>
              </a:xfrm>
              <a:prstGeom prst="rect">
                <a:avLst/>
              </a:prstGeom>
              <a:blipFill>
                <a:blip r:embed="rId7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42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5A96-676C-4725-9915-5F537E46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9FE7-267F-4027-B647-21B36B5B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3015" cy="420110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Reproducibility:</a:t>
            </a:r>
          </a:p>
          <a:p>
            <a:r>
              <a:rPr lang="en-US" dirty="0"/>
              <a:t>Readme file: </a:t>
            </a:r>
          </a:p>
          <a:p>
            <a:pPr marL="457200" lvl="1" indent="0">
              <a:buNone/>
            </a:pPr>
            <a:r>
              <a:rPr lang="en-US" dirty="0"/>
              <a:t>Explains the function of each piece of code, as well as describes all other non-figure files</a:t>
            </a:r>
          </a:p>
          <a:p>
            <a:r>
              <a:rPr lang="en-US" dirty="0"/>
              <a:t>Text files with each figure: </a:t>
            </a:r>
          </a:p>
          <a:p>
            <a:pPr marL="457200" lvl="1" indent="0">
              <a:buNone/>
            </a:pPr>
            <a:r>
              <a:rPr lang="en-US" dirty="0"/>
              <a:t>Records the initial condition and parameter values associated with each figure</a:t>
            </a:r>
          </a:p>
        </p:txBody>
      </p:sp>
    </p:spTree>
    <p:extLst>
      <p:ext uri="{BB962C8B-B14F-4D97-AF65-F5344CB8AC3E}">
        <p14:creationId xmlns:p14="http://schemas.microsoft.com/office/powerpoint/2010/main" val="17325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7549</TotalTime>
  <Words>535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Policing as a mechanism to avoid a tragedy of the commons in P. aeruginosa</vt:lpstr>
      <vt:lpstr>Policing to avoid a tragedy of the commons</vt:lpstr>
      <vt:lpstr>Police only </vt:lpstr>
      <vt:lpstr>Cooperator only </vt:lpstr>
      <vt:lpstr> Police and Cheater </vt:lpstr>
      <vt:lpstr>Cooperator and Police</vt:lpstr>
      <vt:lpstr>Reproducibility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Lynn</dc:creator>
  <cp:lastModifiedBy>Bryan Lynn</cp:lastModifiedBy>
  <cp:revision>66</cp:revision>
  <dcterms:created xsi:type="dcterms:W3CDTF">2019-05-09T20:38:18Z</dcterms:created>
  <dcterms:modified xsi:type="dcterms:W3CDTF">2019-05-29T23:18:01Z</dcterms:modified>
</cp:coreProperties>
</file>