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60" d="100"/>
          <a:sy n="60" d="100"/>
        </p:scale>
        <p:origin x="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.jpeg"/><Relationship Id="rId12" Type="http://schemas.openxmlformats.org/officeDocument/2006/relationships/image" Target="../media/image3.jpeg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4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6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9.jpe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8.jpeg"/><Relationship Id="rId2" Type="http://schemas.openxmlformats.org/officeDocument/2006/relationships/image" Target="../media/image38.png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15.png"/><Relationship Id="rId10" Type="http://schemas.openxmlformats.org/officeDocument/2006/relationships/image" Target="../media/image46.png"/><Relationship Id="rId19" Type="http://schemas.openxmlformats.org/officeDocument/2006/relationships/image" Target="../media/image10.jpeg"/><Relationship Id="rId4" Type="http://schemas.openxmlformats.org/officeDocument/2006/relationships/image" Target="../media/image40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417686" cy="3541222"/>
            <a:chOff x="464117" y="1369892"/>
            <a:chExt cx="6417686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417686" cy="3541222"/>
              <a:chOff x="482138" y="1388225"/>
              <a:chExt cx="6417686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d(s</a:t>
                  </a:r>
                  <a:r>
                    <a:rPr lang="en-US" sz="1400" baseline="30000" dirty="0"/>
                    <a:t>0</a:t>
                  </a:r>
                  <a:r>
                    <a:rPr lang="en-US" sz="1400" dirty="0"/>
                    <a:t> )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49" y="3815335"/>
                <a:ext cx="1560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d(</a:t>
                </a:r>
                <a:r>
                  <a:rPr lang="en-US" sz="1400" dirty="0" err="1"/>
                  <a:t>s,e,t</a:t>
                </a:r>
                <a:r>
                  <a:rPr lang="en-US" sz="1400" err="1"/>
                  <a:t>,</a:t>
                </a:r>
                <a:r>
                  <a:rPr lang="en-US" sz="1400"/>
                  <a:t>x</a:t>
                </a:r>
                <a:r>
                  <a:rPr lang="en-US" sz="1400" baseline="-25000"/>
                  <a:t>1</a:t>
                </a:r>
                <a:r>
                  <a:rPr lang="en-US" sz="1400"/>
                  <a:t>,x</a:t>
                </a:r>
                <a:r>
                  <a:rPr lang="en-US" sz="1400" baseline="-25000"/>
                  <a:t>2</a:t>
                </a:r>
                <a:r>
                  <a:rPr lang="en-US" sz="1400"/>
                  <a:t>,x</a:t>
                </a:r>
                <a:r>
                  <a:rPr lang="en-US" sz="1400" baseline="-25000"/>
                  <a:t>3</a:t>
                </a:r>
                <a:r>
                  <a:rPr lang="en-US" sz="1400"/>
                  <a:t>)</a:t>
                </a:r>
                <a:endParaRPr lang="en-US" sz="14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150634" y="217255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03" y="156825"/>
            <a:ext cx="10515600" cy="1325563"/>
          </a:xfrm>
        </p:spPr>
        <p:txBody>
          <a:bodyPr/>
          <a:lstStyle/>
          <a:p>
            <a:r>
              <a:rPr lang="en-US" b="1" dirty="0"/>
              <a:t>Policing to avoid a tragedy of the commons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36C19F-7E7A-438B-8E5B-AE036AAA4880}"/>
              </a:ext>
            </a:extLst>
          </p:cNvPr>
          <p:cNvSpPr txBox="1"/>
          <p:nvPr/>
        </p:nvSpPr>
        <p:spPr>
          <a:xfrm>
            <a:off x="3960120" y="5743614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     </a:t>
            </a:r>
            <a:r>
              <a:rPr lang="en-US" dirty="0">
                <a:sym typeface="Wingdings" panose="05000000000000000000" pitchFamily="2" charset="2"/>
              </a:rPr>
              <a:t>enzyme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76F8AE-B03D-4B63-99FB-9843007DB534}"/>
              </a:ext>
            </a:extLst>
          </p:cNvPr>
          <p:cNvSpPr txBox="1"/>
          <p:nvPr/>
        </p:nvSpPr>
        <p:spPr>
          <a:xfrm>
            <a:off x="3960120" y="5346772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   </a:t>
            </a:r>
            <a:r>
              <a:rPr lang="en-US" dirty="0">
                <a:sym typeface="Wingdings" panose="05000000000000000000" pitchFamily="2" charset="2"/>
              </a:rPr>
              <a:t>substrate</a:t>
            </a:r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49A3479-C3D7-48D6-8AC3-43F3AF83D1CC}"/>
              </a:ext>
            </a:extLst>
          </p:cNvPr>
          <p:cNvSpPr/>
          <p:nvPr/>
        </p:nvSpPr>
        <p:spPr>
          <a:xfrm rot="9669957">
            <a:off x="4078790" y="547338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3E52F8-5CAB-41D4-8598-E679EF322F0D}"/>
              </a:ext>
            </a:extLst>
          </p:cNvPr>
          <p:cNvSpPr txBox="1"/>
          <p:nvPr/>
        </p:nvSpPr>
        <p:spPr>
          <a:xfrm>
            <a:off x="3934604" y="6109605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</a:t>
            </a:r>
            <a:r>
              <a:rPr lang="en-US" dirty="0">
                <a:sym typeface="Wingdings" panose="05000000000000000000" pitchFamily="2" charset="2"/>
              </a:rPr>
              <a:t>toxin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AA0B1B5-1C34-44A0-9939-89BFD14E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42" y="3324809"/>
            <a:ext cx="3336875" cy="2502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8887"/>
            <a:ext cx="2801601" cy="924115"/>
          </a:xfrm>
        </p:spPr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56236" y="1466560"/>
                <a:ext cx="280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36" y="1466560"/>
                <a:ext cx="2801600" cy="276999"/>
              </a:xfrm>
              <a:prstGeom prst="rect">
                <a:avLst/>
              </a:prstGeom>
              <a:blipFill>
                <a:blip r:embed="rId3"/>
                <a:stretch>
                  <a:fillRect l="-87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82376" y="1823503"/>
                <a:ext cx="134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76" y="1823503"/>
                <a:ext cx="1348639" cy="276999"/>
              </a:xfrm>
              <a:prstGeom prst="rect">
                <a:avLst/>
              </a:prstGeom>
              <a:blipFill>
                <a:blip r:embed="rId4"/>
                <a:stretch>
                  <a:fillRect l="-4525" t="-2174" r="-13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82376" y="2182990"/>
                <a:ext cx="2107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76" y="2182990"/>
                <a:ext cx="2107307" cy="276999"/>
              </a:xfrm>
              <a:prstGeom prst="rect">
                <a:avLst/>
              </a:prstGeom>
              <a:blipFill>
                <a:blip r:embed="rId5"/>
                <a:stretch>
                  <a:fillRect l="-2029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56235" y="2571388"/>
                <a:ext cx="2975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35" y="2571388"/>
                <a:ext cx="2975429" cy="276999"/>
              </a:xfrm>
              <a:prstGeom prst="rect">
                <a:avLst/>
              </a:prstGeom>
              <a:blipFill>
                <a:blip r:embed="rId6"/>
                <a:stretch>
                  <a:fillRect t="-2222" r="-6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9" y="3324809"/>
            <a:ext cx="3199859" cy="2399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AC5EC2-8A31-4C65-8838-46E2B5E51071}"/>
              </a:ext>
            </a:extLst>
          </p:cNvPr>
          <p:cNvSpPr txBox="1">
            <a:spLocks/>
          </p:cNvSpPr>
          <p:nvPr/>
        </p:nvSpPr>
        <p:spPr>
          <a:xfrm>
            <a:off x="4373713" y="606608"/>
            <a:ext cx="3318164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/>
              <p:nvPr/>
            </p:nvSpPr>
            <p:spPr>
              <a:xfrm>
                <a:off x="4530266" y="1461767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66" y="1461767"/>
                <a:ext cx="2801601" cy="276999"/>
              </a:xfrm>
              <a:prstGeom prst="rect">
                <a:avLst/>
              </a:prstGeom>
              <a:blipFill>
                <a:blip r:embed="rId8"/>
                <a:stretch>
                  <a:fillRect l="-87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/>
              <p:nvPr/>
            </p:nvSpPr>
            <p:spPr>
              <a:xfrm>
                <a:off x="4556407" y="1818710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7" y="1818710"/>
                <a:ext cx="1348639" cy="276999"/>
              </a:xfrm>
              <a:prstGeom prst="rect">
                <a:avLst/>
              </a:prstGeom>
              <a:blipFill>
                <a:blip r:embed="rId9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/>
              <p:nvPr/>
            </p:nvSpPr>
            <p:spPr>
              <a:xfrm>
                <a:off x="4556407" y="2178197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7" y="2178197"/>
                <a:ext cx="1356205" cy="276999"/>
              </a:xfrm>
              <a:prstGeom prst="rect">
                <a:avLst/>
              </a:prstGeom>
              <a:blipFill>
                <a:blip r:embed="rId10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/>
              <p:nvPr/>
            </p:nvSpPr>
            <p:spPr>
              <a:xfrm>
                <a:off x="4509726" y="2510331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26" y="2510331"/>
                <a:ext cx="2062295" cy="276999"/>
              </a:xfrm>
              <a:prstGeom prst="rect">
                <a:avLst/>
              </a:prstGeom>
              <a:blipFill>
                <a:blip r:embed="rId11"/>
                <a:stretch>
                  <a:fillRect l="-1183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45C5CE8-7DC0-4BF0-BD6C-AF7A357AA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16" y="3324809"/>
            <a:ext cx="3199859" cy="2399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C247BFA-2E3E-4FCC-B506-40AA6C1170D4}"/>
              </a:ext>
            </a:extLst>
          </p:cNvPr>
          <p:cNvSpPr txBox="1">
            <a:spLocks/>
          </p:cNvSpPr>
          <p:nvPr/>
        </p:nvSpPr>
        <p:spPr>
          <a:xfrm>
            <a:off x="7573572" y="606608"/>
            <a:ext cx="4618428" cy="84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C0-356A-449C-86B7-13424A89469A}"/>
                  </a:ext>
                </a:extLst>
              </p:cNvPr>
              <p:cNvSpPr txBox="1"/>
              <p:nvPr/>
            </p:nvSpPr>
            <p:spPr>
              <a:xfrm>
                <a:off x="7997458" y="1347076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C0-356A-449C-86B7-13424A8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58" y="1347076"/>
                <a:ext cx="3305840" cy="276999"/>
              </a:xfrm>
              <a:prstGeom prst="rect">
                <a:avLst/>
              </a:prstGeom>
              <a:blipFill>
                <a:blip r:embed="rId13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FBEB4-36EB-4595-9B00-7EBB697D9C1E}"/>
                  </a:ext>
                </a:extLst>
              </p:cNvPr>
              <p:cNvSpPr txBox="1"/>
              <p:nvPr/>
            </p:nvSpPr>
            <p:spPr>
              <a:xfrm>
                <a:off x="8023599" y="1704019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FBEB4-36EB-4595-9B00-7EBB697D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9" y="1704019"/>
                <a:ext cx="1348639" cy="276999"/>
              </a:xfrm>
              <a:prstGeom prst="rect">
                <a:avLst/>
              </a:prstGeom>
              <a:blipFill>
                <a:blip r:embed="rId14"/>
                <a:stretch>
                  <a:fillRect l="-4525" t="-4444" r="-18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51361-1576-46C0-9BD7-BE77496A2BB2}"/>
                  </a:ext>
                </a:extLst>
              </p:cNvPr>
              <p:cNvSpPr txBox="1"/>
              <p:nvPr/>
            </p:nvSpPr>
            <p:spPr>
              <a:xfrm>
                <a:off x="8023599" y="206350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51361-1576-46C0-9BD7-BE77496A2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9" y="2063506"/>
                <a:ext cx="2107308" cy="276999"/>
              </a:xfrm>
              <a:prstGeom prst="rect">
                <a:avLst/>
              </a:prstGeom>
              <a:blipFill>
                <a:blip r:embed="rId15"/>
                <a:stretch>
                  <a:fillRect l="-1734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DAAC9E-78C5-46D9-AB67-4D16B133A973}"/>
                  </a:ext>
                </a:extLst>
              </p:cNvPr>
              <p:cNvSpPr txBox="1"/>
              <p:nvPr/>
            </p:nvSpPr>
            <p:spPr>
              <a:xfrm>
                <a:off x="7997458" y="246695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DAAC9E-78C5-46D9-AB67-4D16B133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58" y="2466959"/>
                <a:ext cx="2975430" cy="276999"/>
              </a:xfrm>
              <a:prstGeom prst="rect">
                <a:avLst/>
              </a:prstGeom>
              <a:blipFill>
                <a:blip r:embed="rId1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B627B-09FB-4C5E-B221-C9E26D4BC766}"/>
                  </a:ext>
                </a:extLst>
              </p:cNvPr>
              <p:cNvSpPr txBox="1"/>
              <p:nvPr/>
            </p:nvSpPr>
            <p:spPr>
              <a:xfrm>
                <a:off x="8023598" y="2838168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B627B-09FB-4C5E-B221-C9E26D4B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8" y="2838168"/>
                <a:ext cx="2726708" cy="276999"/>
              </a:xfrm>
              <a:prstGeom prst="rect">
                <a:avLst/>
              </a:prstGeom>
              <a:blipFill>
                <a:blip r:embed="rId17"/>
                <a:stretch>
                  <a:fillRect t="-2222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ACB60-29F6-47FC-9F23-9CD834A1AC7C}"/>
                  </a:ext>
                </a:extLst>
              </p:cNvPr>
              <p:cNvSpPr txBox="1"/>
              <p:nvPr/>
            </p:nvSpPr>
            <p:spPr>
              <a:xfrm>
                <a:off x="6495325" y="5651730"/>
                <a:ext cx="2511783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ACB60-29F6-47FC-9F23-9CD834A1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25" y="5651730"/>
                <a:ext cx="2511783" cy="1015663"/>
              </a:xfrm>
              <a:prstGeom prst="rect">
                <a:avLst/>
              </a:prstGeom>
              <a:blipFill>
                <a:blip r:embed="rId18"/>
                <a:stretch>
                  <a:fillRect l="-2899" t="-3550" b="-10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2" y="205623"/>
            <a:ext cx="4024745" cy="765406"/>
          </a:xfrm>
        </p:spPr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3589097" y="1025720"/>
                <a:ext cx="3106195" cy="1539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</a:t>
                </a: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three steady 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state solutions.   </a:t>
                </a:r>
                <a:br>
                  <a:rPr lang="en-US" b="0" dirty="0"/>
                </a:br>
                <a:r>
                  <a:rPr lang="en-US" b="0" dirty="0"/>
                  <a:t> </a:t>
                </a:r>
                <a:r>
                  <a:rPr lang="en-US" dirty="0"/>
                  <a:t>Two</a:t>
                </a:r>
                <a:r>
                  <a:rPr lang="en-US" b="0" dirty="0"/>
                  <a:t> stable, one unstable.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97" y="1025720"/>
                <a:ext cx="3106195" cy="1539780"/>
              </a:xfrm>
              <a:prstGeom prst="rect">
                <a:avLst/>
              </a:prstGeom>
              <a:blipFill>
                <a:blip r:embed="rId2"/>
                <a:stretch>
                  <a:fillRect l="-2935" t="-5490" r="-3523"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399148" y="1025720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8" y="1025720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425289" y="1382663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1382663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425289" y="1742150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1742150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425289" y="2099093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2099093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97" y="205623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78" y="1799576"/>
            <a:ext cx="2437940" cy="182845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9148D-46EC-4E25-B23A-D069ED6534EF}"/>
                  </a:ext>
                </a:extLst>
              </p:cNvPr>
              <p:cNvSpPr txBox="1"/>
              <p:nvPr/>
            </p:nvSpPr>
            <p:spPr>
              <a:xfrm>
                <a:off x="463255" y="4165426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9148D-46EC-4E25-B23A-D069ED65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5" y="4165426"/>
                <a:ext cx="3365793" cy="276999"/>
              </a:xfrm>
              <a:prstGeom prst="rect">
                <a:avLst/>
              </a:prstGeom>
              <a:blipFill>
                <a:blip r:embed="rId9"/>
                <a:stretch>
                  <a:fillRect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AF551-CF1A-47E9-82FE-F9FE6FB4F51F}"/>
                  </a:ext>
                </a:extLst>
              </p:cNvPr>
              <p:cNvSpPr txBox="1"/>
              <p:nvPr/>
            </p:nvSpPr>
            <p:spPr>
              <a:xfrm>
                <a:off x="489396" y="4522369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AF551-CF1A-47E9-82FE-F9FE6FB4F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6" y="4522369"/>
                <a:ext cx="2089867" cy="276999"/>
              </a:xfrm>
              <a:prstGeom prst="rect">
                <a:avLst/>
              </a:prstGeom>
              <a:blipFill>
                <a:blip r:embed="rId10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8E791-76A5-4FA4-A276-7DC602F94630}"/>
                  </a:ext>
                </a:extLst>
              </p:cNvPr>
              <p:cNvSpPr txBox="1"/>
              <p:nvPr/>
            </p:nvSpPr>
            <p:spPr>
              <a:xfrm>
                <a:off x="489396" y="4881856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8E791-76A5-4FA4-A276-7DC602F9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6" y="4881856"/>
                <a:ext cx="1356205" cy="276999"/>
              </a:xfrm>
              <a:prstGeom prst="rect">
                <a:avLst/>
              </a:prstGeom>
              <a:blipFill>
                <a:blip r:embed="rId11"/>
                <a:stretch>
                  <a:fillRect l="-3139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31ABC6-0363-4DE7-AACD-CEB0FE2E68BE}"/>
                  </a:ext>
                </a:extLst>
              </p:cNvPr>
              <p:cNvSpPr txBox="1"/>
              <p:nvPr/>
            </p:nvSpPr>
            <p:spPr>
              <a:xfrm>
                <a:off x="435974" y="5593612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31ABC6-0363-4DE7-AACD-CEB0FE2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74" y="5593612"/>
                <a:ext cx="2062295" cy="276999"/>
              </a:xfrm>
              <a:prstGeom prst="rect">
                <a:avLst/>
              </a:prstGeom>
              <a:blipFill>
                <a:blip r:embed="rId12"/>
                <a:stretch>
                  <a:fillRect l="-1183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6638-5BCA-4529-8C21-55845911DCB6}"/>
                  </a:ext>
                </a:extLst>
              </p:cNvPr>
              <p:cNvSpPr txBox="1"/>
              <p:nvPr/>
            </p:nvSpPr>
            <p:spPr>
              <a:xfrm>
                <a:off x="463255" y="5269187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6638-5BCA-4529-8C21-55845911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5" y="5269187"/>
                <a:ext cx="2869760" cy="276999"/>
              </a:xfrm>
              <a:prstGeom prst="rect">
                <a:avLst/>
              </a:prstGeom>
              <a:blipFill>
                <a:blip r:embed="rId13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A7001-EF4C-4F05-A816-0296815459E9}"/>
                  </a:ext>
                </a:extLst>
              </p:cNvPr>
              <p:cNvSpPr txBox="1"/>
              <p:nvPr/>
            </p:nvSpPr>
            <p:spPr>
              <a:xfrm>
                <a:off x="4015834" y="4042588"/>
                <a:ext cx="3141226" cy="19863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</a:t>
                </a:r>
                <a:r>
                  <a:rPr lang="en-US" sz="1600" dirty="0">
                    <a:latin typeface="Cambria Math" panose="02040503050406030204" pitchFamily="18" charset="0"/>
                  </a:rPr>
                  <a:t>, </a:t>
                </a: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sz="16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sz="1600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. </a:t>
                </a:r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A7001-EF4C-4F05-A816-02968154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834" y="4042588"/>
                <a:ext cx="3141226" cy="1986313"/>
              </a:xfrm>
              <a:prstGeom prst="rect">
                <a:avLst/>
              </a:prstGeom>
              <a:blipFill>
                <a:blip r:embed="rId14"/>
                <a:stretch>
                  <a:fillRect l="-2515" t="-3049" b="-51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E434DA86-4450-44E9-875D-5EB15D5910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16" y="3855651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17FD411-B321-41BF-94BE-BDC13685155B}"/>
              </a:ext>
            </a:extLst>
          </p:cNvPr>
          <p:cNvSpPr txBox="1">
            <a:spLocks/>
          </p:cNvSpPr>
          <p:nvPr/>
        </p:nvSpPr>
        <p:spPr>
          <a:xfrm>
            <a:off x="0" y="304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Cooperator and Cheater </a:t>
            </a:r>
          </a:p>
        </p:txBody>
      </p:sp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6" y="115475"/>
            <a:ext cx="5220393" cy="917508"/>
          </a:xfrm>
        </p:spPr>
        <p:txBody>
          <a:bodyPr/>
          <a:lstStyle/>
          <a:p>
            <a:r>
              <a:rPr lang="en-US" dirty="0"/>
              <a:t>Cooperator and Police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/>
              <p:nvPr/>
            </p:nvSpPr>
            <p:spPr>
              <a:xfrm>
                <a:off x="430197" y="965890"/>
                <a:ext cx="330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" y="965890"/>
                <a:ext cx="3300519" cy="276999"/>
              </a:xfrm>
              <a:prstGeom prst="rect">
                <a:avLst/>
              </a:prstGeom>
              <a:blipFill>
                <a:blip r:embed="rId2"/>
                <a:stretch>
                  <a:fillRect l="-555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/>
              <p:nvPr/>
            </p:nvSpPr>
            <p:spPr>
              <a:xfrm>
                <a:off x="456338" y="1322833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1322833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/>
              <p:nvPr/>
            </p:nvSpPr>
            <p:spPr>
              <a:xfrm>
                <a:off x="456338" y="1682320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1682320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2023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/>
              <p:nvPr/>
            </p:nvSpPr>
            <p:spPr>
              <a:xfrm>
                <a:off x="456338" y="2039263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2039263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7" t="-4444" r="-21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/>
              <p:nvPr/>
            </p:nvSpPr>
            <p:spPr>
              <a:xfrm>
                <a:off x="430197" y="2383074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" y="2383074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/>
              <p:nvPr/>
            </p:nvSpPr>
            <p:spPr>
              <a:xfrm>
                <a:off x="3889494" y="844114"/>
                <a:ext cx="2992964" cy="24631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 Analysis says,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	     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sufficiently small and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additional steady states; </a:t>
                </a:r>
              </a:p>
              <a:p>
                <a:r>
                  <a:rPr lang="en-US" dirty="0"/>
                  <a:t>one stable, one unstable.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494" y="844114"/>
                <a:ext cx="2992964" cy="2463110"/>
              </a:xfrm>
              <a:prstGeom prst="rect">
                <a:avLst/>
              </a:prstGeom>
              <a:blipFill>
                <a:blip r:embed="rId7"/>
                <a:stretch>
                  <a:fillRect l="-1420" t="-1474" b="-24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0D84D163-82F9-40F2-A175-9047116EB97D}"/>
              </a:ext>
            </a:extLst>
          </p:cNvPr>
          <p:cNvSpPr txBox="1">
            <a:spLocks/>
          </p:cNvSpPr>
          <p:nvPr/>
        </p:nvSpPr>
        <p:spPr>
          <a:xfrm>
            <a:off x="246057" y="3164355"/>
            <a:ext cx="5220393" cy="91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A8300-6D93-40C0-A0D7-6A731B1F4510}"/>
                  </a:ext>
                </a:extLst>
              </p:cNvPr>
              <p:cNvSpPr txBox="1"/>
              <p:nvPr/>
            </p:nvSpPr>
            <p:spPr>
              <a:xfrm>
                <a:off x="315022" y="3926345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A8300-6D93-40C0-A0D7-6A731B1F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2" y="3926345"/>
                <a:ext cx="3804760" cy="276999"/>
              </a:xfrm>
              <a:prstGeom prst="rect">
                <a:avLst/>
              </a:prstGeom>
              <a:blipFill>
                <a:blip r:embed="rId10"/>
                <a:stretch>
                  <a:fillRect l="-48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8B8F2-E8F1-4D04-B0FC-DD5AF9F5959E}"/>
                  </a:ext>
                </a:extLst>
              </p:cNvPr>
              <p:cNvSpPr txBox="1"/>
              <p:nvPr/>
            </p:nvSpPr>
            <p:spPr>
              <a:xfrm>
                <a:off x="341163" y="4283288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8B8F2-E8F1-4D04-B0FC-DD5AF9F5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283288"/>
                <a:ext cx="2089098" cy="276999"/>
              </a:xfrm>
              <a:prstGeom prst="rect">
                <a:avLst/>
              </a:prstGeom>
              <a:blipFill>
                <a:blip r:embed="rId11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434942-8F74-4A71-98F0-89A8884D46C9}"/>
                  </a:ext>
                </a:extLst>
              </p:cNvPr>
              <p:cNvSpPr txBox="1"/>
              <p:nvPr/>
            </p:nvSpPr>
            <p:spPr>
              <a:xfrm>
                <a:off x="341163" y="4642775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434942-8F74-4A71-98F0-89A8884D4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642775"/>
                <a:ext cx="2107308" cy="276999"/>
              </a:xfrm>
              <a:prstGeom prst="rect">
                <a:avLst/>
              </a:prstGeom>
              <a:blipFill>
                <a:blip r:embed="rId12"/>
                <a:stretch>
                  <a:fillRect l="-2023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B0072B-CF81-4BB6-88E7-308825C897AA}"/>
                  </a:ext>
                </a:extLst>
              </p:cNvPr>
              <p:cNvSpPr txBox="1"/>
              <p:nvPr/>
            </p:nvSpPr>
            <p:spPr>
              <a:xfrm>
                <a:off x="341163" y="4999718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B0072B-CF81-4BB6-88E7-308825C8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999718"/>
                <a:ext cx="3471143" cy="276999"/>
              </a:xfrm>
              <a:prstGeom prst="rect">
                <a:avLst/>
              </a:prstGeom>
              <a:blipFill>
                <a:blip r:embed="rId13"/>
                <a:stretch>
                  <a:fillRect l="-527" t="-2174" r="-210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52B1D-57C7-4781-883E-C776F604B923}"/>
                  </a:ext>
                </a:extLst>
              </p:cNvPr>
              <p:cNvSpPr txBox="1"/>
              <p:nvPr/>
            </p:nvSpPr>
            <p:spPr>
              <a:xfrm>
                <a:off x="315022" y="534352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52B1D-57C7-4781-883E-C776F604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2" y="5343529"/>
                <a:ext cx="2975430" cy="276999"/>
              </a:xfrm>
              <a:prstGeom prst="rect">
                <a:avLst/>
              </a:prstGeom>
              <a:blipFill>
                <a:blip r:embed="rId14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764B4-7F79-49B9-A025-F940FC8E7583}"/>
                  </a:ext>
                </a:extLst>
              </p:cNvPr>
              <p:cNvSpPr txBox="1"/>
              <p:nvPr/>
            </p:nvSpPr>
            <p:spPr>
              <a:xfrm>
                <a:off x="341162" y="5714738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764B4-7F79-49B9-A025-F940FC8E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2" y="5714738"/>
                <a:ext cx="2726708" cy="276999"/>
              </a:xfrm>
              <a:prstGeom prst="rect">
                <a:avLst/>
              </a:prstGeom>
              <a:blipFill>
                <a:blip r:embed="rId15"/>
                <a:stretch>
                  <a:fillRect t="-2174" r="-179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0B8FD92-4340-4DEA-A122-EC621BC93704}"/>
              </a:ext>
            </a:extLst>
          </p:cNvPr>
          <p:cNvSpPr/>
          <p:nvPr/>
        </p:nvSpPr>
        <p:spPr>
          <a:xfrm>
            <a:off x="3596986" y="5356661"/>
            <a:ext cx="227945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 Analysis says,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classical solutions.</a:t>
            </a:r>
          </a:p>
        </p:txBody>
      </p:sp>
      <p:pic>
        <p:nvPicPr>
          <p:cNvPr id="22" name="Picture 2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4BC1CA-0DE4-4F95-9F54-681B7F281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91" y="3411220"/>
            <a:ext cx="3653478" cy="2740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close up of a map&#10;&#10;Description generated with high confidence">
            <a:extLst>
              <a:ext uri="{FF2B5EF4-FFF2-40B4-BE49-F238E27FC236}">
                <a16:creationId xmlns:a16="http://schemas.microsoft.com/office/drawing/2014/main" id="{38A12510-A93A-4589-A4BD-3E5485120A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71" y="4762853"/>
            <a:ext cx="2649817" cy="1987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A7382C4-AB87-4412-BCD6-710075C2B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75" y="245977"/>
            <a:ext cx="3812556" cy="2859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DB5218-1CB5-4FC6-8A6E-B50D0FE9EC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472" y="2148937"/>
            <a:ext cx="2304872" cy="1728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49209-CE85-405D-ABD0-9AF9FD60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064" y="947650"/>
            <a:ext cx="3633871" cy="4547063"/>
          </a:xfr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000" dirty="0"/>
              <a:t>Actually commented my code for once.</a:t>
            </a:r>
          </a:p>
          <a:p>
            <a:r>
              <a:rPr lang="en-US" sz="2000" dirty="0"/>
              <a:t>Readme file: </a:t>
            </a:r>
          </a:p>
          <a:p>
            <a:pPr lvl="1"/>
            <a:r>
              <a:rPr lang="en-US" sz="2000" dirty="0"/>
              <a:t>explains the function of each piece of code </a:t>
            </a:r>
          </a:p>
          <a:p>
            <a:pPr lvl="1"/>
            <a:r>
              <a:rPr lang="en-US" sz="2000" dirty="0"/>
              <a:t>describes all other non-figure files</a:t>
            </a:r>
          </a:p>
          <a:p>
            <a:pPr lvl="1"/>
            <a:r>
              <a:rPr lang="en-US" sz="2000" dirty="0"/>
              <a:t>records system for naming files</a:t>
            </a:r>
          </a:p>
          <a:p>
            <a:r>
              <a:rPr lang="en-US" sz="2000" dirty="0"/>
              <a:t>Text files with each figure: </a:t>
            </a:r>
          </a:p>
          <a:p>
            <a:pPr lvl="1"/>
            <a:r>
              <a:rPr lang="en-US" sz="2000" dirty="0"/>
              <a:t>Records the initial conditions and parameter values associated with each figure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5A5F9E-ADF5-40A6-B360-FA5323D45BE1}"/>
              </a:ext>
            </a:extLst>
          </p:cNvPr>
          <p:cNvSpPr txBox="1">
            <a:spLocks/>
          </p:cNvSpPr>
          <p:nvPr/>
        </p:nvSpPr>
        <p:spPr>
          <a:xfrm>
            <a:off x="8295320" y="947650"/>
            <a:ext cx="3633871" cy="3265802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Finalize rigorous analysis of what occurs at steady states when cheater introduced. </a:t>
            </a:r>
          </a:p>
          <a:p>
            <a:r>
              <a:rPr lang="en-US" sz="2000" dirty="0"/>
              <a:t>Finish (carefully) writing the analysis</a:t>
            </a:r>
          </a:p>
          <a:p>
            <a:pPr lvl="1"/>
            <a:r>
              <a:rPr lang="en-US" sz="2000" dirty="0"/>
              <a:t>LaTeX!</a:t>
            </a:r>
          </a:p>
          <a:p>
            <a:r>
              <a:rPr lang="en-US" sz="2000" dirty="0"/>
              <a:t>Write the paper</a:t>
            </a:r>
          </a:p>
          <a:p>
            <a:r>
              <a:rPr lang="en-US" sz="2000" dirty="0"/>
              <a:t>Take the nap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B3CF3C-5BB5-45C5-9D32-6C038A9837F9}"/>
              </a:ext>
            </a:extLst>
          </p:cNvPr>
          <p:cNvSpPr txBox="1">
            <a:spLocks/>
          </p:cNvSpPr>
          <p:nvPr/>
        </p:nvSpPr>
        <p:spPr>
          <a:xfrm>
            <a:off x="262809" y="947651"/>
            <a:ext cx="3633871" cy="5112908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power of doing mathematical analysis before numerical simulations.</a:t>
            </a:r>
          </a:p>
          <a:p>
            <a:r>
              <a:rPr lang="en-US" sz="2000" dirty="0"/>
              <a:t>Coding best practices:</a:t>
            </a:r>
          </a:p>
          <a:p>
            <a:pPr lvl="1"/>
            <a:r>
              <a:rPr lang="en-US" sz="2000" dirty="0"/>
              <a:t>So, maybe I’m finally convinced of the importance of commenting code and not using silly variable names.</a:t>
            </a:r>
          </a:p>
          <a:p>
            <a:r>
              <a:rPr lang="en-US" sz="2000" dirty="0"/>
              <a:t>Having a workflow increased my productivity by narrowing my focus to the immediate steps.</a:t>
            </a:r>
          </a:p>
          <a:p>
            <a:r>
              <a:rPr lang="en-US" sz="2000" dirty="0"/>
              <a:t>Sometimes what you set out to prove is different from what you find.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4B274-4CAC-4756-8A10-37207CB6C563}"/>
              </a:ext>
            </a:extLst>
          </p:cNvPr>
          <p:cNvSpPr txBox="1"/>
          <p:nvPr/>
        </p:nvSpPr>
        <p:spPr>
          <a:xfrm>
            <a:off x="262809" y="312953"/>
            <a:ext cx="335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Useful things I learned</a:t>
            </a:r>
            <a:endParaRPr 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09B9F-27C2-4573-B89E-A486182630E3}"/>
              </a:ext>
            </a:extLst>
          </p:cNvPr>
          <p:cNvSpPr txBox="1"/>
          <p:nvPr/>
        </p:nvSpPr>
        <p:spPr>
          <a:xfrm>
            <a:off x="4279064" y="312953"/>
            <a:ext cx="230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Reproducibility</a:t>
            </a:r>
            <a:endParaRPr lang="en-US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A8997-709D-4126-8CC1-4A6713FD61EB}"/>
              </a:ext>
            </a:extLst>
          </p:cNvPr>
          <p:cNvSpPr txBox="1"/>
          <p:nvPr/>
        </p:nvSpPr>
        <p:spPr>
          <a:xfrm>
            <a:off x="8295320" y="312953"/>
            <a:ext cx="168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Next Steps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75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13638</TotalTime>
  <Words>618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Wingdings 3</vt:lpstr>
      <vt:lpstr>Office Theme</vt:lpstr>
      <vt:lpstr>Policing as a mechanism to avoid a tragedy of the commons in P. aeruginosa</vt:lpstr>
      <vt:lpstr>Policing to avoid a tragedy of the commons</vt:lpstr>
      <vt:lpstr>Police only </vt:lpstr>
      <vt:lpstr>Cooperator only </vt:lpstr>
      <vt:lpstr>Cooperator and Police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89</cp:revision>
  <dcterms:created xsi:type="dcterms:W3CDTF">2019-05-09T20:38:18Z</dcterms:created>
  <dcterms:modified xsi:type="dcterms:W3CDTF">2019-06-09T04:53:15Z</dcterms:modified>
</cp:coreProperties>
</file>