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1E-993A-4ABE-B695-8C34ADCF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CCF2-E6C0-4D14-AF3F-4EEAB34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3C3D-8B22-4353-BB75-7E585C5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9F45-18ED-4B70-A0B5-299407F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8AC7-2B28-499F-8F4D-3CD593C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D4B8-C94E-4C44-9012-55802B7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17A-7724-4054-A84C-8A7AD8A9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9A3-E51D-421F-A066-82E0D0B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66B9-27DD-46CD-AB82-580B02E1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D5D7-4CFA-4103-9502-097E8BA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7BD92-5646-496D-BFD0-2F31501C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FF56-BF6F-409F-B860-F146934A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2EAB-4B61-4049-9BD5-CA244E7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54E-E1DA-44C0-B945-A4D52A1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8D-F57B-44DE-8385-F5DE9A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F36E-04B7-456B-9F04-2B1CEFF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2448-E035-478A-9BE2-D4BCEC9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3BA4-BC62-4E40-94BD-0FF38E7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641A-D2A2-4188-82C0-0FE5706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702-4F08-4BF1-816B-6A3B0D7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DAF-A333-4D45-AC89-823C889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FEFE-C210-4F8E-9CF6-7E0D92A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119E-0275-4043-BD9A-A1527C1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8AAD-F787-45A2-9DAD-BC506F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0F20-C113-43A0-9272-B655A01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2E0-E73D-4F31-8F4E-D42DA69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53-2756-40C4-BCDB-90994150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8A4C-CADB-44B7-A9BB-A15A65B3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41B-9693-4BD5-A4E2-1107AD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67F1-80CB-47C0-AE6A-9CD9983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13FE-6265-43FE-9407-541E549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2B92-F4FD-4DE2-9F37-1BA553BB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D0E0-51DA-4942-88E5-AC6C4F4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C83B-D231-4AED-A0EC-0BD2A86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F4DC-2BDD-45A6-B0F9-03C02AE4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CCA7-D5B6-4FEA-9E71-0DFEFEFA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61EE-3C83-49E9-B2B4-52E5592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874C-611C-48F9-A9C7-6BD9EE4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DE49-A3EF-4028-BBD3-B01731BA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F1-ADE9-40E6-950F-D87304A5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CD06-B173-46B3-915E-CE5569E9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B197-E71B-468E-82AA-F96618E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020-379F-423D-8681-B50D9C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F19D7-D4BE-49B4-B73C-2271761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1BB-DC09-4CF5-854A-5B31D0AB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F8AD-00FA-4C56-80A2-5BE6E5E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6A-28DD-49E9-AE1E-B1B0EFA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451-0A6B-4D0F-A7CC-FBB2342D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D66A-CA8E-4D11-9B6D-5F2A6B1A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5D2A-256B-434A-BC67-D40B36D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FCC9-499E-4C53-825D-48B952E8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687-C6D0-4B77-BA0D-60BC687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57B-45A2-428C-9CFC-21297DC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EB3B-F26F-47DE-AEBC-73BFE633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677F-079F-4CEE-95E6-BD3D2DE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D67C-0933-4208-9477-BEE6BE4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25D-CD97-4275-BAA6-7C0685E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819-44A0-465C-9550-43FC992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A85DE-5E5B-468C-B443-7BDF4D0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CB87-1AEF-41DE-B77B-90EAD833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186-A1DA-43AA-B4E6-08712771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097C-15D3-4C10-907C-9D6BDD5AB73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AE1E-DCF4-45E4-8E54-2F3B41F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37F2-A7D0-43A6-A51C-20782C69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6.jpeg"/><Relationship Id="rId12" Type="http://schemas.openxmlformats.org/officeDocument/2006/relationships/image" Target="../media/image7.jpeg"/><Relationship Id="rId17" Type="http://schemas.openxmlformats.org/officeDocument/2006/relationships/image" Target="../media/image9.png"/><Relationship Id="rId2" Type="http://schemas.openxmlformats.org/officeDocument/2006/relationships/image" Target="../media/image5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10.jpe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2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18.jpeg"/><Relationship Id="rId3" Type="http://schemas.openxmlformats.org/officeDocument/2006/relationships/image" Target="../media/image39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17" Type="http://schemas.openxmlformats.org/officeDocument/2006/relationships/image" Target="../media/image17.jpeg"/><Relationship Id="rId2" Type="http://schemas.openxmlformats.org/officeDocument/2006/relationships/image" Target="../media/image38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15.png"/><Relationship Id="rId10" Type="http://schemas.openxmlformats.org/officeDocument/2006/relationships/image" Target="../media/image46.png"/><Relationship Id="rId19" Type="http://schemas.openxmlformats.org/officeDocument/2006/relationships/image" Target="../media/image19.jpeg"/><Relationship Id="rId4" Type="http://schemas.openxmlformats.org/officeDocument/2006/relationships/image" Target="../media/image40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8F8-9DC7-4C8A-9443-D40B0E5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Policing as a mechanism to avoid a tragedy of the commons in </a:t>
            </a:r>
            <a:r>
              <a:rPr lang="en-US" i="1" dirty="0"/>
              <a:t>P. aeruginosa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3F30-C1A6-41D0-8938-72B7A8A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188"/>
            <a:ext cx="9144000" cy="62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K. Lynn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417686" cy="3541222"/>
            <a:chOff x="464117" y="1369892"/>
            <a:chExt cx="6417686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417686" cy="3541222"/>
              <a:chOff x="482138" y="1388225"/>
              <a:chExt cx="6417686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d(s</a:t>
                  </a:r>
                  <a:r>
                    <a:rPr lang="en-US" sz="1400" baseline="30000" dirty="0"/>
                    <a:t>0</a:t>
                  </a:r>
                  <a:r>
                    <a:rPr lang="en-US" sz="1400" dirty="0"/>
                    <a:t> )</a:t>
                  </a: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49" y="3815335"/>
                <a:ext cx="1560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d(</a:t>
                </a:r>
                <a:r>
                  <a:rPr lang="en-US" sz="1400" dirty="0" err="1"/>
                  <a:t>s,e,t</a:t>
                </a:r>
                <a:r>
                  <a:rPr lang="en-US" sz="1400" err="1"/>
                  <a:t>,</a:t>
                </a:r>
                <a:r>
                  <a:rPr lang="en-US" sz="1400"/>
                  <a:t>x</a:t>
                </a:r>
                <a:r>
                  <a:rPr lang="en-US" sz="1400" baseline="-25000"/>
                  <a:t>1</a:t>
                </a:r>
                <a:r>
                  <a:rPr lang="en-US" sz="1400"/>
                  <a:t>,x</a:t>
                </a:r>
                <a:r>
                  <a:rPr lang="en-US" sz="1400" baseline="-25000"/>
                  <a:t>2</a:t>
                </a:r>
                <a:r>
                  <a:rPr lang="en-US" sz="1400"/>
                  <a:t>,x</a:t>
                </a:r>
                <a:r>
                  <a:rPr lang="en-US" sz="1400" baseline="-25000"/>
                  <a:t>3</a:t>
                </a:r>
                <a:r>
                  <a:rPr lang="en-US" sz="1400"/>
                  <a:t>)</a:t>
                </a:r>
                <a:endParaRPr lang="en-US" sz="1400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sz="1400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sz="1400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150634" y="217255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03" y="156825"/>
            <a:ext cx="10515600" cy="1325563"/>
          </a:xfrm>
        </p:spPr>
        <p:txBody>
          <a:bodyPr/>
          <a:lstStyle/>
          <a:p>
            <a:r>
              <a:rPr lang="en-US" b="1" dirty="0"/>
              <a:t>Policing to avoid a tragedy of the commons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36C19F-7E7A-438B-8E5B-AE036AAA4880}"/>
              </a:ext>
            </a:extLst>
          </p:cNvPr>
          <p:cNvSpPr txBox="1"/>
          <p:nvPr/>
        </p:nvSpPr>
        <p:spPr>
          <a:xfrm>
            <a:off x="3960120" y="5743614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     </a:t>
            </a:r>
            <a:r>
              <a:rPr lang="en-US" dirty="0">
                <a:sym typeface="Wingdings" panose="05000000000000000000" pitchFamily="2" charset="2"/>
              </a:rPr>
              <a:t>enzyme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76F8AE-B03D-4B63-99FB-9843007DB534}"/>
              </a:ext>
            </a:extLst>
          </p:cNvPr>
          <p:cNvSpPr txBox="1"/>
          <p:nvPr/>
        </p:nvSpPr>
        <p:spPr>
          <a:xfrm>
            <a:off x="3960120" y="5346772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       </a:t>
            </a:r>
            <a:r>
              <a:rPr lang="en-US" dirty="0">
                <a:sym typeface="Wingdings" panose="05000000000000000000" pitchFamily="2" charset="2"/>
              </a:rPr>
              <a:t>substrate</a:t>
            </a:r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49A3479-C3D7-48D6-8AC3-43F3AF83D1CC}"/>
              </a:ext>
            </a:extLst>
          </p:cNvPr>
          <p:cNvSpPr/>
          <p:nvPr/>
        </p:nvSpPr>
        <p:spPr>
          <a:xfrm rot="9669957">
            <a:off x="4078790" y="547338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3E52F8-5CAB-41D4-8598-E679EF322F0D}"/>
              </a:ext>
            </a:extLst>
          </p:cNvPr>
          <p:cNvSpPr txBox="1"/>
          <p:nvPr/>
        </p:nvSpPr>
        <p:spPr>
          <a:xfrm>
            <a:off x="3934604" y="6109605"/>
            <a:ext cx="189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sym typeface="Wingdings 3" panose="05040102010807070707" pitchFamily="18" charset="2"/>
              </a:rPr>
              <a:t></a:t>
            </a:r>
            <a:r>
              <a:rPr lang="en-US" sz="1400" b="1" dirty="0">
                <a:solidFill>
                  <a:srgbClr val="00B050"/>
                </a:solidFill>
                <a:sym typeface="Wingdings" panose="05000000000000000000" pitchFamily="2" charset="2"/>
              </a:rPr>
              <a:t>     </a:t>
            </a:r>
            <a:r>
              <a:rPr lang="en-US" dirty="0">
                <a:sym typeface="Wingdings" panose="05000000000000000000" pitchFamily="2" charset="2"/>
              </a:rPr>
              <a:t>toxin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BAA0B1B5-1C34-44A0-9939-89BFD14E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42" y="3324809"/>
            <a:ext cx="3336875" cy="2502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8887"/>
            <a:ext cx="2801601" cy="924115"/>
          </a:xfrm>
        </p:spPr>
        <p:txBody>
          <a:bodyPr/>
          <a:lstStyle/>
          <a:p>
            <a:r>
              <a:rPr lang="en-US" dirty="0"/>
              <a:t>Police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/>
              <p:nvPr/>
            </p:nvSpPr>
            <p:spPr>
              <a:xfrm>
                <a:off x="856236" y="1466560"/>
                <a:ext cx="2801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36" y="1466560"/>
                <a:ext cx="2801600" cy="276999"/>
              </a:xfrm>
              <a:prstGeom prst="rect">
                <a:avLst/>
              </a:prstGeom>
              <a:blipFill>
                <a:blip r:embed="rId3"/>
                <a:stretch>
                  <a:fillRect l="-87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/>
              <p:nvPr/>
            </p:nvSpPr>
            <p:spPr>
              <a:xfrm>
                <a:off x="882376" y="1823503"/>
                <a:ext cx="134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76" y="1823503"/>
                <a:ext cx="1348639" cy="276999"/>
              </a:xfrm>
              <a:prstGeom prst="rect">
                <a:avLst/>
              </a:prstGeom>
              <a:blipFill>
                <a:blip r:embed="rId4"/>
                <a:stretch>
                  <a:fillRect l="-4525" t="-2174" r="-13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/>
              <p:nvPr/>
            </p:nvSpPr>
            <p:spPr>
              <a:xfrm>
                <a:off x="882376" y="2182990"/>
                <a:ext cx="21073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76" y="2182990"/>
                <a:ext cx="2107307" cy="276999"/>
              </a:xfrm>
              <a:prstGeom prst="rect">
                <a:avLst/>
              </a:prstGeom>
              <a:blipFill>
                <a:blip r:embed="rId5"/>
                <a:stretch>
                  <a:fillRect l="-2029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/>
              <p:nvPr/>
            </p:nvSpPr>
            <p:spPr>
              <a:xfrm>
                <a:off x="856235" y="2571388"/>
                <a:ext cx="29754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35" y="2571388"/>
                <a:ext cx="2975429" cy="276999"/>
              </a:xfrm>
              <a:prstGeom prst="rect">
                <a:avLst/>
              </a:prstGeom>
              <a:blipFill>
                <a:blip r:embed="rId6"/>
                <a:stretch>
                  <a:fillRect t="-2222" r="-61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C1EFC52-5AF5-46AB-BAA0-258427618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9" y="3324809"/>
            <a:ext cx="3199859" cy="2399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AC5EC2-8A31-4C65-8838-46E2B5E51071}"/>
              </a:ext>
            </a:extLst>
          </p:cNvPr>
          <p:cNvSpPr txBox="1">
            <a:spLocks/>
          </p:cNvSpPr>
          <p:nvPr/>
        </p:nvSpPr>
        <p:spPr>
          <a:xfrm>
            <a:off x="4373713" y="606608"/>
            <a:ext cx="3318164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Cheater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/>
              <p:nvPr/>
            </p:nvSpPr>
            <p:spPr>
              <a:xfrm>
                <a:off x="4530266" y="1461767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C5352A-2979-4CA1-95A9-B215F82D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266" y="1461767"/>
                <a:ext cx="2801601" cy="276999"/>
              </a:xfrm>
              <a:prstGeom prst="rect">
                <a:avLst/>
              </a:prstGeom>
              <a:blipFill>
                <a:blip r:embed="rId8"/>
                <a:stretch>
                  <a:fillRect l="-87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/>
              <p:nvPr/>
            </p:nvSpPr>
            <p:spPr>
              <a:xfrm>
                <a:off x="4556407" y="1818710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807018-4991-40FB-BA02-3B761AC3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07" y="1818710"/>
                <a:ext cx="1348639" cy="276999"/>
              </a:xfrm>
              <a:prstGeom prst="rect">
                <a:avLst/>
              </a:prstGeom>
              <a:blipFill>
                <a:blip r:embed="rId9"/>
                <a:stretch>
                  <a:fillRect l="-4505" t="-2174" r="-13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/>
              <p:nvPr/>
            </p:nvSpPr>
            <p:spPr>
              <a:xfrm>
                <a:off x="4556407" y="2178197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EEA8C6-00DE-4A7F-AE35-A9277353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07" y="2178197"/>
                <a:ext cx="1356205" cy="276999"/>
              </a:xfrm>
              <a:prstGeom prst="rect">
                <a:avLst/>
              </a:prstGeom>
              <a:blipFill>
                <a:blip r:embed="rId10"/>
                <a:stretch>
                  <a:fillRect l="-3139" t="-108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/>
              <p:nvPr/>
            </p:nvSpPr>
            <p:spPr>
              <a:xfrm>
                <a:off x="4509726" y="2510331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0678FB-2669-4065-9E12-30ABD36E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26" y="2510331"/>
                <a:ext cx="2062295" cy="276999"/>
              </a:xfrm>
              <a:prstGeom prst="rect">
                <a:avLst/>
              </a:prstGeom>
              <a:blipFill>
                <a:blip r:embed="rId11"/>
                <a:stretch>
                  <a:fillRect l="-1183" t="-2222" r="-3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745C5CE8-7DC0-4BF0-BD6C-AF7A357AA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16" y="3324809"/>
            <a:ext cx="3199859" cy="2399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C247BFA-2E3E-4FCC-B506-40AA6C1170D4}"/>
              </a:ext>
            </a:extLst>
          </p:cNvPr>
          <p:cNvSpPr txBox="1">
            <a:spLocks/>
          </p:cNvSpPr>
          <p:nvPr/>
        </p:nvSpPr>
        <p:spPr>
          <a:xfrm>
            <a:off x="7573572" y="606608"/>
            <a:ext cx="4618428" cy="84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Police and Cheater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12CC0-356A-449C-86B7-13424A89469A}"/>
                  </a:ext>
                </a:extLst>
              </p:cNvPr>
              <p:cNvSpPr txBox="1"/>
              <p:nvPr/>
            </p:nvSpPr>
            <p:spPr>
              <a:xfrm>
                <a:off x="7997458" y="1347076"/>
                <a:ext cx="330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612CC0-356A-449C-86B7-13424A89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58" y="1347076"/>
                <a:ext cx="3305840" cy="276999"/>
              </a:xfrm>
              <a:prstGeom prst="rect">
                <a:avLst/>
              </a:prstGeom>
              <a:blipFill>
                <a:blip r:embed="rId13"/>
                <a:stretch>
                  <a:fillRect l="-55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FBEB4-36EB-4595-9B00-7EBB697D9C1E}"/>
                  </a:ext>
                </a:extLst>
              </p:cNvPr>
              <p:cNvSpPr txBox="1"/>
              <p:nvPr/>
            </p:nvSpPr>
            <p:spPr>
              <a:xfrm>
                <a:off x="8023599" y="1704019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FBEB4-36EB-4595-9B00-7EBB697D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99" y="1704019"/>
                <a:ext cx="1348639" cy="276999"/>
              </a:xfrm>
              <a:prstGeom prst="rect">
                <a:avLst/>
              </a:prstGeom>
              <a:blipFill>
                <a:blip r:embed="rId14"/>
                <a:stretch>
                  <a:fillRect l="-4525" t="-4444" r="-18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51361-1576-46C0-9BD7-BE77496A2BB2}"/>
                  </a:ext>
                </a:extLst>
              </p:cNvPr>
              <p:cNvSpPr txBox="1"/>
              <p:nvPr/>
            </p:nvSpPr>
            <p:spPr>
              <a:xfrm>
                <a:off x="8023599" y="206350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51361-1576-46C0-9BD7-BE77496A2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99" y="2063506"/>
                <a:ext cx="2107308" cy="276999"/>
              </a:xfrm>
              <a:prstGeom prst="rect">
                <a:avLst/>
              </a:prstGeom>
              <a:blipFill>
                <a:blip r:embed="rId15"/>
                <a:stretch>
                  <a:fillRect l="-1734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DAAC9E-78C5-46D9-AB67-4D16B133A973}"/>
                  </a:ext>
                </a:extLst>
              </p:cNvPr>
              <p:cNvSpPr txBox="1"/>
              <p:nvPr/>
            </p:nvSpPr>
            <p:spPr>
              <a:xfrm>
                <a:off x="7997458" y="2466959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DAAC9E-78C5-46D9-AB67-4D16B133A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58" y="2466959"/>
                <a:ext cx="2975430" cy="276999"/>
              </a:xfrm>
              <a:prstGeom prst="rect">
                <a:avLst/>
              </a:prstGeom>
              <a:blipFill>
                <a:blip r:embed="rId1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B627B-09FB-4C5E-B221-C9E26D4BC766}"/>
                  </a:ext>
                </a:extLst>
              </p:cNvPr>
              <p:cNvSpPr txBox="1"/>
              <p:nvPr/>
            </p:nvSpPr>
            <p:spPr>
              <a:xfrm>
                <a:off x="8023598" y="2838168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B627B-09FB-4C5E-B221-C9E26D4B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98" y="2838168"/>
                <a:ext cx="2726708" cy="276999"/>
              </a:xfrm>
              <a:prstGeom prst="rect">
                <a:avLst/>
              </a:prstGeom>
              <a:blipFill>
                <a:blip r:embed="rId17"/>
                <a:stretch>
                  <a:fillRect t="-2222" r="-1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6ACB60-29F6-47FC-9F23-9CD834A1AC7C}"/>
                  </a:ext>
                </a:extLst>
              </p:cNvPr>
              <p:cNvSpPr txBox="1"/>
              <p:nvPr/>
            </p:nvSpPr>
            <p:spPr>
              <a:xfrm>
                <a:off x="6495325" y="5651730"/>
                <a:ext cx="2511783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Analysis says, for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b="0" dirty="0"/>
                  <a:t> Thus a tragedy should occur.</a:t>
                </a:r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6ACB60-29F6-47FC-9F23-9CD834A1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25" y="5651730"/>
                <a:ext cx="2511783" cy="1015663"/>
              </a:xfrm>
              <a:prstGeom prst="rect">
                <a:avLst/>
              </a:prstGeom>
              <a:blipFill>
                <a:blip r:embed="rId18"/>
                <a:stretch>
                  <a:fillRect l="-2899" t="-3550" b="-106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26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22" y="205623"/>
            <a:ext cx="4024745" cy="765406"/>
          </a:xfrm>
        </p:spPr>
        <p:txBody>
          <a:bodyPr/>
          <a:lstStyle/>
          <a:p>
            <a:r>
              <a:rPr lang="en-US" dirty="0"/>
              <a:t>Cooperator only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3589097" y="1025720"/>
                <a:ext cx="3106195" cy="15397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says, </a:t>
                </a:r>
                <a:br>
                  <a:rPr lang="en-US" b="0" dirty="0"/>
                </a:br>
                <a:r>
                  <a:rPr lang="en-US" b="0" dirty="0"/>
                  <a:t>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is sufficiently</a:t>
                </a:r>
                <a:br>
                  <a:rPr lang="en-US" b="0" dirty="0"/>
                </a:br>
                <a:r>
                  <a:rPr lang="en-US" b="0" dirty="0"/>
                  <a:t> small, there will be three steady 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state solutions.   </a:t>
                </a:r>
                <a:br>
                  <a:rPr lang="en-US" b="0" dirty="0"/>
                </a:br>
                <a:r>
                  <a:rPr lang="en-US" b="0" dirty="0"/>
                  <a:t> </a:t>
                </a:r>
                <a:r>
                  <a:rPr lang="en-US" dirty="0"/>
                  <a:t>Two</a:t>
                </a:r>
                <a:r>
                  <a:rPr lang="en-US" b="0" dirty="0"/>
                  <a:t> stable, one unstable.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97" y="1025720"/>
                <a:ext cx="3106195" cy="1539780"/>
              </a:xfrm>
              <a:prstGeom prst="rect">
                <a:avLst/>
              </a:prstGeom>
              <a:blipFill>
                <a:blip r:embed="rId2"/>
                <a:stretch>
                  <a:fillRect l="-2935" t="-5490" r="-3523" b="-7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/>
              <p:nvPr/>
            </p:nvSpPr>
            <p:spPr>
              <a:xfrm>
                <a:off x="399148" y="1025720"/>
                <a:ext cx="2796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8" y="1025720"/>
                <a:ext cx="2796278" cy="276999"/>
              </a:xfrm>
              <a:prstGeom prst="rect">
                <a:avLst/>
              </a:prstGeom>
              <a:blipFill>
                <a:blip r:embed="rId3"/>
                <a:stretch>
                  <a:fillRect l="-87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/>
              <p:nvPr/>
            </p:nvSpPr>
            <p:spPr>
              <a:xfrm>
                <a:off x="425289" y="1382663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" y="1382663"/>
                <a:ext cx="2089098" cy="276999"/>
              </a:xfrm>
              <a:prstGeom prst="rect">
                <a:avLst/>
              </a:prstGeom>
              <a:blipFill>
                <a:blip r:embed="rId4"/>
                <a:stretch>
                  <a:fillRect l="-2924" t="-2222" r="-8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/>
              <p:nvPr/>
            </p:nvSpPr>
            <p:spPr>
              <a:xfrm>
                <a:off x="425289" y="1742150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" y="1742150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/>
              <p:nvPr/>
            </p:nvSpPr>
            <p:spPr>
              <a:xfrm>
                <a:off x="425289" y="2099093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" y="2099093"/>
                <a:ext cx="2869760" cy="276999"/>
              </a:xfrm>
              <a:prstGeom prst="rect">
                <a:avLst/>
              </a:prstGeom>
              <a:blipFill>
                <a:blip r:embed="rId6"/>
                <a:stretch>
                  <a:fillRect l="-849" t="-2174" r="-23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E9F9941-EB66-4130-A4CF-F7F797AE8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97" y="205623"/>
            <a:ext cx="3682948" cy="276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75103B-1673-43A1-B35B-67B620149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78" y="1799576"/>
            <a:ext cx="2437940" cy="182845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9148D-46EC-4E25-B23A-D069ED6534EF}"/>
                  </a:ext>
                </a:extLst>
              </p:cNvPr>
              <p:cNvSpPr txBox="1"/>
              <p:nvPr/>
            </p:nvSpPr>
            <p:spPr>
              <a:xfrm>
                <a:off x="463255" y="4165426"/>
                <a:ext cx="336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9148D-46EC-4E25-B23A-D069ED65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5" y="4165426"/>
                <a:ext cx="3365793" cy="276999"/>
              </a:xfrm>
              <a:prstGeom prst="rect">
                <a:avLst/>
              </a:prstGeom>
              <a:blipFill>
                <a:blip r:embed="rId9"/>
                <a:stretch>
                  <a:fillRect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AF551-CF1A-47E9-82FE-F9FE6FB4F51F}"/>
                  </a:ext>
                </a:extLst>
              </p:cNvPr>
              <p:cNvSpPr txBox="1"/>
              <p:nvPr/>
            </p:nvSpPr>
            <p:spPr>
              <a:xfrm>
                <a:off x="489396" y="4522369"/>
                <a:ext cx="2089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FAF551-CF1A-47E9-82FE-F9FE6FB4F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6" y="4522369"/>
                <a:ext cx="2089867" cy="276999"/>
              </a:xfrm>
              <a:prstGeom prst="rect">
                <a:avLst/>
              </a:prstGeom>
              <a:blipFill>
                <a:blip r:embed="rId10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8E791-76A5-4FA4-A276-7DC602F94630}"/>
                  </a:ext>
                </a:extLst>
              </p:cNvPr>
              <p:cNvSpPr txBox="1"/>
              <p:nvPr/>
            </p:nvSpPr>
            <p:spPr>
              <a:xfrm>
                <a:off x="489396" y="4881856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A8E791-76A5-4FA4-A276-7DC602F9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6" y="4881856"/>
                <a:ext cx="1356205" cy="276999"/>
              </a:xfrm>
              <a:prstGeom prst="rect">
                <a:avLst/>
              </a:prstGeom>
              <a:blipFill>
                <a:blip r:embed="rId11"/>
                <a:stretch>
                  <a:fillRect l="-3139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31ABC6-0363-4DE7-AACD-CEB0FE2E68BE}"/>
                  </a:ext>
                </a:extLst>
              </p:cNvPr>
              <p:cNvSpPr txBox="1"/>
              <p:nvPr/>
            </p:nvSpPr>
            <p:spPr>
              <a:xfrm>
                <a:off x="435974" y="5593612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31ABC6-0363-4DE7-AACD-CEB0FE2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74" y="5593612"/>
                <a:ext cx="2062295" cy="276999"/>
              </a:xfrm>
              <a:prstGeom prst="rect">
                <a:avLst/>
              </a:prstGeom>
              <a:blipFill>
                <a:blip r:embed="rId12"/>
                <a:stretch>
                  <a:fillRect l="-1183" t="-2222" r="-3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66638-5BCA-4529-8C21-55845911DCB6}"/>
                  </a:ext>
                </a:extLst>
              </p:cNvPr>
              <p:cNvSpPr txBox="1"/>
              <p:nvPr/>
            </p:nvSpPr>
            <p:spPr>
              <a:xfrm>
                <a:off x="463255" y="5269187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66638-5BCA-4529-8C21-55845911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5" y="5269187"/>
                <a:ext cx="2869760" cy="276999"/>
              </a:xfrm>
              <a:prstGeom prst="rect">
                <a:avLst/>
              </a:prstGeom>
              <a:blipFill>
                <a:blip r:embed="rId13"/>
                <a:stretch>
                  <a:fillRect l="-849" t="-2174" r="-233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7A7001-EF4C-4F05-A816-0296815459E9}"/>
                  </a:ext>
                </a:extLst>
              </p:cNvPr>
              <p:cNvSpPr txBox="1"/>
              <p:nvPr/>
            </p:nvSpPr>
            <p:spPr>
              <a:xfrm>
                <a:off x="4015834" y="4042588"/>
                <a:ext cx="3141226" cy="19863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latin typeface="Cambria Math" panose="02040503050406030204" pitchFamily="18" charset="0"/>
                  </a:rPr>
                  <a:t> Analysis says</a:t>
                </a:r>
                <a:r>
                  <a:rPr lang="en-US" sz="1600" dirty="0">
                    <a:latin typeface="Cambria Math" panose="02040503050406030204" pitchFamily="18" charset="0"/>
                  </a:rPr>
                  <a:t>, </a:t>
                </a:r>
                <a:br>
                  <a:rPr lang="en-US" sz="1600" b="0" i="1" dirty="0">
                    <a:latin typeface="Cambria Math" panose="02040503050406030204" pitchFamily="18" charset="0"/>
                  </a:rPr>
                </a:br>
                <a:r>
                  <a:rPr lang="en-US" sz="16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:r>
                  <a:rPr lang="en-US" sz="16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Requires </a:t>
                </a:r>
                <a:br>
                  <a:rPr lang="en-US" sz="1600" b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0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  <a:p>
                <a:r>
                  <a:rPr lang="en-US" sz="1600" b="0" dirty="0"/>
                  <a:t> Not possible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b="0" dirty="0"/>
                  <a:t>. </a:t>
                </a:r>
              </a:p>
              <a:p>
                <a:r>
                  <a:rPr lang="en-US" sz="1600" b="0" dirty="0"/>
                  <a:t> Thus a tragedy should occur.</a:t>
                </a:r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7A7001-EF4C-4F05-A816-02968154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834" y="4042588"/>
                <a:ext cx="3141226" cy="1986313"/>
              </a:xfrm>
              <a:prstGeom prst="rect">
                <a:avLst/>
              </a:prstGeom>
              <a:blipFill>
                <a:blip r:embed="rId14"/>
                <a:stretch>
                  <a:fillRect l="-2515" t="-3049" b="-51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E434DA86-4450-44E9-875D-5EB15D5910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16" y="3855651"/>
            <a:ext cx="3306753" cy="248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17FD411-B321-41BF-94BE-BDC13685155B}"/>
              </a:ext>
            </a:extLst>
          </p:cNvPr>
          <p:cNvSpPr txBox="1">
            <a:spLocks/>
          </p:cNvSpPr>
          <p:nvPr/>
        </p:nvSpPr>
        <p:spPr>
          <a:xfrm>
            <a:off x="0" y="3047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Cooperator and Cheater </a:t>
            </a:r>
          </a:p>
        </p:txBody>
      </p:sp>
    </p:spTree>
    <p:extLst>
      <p:ext uri="{BB962C8B-B14F-4D97-AF65-F5344CB8AC3E}">
        <p14:creationId xmlns:p14="http://schemas.microsoft.com/office/powerpoint/2010/main" val="7038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061-4011-47F7-9E01-0917F4B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6" y="115475"/>
            <a:ext cx="5220393" cy="917508"/>
          </a:xfrm>
        </p:spPr>
        <p:txBody>
          <a:bodyPr/>
          <a:lstStyle/>
          <a:p>
            <a:r>
              <a:rPr lang="en-US" dirty="0"/>
              <a:t>Cooperator and Police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/>
              <p:nvPr/>
            </p:nvSpPr>
            <p:spPr>
              <a:xfrm>
                <a:off x="430197" y="965890"/>
                <a:ext cx="330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9CFBA-8985-4E04-8331-80F3100E5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" y="965890"/>
                <a:ext cx="3300519" cy="276999"/>
              </a:xfrm>
              <a:prstGeom prst="rect">
                <a:avLst/>
              </a:prstGeom>
              <a:blipFill>
                <a:blip r:embed="rId2"/>
                <a:stretch>
                  <a:fillRect l="-555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/>
              <p:nvPr/>
            </p:nvSpPr>
            <p:spPr>
              <a:xfrm>
                <a:off x="456338" y="1322833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F16D05-93F7-4165-B02E-9D58EEE2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8" y="1322833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/>
              <p:nvPr/>
            </p:nvSpPr>
            <p:spPr>
              <a:xfrm>
                <a:off x="456338" y="1682320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37953-E05C-48B4-98F0-946922D2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8" y="1682320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2023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/>
              <p:nvPr/>
            </p:nvSpPr>
            <p:spPr>
              <a:xfrm>
                <a:off x="456338" y="2039263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530DC-B261-4975-A828-C5740AD1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8" y="2039263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7" t="-4444" r="-21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/>
              <p:nvPr/>
            </p:nvSpPr>
            <p:spPr>
              <a:xfrm>
                <a:off x="430197" y="2383074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E858C-18E9-4292-80F7-6A8A0ADA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" y="2383074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/>
              <p:nvPr/>
            </p:nvSpPr>
            <p:spPr>
              <a:xfrm>
                <a:off x="3889494" y="844114"/>
                <a:ext cx="2992964" cy="24631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 Analysis says,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	     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sufficiently small and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Two additional steady states; </a:t>
                </a:r>
              </a:p>
              <a:p>
                <a:r>
                  <a:rPr lang="en-US" dirty="0"/>
                  <a:t>one stable, one unstable.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9C9A13-9B9C-46EA-90A9-9A94B7412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494" y="844114"/>
                <a:ext cx="2992964" cy="2463110"/>
              </a:xfrm>
              <a:prstGeom prst="rect">
                <a:avLst/>
              </a:prstGeom>
              <a:blipFill>
                <a:blip r:embed="rId7"/>
                <a:stretch>
                  <a:fillRect l="-1420" t="-1474" b="-24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0D84D163-82F9-40F2-A175-9047116EB97D}"/>
              </a:ext>
            </a:extLst>
          </p:cNvPr>
          <p:cNvSpPr txBox="1">
            <a:spLocks/>
          </p:cNvSpPr>
          <p:nvPr/>
        </p:nvSpPr>
        <p:spPr>
          <a:xfrm>
            <a:off x="246057" y="3164355"/>
            <a:ext cx="5220393" cy="91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Full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8A8300-6D93-40C0-A0D7-6A731B1F4510}"/>
                  </a:ext>
                </a:extLst>
              </p:cNvPr>
              <p:cNvSpPr txBox="1"/>
              <p:nvPr/>
            </p:nvSpPr>
            <p:spPr>
              <a:xfrm>
                <a:off x="315022" y="3926345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8A8300-6D93-40C0-A0D7-6A731B1F4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2" y="3926345"/>
                <a:ext cx="3804760" cy="276999"/>
              </a:xfrm>
              <a:prstGeom prst="rect">
                <a:avLst/>
              </a:prstGeom>
              <a:blipFill>
                <a:blip r:embed="rId10"/>
                <a:stretch>
                  <a:fillRect l="-48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88B8F2-E8F1-4D04-B0FC-DD5AF9F5959E}"/>
                  </a:ext>
                </a:extLst>
              </p:cNvPr>
              <p:cNvSpPr txBox="1"/>
              <p:nvPr/>
            </p:nvSpPr>
            <p:spPr>
              <a:xfrm>
                <a:off x="341163" y="4283288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88B8F2-E8F1-4D04-B0FC-DD5AF9F5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" y="4283288"/>
                <a:ext cx="2089098" cy="276999"/>
              </a:xfrm>
              <a:prstGeom prst="rect">
                <a:avLst/>
              </a:prstGeom>
              <a:blipFill>
                <a:blip r:embed="rId11"/>
                <a:stretch>
                  <a:fillRect l="-2915" t="-2222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434942-8F74-4A71-98F0-89A8884D46C9}"/>
                  </a:ext>
                </a:extLst>
              </p:cNvPr>
              <p:cNvSpPr txBox="1"/>
              <p:nvPr/>
            </p:nvSpPr>
            <p:spPr>
              <a:xfrm>
                <a:off x="341163" y="4642775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434942-8F74-4A71-98F0-89A8884D4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" y="4642775"/>
                <a:ext cx="2107308" cy="276999"/>
              </a:xfrm>
              <a:prstGeom prst="rect">
                <a:avLst/>
              </a:prstGeom>
              <a:blipFill>
                <a:blip r:embed="rId12"/>
                <a:stretch>
                  <a:fillRect l="-2023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B0072B-CF81-4BB6-88E7-308825C897AA}"/>
                  </a:ext>
                </a:extLst>
              </p:cNvPr>
              <p:cNvSpPr txBox="1"/>
              <p:nvPr/>
            </p:nvSpPr>
            <p:spPr>
              <a:xfrm>
                <a:off x="341163" y="4999718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B0072B-CF81-4BB6-88E7-308825C8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3" y="4999718"/>
                <a:ext cx="3471143" cy="276999"/>
              </a:xfrm>
              <a:prstGeom prst="rect">
                <a:avLst/>
              </a:prstGeom>
              <a:blipFill>
                <a:blip r:embed="rId13"/>
                <a:stretch>
                  <a:fillRect l="-527" t="-2174" r="-210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52B1D-57C7-4781-883E-C776F604B923}"/>
                  </a:ext>
                </a:extLst>
              </p:cNvPr>
              <p:cNvSpPr txBox="1"/>
              <p:nvPr/>
            </p:nvSpPr>
            <p:spPr>
              <a:xfrm>
                <a:off x="315022" y="5343529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52B1D-57C7-4781-883E-C776F604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2" y="5343529"/>
                <a:ext cx="2975430" cy="276999"/>
              </a:xfrm>
              <a:prstGeom prst="rect">
                <a:avLst/>
              </a:prstGeom>
              <a:blipFill>
                <a:blip r:embed="rId14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764B4-7F79-49B9-A025-F940FC8E7583}"/>
                  </a:ext>
                </a:extLst>
              </p:cNvPr>
              <p:cNvSpPr txBox="1"/>
              <p:nvPr/>
            </p:nvSpPr>
            <p:spPr>
              <a:xfrm>
                <a:off x="341162" y="5714738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764B4-7F79-49B9-A025-F940FC8E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2" y="5714738"/>
                <a:ext cx="2726708" cy="276999"/>
              </a:xfrm>
              <a:prstGeom prst="rect">
                <a:avLst/>
              </a:prstGeom>
              <a:blipFill>
                <a:blip r:embed="rId15"/>
                <a:stretch>
                  <a:fillRect t="-2174" r="-179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0B8FD92-4340-4DEA-A122-EC621BC93704}"/>
              </a:ext>
            </a:extLst>
          </p:cNvPr>
          <p:cNvSpPr/>
          <p:nvPr/>
        </p:nvSpPr>
        <p:spPr>
          <a:xfrm>
            <a:off x="3596986" y="5356661"/>
            <a:ext cx="227945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 Analysis says,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classical solutions.</a:t>
            </a:r>
          </a:p>
        </p:txBody>
      </p:sp>
      <p:pic>
        <p:nvPicPr>
          <p:cNvPr id="22" name="Picture 2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4BC1CA-0DE4-4F95-9F54-681B7F281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91" y="3411220"/>
            <a:ext cx="3653478" cy="2740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 descr="A close up of a map&#10;&#10;Description generated with high confidence">
            <a:extLst>
              <a:ext uri="{FF2B5EF4-FFF2-40B4-BE49-F238E27FC236}">
                <a16:creationId xmlns:a16="http://schemas.microsoft.com/office/drawing/2014/main" id="{38A12510-A93A-4589-A4BD-3E5485120A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771" y="4762853"/>
            <a:ext cx="2649817" cy="1987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BA7382C4-AB87-4412-BCD6-710075C2B5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75" y="245977"/>
            <a:ext cx="3812556" cy="2859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DB5218-1CB5-4FC6-8A6E-B50D0FE9EC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472" y="2148937"/>
            <a:ext cx="2304872" cy="1728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142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249209-CE85-405D-ABD0-9AF9FD60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064" y="947650"/>
            <a:ext cx="3633871" cy="4547063"/>
          </a:xfr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000" dirty="0"/>
              <a:t>Actually commented my code for once.</a:t>
            </a:r>
          </a:p>
          <a:p>
            <a:r>
              <a:rPr lang="en-US" sz="2000" dirty="0"/>
              <a:t>Readme file: </a:t>
            </a:r>
          </a:p>
          <a:p>
            <a:pPr lvl="1"/>
            <a:r>
              <a:rPr lang="en-US" sz="2000" dirty="0"/>
              <a:t>explains the function of each piece of code </a:t>
            </a:r>
          </a:p>
          <a:p>
            <a:pPr lvl="1"/>
            <a:r>
              <a:rPr lang="en-US" sz="2000" dirty="0"/>
              <a:t>describes all other non-figure files</a:t>
            </a:r>
          </a:p>
          <a:p>
            <a:pPr lvl="1"/>
            <a:r>
              <a:rPr lang="en-US" sz="2000" dirty="0"/>
              <a:t>records system for naming files</a:t>
            </a:r>
          </a:p>
          <a:p>
            <a:r>
              <a:rPr lang="en-US" sz="2000" dirty="0"/>
              <a:t>Text files with each figure: </a:t>
            </a:r>
          </a:p>
          <a:p>
            <a:pPr lvl="1"/>
            <a:r>
              <a:rPr lang="en-US" sz="2000" dirty="0"/>
              <a:t>Records the initial conditions and parameter values associated with each figure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5A5F9E-ADF5-40A6-B360-FA5323D45BE1}"/>
              </a:ext>
            </a:extLst>
          </p:cNvPr>
          <p:cNvSpPr txBox="1">
            <a:spLocks/>
          </p:cNvSpPr>
          <p:nvPr/>
        </p:nvSpPr>
        <p:spPr>
          <a:xfrm>
            <a:off x="8295320" y="947650"/>
            <a:ext cx="3633871" cy="3265802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Finalize rigorous analysis of what occurs at steady states when cheater introduced. </a:t>
            </a:r>
          </a:p>
          <a:p>
            <a:r>
              <a:rPr lang="en-US" sz="2000" dirty="0"/>
              <a:t>Finish (carefully) writing the analysis</a:t>
            </a:r>
          </a:p>
          <a:p>
            <a:pPr lvl="1"/>
            <a:r>
              <a:rPr lang="en-US" sz="2000" dirty="0"/>
              <a:t>LaTeX!</a:t>
            </a:r>
          </a:p>
          <a:p>
            <a:r>
              <a:rPr lang="en-US" sz="2000" dirty="0"/>
              <a:t>Write the paper</a:t>
            </a:r>
          </a:p>
          <a:p>
            <a:r>
              <a:rPr lang="en-US" sz="2000" dirty="0"/>
              <a:t>Take the nap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B3CF3C-5BB5-45C5-9D32-6C038A9837F9}"/>
              </a:ext>
            </a:extLst>
          </p:cNvPr>
          <p:cNvSpPr txBox="1">
            <a:spLocks/>
          </p:cNvSpPr>
          <p:nvPr/>
        </p:nvSpPr>
        <p:spPr>
          <a:xfrm>
            <a:off x="262809" y="947650"/>
            <a:ext cx="3633871" cy="5335787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power of doing mathematical analysis before numerical simulations.</a:t>
            </a:r>
          </a:p>
          <a:p>
            <a:r>
              <a:rPr lang="en-US" sz="2000" dirty="0"/>
              <a:t>Coding best practices:</a:t>
            </a:r>
          </a:p>
          <a:p>
            <a:pPr lvl="1"/>
            <a:r>
              <a:rPr lang="en-US" sz="2000" dirty="0"/>
              <a:t>So, maybe I’m finally convinced of the importance of commenting code and not using silly variable names.</a:t>
            </a:r>
          </a:p>
          <a:p>
            <a:r>
              <a:rPr lang="en-US" sz="2000" dirty="0"/>
              <a:t>Having a workflow (AKA a roadmap of goals) increased my productivity by narrowing my focus to the immediate steps.</a:t>
            </a:r>
          </a:p>
          <a:p>
            <a:r>
              <a:rPr lang="en-US" sz="2000" dirty="0"/>
              <a:t>Sometimes what you set out to prove is different from what you find.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4B274-4CAC-4756-8A10-37207CB6C563}"/>
              </a:ext>
            </a:extLst>
          </p:cNvPr>
          <p:cNvSpPr txBox="1"/>
          <p:nvPr/>
        </p:nvSpPr>
        <p:spPr>
          <a:xfrm>
            <a:off x="403804" y="312953"/>
            <a:ext cx="335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Useful things I learned</a:t>
            </a:r>
            <a:endParaRPr lang="en-US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09B9F-27C2-4573-B89E-A486182630E3}"/>
              </a:ext>
            </a:extLst>
          </p:cNvPr>
          <p:cNvSpPr txBox="1"/>
          <p:nvPr/>
        </p:nvSpPr>
        <p:spPr>
          <a:xfrm>
            <a:off x="4279064" y="312953"/>
            <a:ext cx="2305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Reproducibility</a:t>
            </a:r>
            <a:endParaRPr lang="en-US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A8997-709D-4126-8CC1-4A6713FD61EB}"/>
              </a:ext>
            </a:extLst>
          </p:cNvPr>
          <p:cNvSpPr txBox="1"/>
          <p:nvPr/>
        </p:nvSpPr>
        <p:spPr>
          <a:xfrm>
            <a:off x="8295320" y="312953"/>
            <a:ext cx="168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Next Steps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75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13637</TotalTime>
  <Words>625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Wingdings 3</vt:lpstr>
      <vt:lpstr>Office Theme</vt:lpstr>
      <vt:lpstr>Policing as a mechanism to avoid a tragedy of the commons in P. aeruginosa</vt:lpstr>
      <vt:lpstr>Policing to avoid a tragedy of the commons</vt:lpstr>
      <vt:lpstr>Police only </vt:lpstr>
      <vt:lpstr>Cooperator only </vt:lpstr>
      <vt:lpstr>Cooperator and Police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Lynn</dc:creator>
  <cp:lastModifiedBy>Bryan Lynn</cp:lastModifiedBy>
  <cp:revision>88</cp:revision>
  <dcterms:created xsi:type="dcterms:W3CDTF">2019-05-09T20:38:18Z</dcterms:created>
  <dcterms:modified xsi:type="dcterms:W3CDTF">2019-06-05T04:24:28Z</dcterms:modified>
</cp:coreProperties>
</file>