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385" r:id="rId4"/>
    <p:sldId id="367" r:id="rId5"/>
    <p:sldId id="391" r:id="rId6"/>
    <p:sldId id="392" r:id="rId7"/>
    <p:sldId id="265" r:id="rId8"/>
    <p:sldId id="308" r:id="rId9"/>
    <p:sldId id="341" r:id="rId10"/>
    <p:sldId id="316" r:id="rId11"/>
    <p:sldId id="322" r:id="rId12"/>
    <p:sldId id="342" r:id="rId13"/>
    <p:sldId id="317" r:id="rId14"/>
    <p:sldId id="321" r:id="rId15"/>
    <p:sldId id="383" r:id="rId16"/>
    <p:sldId id="384" r:id="rId17"/>
    <p:sldId id="318" r:id="rId18"/>
    <p:sldId id="324" r:id="rId19"/>
    <p:sldId id="387" r:id="rId20"/>
    <p:sldId id="325" r:id="rId21"/>
    <p:sldId id="326" r:id="rId22"/>
    <p:sldId id="388" r:id="rId23"/>
    <p:sldId id="327" r:id="rId24"/>
    <p:sldId id="390" r:id="rId25"/>
    <p:sldId id="328" r:id="rId26"/>
    <p:sldId id="389" r:id="rId27"/>
    <p:sldId id="329" r:id="rId28"/>
    <p:sldId id="310" r:id="rId29"/>
    <p:sldId id="311" r:id="rId30"/>
    <p:sldId id="268" r:id="rId31"/>
    <p:sldId id="381" r:id="rId32"/>
    <p:sldId id="340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82" r:id="rId43"/>
    <p:sldId id="356" r:id="rId44"/>
    <p:sldId id="357" r:id="rId45"/>
    <p:sldId id="358" r:id="rId46"/>
    <p:sldId id="359" r:id="rId47"/>
    <p:sldId id="360" r:id="rId48"/>
    <p:sldId id="361" r:id="rId49"/>
    <p:sldId id="330" r:id="rId50"/>
    <p:sldId id="331" r:id="rId51"/>
    <p:sldId id="344" r:id="rId52"/>
    <p:sldId id="345" r:id="rId53"/>
    <p:sldId id="332" r:id="rId54"/>
    <p:sldId id="333" r:id="rId55"/>
    <p:sldId id="334" r:id="rId56"/>
    <p:sldId id="346" r:id="rId57"/>
    <p:sldId id="336" r:id="rId58"/>
    <p:sldId id="273" r:id="rId59"/>
    <p:sldId id="339" r:id="rId60"/>
    <p:sldId id="276" r:id="rId61"/>
    <p:sldId id="380" r:id="rId62"/>
    <p:sldId id="37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55A73-50F0-4051-9F74-3AEC247A036C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5C912-47D8-4369-B7E8-2DBBA3B5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5C912-47D8-4369-B7E8-2DBBA3B582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624-D13E-483B-BFBD-739C7808F1F2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C283-8017-45E8-9592-2E5AD2EA1821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5D17-039D-4A40-8A9C-8CE518946EB2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3682-2FE6-4A45-B4B7-6DD6E375870C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E5A-66AC-43D7-8010-11151A9E3E5C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9A50-FB1F-4C9C-83F7-2E110AD80CC0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2CF4-AA4B-4697-B77F-B9AA971F26AE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8D1E-8C4F-4FE6-81F5-69580F576D4E}" type="datetime1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C01-DD90-45A7-A879-776E9768E77A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00E3-553A-4F2C-994E-BE696A1F12F7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DA1-3B1E-47D0-832B-8075D111C6DA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5508-A7DB-432F-91A8-C1F80048AD93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7.xml"/><Relationship Id="rId5" Type="http://schemas.openxmlformats.org/officeDocument/2006/relationships/slide" Target="slide10.xml"/><Relationship Id="rId10" Type="http://schemas.openxmlformats.org/officeDocument/2006/relationships/slide" Target="slide16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8.xml"/><Relationship Id="rId3" Type="http://schemas.openxmlformats.org/officeDocument/2006/relationships/slide" Target="slide33.xml"/><Relationship Id="rId7" Type="http://schemas.openxmlformats.org/officeDocument/2006/relationships/slide" Target="slide54.xml"/><Relationship Id="rId12" Type="http://schemas.openxmlformats.org/officeDocument/2006/relationships/slide" Target="slide62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11" Type="http://schemas.openxmlformats.org/officeDocument/2006/relationships/slide" Target="slide61.xml"/><Relationship Id="rId5" Type="http://schemas.openxmlformats.org/officeDocument/2006/relationships/slide" Target="slide45.xml"/><Relationship Id="rId10" Type="http://schemas.openxmlformats.org/officeDocument/2006/relationships/slide" Target="slide60.xml"/><Relationship Id="rId4" Type="http://schemas.openxmlformats.org/officeDocument/2006/relationships/slide" Target="slide39.xml"/><Relationship Id="rId9" Type="http://schemas.openxmlformats.org/officeDocument/2006/relationships/slide" Target="slide5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848600" cy="23050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Basic Python Programming Concepts to solve Exercise Problems (P_VTP1)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315200" cy="2057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11/7/2020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Commenting in Python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single line comment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preceded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hash symbol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a comment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("Hello, World!")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consecutive single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quotation  marks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‘’’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used to give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multiple comments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(or) paragraph comments.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"""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a comment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written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more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than just one line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"""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("Hello, World!")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7921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Variables and its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Names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620000" cy="4572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allows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store a 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assigning it to a name, which can be used to refer to the value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program.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Python variables: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-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Must start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 letter or the underscore character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-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Cannot start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 number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-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Should 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meaningful and short, case-sensitive( age,  Age are not the same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Data Types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5105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types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(1) Numbers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float,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&gt;&gt; 3, 4.5,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(2) Lists    &gt;&gt;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1, 2, 3, 4], ["Hello", "world!"], [1, 2, "Hello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(3) Tuples 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(1, 2), ("hi", "hello", "bye"), (2, "Lucy",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(4) Strings 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"Hello world!",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‘K3WL’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(5) Sets 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{"apple", "banana", "cherry"}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(6) Dictionary &gt;&gt;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{'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StuName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Ajeet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StuAge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': 30, '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StuCity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': 'Agra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'}</a:t>
            </a: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6858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Value and Built-in Type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know type of any value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use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in-build method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type(value)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Example: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type(‘123’)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 build-in type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type(‘123.33’) return build-in type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&lt;class 'float'&gt;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(‘hello’) return build-in type as 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type(‘True’)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 build-in type as 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type(‘3+4j’)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 build-in type as &lt;class 'complex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Type Conversion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possible to change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type of value/ variable to another type. It is known as type conversion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casting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Therefore, casting in python is done using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constructor functions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Example: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a= 12.34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 ) &gt;&gt; The result is 12.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automatically converts one data type to another data type. This process doesn't need any user involvement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This is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Implicit type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num_int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13 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num_flo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1.1 </a:t>
            </a: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num_new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num_int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num_flo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num_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:",type(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num_int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&gt;&gt;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num_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flo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:",type(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num_flo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'float'&gt;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("Value of num_new:",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num_new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14.1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num_new:",type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num_new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Difference between end and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sep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6388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nd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are optional parameters of Python.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end parameter basically prints after all the output objects present in one output objects present in one output statement have been returned.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parameter differentiates between the objects.</a:t>
            </a:r>
          </a:p>
          <a:p>
            <a:pPr marL="0" indent="0"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EXAMPLE: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a=2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'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a,b,sep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=',')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a,b,end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=',')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OUTPUT: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2,abc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2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divides the operators in the following groups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- Arithmetic Operators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- Assignment Operators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- Comparison Operators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- Logical Operators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- Relational Operators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- Bitwise Operators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- Identity Operators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- Membership Operators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Arithmetic operators are used with numeric values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 common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mathematical operations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Desktop\Captures\15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47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6096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33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for addition of x and y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('x + y = {}'.format(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 &gt;&gt; 35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subtration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x and y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('x - y = {}'.format(x-y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 &gt;&gt; 31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for multiplication of x and y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('x * y = {}'.format(x*y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 &gt;&gt; 66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for division of x and y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('x / y = {}'.format(x/y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 &gt;&gt; 16.5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for modulus of x and y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('x // y = {}'.format(x//y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 &gt;&gt; 16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for exponent of x and y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('x ** y = {}'.format(x**y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 &gt;&gt; 1089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6200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Correspondence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Python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Syntax usage of Python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P_VTP1: 1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Few Important Things to Remember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Commenting in Python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Variables and its Names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Types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P_VTP1: 1, 3, 4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Assignment operators are used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assign 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variables: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P\Desktop\Captures\16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008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Comparison Operators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Comparison operators are used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compare two 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HP\Desktop\Captures\17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553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01000" cy="4800600"/>
          </a:xfrm>
        </p:spPr>
        <p:txBody>
          <a:bodyPr>
            <a:noAutofit/>
          </a:bodyPr>
          <a:lstStyle/>
          <a:p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#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Output: x &gt; y is True or False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('x &gt; y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is',x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&gt;y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 &gt;&gt; False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Output: x == y is True or False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print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('x == y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is',x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==y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 &gt;&gt; False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Output: x != y is True or False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('x != y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is',x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!=y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 &gt;&gt; True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Output: x &gt;= y is True or False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('x &gt;= y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is',x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&gt;=y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 &gt;&gt; False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Output: x &lt;= y is True or False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('x &lt;= y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is',x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&lt;=y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 &gt;&gt; True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690716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operators are used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combine conditional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 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098" name="Picture 2" descr="C:\Users\HP\Desktop\Captures\18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324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42211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False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('x and 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is',x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False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('x or 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is',x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('not 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is',not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33400"/>
            <a:ext cx="7848600" cy="919316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Identity Operators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153400" cy="53340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operators are used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compare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HP\Desktop\Captures\19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6705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848600" cy="4449763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x1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3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y1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3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x2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'Welcome'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y2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'Welcome'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x3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[1,2,3,4]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y3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[1,2,3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("x1 is not y1", x1 is not y1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&gt;&gt; False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("x2 is y2", x2 is y2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&gt;&gt; True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("x3 is y3", x3 is y3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&gt;&gt; False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operators are used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compare (binary)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HP\Desktop\Captures\20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4563"/>
            <a:ext cx="7315200" cy="365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56" y="44491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HP\Desktop\Captures\9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6" y="1600200"/>
            <a:ext cx="81915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0800" y="4648200"/>
            <a:ext cx="184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Output is 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5491541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Output is thon.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String Operations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HP\Desktop\Captures\10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153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05399" y="3579167"/>
            <a:ext cx="117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 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25" y="4048178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 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6621" y="4516287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is cool?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077200" cy="5562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and Built-in Type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Conversion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3, 4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Difference between end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5, 6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7, 8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9248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subscripting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strings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 'Hello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'[2]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'l'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slice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'Hello'[1:2]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'el‘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'Hello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'[: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2]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‘He‘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'Hello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'[2:]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‘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'Hello'[2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:-1]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llo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'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word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[-1]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last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character ‘o’</a:t>
            </a: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len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(word</a:t>
            </a: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4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‘Hello’* 3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HelloHelloHello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(String Replication)</a:t>
            </a: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Relational Operator on String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ASCII value of a is 97, b is 98 and so 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ASCII value of A is 65, B is 66 and so 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str1 = 'A'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str2 = 'B'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str3 = 'a'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str4 = 'b'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(“str1&gt;str3”, str1&gt;str3) ,The output is False.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(“str2&gt; str1”, str2&gt;str1), The output is True.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1272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String Format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Strings and numbers can be combined by using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format() method.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format() method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takes the passed arguments, formats them, and places them in the string 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placeholders {} are.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Example: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36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txt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"My name is John, and I am {}"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txt.format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Output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My name is John, and I am 36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Lists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8001000" cy="4343400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list is created by placing all the items (elements)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inside a square bracket []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separated by commas.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have any number of items, and they may be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different types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(integer, float, string, etc.)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Lists are mutable, meaning, their elements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can be changed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Creating List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1534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Example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empty list &gt;&gt;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[]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of integers 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[1,2,3]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with mixed data types&gt;&gt;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[1, “Hello”, 3.4]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 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[“Welcome”, [8,4,6]]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Accessing Items from a list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867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the index operator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ist = [‘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p’,’r’,’o’,’b’,’e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positive indexing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(list[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 &gt;&gt; o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negative indexing and negative index -1 refers to the last item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(list[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 &gt;&gt; b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Slicing operation on list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Print(list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[1:3]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r,o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nested list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ist = [“welcome”, [8,4,6]]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Print(list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[1][0]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&gt;&gt; 8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832"/>
            <a:ext cx="8229600" cy="7159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Change or Add Elements to a list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Elements 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marks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=[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90,60,80,66,76,45,60]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marks[1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marL="0" indent="0">
              <a:buNone/>
            </a:pPr>
            <a:r>
              <a:rPr lang="en-US" sz="2400" dirty="0" smtClean="0"/>
              <a:t>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marks[3:6]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[11, 22, 33]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print(marks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&gt;&gt;&gt;[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90, 100,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80, 11, 22, 33, 60]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Add Elements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-add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one item to a list using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-add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several items using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extend()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-insert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one item at a desired location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method      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marks.append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(50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print(marks) &gt;&gt;&gt;[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90, 100, 80, 50]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marks.extend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([60,80,70])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print(marks) &gt;&gt;&gt;[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90, 100, 80, 50, 60, 80, 70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marks.insert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(3,40)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print(marks) &gt;&gt;&gt;[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90, 100, 80, 40, 50, 60, 80, 70]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8382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Delete or Remove Elements from a List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9530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 keyword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delete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or more items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list.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arks = [90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100, 80, 40, 50, 60, 80, 70]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marks[6]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print(marks) &gt;&gt;&gt;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90, 100, 80, 40, 50, 60, 70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del marks[2:4] &gt;&gt;&gt; [90,100,50,60,70]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empty a list.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marks.clear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print(marks) &gt;&gt;&gt; []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remove the given item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marks.remove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print(marks) &gt;&gt;&gt;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[90,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60, 70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0426"/>
            <a:ext cx="7467600" cy="47317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remove an item at the given index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marks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=[100,20,30]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marks.pop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&gt;&gt;&gt; 30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print(marks) &gt;&gt;&gt;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100, 20]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marks.pop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 &gt;&gt;&gt; 100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print(marks) &gt;&gt;&gt;[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683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0"/>
            <a:ext cx="7543800" cy="3840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Tuples are very similar to lists, except that they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immutable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 they cannot be changed).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created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using parentheses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rather than square brackets.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620000" cy="5486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9, 29, 30, 31, 32, 33, 34, 35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Dictionary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43, 44, 45, 46, 47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Selection Construct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12, 13, 14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Iteration Constructs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15, 16, 17, 18, 19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Break, Continue, Pass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20, 21, 22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Correspondence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Each Topic and Related VTPs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Creating a Tuple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Desktop\Captures\21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77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66916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Accessing Elements in a Tuple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access the values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their index.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Nested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tuple are accessed using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range of items can be accessed by using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slicing operator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marks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23,45,32,44,30,80,70)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print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(marks[0]) &gt;&gt;&gt; 23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print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(marks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[-2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 &gt;&gt;&gt;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marks[1:5])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45,32,44,30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nested tuple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n_tuple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("Skin", [8,4,6], (1,2,3))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print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n_tuple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[0]) &gt;&gt;&gt; Skin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n_tuple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 &gt;&gt;&gt; [8,4,6]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print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n_tuple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[0][0]) &gt;&gt;&gt; 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print(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n_tuple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][0]) &gt;&gt;&gt;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Iteration on Tuple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tuple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names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my_tuple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(“John",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Smitt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 “Roy San",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Carlk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iterating over tuple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print(name)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Then, the output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John,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Smitt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Roy San,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Carlk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Changing a Tuple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6096000"/>
          </a:xfrm>
        </p:spPr>
        <p:txBody>
          <a:bodyPr>
            <a:noAutofit/>
          </a:bodyPr>
          <a:lstStyle/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the element is itself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mutable data type like 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its nested items can be changed.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1800" dirty="0" err="1">
                <a:latin typeface="Times New Roman" pitchFamily="18" charset="0"/>
                <a:cs typeface="Times New Roman" pitchFamily="18" charset="0"/>
              </a:rPr>
              <a:t>n_tuple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 = ("Skin", [8,4,6], (1,2,3))</a:t>
            </a:r>
          </a:p>
          <a:p>
            <a:pPr marL="0" indent="0" algn="just">
              <a:buNone/>
            </a:pP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1800" dirty="0" err="1">
                <a:latin typeface="Times New Roman" pitchFamily="18" charset="0"/>
                <a:cs typeface="Times New Roman" pitchFamily="18" charset="0"/>
              </a:rPr>
              <a:t>n_tuple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[1][1] = 23</a:t>
            </a:r>
          </a:p>
          <a:p>
            <a:pPr marL="0" indent="0" algn="just">
              <a:buNone/>
            </a:pP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1800" dirty="0" err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800" dirty="0" err="1">
                <a:latin typeface="Times New Roman" pitchFamily="18" charset="0"/>
                <a:cs typeface="Times New Roman" pitchFamily="18" charset="0"/>
              </a:rPr>
              <a:t>n_tuple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) &gt;&gt;&gt; ('Skin', [8,23,6], (1,2,3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 algn="just">
              <a:buNone/>
            </a:pPr>
            <a:endParaRPr lang="fr-FR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+ operator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be used to combine two tuples.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* operator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be used to repeat the elements in the tuples for a given number of times.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Concatenation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print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((1,2,3)+(4,5,6)) &gt;&gt;&gt; (1,2,3,4,5,6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#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print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(("Repeat")*2) &gt;&gt;&gt; ('Repeat', 'Repeat')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>
                <a:latin typeface="Times New Roman" pitchFamily="18" charset="0"/>
                <a:cs typeface="Times New Roman" pitchFamily="18" charset="0"/>
              </a:rPr>
            </a:b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fr-FR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813619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Tuple Membership Test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6019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 keyword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to test if an item exists in a tuple or not.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Example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my_tuple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('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a','p','p','l','e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('a'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&gt;&gt;&gt; True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('b'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&gt;&gt;&gt; False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('g' not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my_tuple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&gt;&gt;&gt;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Iterating Through a Tuple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names = ("John", "Kate", "Shan")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in names: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('Hello', name)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Hello John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Hello Kate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Hello Shan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Dictionary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5029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dictionary is mutable and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another container type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can store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number of Python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pairs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(called items)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(unique) and their corresponding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values can be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any 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but the keys must be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immutable data 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as strings, numbers, or tuples.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general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syntax of a dictionary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as follows: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{'A': '2341', 'B': '9102', 'C': '3258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'}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Accessing Values in Dictionary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access dictionary elements, the familiar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square brackets along with the 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used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obtain its 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Example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{‘Name’: ‘Zara’, ‘Age’: 7, ‘Class’: ‘First’};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[‘Name’]) &gt;&gt;&gt; Zara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# loop through dictionary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("Key:",e,"Value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:",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[e])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Then, the output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Key: Name Value: Zara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Key: Age     Value: 7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Key: Class   Value: First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Updating Dictionary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5029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dictionary can be updated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new entry or item (i.e., a key-value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pair),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modifying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existing entry or deleting an existing entry.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{'Name': 'Zara', 'Age': 7, 'Class': 'First'};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['Age'] = 8; # update existing entry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['School'] = "DPS School"; # Add new entry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['Age']:",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['Age']); &gt;&gt;&gt; 8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[School']:",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['School']); &gt;&gt;&gt; DPS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School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Delete Dictionary Elements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2973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dictionary elements can either be removed or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entire contents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dictionary can be cleared.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{'Name': 'Zara', 'Age': 7, 'Class': 'First'};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['Name']; # remove entry with key 'Name'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dict.clear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 # remove all entries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# delete entire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dictionary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Selection Construct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also known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conditional construct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This structure helps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programmer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take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appropriate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five kinds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selection constructs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Simple – if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if – else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Nested – if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Multiple Selection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13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Correspondence Index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025455"/>
              </p:ext>
            </p:extLst>
          </p:nvPr>
        </p:nvGraphicFramePr>
        <p:xfrm>
          <a:off x="609600" y="1066800"/>
          <a:ext cx="8153400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Python Basic Grammar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Concept 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Related Slide 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What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Python?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Different Syntax usage of Python from Java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Few Important Things to Remember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4" action="ppaction://hlinksldjump"/>
                        </a:rPr>
                        <a:t>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Commenting in Python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5" action="ppaction://hlinksldjump"/>
                        </a:rPr>
                        <a:t>10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Variables and its Names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6" action="ppaction://hlinksldjump"/>
                        </a:rPr>
                        <a:t>11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7" action="ppaction://hlinksldjump"/>
                        </a:rPr>
                        <a:t>12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Value and Built-in Type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8" action="ppaction://hlinksldjump"/>
                        </a:rPr>
                        <a:t>13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Type Conversion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9" action="ppaction://hlinksldjump"/>
                        </a:rPr>
                        <a:t>14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Difference between end and </a:t>
                      </a:r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sep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10" action="ppaction://hlinksldjump"/>
                        </a:rPr>
                        <a:t>15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11" action="ppaction://hlinksldjump"/>
                        </a:rPr>
                        <a:t>17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7467600" cy="65563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1. Simple-if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848600" cy="4297363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general form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simple – if statement is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x &gt; 0:</a:t>
            </a:r>
            <a:br>
              <a:rPr lang="en-US" sz="23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Statement 1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Statement 2</a:t>
            </a:r>
          </a:p>
          <a:p>
            <a:pPr marL="0" indent="0">
              <a:buNone/>
            </a:pP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Here, if the result of the test condition is TRUE then the Statement 1 is executed. Otherwise, Statement 2 is executed </a:t>
            </a:r>
            <a:br>
              <a:rPr lang="en-US" sz="2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 smtClean="0">
                <a:latin typeface="Times New Roman" pitchFamily="18" charset="0"/>
                <a:cs typeface="Times New Roman" pitchFamily="18" charset="0"/>
              </a:rPr>
            </a:b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467600" cy="65563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. if-else Statement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structure helps to decide whether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statements should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executed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another 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statements should be executed. This statement is also called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two-way branch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general form of if – else statement is: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 (Test Condition A):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Statement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Statement C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Here,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test-condition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TRUE, statement-B is executed. Otherwise, Statement C is execute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467600" cy="65563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structure helps the programmer to decide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execution of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multiple statements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a condition.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more than one condition to test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statement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also called as multiple-way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branch.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general form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if – else – if statement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(Test Condition 1):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Statement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1;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(Test Condition 2):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Statement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………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test Condition N):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Statement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Nested if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000" dirty="0"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statement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within the if statement is another if statement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called Nested– if statement.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general 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Nested – if statement is: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(Test Condition 1):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(Test Condition 2):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Statement 1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 2;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(Test Condition 3):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Statement 3;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 4; 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620000" cy="88423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Iteration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Constructs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80010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provides two types of looping constructs: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(1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While statement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(2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For statement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The set of statements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executed repeatedly until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condition is true. When it becomes false, control is transferred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 of the structure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general form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while structure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Test Condition):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Statement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Statement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……..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Statement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[else: # optional part of while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STATEMENTs BLOCK 2]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>
            <a:noAutofit/>
          </a:bodyPr>
          <a:lstStyle/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loops</a:t>
            </a:r>
            <a:br>
              <a:rPr lang="en-US" sz="23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Block of statement belonging to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while can have another while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statement, i.e. a while can contain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another while.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i=1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while i&lt;=3: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j=1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while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j&lt;=i: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print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j, # inner while loop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j=j+1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print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i=i+1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The output is printed as:</a:t>
            </a:r>
            <a:br>
              <a:rPr lang="en-US" sz="23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&gt;&gt;&gt;1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1 2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1 2 3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For Loop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867400"/>
          </a:xfrm>
        </p:spPr>
        <p:txBody>
          <a:bodyPr>
            <a:noAutofit/>
          </a:bodyPr>
          <a:lstStyle/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structure is usually used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when we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know in advance exactly how many times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asset of statements is to be repeatedly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executed repeatedly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It can be used as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increment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looping or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decrement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looping structure.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general form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of for structure is as follows: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i in range (initial value, limit, step):</a:t>
            </a:r>
            <a:br>
              <a:rPr lang="en-US" sz="23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BLOCK 1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[else: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# optional block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STATEMENT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BLOCK 2]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Example</a:t>
            </a:r>
            <a:br>
              <a:rPr lang="en-US" sz="23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# loop to print value 1 to 10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for i in range (1, 11, 1):</a:t>
            </a:r>
            <a:br>
              <a:rPr lang="en-US" sz="23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           print (i) #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output is 1,2,3,4,5,6,7,8,9,10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Break Statement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Break can be used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unconditionally jump out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loop.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terminates the execution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loop.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letter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‘’Python’’: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letter =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‘’h’’: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break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print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letter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output will be printed like: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 y 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Continue Statement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5438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statement is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skip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rest of the statements of the current loop block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 move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next iteration, of the loop.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letter in “Python”: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letter == “h”: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continue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print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letter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Will result into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 y t o 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084"/>
              </p:ext>
            </p:extLst>
          </p:nvPr>
        </p:nvGraphicFramePr>
        <p:xfrm>
          <a:off x="838200" y="762000"/>
          <a:ext cx="7772400" cy="533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6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Basic Grammar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Concept 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Related Slide 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28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Lists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33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Tuples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4" action="ppaction://hlinksldjump"/>
                        </a:rPr>
                        <a:t>39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Dictionary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5" action="ppaction://hlinksldjump"/>
                        </a:rPr>
                        <a:t>45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Selection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Construct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6" action="ppaction://hlinksldjump"/>
                        </a:rPr>
                        <a:t>49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Iteration Construct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7" action="ppaction://hlinksldjump"/>
                        </a:rPr>
                        <a:t>54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Break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Statement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8" action="ppaction://hlinksldjump"/>
                        </a:rPr>
                        <a:t>58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Continue Statement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9" action="ppaction://hlinksldjump"/>
                        </a:rPr>
                        <a:t>59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Pass Statement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10" action="ppaction://hlinksldjump"/>
                        </a:rPr>
                        <a:t>60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3859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Correspondence Between Each Topic and Related VTPs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11" action="ppaction://hlinksldjump"/>
                        </a:rPr>
                        <a:t>61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12" action="ppaction://hlinksldjump"/>
                        </a:rPr>
                        <a:t>62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Pass Statement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pass does nothing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i = 3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i==3: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pass;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nWe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inside pass block\n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The output will be printed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 We are inside pass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4245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Correspondence Between Each Topic and Related VTPs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556885"/>
              </p:ext>
            </p:extLst>
          </p:nvPr>
        </p:nvGraphicFramePr>
        <p:xfrm>
          <a:off x="533400" y="914397"/>
          <a:ext cx="81534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Basic Grammar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Concepts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Related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Problem 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Types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Value and Built-in Type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Type Conversion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3,4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Difference between end and </a:t>
                      </a:r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sep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5,6,7,8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2,23,24,25,26,27,28,40,41,42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Lists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36,37,38,39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Tuples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9,29,30,31,32,33,34,35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Dictionary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43,44,45,46,47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Selection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Construct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12,13,14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Iteration Construct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15,16,17,18,19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Break, Continue, Pass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20,21,22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848600" cy="3840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presentation includes basic concepts for python Programming.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hope that it will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help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your study.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What is Python ?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high-level programming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language, with applications in numerous areas, including web programming, scripting, scientific computing, and artificial intelligence.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very popular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used by organizations such as Google, NASA, U tube, I-robot, Intel, Cisco, etc.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is easy to use, powerful, and versatile, making it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great choice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beginners and experts.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Therefore, we need to take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lot of study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future learning.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Different Syntax usage of Python from Java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Desktop\Captures\7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518608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Captures\8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10000"/>
            <a:ext cx="413575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Few Important Things to Remember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represent a statement in Python,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newline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(enter) is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semicolon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the end of the statement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(unlike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languages like C/C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++).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fact, it's recommended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omit semicolon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the end of the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statement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Instead of curly braces { },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indentations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number of  tab)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used to represent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394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3017</Words>
  <Application>Microsoft Office PowerPoint</Application>
  <PresentationFormat>画面に合わせる (4:3)</PresentationFormat>
  <Paragraphs>627</Paragraphs>
  <Slides>62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8" baseType="lpstr">
      <vt:lpstr>ＭＳ Ｐゴシック</vt:lpstr>
      <vt:lpstr>Arial</vt:lpstr>
      <vt:lpstr>Calibri</vt:lpstr>
      <vt:lpstr>Times New Roman</vt:lpstr>
      <vt:lpstr>Wingdings</vt:lpstr>
      <vt:lpstr>Office Theme</vt:lpstr>
      <vt:lpstr>Basic Python Programming Concepts to solve Exercise Problems (P_VTP1)</vt:lpstr>
      <vt:lpstr>Contents</vt:lpstr>
      <vt:lpstr>PowerPoint プレゼンテーション</vt:lpstr>
      <vt:lpstr>PowerPoint プレゼンテーション</vt:lpstr>
      <vt:lpstr>Correspondence Index</vt:lpstr>
      <vt:lpstr>PowerPoint プレゼンテーション</vt:lpstr>
      <vt:lpstr>What is Python ?</vt:lpstr>
      <vt:lpstr>Different Syntax usage of Python from Java</vt:lpstr>
      <vt:lpstr>Few Important Things to Remember </vt:lpstr>
      <vt:lpstr>Commenting in Python</vt:lpstr>
      <vt:lpstr>Variables and its Names</vt:lpstr>
      <vt:lpstr>Data Types</vt:lpstr>
      <vt:lpstr>Value and Built-in Type</vt:lpstr>
      <vt:lpstr>Type Conversion</vt:lpstr>
      <vt:lpstr>PowerPoint プレゼンテーション</vt:lpstr>
      <vt:lpstr>Difference between end and sep</vt:lpstr>
      <vt:lpstr>Operators</vt:lpstr>
      <vt:lpstr>Arithmetic Operators</vt:lpstr>
      <vt:lpstr>PowerPoint プレゼンテーション</vt:lpstr>
      <vt:lpstr>Assignment Operators</vt:lpstr>
      <vt:lpstr>Comparison Operators</vt:lpstr>
      <vt:lpstr>PowerPoint プレゼンテーション</vt:lpstr>
      <vt:lpstr>Logical Operators</vt:lpstr>
      <vt:lpstr>PowerPoint プレゼンテーション</vt:lpstr>
      <vt:lpstr>Identity Operators</vt:lpstr>
      <vt:lpstr>PowerPoint プレゼンテーション</vt:lpstr>
      <vt:lpstr>Bitwise Operators</vt:lpstr>
      <vt:lpstr>String</vt:lpstr>
      <vt:lpstr>String Operations</vt:lpstr>
      <vt:lpstr>PowerPoint プレゼンテーション</vt:lpstr>
      <vt:lpstr>Relational Operator on String</vt:lpstr>
      <vt:lpstr>String Format</vt:lpstr>
      <vt:lpstr>Lists</vt:lpstr>
      <vt:lpstr>Creating List</vt:lpstr>
      <vt:lpstr>Accessing Items from a list</vt:lpstr>
      <vt:lpstr>Change or Add Elements to a list</vt:lpstr>
      <vt:lpstr>Delete or Remove Elements from a List</vt:lpstr>
      <vt:lpstr>PowerPoint プレゼンテーション</vt:lpstr>
      <vt:lpstr>Tuples</vt:lpstr>
      <vt:lpstr>Creating a Tuple</vt:lpstr>
      <vt:lpstr>Accessing Elements in a Tuple</vt:lpstr>
      <vt:lpstr>PowerPoint プレゼンテーション</vt:lpstr>
      <vt:lpstr>Changing a Tuple</vt:lpstr>
      <vt:lpstr>Tuple Membership Test</vt:lpstr>
      <vt:lpstr>Dictionary</vt:lpstr>
      <vt:lpstr>Accessing Values in Dictionary</vt:lpstr>
      <vt:lpstr>Updating Dictionary</vt:lpstr>
      <vt:lpstr>Delete Dictionary Elements</vt:lpstr>
      <vt:lpstr>Selection Construct</vt:lpstr>
      <vt:lpstr>1. Simple-if</vt:lpstr>
      <vt:lpstr>2. if-else Statement</vt:lpstr>
      <vt:lpstr>3. elif Statement</vt:lpstr>
      <vt:lpstr> 4. Nested if statement  </vt:lpstr>
      <vt:lpstr>Iteration Constructs</vt:lpstr>
      <vt:lpstr>PowerPoint プレゼンテーション</vt:lpstr>
      <vt:lpstr>PowerPoint プレゼンテーション</vt:lpstr>
      <vt:lpstr>For Loop</vt:lpstr>
      <vt:lpstr>Break Statement</vt:lpstr>
      <vt:lpstr>Continue Statement</vt:lpstr>
      <vt:lpstr>Pass Statement</vt:lpstr>
      <vt:lpstr>Correspondence Between Each Topic and Related VTPs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solve Exercise Problems at Python Programming</dc:title>
  <dc:creator>HP</dc:creator>
  <cp:lastModifiedBy>Nobuo Funabiki</cp:lastModifiedBy>
  <cp:revision>156</cp:revision>
  <dcterms:created xsi:type="dcterms:W3CDTF">2020-10-29T22:03:25Z</dcterms:created>
  <dcterms:modified xsi:type="dcterms:W3CDTF">2020-11-26T00:30:12Z</dcterms:modified>
</cp:coreProperties>
</file>