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1" r:id="rId3"/>
    <p:sldId id="382" r:id="rId4"/>
    <p:sldId id="383" r:id="rId5"/>
    <p:sldId id="403" r:id="rId6"/>
    <p:sldId id="363" r:id="rId7"/>
    <p:sldId id="366" r:id="rId8"/>
    <p:sldId id="364" r:id="rId9"/>
    <p:sldId id="365" r:id="rId10"/>
    <p:sldId id="368" r:id="rId11"/>
    <p:sldId id="369" r:id="rId12"/>
    <p:sldId id="370" r:id="rId13"/>
    <p:sldId id="371" r:id="rId14"/>
    <p:sldId id="375" r:id="rId15"/>
    <p:sldId id="372" r:id="rId16"/>
    <p:sldId id="384" r:id="rId17"/>
    <p:sldId id="385" r:id="rId18"/>
    <p:sldId id="388" r:id="rId19"/>
    <p:sldId id="392" r:id="rId20"/>
    <p:sldId id="389" r:id="rId21"/>
    <p:sldId id="393" r:id="rId22"/>
    <p:sldId id="390" r:id="rId23"/>
    <p:sldId id="394" r:id="rId24"/>
    <p:sldId id="395" r:id="rId25"/>
    <p:sldId id="397" r:id="rId26"/>
    <p:sldId id="398" r:id="rId27"/>
    <p:sldId id="399" r:id="rId28"/>
    <p:sldId id="400" r:id="rId29"/>
    <p:sldId id="401" r:id="rId30"/>
    <p:sldId id="380" r:id="rId31"/>
    <p:sldId id="377" r:id="rId32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407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89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BC44BD-9AFA-4E0E-AF0A-94D00D527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7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7B55A73-50F0-4051-9F74-3AEC247A036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D5C912-47D8-4369-B7E8-2DBBA3B5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0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6624-D13E-483B-BFBD-739C7808F1F2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C283-8017-45E8-9592-2E5AD2EA1821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5D17-039D-4A40-8A9C-8CE518946EB2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3682-2FE6-4A45-B4B7-6DD6E375870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E5A-66AC-43D7-8010-11151A9E3E5C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9A50-FB1F-4C9C-83F7-2E110AD80CC0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2CF4-AA4B-4697-B77F-B9AA971F26AE}" type="datetime1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8D1E-8C4F-4FE6-81F5-69580F576D4E}" type="datetime1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0C01-DD90-45A7-A879-776E9768E77A}" type="datetime1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00E3-553A-4F2C-994E-BE696A1F12F7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4DA1-3B1E-47D0-832B-8075D111C6DA}" type="datetime1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5508-A7DB-432F-91A8-C1F80048AD93}" type="datetime1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1939-1909-4D30-858E-92C2CF50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0.xml"/><Relationship Id="rId7" Type="http://schemas.openxmlformats.org/officeDocument/2006/relationships/slide" Target="slide2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848600" cy="2305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Advanced Python Programming Concepts to Solve Exercise Problems (P_VTP2)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5791200" cy="18605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11/16/2020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Single Dimensional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is a container which can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fix number of items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these items should be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same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example syntax for array creation can be seen as follow: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89277"/>
              </p:ext>
            </p:extLst>
          </p:nvPr>
        </p:nvGraphicFramePr>
        <p:xfrm>
          <a:off x="1371600" y="3405188"/>
          <a:ext cx="6629400" cy="2037714"/>
        </p:xfrm>
        <a:graphic>
          <a:graphicData uri="http://schemas.openxmlformats.org/drawingml/2006/table">
            <a:tbl>
              <a:tblPr/>
              <a:tblGrid>
                <a:gridCol w="2161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8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833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array_name</a:t>
                      </a:r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array(</a:t>
                      </a:r>
                      <a:r>
                        <a:rPr lang="en-US" sz="20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type_code</a:t>
                      </a:r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[elements])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33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array(‘i’, [4, 6, 2, 9])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33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= array(‘d’, [1.5, -2.2, 3, 5.75])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38873"/>
              </p:ext>
            </p:extLst>
          </p:nvPr>
        </p:nvGraphicFramePr>
        <p:xfrm>
          <a:off x="1104900" y="2057400"/>
          <a:ext cx="7010399" cy="3960280"/>
        </p:xfrm>
        <a:graphic>
          <a:graphicData uri="http://schemas.openxmlformats.org/drawingml/2006/table">
            <a:tbl>
              <a:tblPr/>
              <a:tblGrid>
                <a:gridCol w="1279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751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Typecode</a:t>
                      </a:r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Type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Sizes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‘b’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integer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‘B’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integer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‘i’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integer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‘I’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integer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‘l’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integer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‘L’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integer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‘f’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floating point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‘d’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 precision floating point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‘u’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unicode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character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29" marR="91229" marT="45614" marB="4561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08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10943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the array creation type code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 data 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5000" y="63530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lnSpcReduction="10000"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import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an array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array.array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("i", [1, 2, 3, 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print("Access element is: ", a[0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 &gt;&gt;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the items of an array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("Items are: ")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in a: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print(i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element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1,2,3,4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5267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Processing the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605198"/>
              </p:ext>
            </p:extLst>
          </p:nvPr>
        </p:nvGraphicFramePr>
        <p:xfrm>
          <a:off x="914400" y="1676400"/>
          <a:ext cx="7543800" cy="4419598"/>
        </p:xfrm>
        <a:graphic>
          <a:graphicData uri="http://schemas.openxmlformats.org/drawingml/2006/table">
            <a:tbl>
              <a:tblPr/>
              <a:tblGrid>
                <a:gridCol w="1828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05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19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a.append(x)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Adds an element x at the end of the existing array a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619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a.count(x)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numbers of occurrences of x in the array a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4544"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a.extend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(x)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Appends x at the end of the array a. ‘x’ can be another array or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</a:t>
                      </a: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iterable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84544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a.index(x)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position number of the first occurrence of x in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array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Raises ‘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ValueError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’ if not found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058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a.insert(i, 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Inserts x in the position i in the array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442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44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7742" y="633699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4425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44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11646"/>
              </p:ext>
            </p:extLst>
          </p:nvPr>
        </p:nvGraphicFramePr>
        <p:xfrm>
          <a:off x="1114425" y="1447800"/>
          <a:ext cx="7419975" cy="4343400"/>
        </p:xfrm>
        <a:graphic>
          <a:graphicData uri="http://schemas.openxmlformats.org/drawingml/2006/table">
            <a:tbl>
              <a:tblPr/>
              <a:tblGrid>
                <a:gridCol w="1798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11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CC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a.pop(x)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the item x from the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arry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and returns it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a.pop()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last item from the array a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a.remove(x)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Removes the first occurrence of x in the array a.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Raises ‘</a:t>
                      </a:r>
                      <a:r>
                        <a:rPr lang="en-US" sz="20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ValueError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’ if not found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a.reverse()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Reverse the order of elements in the array a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a.tolist() </a:t>
                      </a:r>
                      <a:endParaRPr lang="en-US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Converts the array ‘a’ into a list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442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581"/>
            <a:ext cx="8229600" cy="73741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Example program for Array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867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array import *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#Create an array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= array('i', [1, 2, 3, 4, 5])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&gt;&gt;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array('i', [1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2, 3, 4, 5])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Append 6 to an array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(6)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   # output &gt;&gt;&gt; array(‘i’, [1, 2, 3, 4, 5, 6])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#Insert 11 at position 1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a.insert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(1, 11)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output &gt;&gt;&gt;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array(‘i’, [1, 11, 2, 3, 4, 5, 6])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Remove 11 from the array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a.remove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(11)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# output &gt;&gt;&gt;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array(‘i’, [1, 2, 3, 4, 5, 6])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Remove last item using pop()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item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a.pop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# output &gt;&gt;&gt;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array(‘i’, [1, 2, 3, 4, 5])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6600" y="633699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01000" cy="502920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Print elements of a range using Slice operation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a[1:3]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array('i',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[2,3])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Print elements from a pre-defined point to end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a[3:]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 &gt;&gt;&gt; array('i',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[4,5])</a:t>
            </a:r>
          </a:p>
          <a:p>
            <a:pPr marL="0" indent="0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Printing elements from beginning till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[:]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print(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Sliced_array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&gt;&gt;&gt; array('i',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[1,2,3,4,5])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3914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updating a element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a[3]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 (a)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&gt;&gt;&gt;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array(‘i’, [1, 2, 3, 1, 5, 6])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index() to print index of 1st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occurrenece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a.index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(1)) &gt;&gt;&gt;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lightweight text-based open standard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designed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human-readable data interchange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Conventions used by JSON are known to programmers, which include C, C++, Java, Python, Perl,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JSON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stands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JavaScript Object Notation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format was specified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Douglas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Crockford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was designed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human-readable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interchange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31875" indent="-1031875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It has been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extended 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JavaScript scripting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laguage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filename extension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4495800"/>
          </a:xfrm>
        </p:spPr>
        <p:txBody>
          <a:bodyPr>
            <a:no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JSON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Internet Media type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Uniform Type Identifier is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public.json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lightweight text-based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interchange format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 JSON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language independent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- JSON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read and write.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Correspondence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Objects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P_VTP2: 1,2,3,4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Dimensional Arrays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P_VT2: 5,6,7,8,9,10,11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JSON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JSON Syntax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JSON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Use of JSON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while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writing JavaScript 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 that includes browser extensions and websites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JSON format is used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serializing and transmitting structured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over network connection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primarily used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transmit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between a server and web 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services and APIs use JSON format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provide public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modern programming languages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45694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JSON Syntax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JSON syntax is basically considered as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subset of JavaScript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 the following −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represented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name/value pairs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38188" indent="-738188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- Curly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braces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each name is followed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':'(colon)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name/value pairs are separated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(comma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8188" indent="-738188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38188" indent="-738188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- Square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brackets hold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values are separated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,(comma)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0979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6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following example shows how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 JSON to store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related to books based on their topic and edition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"id":123,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":“Thomas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Edison",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permanent":true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"address":{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"street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":“ Broadway",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":“Yangon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"zipcode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":12345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},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phoneNumbers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":[123456789, 222333444],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":“Engineer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209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6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JSON Data Types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JSON format supports the following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types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71992"/>
              </p:ext>
            </p:extLst>
          </p:nvPr>
        </p:nvGraphicFramePr>
        <p:xfrm>
          <a:off x="1295400" y="1600200"/>
          <a:ext cx="6934200" cy="47760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09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Sr.No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&amp; Description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0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double- precision floating-point format in JavaScript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6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double-quoted Unicode with backslash escaping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true or false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an ordered sequence of values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56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it can be a string, a number, true or false, null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an unordered collection of key:value pairs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Times New Roman" pitchFamily="18" charset="0"/>
                          <a:cs typeface="Times New Roman" pitchFamily="18" charset="0"/>
                        </a:rPr>
                        <a:t>Whitespace</a:t>
                      </a:r>
                      <a:endParaRPr 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can be used between any pair of tokens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90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of JSON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convert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to a dictionary,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can be used.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person1 = '{"name":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"languages": ["Japanese", "Chinese"]}' person_dict1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(person1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print(person_dict1)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output is printed like this format: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'name':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'languages': ['Japanese', 'Chinese']}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print(person_dict1['languages'])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is printed like this format: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'Japanese', 'Chinese']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699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95439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Different Primitive Types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JSON Strings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convert different primitive types into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({"age": 30, "name": "John"}))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output be like {"age": 30, "name": "John"}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(["apple", "bananas"]))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list, the output be like ["apple", "bananas"]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(("apple", "bananas")))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tuple, the output be like ["apple", "bananas"]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for string, the output be like 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hello’’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633699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77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(42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output be like 42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(31.76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float, the output be like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31.76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(True))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True, the output be like true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False, the output be like false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None, the output be like null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32"/>
            <a:ext cx="9067800" cy="1096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Updating JSON Strings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59436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json.update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 can be used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JSON data: 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x_json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'{"name": "Smith", "languages": ["Japanese", "Korea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"]}'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python object to be appended 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y_dict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{"SSN":110096}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parsing JSON string: 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z_json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x_json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appending the data 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z_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json.update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y_dict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the result is a JSON string: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z_json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# Then,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be like: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{"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name": "Smith", "languages": ["Japanese", "Korea"], "SSN": 110096}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63530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1096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Reading from JSON file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5943600"/>
          </a:xfrm>
        </p:spPr>
        <p:txBody>
          <a:bodyPr>
            <a:noAutofit/>
          </a:bodyPr>
          <a:lstStyle/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content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JSON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file. Below is the implementation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data.json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includes as follow: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emp_details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": [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{    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email"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“melk.shubh@gmail.com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job_profile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“Full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Time"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}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]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095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674"/>
            <a:ext cx="84582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# JSON file Loading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('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data.json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', "r")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Reading data from JSON file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f.read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())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280988" indent="-280988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Accessing the data inside the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file by Iterating through the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list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 in data['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emp_details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']: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print(i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Closing the file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.close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() 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Then, the output is be like that:</a:t>
            </a:r>
          </a:p>
          <a:p>
            <a:pPr marL="0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Melk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'email':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melk.shubh@gmail.com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job_profile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':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‘Full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Time'}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248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of JSON String to a Dictionary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P_VTP2: 12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of Different Primitive Types into JSON Strings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15, 16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Updating JSON String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Reading From JSON 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P_VTP2: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13, 14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Correspondence Between Each Topic and Related VTPs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Correspondence Between Each Topic and Related VTPs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864375"/>
              </p:ext>
            </p:extLst>
          </p:nvPr>
        </p:nvGraphicFramePr>
        <p:xfrm>
          <a:off x="838200" y="1828800"/>
          <a:ext cx="77724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Advanced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Problem 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Class Objects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1, 2, 3, 4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Arrays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5, 6, 7, 8, 9, 10, 11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8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Conversion of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JSON String to a Dictionary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8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Conversion of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Primitive Types into JSON Strings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15, 16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Updating JSON Strings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Reading from JSON file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13, 14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63366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848600" cy="3840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slide introduces advanced concepts for Python Programming.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5339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Correspondence Index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297045"/>
              </p:ext>
            </p:extLst>
          </p:nvPr>
        </p:nvGraphicFramePr>
        <p:xfrm>
          <a:off x="685800" y="1447800"/>
          <a:ext cx="8153400" cy="45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Python Advanced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Class Objects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Single Dimensional Array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10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JSON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18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JSON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20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JSON Syntax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6" action="ppaction://hlinksldjump"/>
                        </a:rPr>
                        <a:t>21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JSON Data Types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7" action="ppaction://hlinksldjump"/>
                        </a:rPr>
                        <a:t>23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Conversion of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JSON String to a Dictionary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8" action="ppaction://hlinksldjump"/>
                        </a:rPr>
                        <a:t>24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Conversion of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Primitive Types into JSON Strings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9" action="ppaction://hlinksldjump"/>
                        </a:rPr>
                        <a:t>25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43274"/>
              </p:ext>
            </p:extLst>
          </p:nvPr>
        </p:nvGraphicFramePr>
        <p:xfrm>
          <a:off x="838200" y="1600200"/>
          <a:ext cx="7772400" cy="335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38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Python Advanced Grammar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Concept Topic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Related Slide Number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Updating JSON Strings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2" action="ppaction://hlinksldjump"/>
                        </a:rPr>
                        <a:t>27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39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Reading from JSON file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sldjump"/>
                        </a:rPr>
                        <a:t>28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538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Correspondence Between Each Topic and Related VTPs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4" action="ppaction://hlinksldjump"/>
                        </a:rPr>
                        <a:t>30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5" action="ppaction://hlinksldjump"/>
                        </a:rPr>
                        <a:t>31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Class Objects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Class- A user-defined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prototype for an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defines a set of attributes that characterize any object of the class.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− A variable that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shared by all instances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 class.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−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certain class. 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special kind of 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is defined in a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−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unique instance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data structure that's defined by its class. An object comprises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members (class variables and instance variables) and methods.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1371600" cy="396875"/>
          </a:xfrm>
        </p:spPr>
        <p:txBody>
          <a:bodyPr/>
          <a:lstStyle/>
          <a:p>
            <a:fld id="{33E91939-1909-4D30-858E-92C2CF50666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method __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__() is a special method, which is called </a:t>
            </a:r>
          </a:p>
          <a:p>
            <a:pPr marL="339725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constructor or initialization 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Python calls    when   a new instance of this class is created.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instances of a class,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needed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the class using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name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pass in whatever arguments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its __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__ method accepts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object's attributes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accessed 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dot operator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0" y="632058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#Class Constructor Function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Employee: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base class for all employees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__(self, name, salary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self.name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name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salary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Employee.empCount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+= 1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displayCount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print ("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Employee %d"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Employee.empCount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displayEmployee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(self):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print ("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: ", self.name, ", Salary: 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self.salary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633699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Instance Object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emp1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Employee("Zara", 2000)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emp2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Employee("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5000)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#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Accessing Object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emp1.displayEmployee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emp2.displayEmployee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print ("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Total Employee 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d“,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Employee.empCount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print (“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Employee._doc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_:”,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Employee._doc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_)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base class for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employees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939-1909-4D30-858E-92C2CF50666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86863" y="632058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Index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1934</Words>
  <Application>Microsoft Office PowerPoint</Application>
  <PresentationFormat>On-screen Show (4:3)</PresentationFormat>
  <Paragraphs>413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Advanced Python Programming Concepts to Solve Exercise Problems (P_VTP2)</vt:lpstr>
      <vt:lpstr>Contents</vt:lpstr>
      <vt:lpstr>PowerPoint Presentation</vt:lpstr>
      <vt:lpstr>Correspondence Index</vt:lpstr>
      <vt:lpstr>PowerPoint Presentation</vt:lpstr>
      <vt:lpstr>Class Objects</vt:lpstr>
      <vt:lpstr>PowerPoint Presentation</vt:lpstr>
      <vt:lpstr>PowerPoint Presentation</vt:lpstr>
      <vt:lpstr>PowerPoint Presentation</vt:lpstr>
      <vt:lpstr>Single Dimensional Array</vt:lpstr>
      <vt:lpstr>PowerPoint Presentation</vt:lpstr>
      <vt:lpstr>PowerPoint Presentation</vt:lpstr>
      <vt:lpstr>Processing the Array</vt:lpstr>
      <vt:lpstr>PowerPoint Presentation</vt:lpstr>
      <vt:lpstr>Example program for Array</vt:lpstr>
      <vt:lpstr>PowerPoint Presentation</vt:lpstr>
      <vt:lpstr>PowerPoint Presentation</vt:lpstr>
      <vt:lpstr>JSON</vt:lpstr>
      <vt:lpstr>PowerPoint Presentation</vt:lpstr>
      <vt:lpstr>Use of JSON</vt:lpstr>
      <vt:lpstr>JSON Syntax</vt:lpstr>
      <vt:lpstr>PowerPoint Presentation</vt:lpstr>
      <vt:lpstr>JSON Data Types</vt:lpstr>
      <vt:lpstr>Conversion of JSON String to a Dictionary </vt:lpstr>
      <vt:lpstr>Conversion of Different Primitive Types into JSON Strings</vt:lpstr>
      <vt:lpstr>PowerPoint Presentation</vt:lpstr>
      <vt:lpstr>Updating JSON Strings</vt:lpstr>
      <vt:lpstr>Data Reading from JSON file</vt:lpstr>
      <vt:lpstr>PowerPoint Presentation</vt:lpstr>
      <vt:lpstr>Correspondence Between Each Topic and Related VTPs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Exercise Problems at Python Programming</dc:title>
  <dc:creator>HP</dc:creator>
  <cp:lastModifiedBy>HP</cp:lastModifiedBy>
  <cp:revision>174</cp:revision>
  <dcterms:created xsi:type="dcterms:W3CDTF">2020-10-29T22:03:25Z</dcterms:created>
  <dcterms:modified xsi:type="dcterms:W3CDTF">2020-11-26T05:34:27Z</dcterms:modified>
</cp:coreProperties>
</file>