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381" r:id="rId3"/>
    <p:sldId id="382" r:id="rId4"/>
    <p:sldId id="453" r:id="rId5"/>
    <p:sldId id="383" r:id="rId6"/>
    <p:sldId id="403" r:id="rId7"/>
    <p:sldId id="368" r:id="rId8"/>
    <p:sldId id="404" r:id="rId9"/>
    <p:sldId id="405" r:id="rId10"/>
    <p:sldId id="408" r:id="rId11"/>
    <p:sldId id="409" r:id="rId12"/>
    <p:sldId id="369" r:id="rId13"/>
    <p:sldId id="406" r:id="rId14"/>
    <p:sldId id="407" r:id="rId15"/>
    <p:sldId id="410" r:id="rId16"/>
    <p:sldId id="411" r:id="rId17"/>
    <p:sldId id="450" r:id="rId18"/>
    <p:sldId id="451" r:id="rId19"/>
    <p:sldId id="452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370" r:id="rId29"/>
    <p:sldId id="420" r:id="rId30"/>
    <p:sldId id="421" r:id="rId31"/>
    <p:sldId id="422" r:id="rId32"/>
    <p:sldId id="423" r:id="rId33"/>
    <p:sldId id="425" r:id="rId34"/>
    <p:sldId id="426" r:id="rId35"/>
    <p:sldId id="427" r:id="rId36"/>
    <p:sldId id="428" r:id="rId37"/>
    <p:sldId id="448" r:id="rId38"/>
    <p:sldId id="429" r:id="rId39"/>
    <p:sldId id="431" r:id="rId40"/>
    <p:sldId id="432" r:id="rId41"/>
    <p:sldId id="433" r:id="rId42"/>
    <p:sldId id="434" r:id="rId43"/>
    <p:sldId id="436" r:id="rId44"/>
    <p:sldId id="437" r:id="rId45"/>
    <p:sldId id="449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7" r:id="rId55"/>
    <p:sldId id="454" r:id="rId56"/>
    <p:sldId id="455" r:id="rId57"/>
    <p:sldId id="377" r:id="rId58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1" autoAdjust="0"/>
    <p:restoredTop sz="86407" autoAdjust="0"/>
  </p:normalViewPr>
  <p:slideViewPr>
    <p:cSldViewPr>
      <p:cViewPr varScale="1">
        <p:scale>
          <a:sx n="59" d="100"/>
          <a:sy n="59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289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3BC44BD-9AFA-4E0E-AF0A-94D00D527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7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7B55A73-50F0-4051-9F74-3AEC247A036C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D5C912-47D8-4369-B7E8-2DBBA3B5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40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6624-D13E-483B-BFBD-739C7808F1F2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C283-8017-45E8-9592-2E5AD2EA1821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9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5D17-039D-4A40-8A9C-8CE518946EB2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3682-2FE6-4A45-B4B7-6DD6E375870C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E5A-66AC-43D7-8010-11151A9E3E5C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9A50-FB1F-4C9C-83F7-2E110AD80CC0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2CF4-AA4B-4697-B77F-B9AA971F26AE}" type="datetime1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7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8D1E-8C4F-4FE6-81F5-69580F576D4E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6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C01-DD90-45A7-A879-776E9768E77A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00E3-553A-4F2C-994E-BE696A1F12F7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4DA1-3B1E-47D0-832B-8075D111C6DA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2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5508-A7DB-432F-91A8-C1F80048AD93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8.xml"/><Relationship Id="rId7" Type="http://schemas.openxmlformats.org/officeDocument/2006/relationships/slide" Target="slide2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5.xml"/><Relationship Id="rId4" Type="http://schemas.openxmlformats.org/officeDocument/2006/relationships/slide" Target="slide12.xml"/><Relationship Id="rId9" Type="http://schemas.openxmlformats.org/officeDocument/2006/relationships/slide" Target="slide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29.xml"/><Relationship Id="rId7" Type="http://schemas.openxmlformats.org/officeDocument/2006/relationships/slide" Target="slide46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5" Type="http://schemas.openxmlformats.org/officeDocument/2006/relationships/slide" Target="slide40.xml"/><Relationship Id="rId10" Type="http://schemas.openxmlformats.org/officeDocument/2006/relationships/slide" Target="slide57.xml"/><Relationship Id="rId4" Type="http://schemas.openxmlformats.org/officeDocument/2006/relationships/slide" Target="slide33.xml"/><Relationship Id="rId9" Type="http://schemas.openxmlformats.org/officeDocument/2006/relationships/slide" Target="slide5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0"/>
            <a:ext cx="7848600" cy="23050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Library Usage Python Concepts to Solve Exercise Problems (P_VTP4)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5791200" cy="18605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11/23/2020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8580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52625" y="3589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952625" y="3573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952625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585537"/>
            <a:ext cx="6738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Creating an array with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numpy-arange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60348"/>
              </p:ext>
            </p:extLst>
          </p:nvPr>
        </p:nvGraphicFramePr>
        <p:xfrm>
          <a:off x="685800" y="1676400"/>
          <a:ext cx="8001000" cy="4519910"/>
        </p:xfrm>
        <a:graphic>
          <a:graphicData uri="http://schemas.openxmlformats.org/drawingml/2006/table">
            <a:tbl>
              <a:tblPr/>
              <a:tblGrid>
                <a:gridCol w="1066800"/>
                <a:gridCol w="2209800"/>
                <a:gridCol w="47244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 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arange(start, stop, stepsize)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009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Example-1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arange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(10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Produces items from 0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9  &gt;&gt;[0 1 2 3 4 5 6 7 8 9]</a:t>
                      </a:r>
                      <a:endParaRPr lang="en-US" sz="20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009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Example-2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arange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(5,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10)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Produces items from 5 -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9) &gt;&gt; [5 6 7 8 9]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009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Example-3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arange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(1, 10, 3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Produces items from 1, 4,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 &gt;&gt; [1 4 7]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009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Example-4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arange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(10, 1, -1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Produces items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&gt;&gt; 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[10 9 8 7 6 5 4 3 2]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009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Example-5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arange(0, 10, 1.5)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Produces [0. 1.5 3. 4.5 6. 7.5 9.]</a:t>
                      </a:r>
                      <a:endParaRPr lang="es-E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7245258" y="632568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8580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52625" y="3589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952625" y="3573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952625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879124"/>
            <a:ext cx="6454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Creating an array with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-zeros()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21456"/>
              </p:ext>
            </p:extLst>
          </p:nvPr>
        </p:nvGraphicFramePr>
        <p:xfrm>
          <a:off x="685800" y="2293690"/>
          <a:ext cx="7957127" cy="2559546"/>
        </p:xfrm>
        <a:graphic>
          <a:graphicData uri="http://schemas.openxmlformats.org/drawingml/2006/table">
            <a:tbl>
              <a:tblPr/>
              <a:tblGrid>
                <a:gridCol w="1054768"/>
                <a:gridCol w="3448805"/>
                <a:gridCol w="345355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 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zeros(n,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datatype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910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Example-1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zeros(5) 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Produces items [0. 0. 0. 0. 0.]</a:t>
                      </a:r>
                      <a:b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Default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datatype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float.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46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Example-2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zeros(5, int)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Produces items [0 0 0 0 0]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46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Example-3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zeros(1, 2) 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Creating a 1*2 array with all zeros and p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roduces 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items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[0. 0.]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782" marR="65782" marT="32891" marB="328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720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7269824" y="633772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08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74506" y="368968"/>
            <a:ext cx="387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Attributes of an Array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09600" y="922966"/>
            <a:ext cx="8305800" cy="5630234"/>
          </a:xfrm>
        </p:spPr>
        <p:txBody>
          <a:bodyPr>
            <a:no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ndim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attribute represents the number of dimensions or axes of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of dimensions are also called as ‘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rank’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 = array ([1, 2, 3]) # one dimensional array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print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a.ndim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&gt;&gt; 1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b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([[1, 2, 3],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4, 5, 6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]]) # two dimensional array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.ndim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&gt;&gt; 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52625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7162800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08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13</a:t>
            </a:fld>
            <a:endParaRPr lang="en-US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153400" cy="5334000"/>
          </a:xfrm>
        </p:spPr>
        <p:txBody>
          <a:bodyPr>
            <a:no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‘size’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attribute gives the total number of items in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array.</a:t>
            </a:r>
          </a:p>
          <a:p>
            <a:pPr marL="0" indent="0" algn="just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 = array ([1, 2, 3])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print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a.size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&gt;&gt; 3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b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([[1, 2, 3],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4, 5, 6]])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b.size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&gt;&gt; 6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52625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7162800" y="6304912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08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14</a:t>
            </a:fld>
            <a:endParaRPr lang="en-US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5626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‘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attribute gives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shape of the array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with corresponding rows and columns.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a = array ([1, 2, 3])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print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a.shape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(1, 3)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([[1, 2, 3],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[4, 5, 6]])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print(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b.shape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&gt;&gt; (2, 3)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‘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’ attribute gives the data type of the elements in the array. 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a = array ([1, 2, 3])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print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a.dtype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&gt;&gt; int32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b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array ([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1.3, 2.1, 3.9])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print(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b.dtype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&gt;&gt; float64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52625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7162800" y="636908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08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74506" y="368968"/>
            <a:ext cx="3614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Methods of an Array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922966"/>
            <a:ext cx="8458200" cy="5630234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reshape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 method is useful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change the shape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52625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3188"/>
              </p:ext>
            </p:extLst>
          </p:nvPr>
        </p:nvGraphicFramePr>
        <p:xfrm>
          <a:off x="1143000" y="1616817"/>
          <a:ext cx="7194884" cy="1834408"/>
        </p:xfrm>
        <a:graphic>
          <a:graphicData uri="http://schemas.openxmlformats.org/drawingml/2006/table">
            <a:tbl>
              <a:tblPr/>
              <a:tblGrid>
                <a:gridCol w="5137484"/>
                <a:gridCol w="2057400"/>
              </a:tblGrid>
              <a:tr h="316017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Example-1</a:t>
                      </a:r>
                      <a:r>
                        <a:rPr lang="en-US" sz="2200" b="0" i="0" dirty="0" smtClean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037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= </a:t>
                      </a:r>
                      <a:r>
                        <a:rPr lang="en-US" sz="22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arange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(10)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#Change the shape as 2 Rows, 5 Cols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= </a:t>
                      </a:r>
                      <a:r>
                        <a:rPr lang="en-US" sz="22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a.reshape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(2, 5)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print(a)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Outputs: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[[0 1 2 3 4]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[5 6 7 8 9]]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346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86136"/>
              </p:ext>
            </p:extLst>
          </p:nvPr>
        </p:nvGraphicFramePr>
        <p:xfrm>
          <a:off x="1143000" y="3633788"/>
          <a:ext cx="7162800" cy="2504812"/>
        </p:xfrm>
        <a:graphic>
          <a:graphicData uri="http://schemas.openxmlformats.org/drawingml/2006/table">
            <a:tbl>
              <a:tblPr/>
              <a:tblGrid>
                <a:gridCol w="5428649"/>
                <a:gridCol w="1734151"/>
              </a:tblGrid>
              <a:tr h="365422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Example-2</a:t>
                      </a:r>
                      <a:r>
                        <a:rPr lang="en-US" sz="2200" b="0" i="0" dirty="0" smtClean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925" marR="78925" marT="39463" marB="394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925" marR="78925" marT="39463" marB="3946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4378">
                <a:tc>
                  <a:txBody>
                    <a:bodyPr/>
                    <a:lstStyle/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#Change 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shape to 5 rows, 2 cols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= </a:t>
                      </a:r>
                      <a:r>
                        <a:rPr lang="en-US" sz="22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a.reshape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(5, 2)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print(a)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925" marR="78925" marT="39463" marB="394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Outputs: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[[0 1]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 3]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[4 5]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[6 7]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[8 9]]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925" marR="78925" marT="39463" marB="394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318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7162800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08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16</a:t>
            </a:fld>
            <a:endParaRPr lang="en-US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922966"/>
            <a:ext cx="8458200" cy="5630234"/>
          </a:xfrm>
        </p:spPr>
        <p:txBody>
          <a:bodyPr>
            <a:noAutofit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‘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flatten’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method is useful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 copy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an array collapsed into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one dimension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52625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346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318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2625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15182"/>
              </p:ext>
            </p:extLst>
          </p:nvPr>
        </p:nvGraphicFramePr>
        <p:xfrm>
          <a:off x="990600" y="2590800"/>
          <a:ext cx="6934200" cy="2819400"/>
        </p:xfrm>
        <a:graphic>
          <a:graphicData uri="http://schemas.openxmlformats.org/drawingml/2006/table">
            <a:tbl>
              <a:tblPr/>
              <a:tblGrid>
                <a:gridCol w="4558594"/>
                <a:gridCol w="2375606"/>
              </a:tblGrid>
              <a:tr h="356118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Example-1</a:t>
                      </a:r>
                      <a:r>
                        <a:rPr lang="en-US" sz="2200" b="0" i="0" dirty="0" smtClean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116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#flatten() method</a:t>
                      </a:r>
                      <a:br>
                        <a:rPr lang="en-US" sz="22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= array([[1, 2], [3, 4]])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print(a)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#Change to 1D array</a:t>
                      </a:r>
                      <a:br>
                        <a:rPr lang="en-US" sz="22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= </a:t>
                      </a:r>
                      <a:r>
                        <a:rPr lang="en-US" sz="22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a.flatten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print(a)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Outputs: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2 3 4]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57200" y="318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7283116" y="6321682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08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17</a:t>
            </a:fld>
            <a:endParaRPr lang="en-US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922966"/>
            <a:ext cx="8458200" cy="5630234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append()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method appends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values along the mentioned axis at the end of the array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52625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346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318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2625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88115"/>
              </p:ext>
            </p:extLst>
          </p:nvPr>
        </p:nvGraphicFramePr>
        <p:xfrm>
          <a:off x="1219200" y="1905000"/>
          <a:ext cx="6781800" cy="4290080"/>
        </p:xfrm>
        <a:graphic>
          <a:graphicData uri="http://schemas.openxmlformats.org/drawingml/2006/table">
            <a:tbl>
              <a:tblPr/>
              <a:tblGrid>
                <a:gridCol w="4458405"/>
                <a:gridCol w="2323395"/>
              </a:tblGrid>
              <a:tr h="391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Example-1</a:t>
                      </a:r>
                      <a:r>
                        <a:rPr lang="en-US" sz="2200" b="0" i="0" dirty="0" smtClean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Working on 1D 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796">
                <a:tc>
                  <a:txBody>
                    <a:bodyPr/>
                    <a:lstStyle/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import </a:t>
                      </a:r>
                      <a:r>
                        <a:rPr lang="en-US" sz="22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numpy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as </a:t>
                      </a:r>
                      <a:r>
                        <a:rPr lang="en-US" sz="22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endParaRPr lang="en-US" sz="2200" b="0" i="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arr1 = </a:t>
                      </a:r>
                      <a:r>
                        <a:rPr lang="en-US" sz="22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np.arange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(3) </a:t>
                      </a: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print("1D arr1 : ", arr1) </a:t>
                      </a:r>
                    </a:p>
                    <a:p>
                      <a:endParaRPr lang="en-US" sz="2200" b="0" i="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arr2 = </a:t>
                      </a:r>
                      <a:r>
                        <a:rPr lang="en-US" sz="22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np.arange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(3, 6) </a:t>
                      </a: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print("\n1D arr2 : ", arr2) </a:t>
                      </a:r>
                    </a:p>
                    <a:p>
                      <a:endParaRPr lang="en-US" sz="2200" b="0" i="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 appending the arrays </a:t>
                      </a: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print("\</a:t>
                      </a:r>
                      <a:r>
                        <a:rPr lang="en-US" sz="22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nAppended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arr3 : ", </a:t>
                      </a:r>
                      <a:r>
                        <a:rPr lang="en-US" sz="2200" b="1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np.append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(arr1, arr2)) 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Outputs: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1D arr1 :  [0 1 2]</a:t>
                      </a:r>
                    </a:p>
                    <a:p>
                      <a:endParaRPr lang="en-US" sz="2200" b="0" i="0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1D arr2 :  [3 4 5]</a:t>
                      </a:r>
                    </a:p>
                    <a:p>
                      <a:endParaRPr lang="en-US" sz="2200" b="0" i="0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Appended arr3 :  [0 1 2 3 4 5]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57200" y="318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7218947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08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18</a:t>
            </a:fld>
            <a:endParaRPr lang="en-US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52625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346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318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2625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40147"/>
              </p:ext>
            </p:extLst>
          </p:nvPr>
        </p:nvGraphicFramePr>
        <p:xfrm>
          <a:off x="1219200" y="1219200"/>
          <a:ext cx="6781800" cy="4975880"/>
        </p:xfrm>
        <a:graphic>
          <a:graphicData uri="http://schemas.openxmlformats.org/drawingml/2006/table">
            <a:tbl>
              <a:tblPr/>
              <a:tblGrid>
                <a:gridCol w="4458405"/>
                <a:gridCol w="2323395"/>
              </a:tblGrid>
              <a:tr h="480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Example-2: Working on 2D 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5370">
                <a:tc>
                  <a:txBody>
                    <a:bodyPr/>
                    <a:lstStyle/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import </a:t>
                      </a:r>
                      <a:r>
                        <a:rPr lang="en-US" sz="22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numpy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as </a:t>
                      </a:r>
                      <a:r>
                        <a:rPr lang="en-US" sz="22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endParaRPr lang="en-US" sz="2200" b="0" i="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arr1 = </a:t>
                      </a:r>
                      <a:r>
                        <a:rPr lang="en-US" sz="22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np.arange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(4).reshape(2, 2) </a:t>
                      </a: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print("2D arr1 : \n", arr1) </a:t>
                      </a:r>
                    </a:p>
                    <a:p>
                      <a:endParaRPr lang="en-US" sz="2200" b="0" i="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arr2 = </a:t>
                      </a:r>
                      <a:r>
                        <a:rPr lang="en-US" sz="22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np.arange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(8, 12).reshape(2, 2) </a:t>
                      </a: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print("\n2D arr2 : \n", arr2) </a:t>
                      </a:r>
                    </a:p>
                    <a:p>
                      <a:endParaRPr lang="en-US" sz="2200" b="0" i="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 appending the arrays </a:t>
                      </a: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arr3 = </a:t>
                      </a:r>
                      <a:r>
                        <a:rPr lang="en-US" sz="2200" b="1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np.append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(arr1, arr2) </a:t>
                      </a: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print("\</a:t>
                      </a:r>
                      <a:r>
                        <a:rPr lang="en-US" sz="22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nAppended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arr3 by flattened : ", arr3) </a:t>
                      </a: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Outputs: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2D arr1 : 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[[0 1]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[2 3]]</a:t>
                      </a:r>
                    </a:p>
                    <a:p>
                      <a:endParaRPr lang="en-US" sz="2200" b="0" i="0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2D arr2 : 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[[ 8  9]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[10 11]]</a:t>
                      </a:r>
                    </a:p>
                    <a:p>
                      <a:endParaRPr lang="en-US" sz="2200" b="0" i="0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Appended arr3 by flattened :  [ 0  1  2  3  8  9 10 11]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57200" y="318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7162800" y="635777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8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08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19</a:t>
            </a:fld>
            <a:endParaRPr lang="en-US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922966"/>
            <a:ext cx="8458200" cy="5630234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vstack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function is used to stack the sequence of input arrays vertically to make a single array.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52625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346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318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2625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81938"/>
              </p:ext>
            </p:extLst>
          </p:nvPr>
        </p:nvGraphicFramePr>
        <p:xfrm>
          <a:off x="1219200" y="1905000"/>
          <a:ext cx="6781800" cy="4516648"/>
        </p:xfrm>
        <a:graphic>
          <a:graphicData uri="http://schemas.openxmlformats.org/drawingml/2006/table">
            <a:tbl>
              <a:tblPr/>
              <a:tblGrid>
                <a:gridCol w="4648200"/>
                <a:gridCol w="2133600"/>
              </a:tblGrid>
              <a:tr h="391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796">
                <a:tc>
                  <a:txBody>
                    <a:bodyPr/>
                    <a:lstStyle/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import </a:t>
                      </a:r>
                      <a:r>
                        <a:rPr lang="en-US" sz="22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numpy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as </a:t>
                      </a:r>
                      <a:r>
                        <a:rPr lang="en-US" sz="22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</a:t>
                      </a:r>
                      <a:endParaRPr lang="en-US" sz="2200" b="0" i="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200" b="0" i="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in_arr1 = </a:t>
                      </a:r>
                      <a:r>
                        <a:rPr lang="en-US" sz="22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np.array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([ 8, 1, 3] ) </a:t>
                      </a: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 ("1st Input array : \n", in_arr1) </a:t>
                      </a:r>
                    </a:p>
                    <a:p>
                      <a:endParaRPr lang="en-US" sz="2200" b="0" i="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in_arr2 = </a:t>
                      </a:r>
                      <a:r>
                        <a:rPr lang="en-US" sz="22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np.array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([ 2, 5, 4] ) </a:t>
                      </a: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 ("2nd Input array : \n", in_arr2) </a:t>
                      </a:r>
                    </a:p>
                    <a:p>
                      <a:endParaRPr lang="en-US" sz="2200" b="0" i="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 Stacking the two arrays vertically </a:t>
                      </a:r>
                    </a:p>
                    <a:p>
                      <a:r>
                        <a:rPr lang="en-US" sz="22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out_arr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sz="22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np.vstack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((in_arr1, in_arr2)) </a:t>
                      </a:r>
                    </a:p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 ("Output vertically stacked array:\n ", </a:t>
                      </a:r>
                      <a:r>
                        <a:rPr lang="en-US" sz="22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out_arr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Outputs: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1st Input array : 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[8 1 3]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2nd Input array : 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[2 5 4]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 vertically stacked array: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[[8 1 3]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[2 5 4]]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57200" y="318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7307179" y="643288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7391400" cy="5181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Correspondence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Index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Arrays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Arrays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P_VTP4: 1, 4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Attributes of an Array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P_VT4: 3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an Array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P_VT4: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5, 28, 29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Indexing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an Array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P_VT4: 6, 8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08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74506" y="368968"/>
            <a:ext cx="3635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Indexing of an Array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922966"/>
            <a:ext cx="8458200" cy="5630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52625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346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318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10376"/>
              </p:ext>
            </p:extLst>
          </p:nvPr>
        </p:nvGraphicFramePr>
        <p:xfrm>
          <a:off x="1219200" y="1219200"/>
          <a:ext cx="7086600" cy="5120640"/>
        </p:xfrm>
        <a:graphic>
          <a:graphicData uri="http://schemas.openxmlformats.org/drawingml/2006/table">
            <a:tbl>
              <a:tblPr/>
              <a:tblGrid>
                <a:gridCol w="4698049"/>
                <a:gridCol w="2388551"/>
              </a:tblGrid>
              <a:tr h="4876800">
                <a:tc>
                  <a:txBody>
                    <a:bodyPr/>
                    <a:lstStyle/>
                    <a:p>
                      <a:r>
                        <a:rPr lang="en-US" sz="2200" b="1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from </a:t>
                      </a:r>
                      <a:r>
                        <a:rPr lang="en-US" sz="22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numpy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import *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#Create an 2D array with 3 rows, 3 cols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= [[1, 2, 3], [4, 5, 6], [7, 8, 9]]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#Display only rows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 i in range(</a:t>
                      </a:r>
                      <a:r>
                        <a:rPr lang="en-US" sz="22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(a)):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print(a[i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])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#display item by item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 i in range(</a:t>
                      </a:r>
                      <a:r>
                        <a:rPr lang="en-US" sz="22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(a)):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for 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 in range(</a:t>
                      </a:r>
                      <a:r>
                        <a:rPr lang="en-US" sz="22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(a[i])):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print(a[i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][j], end=' 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')</a:t>
                      </a:r>
                    </a:p>
                    <a:p>
                      <a:r>
                        <a:rPr lang="en-US" sz="2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= array([1, 2, 3, 4, 5])         </a:t>
                      </a:r>
                    </a:p>
                    <a:p>
                      <a:r>
                        <a:rPr lang="en-US" sz="22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arr</a:t>
                      </a:r>
                      <a:r>
                        <a:rPr lang="en-US" sz="2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x[array([1, 3, -1])]</a:t>
                      </a:r>
                    </a:p>
                    <a:p>
                      <a:r>
                        <a:rPr lang="en-US" sz="2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print("\n Elements are : \n",</a:t>
                      </a:r>
                      <a:r>
                        <a:rPr lang="en-US" sz="22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arr</a:t>
                      </a:r>
                      <a:r>
                        <a:rPr lang="en-US" sz="2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sz="2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lang="en-US" sz="2200" b="1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:</a:t>
                      </a:r>
                    </a:p>
                    <a:p>
                      <a:r>
                        <a:rPr lang="en-US" sz="2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[1, 2, 3]</a:t>
                      </a:r>
                    </a:p>
                    <a:p>
                      <a:r>
                        <a:rPr lang="en-US" sz="2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[4, 5, 6]</a:t>
                      </a:r>
                    </a:p>
                    <a:p>
                      <a:r>
                        <a:rPr lang="en-US" sz="2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[7, 8, 9]</a:t>
                      </a:r>
                    </a:p>
                    <a:p>
                      <a:r>
                        <a:rPr lang="en-US" sz="2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1 2 3 4 5 6 7 8 9 </a:t>
                      </a:r>
                    </a:p>
                    <a:p>
                      <a:r>
                        <a:rPr lang="en-US" sz="2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Elements are : </a:t>
                      </a:r>
                    </a:p>
                    <a:p>
                      <a:r>
                        <a:rPr lang="en-US" sz="2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[2 4 5]</a:t>
                      </a:r>
                    </a:p>
                    <a:p>
                      <a:endParaRPr lang="en-US" sz="2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2625" y="2903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7162800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1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08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21</a:t>
            </a:fld>
            <a:endParaRPr lang="en-US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85800" y="922966"/>
            <a:ext cx="8229600" cy="5630234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oolean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Indexing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elements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returned which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satisfy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Boolean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 filtering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desired element values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52625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346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318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2625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93569"/>
              </p:ext>
            </p:extLst>
          </p:nvPr>
        </p:nvGraphicFramePr>
        <p:xfrm>
          <a:off x="1219198" y="2590800"/>
          <a:ext cx="7239002" cy="3200400"/>
        </p:xfrm>
        <a:graphic>
          <a:graphicData uri="http://schemas.openxmlformats.org/drawingml/2006/table">
            <a:tbl>
              <a:tblPr/>
              <a:tblGrid>
                <a:gridCol w="5346991"/>
                <a:gridCol w="1892011"/>
              </a:tblGrid>
              <a:tr h="470269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Example-1</a:t>
                      </a:r>
                      <a:r>
                        <a:rPr lang="en-US" sz="2200" b="0" i="0" dirty="0" smtClean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131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a = array([10, 40, 80, 50, 100]) </a:t>
                      </a:r>
                    </a:p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# Select numbers greater than 40 print(</a:t>
                      </a:r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a[a&gt;40]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</a:p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a = array([10, 40, 80, 50, 100]) </a:t>
                      </a:r>
                    </a:p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# print the squaring to the multiples of 50 </a:t>
                      </a:r>
                    </a:p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print(</a:t>
                      </a:r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a[a%50==0]**2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Outputs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[50 80 100]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[2500 10000]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57200" y="318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7198895" y="633699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08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24200" y="368968"/>
            <a:ext cx="22701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Basic Slicing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924800" cy="5181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Arrange elements from 0 to 10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np.arange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(10)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print(a)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&gt;&gt; [0 1 2 3 4 5 6 7 8 9]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a[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start:stop:step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print(a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[-4:8:1])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&gt;&gt; [6 7]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The : operator means all elements till the end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print(a[7:])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&gt;&gt; [7 8 9]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52625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346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318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7162800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08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23</a:t>
            </a:fld>
            <a:endParaRPr lang="en-US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077200" cy="5410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A 3 dimensional array.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([[[1, 2, 3],[7, 1, 6]],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[[4, 3, 1],[1, 2, 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]]])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Equivalent to b[: ,: ,1 ] and it will print values from every row and column in index 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basic slicing with ellipsis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print(b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[...,1])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[[2 1]</a:t>
            </a:r>
          </a:p>
          <a:p>
            <a:pPr marL="0" indent="0" algn="just">
              <a:buNone/>
            </a:pP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3 2]]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52625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346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318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7162800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08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77471" y="533400"/>
            <a:ext cx="5185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Basic (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Vectorized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Operations </a:t>
            </a:r>
            <a:br>
              <a:rPr lang="en-US" sz="3000" b="1" dirty="0">
                <a:latin typeface="Times New Roman" pitchFamily="18" charset="0"/>
                <a:cs typeface="Times New Roman" pitchFamily="18" charset="0"/>
              </a:rPr>
            </a:b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52625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346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318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116153"/>
              </p:ext>
            </p:extLst>
          </p:nvPr>
        </p:nvGraphicFramePr>
        <p:xfrm>
          <a:off x="1295400" y="1384631"/>
          <a:ext cx="6858000" cy="4528490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580575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Importance of </a:t>
                      </a:r>
                      <a:r>
                        <a:rPr lang="en-US" sz="2400" b="0" i="0" dirty="0" err="1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vectorized</a:t>
                      </a:r>
                      <a:r>
                        <a:rPr lang="en-US" sz="24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operations</a:t>
                      </a:r>
                      <a:endParaRPr lang="en-US" sz="2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0546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Operations are faster</a:t>
                      </a:r>
                      <a:b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Adding two arrays in the form a + b is faster than taking corresponding items of both</a:t>
                      </a:r>
                      <a:b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arrays and then adding them.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745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Syntactically clearer</a:t>
                      </a:r>
                      <a:b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2400" b="0" i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Writing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+ b is clearer than using the loops</a:t>
                      </a:r>
                      <a:endParaRPr lang="en-US" sz="2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624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Provides compact code</a:t>
                      </a:r>
                      <a:endParaRPr lang="en-US" sz="2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2625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7163442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3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08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25</a:t>
            </a:fld>
            <a:endParaRPr lang="en-US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52625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346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318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0877"/>
              </p:ext>
            </p:extLst>
          </p:nvPr>
        </p:nvGraphicFramePr>
        <p:xfrm>
          <a:off x="1143000" y="468471"/>
          <a:ext cx="7543800" cy="5882640"/>
        </p:xfrm>
        <a:graphic>
          <a:graphicData uri="http://schemas.openxmlformats.org/drawingml/2006/table">
            <a:tbl>
              <a:tblPr/>
              <a:tblGrid>
                <a:gridCol w="1295400"/>
                <a:gridCol w="6248400"/>
              </a:tblGrid>
              <a:tr h="4372382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Example-1 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= array([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 2, 3, 4])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#Adds 5 to each item of an array</a:t>
                      </a:r>
                      <a:endParaRPr lang="en-US" sz="2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</a:t>
                      </a:r>
                      <a:r>
                        <a:rPr lang="en-US" sz="2200" b="0" i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 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5) &gt;&gt; [6, 7, 8, 9]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#Subtracts 1 from each item of an array</a:t>
                      </a:r>
                      <a:endParaRPr lang="en-US" sz="2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</a:t>
                      </a:r>
                      <a:r>
                        <a:rPr lang="en-US" sz="2200" b="0" i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-</a:t>
                      </a:r>
                      <a:r>
                        <a:rPr lang="en-US" sz="2200" b="0" i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&gt;&gt; [0, 1, 2, 3]</a:t>
                      </a:r>
                      <a:endParaRPr lang="en-US" sz="2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#Multiply 2 to each item of an array</a:t>
                      </a:r>
                      <a:endParaRPr lang="en-US" sz="2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</a:t>
                      </a:r>
                      <a:r>
                        <a:rPr lang="en-US" sz="2200" b="0" i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*</a:t>
                      </a:r>
                      <a:r>
                        <a:rPr lang="en-US" sz="2200" b="0" i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&gt;&gt; [2, 4, 6, 8]</a:t>
                      </a:r>
                      <a:endParaRPr lang="en-US" sz="2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#Divide 1 to each item of an array</a:t>
                      </a:r>
                      <a:endParaRPr lang="en-US" sz="2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</a:t>
                      </a:r>
                      <a:r>
                        <a:rPr lang="en-US" sz="2200" b="0" i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/ 1) &gt;&gt; [1, 2, 3, 4]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#Sum</a:t>
                      </a:r>
                      <a:r>
                        <a:rPr lang="en-US" sz="2200" b="0" i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array elements performing unary</a:t>
                      </a:r>
                      <a:r>
                        <a:rPr lang="en-US" sz="2200" b="0" i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operation</a:t>
                      </a:r>
                      <a:endParaRPr lang="en-US" sz="2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</a:t>
                      </a:r>
                      <a:r>
                        <a:rPr lang="en-US" sz="2200" b="0" i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a.sum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()) &gt;&gt; 10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#Squaring each element</a:t>
                      </a:r>
                      <a:endParaRPr lang="en-US" sz="2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</a:t>
                      </a:r>
                      <a:r>
                        <a:rPr lang="en-US" sz="2200" b="0" i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**</a:t>
                      </a:r>
                      <a:r>
                        <a:rPr lang="en-US" sz="2200" b="0" i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&gt;&gt; [1, 4, 9, 16]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7547">
                <a:tc>
                  <a:txBody>
                    <a:bodyPr/>
                    <a:lstStyle/>
                    <a:p>
                      <a:r>
                        <a:rPr lang="en-US" sz="2200" b="0" i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Example-2 </a:t>
                      </a:r>
                      <a:endParaRPr lang="en-US" sz="22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a1 = array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([0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 3, 1])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a2 = array([1, 2, 3, 4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#Adds each item of a1 and a2</a:t>
                      </a:r>
                      <a:endParaRPr lang="en-US" sz="2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Print(a1 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 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a2) &gt;&gt; [1, 4, 6, 5]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8588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7279105" y="643288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08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63901" y="533400"/>
            <a:ext cx="34131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Bitwise Operations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b="1" dirty="0">
                <a:latin typeface="Times New Roman" pitchFamily="18" charset="0"/>
                <a:cs typeface="Times New Roman" pitchFamily="18" charset="0"/>
              </a:rPr>
            </a:b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52625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346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318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2625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1020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bitwise_and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 is used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bit-wise AND of two array element-wise.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bitwise_or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 is used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bit-wise OR of two array element-wise.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bitwise_xor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 is used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bit-wise XOR of two array element-wise.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= 11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 = 10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bitwise_and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(a, b)) &gt;&gt; 10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bitwise_or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(a, b)) &gt;&gt; 11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bitwise_xor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(a, b)) &gt;&gt; 1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7162800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08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19636" y="381000"/>
            <a:ext cx="3701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Arithmetic Functions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52625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346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318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2625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47912"/>
              </p:ext>
            </p:extLst>
          </p:nvPr>
        </p:nvGraphicFramePr>
        <p:xfrm>
          <a:off x="1295400" y="1219200"/>
          <a:ext cx="7086600" cy="5059680"/>
        </p:xfrm>
        <a:graphic>
          <a:graphicData uri="http://schemas.openxmlformats.org/drawingml/2006/table">
            <a:tbl>
              <a:tblPr/>
              <a:tblGrid>
                <a:gridCol w="2209800"/>
                <a:gridCol w="4876800"/>
              </a:tblGrid>
              <a:tr h="548791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add()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Add arguments element-wise.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209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subtract()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Subtract arguments element-wise. </a:t>
                      </a:r>
                      <a:endParaRPr lang="en-US" sz="2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1409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multiply()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Multiply arguments element-wise.</a:t>
                      </a:r>
                      <a:endParaRPr lang="en-US" sz="2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divide()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Array element from first array is divided by elements from second element.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negative()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Numerical negative, element-wise.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5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power()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First array elements raised to powers from second array, element-wise. </a:t>
                      </a:r>
                      <a:endParaRPr lang="en-US" sz="2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4"/>
          <p:cNvSpPr txBox="1"/>
          <p:nvPr/>
        </p:nvSpPr>
        <p:spPr>
          <a:xfrm>
            <a:off x="7199606" y="633663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534400" cy="60198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arr1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[2, 4, 6, 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arr2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[2, 2, 3, 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print (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np.divide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(arr1, arr2)) &gt;&gt; [ 1.  2.  2.  2.]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print (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np.multiply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(arr1,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arr2)) &gt;&gt; [ 4  8 18  2]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in_num1 = 3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in_num2 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print (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np.negative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(in_num1))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&gt;&gt; -3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print (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np.add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(in_num1, in_num2))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&gt;&gt; 4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print (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np.subtract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(in_num1, in_num2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))  &gt;&gt; 2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arr1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[2, 2, 2, 2, 2]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arr2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[2, 3, 4, 5, 6]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print (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np.power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(arr1, arr2) ) &gt;&gt; [ 4  8 16 32 64]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63063" y="633699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min(a)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returns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min 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array a.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max(a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returns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array 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around()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helps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evenly round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array elements to the given number of decimals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dot()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returns the dot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product 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elements.</a:t>
            </a:r>
          </a:p>
          <a:p>
            <a:pPr algn="just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isreal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element-wise whether it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real number 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return the result as a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conj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helps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user to conjugate any complex number. The conjugate of a complex number is obtained by changing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sign of its imaginary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0" y="539046"/>
            <a:ext cx="41937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Mathematical Functions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47788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7145658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696200" cy="5410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Basic Slicing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P_VT4: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Basic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Vectorized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Operations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P_VTP4: 2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Bitwise Operations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P_VTP4: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Arithmetic Functions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P_VTP4: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14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Mathematical Functions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P_VTP4: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13, 15, 22, 23, 24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String Operations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P_VTP4: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16, 17, 18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3400"/>
            <a:ext cx="8153400" cy="6096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(for max() and min())   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[1, 4, 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[7,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1]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np.maximum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&gt;&gt;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 4 5]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np.minimum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&gt;&gt; [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3 1]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(for around())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in_array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[.4, 2.2, 1.1, 8.6]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around(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in_array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) &gt;&gt; [ 0.  2.  1.  9.]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in_array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[.43, 3.53, .11]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around(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in_array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&gt;&gt; [ 0.  4.  0.]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in_array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[.3338, 1.55454, .73415]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(around(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in_array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decimals = 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 &gt;&gt; [ 0.334  1.555  0.734]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98895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458200" cy="62484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(for dot()) 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("Dot Product of scalar values :", np.dot(3, 2))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 Dot Product of scalar values : 6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vector_a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3 + 4j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vector_b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2 + 5j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print("Dot Product of vector values :", np.dot(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vector_a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vector_b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&gt;&gt; Dot Product of vector values : (-14+23j)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arr_a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([[1, 1], [5, 3]])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arr_b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([[2, 1], [3, 2]])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print("Dot Product in 2D array  : \n", np.dot(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arr_a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arr_b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 Dot Product in 2D array 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[[ 5  3]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19 11]]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79105" y="6320592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8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isreal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())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np.isreal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([2+1j, 0j]), "\n") &gt;&gt; [False  True]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np.isreal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([3, 0]), "\n") &gt;&gt; [ True  True]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in_complx1 = 1+3j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np.conj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(in_complx1)) &gt;&gt; (1-3j)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in_complx2 =8-5j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np.conj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(in_complx2)) &gt;&gt; (8+5j)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79105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153400" cy="51816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lower( 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returns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lowercase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string from the given string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upper( 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uppercase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 from the given string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split()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returns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list of strings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after breaking the given string by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specified separator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join()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returns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string in which the elements of sequence have been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joined by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separator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occurrences of a substring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given string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99610" y="685800"/>
            <a:ext cx="3145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String Operations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47788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7239000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01000" cy="51816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rfind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returns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highest index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substring if found in given string. If not found then it returns -1.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isnumeric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all characters in the string are numeric characters, Otherwise,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converting to lowercase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np.char.lower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('WELCOME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')) &gt;&gt; welcome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converting to uppercase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np.char.upper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('hi John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')) &gt;&gt; HI JOHN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47788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2800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4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1534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splitting a string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np.char.split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('Today is holiday')) &gt;&gt; ['Today', 'is', 'holiday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']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splitting a string with another format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np.char.split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('Today, is, holiday',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','))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&gt;&gt;[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'Today', ' is', ' holiday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Joining a string 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separator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np.char.join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('-', 'welcome')) &gt;&gt; w-e-l-c-o-m-e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Joining a string with another format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separator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np.char.join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(['-', ':'], ['geeks', 'for'])) &gt;&gt; ['g-e-e-k-s'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f:o:r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']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47788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79105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0772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(['Welcome', 'from', 'this place'])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counting a substring and the output will be printed like [0 0 1]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np.char.count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a,'this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')) &gt;&gt; [0 0 1]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counting a substring and the output will be printed like [0 0 1]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np.char.count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(a,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')) &gt;&gt;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[1 1 0]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Finding a substring and the output will be printed like [0 -1 0]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np.char.rfind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a,'from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')) &gt;&gt; [-1  0 -1]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47788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5868" y="632095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001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Checking numeric or not and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ouput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will be printed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True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False.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np.char.isnumeric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('Welcome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')) &gt;&gt; False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np.char.isnumeric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('12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')) &gt;&gt; True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47788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43010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53340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checks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string1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element wise.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not_equal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checks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whether two string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unequal or not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greater()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checks whether string1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is greater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than string2 or not.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greater_equal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checks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whether string1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&gt;=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string2 or not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less_equal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checks whether string1 is &lt;= string2 or not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less()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checks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whether string1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lesser than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string2 or not.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99609" y="420833"/>
            <a:ext cx="3443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Comparision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47788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7265974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np.char.equal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Welcome','hi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')) &gt;&gt;  False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np.char.not_equal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welcome','hi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')) &gt;&gt; True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np.char.greater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welcome','hi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')) &gt;&gt; True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np.greater_equal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([2., 3.], [1., 2.]) 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 True  True]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([1,2])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([4,2])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&gt;=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b) &gt;&gt; [False  True]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print(a &lt; b) &gt;&gt; [ True False]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np.less_equal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([4., 2.], [3., 3.]) )  &gt;&gt; [False  True]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np.less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([4., 2.], [3., 3.])) &gt;&gt; [False  True]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47788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9000" y="635303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72400" cy="5257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Shuffle Usage</a:t>
            </a:r>
          </a:p>
          <a:p>
            <a:pPr lvl="1"/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P_VTP4: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19, 20, 21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Iterating Over Array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P_VTP4: 9, 10, 11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Statistical Functions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P_VTP4: 25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26, 27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Sorting Functions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P_VTP4: 30, 31, 32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Correspondence Between Each Topic and Related VTPs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53340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random.shuffle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used to shuffle the list in place. i.e., it randomizes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order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items in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mport random  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number_list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[7,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8]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Assume the output result after shuffle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[1, 8, 7, 4] print(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random.shuffle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number_list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/>
              <a:t> &gt;&gt;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[1, 8, 7, 4]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Shuffle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two List at once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 the same order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list1_names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['Jack', 'Emma',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Smitt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']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list2_id = [70, 50, 90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24200" y="420833"/>
            <a:ext cx="2438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Shuffle Usage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47788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7193783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077200" cy="5486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mapIndexPosition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list(zip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(list1_names, list2_id))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random.shuffle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mapIndexPosition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list1_names, list2_id =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zip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(*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mapIndexPosition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 \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nLists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after Shuffling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  Lists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after Shuffling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("Employee Names: ", list1_names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 Employee Names:  ('Emma',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Smitt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', 'Jack')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("Employee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list2_id)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 Employee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ID: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(50, 90, 70)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47788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3063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8153400" cy="57912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random.shuffle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not work with string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so, shuffling string can be done by following step by step.</a:t>
            </a:r>
          </a:p>
          <a:p>
            <a:pPr marL="0" indent="0" algn="just">
              <a:buNone/>
            </a:pPr>
            <a:r>
              <a:rPr lang="en-US" sz="2400" dirty="0" smtClean="0"/>
              <a:t>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-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Shuffle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list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randomly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-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shuffled list into String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random</a:t>
            </a:r>
          </a:p>
          <a:p>
            <a:pPr marL="0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sampleStr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"Welcome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char_list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list(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sampleStr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convert string into list</a:t>
            </a:r>
          </a:p>
          <a:p>
            <a:pPr marL="0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random.shuffle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char_list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shuffle list</a:t>
            </a:r>
          </a:p>
          <a:p>
            <a:pPr marL="0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finalStr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''.join(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char_list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convert list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Assume the resulted shuffled string is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wemeocl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finalStr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wemeoc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47788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71084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7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458200" cy="5638800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package contains an iterator object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numpy.nditer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 efficient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multidimensional iterator object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using which it is possible to iterate over an array.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np.arange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(8) # creating an array using arrange method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a.reshape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(2,4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# shape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array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rows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 columns</a:t>
            </a:r>
            <a:r>
              <a:rPr lang="en-US" sz="2400" dirty="0"/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&gt;&gt; [[0 1 2 3]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 5 6 7]]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print('Iterating an array is:')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x in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np.nditer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(x, end = ",")    &gt;&gt; 0,1,2,3,4,5,6,7,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3200" y="420833"/>
            <a:ext cx="36430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Iterating Over Array</a:t>
            </a:r>
            <a:endParaRPr lang="en-US" sz="30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47788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7239000" y="633097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077200" cy="5486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Creating second array using array method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([5, 6, 7, 8],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print(b) &gt;&gt; [5 6 7 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If two arrays are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broadcastable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 combined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nditer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object is able to iterate upon them concurrently.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print('Modified array is:')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np.nditer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]):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print("%d:%d" %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end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",")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0:5,1:6,2:7,3:8,4:5,5:6,6:7,7:8,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47788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47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47788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762000"/>
            <a:ext cx="8534400" cy="6096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 values can also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 modified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op_flags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iterator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nditer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value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read-only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but can be set to read-write or write-only mode.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np.arange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a.reshape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(2,2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# shape array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rows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columns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print(a) &gt;&gt; [[0 1]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3]]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modifying array values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np.nditer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op_flags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['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readwrite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']):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x[...] = 3*x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print(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'Modified array 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:‘, 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&gt;&gt; [[0 3]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 9]]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9000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5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543800" cy="79216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Statistical functions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b="1" dirty="0">
                <a:latin typeface="Times New Roman" pitchFamily="18" charset="0"/>
                <a:cs typeface="Times New Roman" pitchFamily="18" charset="0"/>
              </a:rPr>
            </a:b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382000" cy="60198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mean(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, axis =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None)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computes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arithmetic mean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(average) of the given data (array elements) along the specified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axis along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which we want to calculate the arithmetic mean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, axis = None)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computes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variance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the given data (array elements) along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specified axis.</a:t>
            </a:r>
          </a:p>
          <a:p>
            <a:pPr algn="just"/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, axis = None)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computes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standard deviation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the given data (array elements) along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axis.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axis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means along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the column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axis =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means working along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the row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calculate mean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[2, 3, 4, 5],then (2+3+4+5)/4 = 3.5 and the output will be printed like 3.5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3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6388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calculate variance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 = 1 1 1 1 1 Standard Deviation = 0 . Variance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0,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 = 9, 2, 5, 4, 12, 7, 8, 11, 9, 3, 7, 4, 12, 5, 4, 10, 9, 6, 9, 4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Step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: Mean of distribution 4 = 7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Step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: Summation of (x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x.mean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())**2 = 178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Step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: Finding Mean = 178 /20 = 8.9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Result is Variance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calculate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standard Deviation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 = 1 1 1 1 1 Standard Deviation = 0 . Variance = 0,  y = 9, 2, 5, 4, 12, 7, 8, 11, 9, 3, 7, 4, 12, 5, 4, 10, 9, 6, 9, 4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Step 1 : Mean of distribution 4 = 7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Step 2 : Summation of (x 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x.mean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())**2 = 178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Step 3 : Finding Mean = 178 /20 = 8.9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This Result is Variance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Step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 : Standard Deviation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(Variance)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(8.9) = 2.983.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01806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534400" cy="60960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[2, 3, 4, 5]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1D array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print("mean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: ",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np.mean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)) &gt;&gt; 3.5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print("Variance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: ",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np.var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)) &gt;&gt; 1.25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print("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: ",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np.std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1.11803398875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# 2D array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[[4, 1, 0],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[5, 6, 2],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[3, 2, 4]]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 mean of the flattened array, calculate the sum of all values and then divided by 9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print("\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nmean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axis = None : ",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np.mean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)) &gt;&gt; 3.0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#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the flattened array 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print("\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axis = None : ",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np.var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)) &gt;&gt; 3.33333333333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print("\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nstd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axis = None : ",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np.std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)) &gt;&gt; 1.82574185835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64810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mean along the axis = 0 that calculates mean value along each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column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nmean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axis = 0 : ",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np.mean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axis = 0))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&gt;&gt;[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4.  3.  2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.]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along the axis = 0 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axis = 0 : ",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axis = 0))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&gt;&gt;[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0.66666667  4.66666667  2.66666667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along the axis = 0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nstd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axis = 0 : ",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np.std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axis = 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[ 0.81649658  2.1602469   1.63299316]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6811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9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Correspondence Index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495632"/>
              </p:ext>
            </p:extLst>
          </p:nvPr>
        </p:nvGraphicFramePr>
        <p:xfrm>
          <a:off x="685800" y="1447800"/>
          <a:ext cx="7924800" cy="4648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328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6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Library Usage Python 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Concept Topic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Related Slide Number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Numpy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2" action="ppaction://hlinksldjump"/>
                        </a:rPr>
                        <a:t>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Creating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Numpy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Arrays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3" action="ppaction://hlinksldjump"/>
                        </a:rPr>
                        <a:t>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Attributes of an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4" action="ppaction://hlinksldjump"/>
                        </a:rPr>
                        <a:t>12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Methods of an Array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5" action="ppaction://hlinksldjump"/>
                        </a:rPr>
                        <a:t>15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Indexing of an Array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6" action="ppaction://hlinksldjump"/>
                        </a:rPr>
                        <a:t>20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Basic Slicing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7" action="ppaction://hlinksldjump"/>
                        </a:rPr>
                        <a:t>22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Basic (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Vectorized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Operations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8" action="ppaction://hlinksldjump"/>
                        </a:rPr>
                        <a:t>24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Bitwise Operations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9" action="ppaction://hlinksldjump"/>
                        </a:rPr>
                        <a:t>26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715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along the axis = 1 that calculates mean value along each row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nmean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axis = 1 : ",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np.mean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axis = 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 [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1.66666667  4.33333333  3.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along the axis = 1 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axis = 1 : ",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axis = 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&gt;&gt; [ 2.88888889  2.88888889  0.66666667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along the axis = 1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nstd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axis = 1 : ",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np.std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axis = 1))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&gt;&gt; [ 1.69967317  1.69967317  0.81649658]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633699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543800" cy="79216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Sorting functions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b="1" dirty="0">
                <a:latin typeface="Times New Roman" pitchFamily="18" charset="0"/>
                <a:cs typeface="Times New Roman" pitchFamily="18" charset="0"/>
              </a:rPr>
            </a:b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8077200" cy="4876800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numpy.sort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function returns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sorted copy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an 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numpy.argsort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():This function returns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indices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would sort an array.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numpy.lexsort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():This function returns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 indirect stable sort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a sequence of keys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2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556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(for sort())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import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sort along the first axis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([[1, 5], [7, 3]])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("original array is:\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n",a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&gt;&gt; [[1 5]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7 3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sorted values for each column with axis = 0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print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("Along first axis = 0 : \n",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np.sort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(a, axis = 0))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&gt;&gt;[[1 3]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7 5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print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nAlong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none axis : \n",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np.sort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(a, axis = None)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&gt;&gt; [1 3 5 7]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534400" cy="6019800"/>
          </a:xfrm>
        </p:spPr>
        <p:txBody>
          <a:bodyPr>
            <a:normAutofit/>
          </a:bodyPr>
          <a:lstStyle/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(for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argsort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np.array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([6, 3, 1, 2, 3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]) 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# unsorted array print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print('Original array:\n', a) &gt;&gt; [6 3 1 2 3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# Sort array indices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np.argsort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print('Sorted indices of original array-&gt;', b) &gt;&gt; [2 3 1 4 0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# To get sorted array using sorted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indices,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c is temp array created of same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as of b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c =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np.zeros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(b),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for i in range(0,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(b)):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c[i]= a[b[i]]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print('Sorted array-&gt;', c) &gt;&gt; [1 2 3 3 6]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51032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08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54</a:t>
            </a:fld>
            <a:endParaRPr lang="en-US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922966"/>
            <a:ext cx="8458200" cy="5630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52625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346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318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908070"/>
              </p:ext>
            </p:extLst>
          </p:nvPr>
        </p:nvGraphicFramePr>
        <p:xfrm>
          <a:off x="990600" y="914400"/>
          <a:ext cx="7467600" cy="5181600"/>
        </p:xfrm>
        <a:graphic>
          <a:graphicData uri="http://schemas.openxmlformats.org/drawingml/2006/table">
            <a:tbl>
              <a:tblPr/>
              <a:tblGrid>
                <a:gridCol w="4343400"/>
                <a:gridCol w="3124200"/>
              </a:tblGrid>
              <a:tr h="5181600">
                <a:tc>
                  <a:txBody>
                    <a:bodyPr/>
                    <a:lstStyle/>
                    <a:p>
                      <a:r>
                        <a:rPr lang="en-US" sz="2200" b="1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 (</a:t>
                      </a:r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lexsort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())</a:t>
                      </a:r>
                    </a:p>
                    <a:p>
                      <a:endParaRPr lang="en-US" sz="2200" b="1" i="0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import </a:t>
                      </a:r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numpy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as </a:t>
                      </a:r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np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# </a:t>
                      </a:r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Numpy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array created  First column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a = </a:t>
                      </a:r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np.array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([3, 1, 3, 6])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# Second column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b = </a:t>
                      </a:r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np.array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([7, 1, 3, 7])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print('column a, column b')</a:t>
                      </a:r>
                    </a:p>
                    <a:p>
                      <a:pPr marL="0" indent="0">
                        <a:buNone/>
                      </a:pPr>
                      <a:endParaRPr lang="en-US" sz="2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for (i, j) in </a:t>
                      </a:r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zip(a, b):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   print(i, ' ', j)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# Sort by a then by b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ind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np.</a:t>
                      </a:r>
                      <a:r>
                        <a:rPr lang="en-US" sz="22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lexsort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((b, a))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print('Sorted indices-&gt;', </a:t>
                      </a:r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ind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lang="en-US" sz="2200" b="1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:</a:t>
                      </a:r>
                    </a:p>
                    <a:p>
                      <a:r>
                        <a:rPr lang="en-US" sz="2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column a, column b</a:t>
                      </a:r>
                    </a:p>
                    <a:p>
                      <a:r>
                        <a:rPr lang="en-US" sz="2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3   7</a:t>
                      </a:r>
                    </a:p>
                    <a:p>
                      <a:r>
                        <a:rPr lang="en-US" sz="2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  <a:p>
                      <a:r>
                        <a:rPr lang="en-US" sz="2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3   3</a:t>
                      </a:r>
                    </a:p>
                    <a:p>
                      <a:r>
                        <a:rPr lang="en-US" sz="2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6   7</a:t>
                      </a:r>
                    </a:p>
                    <a:p>
                      <a:r>
                        <a:rPr lang="en-US" sz="2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Sorted indices-&gt; [1 2 0 3]</a:t>
                      </a:r>
                    </a:p>
                    <a:p>
                      <a:endParaRPr lang="en-US" sz="2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2625" y="2903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7186864" y="6304002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3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Correspondence Between Each Topic and Related VTPs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626618"/>
              </p:ext>
            </p:extLst>
          </p:nvPr>
        </p:nvGraphicFramePr>
        <p:xfrm>
          <a:off x="990600" y="1447800"/>
          <a:ext cx="7543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11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26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Library Usage Python 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Concept Topic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Related Problem  Number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Creating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Numpy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Arrays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Attributes of an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Methods of an Array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5,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28, 29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Indexing of an Array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6,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Basic Slicing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Basic (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Vectorized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Operations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Bitwise Operations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4"/>
          <p:cNvSpPr txBox="1"/>
          <p:nvPr/>
        </p:nvSpPr>
        <p:spPr>
          <a:xfrm>
            <a:off x="7239000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471499"/>
              </p:ext>
            </p:extLst>
          </p:nvPr>
        </p:nvGraphicFramePr>
        <p:xfrm>
          <a:off x="990600" y="1143000"/>
          <a:ext cx="7467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7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0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Library Usage Python 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Concept Topic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Related Problem  Number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Arithmetic Functions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Mathematical Functions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13,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15, 22, 23, 24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String Operations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16,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17, 18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Shuffle Usage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19,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20, 21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Iterating Over Array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9,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10, 11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Statistical Functions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25,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26, 27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Sorting Functions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30,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31, 32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56</a:t>
            </a:fld>
            <a:endParaRPr lang="en-US"/>
          </a:p>
        </p:txBody>
      </p:sp>
      <p:sp>
        <p:nvSpPr>
          <p:cNvPr id="6" name="TextBox 4"/>
          <p:cNvSpPr txBox="1"/>
          <p:nvPr/>
        </p:nvSpPr>
        <p:spPr>
          <a:xfrm>
            <a:off x="7162800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848600" cy="3840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slide introduces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library usage concepts for Python Programming.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758952"/>
              </p:ext>
            </p:extLst>
          </p:nvPr>
        </p:nvGraphicFramePr>
        <p:xfrm>
          <a:off x="685800" y="1066800"/>
          <a:ext cx="8153400" cy="475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02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Library Usage Python 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Concept Topic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Related Slide Number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Arithmetic Functions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2" action="ppaction://hlinksldjump"/>
                        </a:rPr>
                        <a:t>27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Mathematical Functions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3" action="ppaction://hlinksldjump"/>
                        </a:rPr>
                        <a:t>29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String Operations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4" action="ppaction://hlinksldjump"/>
                        </a:rPr>
                        <a:t>33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0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Shuffle Usage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5" action="ppaction://hlinksldjump"/>
                        </a:rPr>
                        <a:t>40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0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Iterating Over Array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6" action="ppaction://hlinksldjump"/>
                        </a:rPr>
                        <a:t>43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0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Statistical Functions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7" action="ppaction://hlinksldjump"/>
                        </a:rPr>
                        <a:t>46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0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Sorting Functions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8" action="ppaction://hlinksldjump"/>
                        </a:rPr>
                        <a:t>51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0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Correspondence Between Each Topic and Related VTPs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9" action="ppaction://hlinksldjump"/>
                        </a:rPr>
                        <a:t>55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10" action="ppaction://hlinksldjump"/>
                        </a:rPr>
                        <a:t>57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>
            <a:normAutofit/>
          </a:bodyPr>
          <a:lstStyle/>
          <a:p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Arrays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library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adding support for large,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multi-dimensional arrays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matrices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along with a large collection of high-level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mathematical functions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operate on these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arrays.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Importing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be seen as follow: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35055"/>
              </p:ext>
            </p:extLst>
          </p:nvPr>
        </p:nvGraphicFramePr>
        <p:xfrm>
          <a:off x="1066800" y="4038600"/>
          <a:ext cx="7319211" cy="1406358"/>
        </p:xfrm>
        <a:graphic>
          <a:graphicData uri="http://schemas.openxmlformats.org/drawingml/2006/table">
            <a:tbl>
              <a:tblPr/>
              <a:tblGrid>
                <a:gridCol w="2819400"/>
                <a:gridCol w="4499811"/>
              </a:tblGrid>
              <a:tr h="363621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import </a:t>
                      </a:r>
                      <a:r>
                        <a:rPr lang="en-US" sz="2400" b="0" i="0" dirty="0" err="1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numpy</a:t>
                      </a:r>
                      <a:r>
                        <a:rPr lang="en-US" sz="24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= numpy.array([4, 6, 2, 9])</a:t>
                      </a:r>
                      <a:endParaRPr lang="en-US" sz="24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21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import numpy as np </a:t>
                      </a:r>
                      <a:endParaRPr lang="en-US" sz="24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= np.array([4, 6, 2, 9])</a:t>
                      </a:r>
                      <a:endParaRPr lang="en-US" sz="24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958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from numpy import * </a:t>
                      </a:r>
                      <a:endParaRPr lang="en-US" sz="24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= array([4, 6, 2, 9])</a:t>
                      </a:r>
                      <a:endParaRPr lang="en-US" sz="2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8580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7315200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4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Arrays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8580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19692"/>
              </p:ext>
            </p:extLst>
          </p:nvPr>
        </p:nvGraphicFramePr>
        <p:xfrm>
          <a:off x="1371600" y="1447800"/>
          <a:ext cx="6705600" cy="118872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Example-1: To create an array of </a:t>
                      </a:r>
                      <a:r>
                        <a:rPr lang="en-US" sz="2200" b="1" i="0" dirty="0" err="1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2200" b="1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datatype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= array([10, 20, 30, 40, 50], </a:t>
                      </a:r>
                      <a:r>
                        <a:rPr lang="en-US" sz="22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print(a) &gt;&gt;  [10 20 30 40 50]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52625" y="3589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51344"/>
              </p:ext>
            </p:extLst>
          </p:nvPr>
        </p:nvGraphicFramePr>
        <p:xfrm>
          <a:off x="1371600" y="2856865"/>
          <a:ext cx="6705600" cy="118872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Example-2: To create an array of </a:t>
                      </a:r>
                      <a:r>
                        <a:rPr lang="en-US" sz="2200" b="1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 </a:t>
                      </a:r>
                      <a:r>
                        <a:rPr lang="en-US" sz="2200" b="0" i="0" dirty="0" err="1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datatype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= array([10.1, 20.2, 30.3, 40.4, 50.5], float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</a:t>
                      </a:r>
                      <a:r>
                        <a:rPr lang="en-US" sz="2200" b="0" i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(a) &gt;&gt; [10.1 20.2 30.3 40.4 50.5]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952625" y="3573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952625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576242"/>
              </p:ext>
            </p:extLst>
          </p:nvPr>
        </p:nvGraphicFramePr>
        <p:xfrm>
          <a:off x="1371600" y="4267200"/>
          <a:ext cx="6705600" cy="1623005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434285">
                <a:tc>
                  <a:txBody>
                    <a:bodyPr/>
                    <a:lstStyle/>
                    <a:p>
                      <a:r>
                        <a:rPr lang="en-US" sz="2200" b="0" i="0" dirty="0" smtClean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Example-3: </a:t>
                      </a:r>
                      <a:r>
                        <a:rPr lang="en-US" sz="22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create an array of </a:t>
                      </a:r>
                      <a:r>
                        <a:rPr lang="en-US" sz="2200" b="1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 </a:t>
                      </a:r>
                      <a:r>
                        <a:rPr lang="en-US" sz="2200" b="0" i="0" dirty="0" err="1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datatype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299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= array([‘a’, ‘b’, ‘c’, ‘d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’]) 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print(a) &gt;&gt; ['a' 'b' 'c' 'd']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299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Note: No need to specify explicitly the char </a:t>
                      </a:r>
                      <a:r>
                        <a:rPr lang="en-US" sz="2200" b="0" i="0" dirty="0" err="1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datatype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7315200" y="632861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8580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52625" y="3589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952625" y="3573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952625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98908"/>
              </p:ext>
            </p:extLst>
          </p:nvPr>
        </p:nvGraphicFramePr>
        <p:xfrm>
          <a:off x="990600" y="1443621"/>
          <a:ext cx="7315200" cy="1251749"/>
        </p:xfrm>
        <a:graphic>
          <a:graphicData uri="http://schemas.openxmlformats.org/drawingml/2006/table">
            <a:tbl>
              <a:tblPr/>
              <a:tblGrid>
                <a:gridCol w="7315200"/>
              </a:tblGrid>
              <a:tr h="489749">
                <a:tc>
                  <a:txBody>
                    <a:bodyPr/>
                    <a:lstStyle/>
                    <a:p>
                      <a:r>
                        <a:rPr lang="en-US" sz="2200" b="0" i="0" dirty="0" smtClean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Example-4: </a:t>
                      </a:r>
                      <a:r>
                        <a:rPr lang="en-US" sz="22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create an array of </a:t>
                      </a:r>
                      <a:r>
                        <a:rPr lang="en-US" sz="2200" b="1" i="0" dirty="0" err="1" smtClean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sz="2200" b="1" i="0" dirty="0" smtClean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datatype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38">
                <a:tc>
                  <a:txBody>
                    <a:bodyPr/>
                    <a:lstStyle/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= array ([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lang="en-US" sz="22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abc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', '</a:t>
                      </a:r>
                      <a:r>
                        <a:rPr lang="en-US" sz="22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bcd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', '</a:t>
                      </a:r>
                      <a:r>
                        <a:rPr lang="en-US" sz="22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cde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', '</a:t>
                      </a:r>
                      <a:r>
                        <a:rPr lang="en-US" sz="22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'], </a:t>
                      </a:r>
                      <a:r>
                        <a:rPr lang="en-US" sz="22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dtype</a:t>
                      </a:r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22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print(a) &gt;&gt;  ['</a:t>
                      </a:r>
                      <a:r>
                        <a:rPr lang="en-US" sz="2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abc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 '</a:t>
                      </a:r>
                      <a:r>
                        <a:rPr lang="en-US" sz="2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bcd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 '</a:t>
                      </a:r>
                      <a:r>
                        <a:rPr lang="en-US" sz="2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cde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 '</a:t>
                      </a:r>
                      <a:r>
                        <a:rPr lang="en-US" sz="2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</a:t>
                      </a: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']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952625" y="34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8507"/>
              </p:ext>
            </p:extLst>
          </p:nvPr>
        </p:nvGraphicFramePr>
        <p:xfrm>
          <a:off x="990600" y="4191000"/>
          <a:ext cx="7315200" cy="1922309"/>
        </p:xfrm>
        <a:graphic>
          <a:graphicData uri="http://schemas.openxmlformats.org/drawingml/2006/table">
            <a:tbl>
              <a:tblPr/>
              <a:tblGrid>
                <a:gridCol w="7315200"/>
              </a:tblGrid>
              <a:tr h="489749">
                <a:tc>
                  <a:txBody>
                    <a:bodyPr/>
                    <a:lstStyle/>
                    <a:p>
                      <a:r>
                        <a:rPr lang="en-US" sz="2200" b="0" i="0" dirty="0" smtClean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Example-6: </a:t>
                      </a:r>
                      <a:r>
                        <a:rPr lang="en-US" sz="22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create </a:t>
                      </a:r>
                      <a:r>
                        <a:rPr lang="en-US" sz="2200" b="0" i="0" dirty="0" smtClean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 2D </a:t>
                      </a:r>
                      <a:r>
                        <a:rPr lang="en-US" sz="22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array </a:t>
                      </a:r>
                      <a:r>
                        <a:rPr lang="en-US" sz="2200" b="0" i="0" dirty="0" smtClean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with 2 rows and 3 cols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38">
                <a:tc>
                  <a:txBody>
                    <a:bodyPr/>
                    <a:lstStyle/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= array ([[1, 2, 3],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[4, 5, 6]])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print(a) &gt;&gt;  [[1 2 3]</a:t>
                      </a: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[4 5 6]]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99325"/>
              </p:ext>
            </p:extLst>
          </p:nvPr>
        </p:nvGraphicFramePr>
        <p:xfrm>
          <a:off x="990600" y="2825350"/>
          <a:ext cx="7315200" cy="1312709"/>
        </p:xfrm>
        <a:graphic>
          <a:graphicData uri="http://schemas.openxmlformats.org/drawingml/2006/table">
            <a:tbl>
              <a:tblPr/>
              <a:tblGrid>
                <a:gridCol w="7315200"/>
              </a:tblGrid>
              <a:tr h="489749">
                <a:tc>
                  <a:txBody>
                    <a:bodyPr/>
                    <a:lstStyle/>
                    <a:p>
                      <a:r>
                        <a:rPr lang="en-US" sz="2200" b="0" i="0" dirty="0" smtClean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Example-5: </a:t>
                      </a:r>
                      <a:r>
                        <a:rPr lang="en-US" sz="22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create an array </a:t>
                      </a:r>
                      <a:r>
                        <a:rPr lang="en-US" sz="2200" b="0" i="0" dirty="0" smtClean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from tuple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38">
                <a:tc>
                  <a:txBody>
                    <a:bodyPr/>
                    <a:lstStyle/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= array 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((1, 3, 2))</a:t>
                      </a:r>
                      <a:endParaRPr lang="en-US" sz="2200" b="0" i="0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print(a) &gt;&gt;  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[1 3 2]</a:t>
                      </a:r>
                      <a:endParaRPr lang="en-US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4"/>
          <p:cNvSpPr txBox="1"/>
          <p:nvPr/>
        </p:nvSpPr>
        <p:spPr>
          <a:xfrm>
            <a:off x="7315200" y="635631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7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3706</TotalTime>
  <Words>4785</Words>
  <Application>Microsoft Office PowerPoint</Application>
  <PresentationFormat>On-screen Show (4:3)</PresentationFormat>
  <Paragraphs>943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Library Usage Python Concepts to Solve Exercise Problems (P_VTP4)</vt:lpstr>
      <vt:lpstr>Contents</vt:lpstr>
      <vt:lpstr>PowerPoint Presentation</vt:lpstr>
      <vt:lpstr>PowerPoint Presentation</vt:lpstr>
      <vt:lpstr>Correspondence Index</vt:lpstr>
      <vt:lpstr>PowerPoint Presentation</vt:lpstr>
      <vt:lpstr>Numpy Arrays</vt:lpstr>
      <vt:lpstr>Creating Numpy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Statistical functions </vt:lpstr>
      <vt:lpstr>PowerPoint Presentation</vt:lpstr>
      <vt:lpstr>PowerPoint Presentation</vt:lpstr>
      <vt:lpstr>PowerPoint Presentation</vt:lpstr>
      <vt:lpstr>PowerPoint Presentation</vt:lpstr>
      <vt:lpstr> Sorting functions </vt:lpstr>
      <vt:lpstr>PowerPoint Presentation</vt:lpstr>
      <vt:lpstr>PowerPoint Presentation</vt:lpstr>
      <vt:lpstr>PowerPoint Presentation</vt:lpstr>
      <vt:lpstr>Correspondence Between Each Topic and Related VTPs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solve Exercise Problems at Python Programming</dc:title>
  <dc:creator>HP</dc:creator>
  <cp:lastModifiedBy>HP</cp:lastModifiedBy>
  <cp:revision>248</cp:revision>
  <dcterms:created xsi:type="dcterms:W3CDTF">2020-10-29T22:03:25Z</dcterms:created>
  <dcterms:modified xsi:type="dcterms:W3CDTF">2020-11-26T04:18:13Z</dcterms:modified>
</cp:coreProperties>
</file>