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1" r:id="rId3"/>
    <p:sldId id="257" r:id="rId4"/>
    <p:sldId id="266" r:id="rId5"/>
    <p:sldId id="263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3" csCatId="colorful" phldr="1"/>
      <dgm:spPr/>
    </dgm:pt>
    <dgm:pt modelId="{11AE9903-8A7D-40BB-AF2D-0827DA2C4880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讀取資料</a:t>
          </a:r>
          <a:endParaRPr lang="zh-TW" altLang="en-US" sz="1800" dirty="0">
            <a:latin typeface="+mj-ea"/>
            <a:ea typeface="+mj-ea"/>
          </a:endParaRP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1C0E0690-0D28-498A-9713-AAA00D9F988C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取出每份資料</a:t>
          </a:r>
          <a:r>
            <a:rPr lang="en-US" altLang="zh-TW" sz="1800" dirty="0" smtClean="0">
              <a:latin typeface="+mj-ea"/>
              <a:ea typeface="+mj-ea"/>
            </a:rPr>
            <a:t>256×256</a:t>
          </a:r>
          <a:r>
            <a:rPr lang="zh-TW" altLang="en-US" sz="1800" dirty="0" smtClean="0">
              <a:latin typeface="+mj-ea"/>
              <a:ea typeface="+mj-ea"/>
            </a:rPr>
            <a:t>個點的值</a:t>
          </a:r>
          <a:endParaRPr lang="zh-TW" sz="1800" dirty="0">
            <a:latin typeface="+mj-ea"/>
            <a:ea typeface="+mj-ea"/>
          </a:endParaRP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30E7E69C-CFDD-4141-8033-E02187194337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做</a:t>
          </a:r>
          <a:r>
            <a:rPr lang="en-US" altLang="zh-TW" sz="1800" dirty="0" smtClean="0">
              <a:latin typeface="+mj-ea"/>
              <a:ea typeface="+mj-ea"/>
            </a:rPr>
            <a:t>T1</a:t>
          </a:r>
          <a:r>
            <a:rPr lang="zh-TW" altLang="en-US" sz="1800" dirty="0" smtClean="0">
              <a:latin typeface="+mj-ea"/>
              <a:ea typeface="+mj-ea"/>
            </a:rPr>
            <a:t>、</a:t>
          </a:r>
          <a:r>
            <a:rPr lang="en-US" altLang="zh-TW" sz="1800" dirty="0" smtClean="0">
              <a:latin typeface="+mj-ea"/>
              <a:ea typeface="+mj-ea"/>
            </a:rPr>
            <a:t>T2</a:t>
          </a:r>
          <a:r>
            <a:rPr lang="zh-TW" altLang="en-US" sz="1800" dirty="0" smtClean="0">
              <a:latin typeface="+mj-ea"/>
              <a:ea typeface="+mj-ea"/>
            </a:rPr>
            <a:t>的</a:t>
          </a:r>
          <a:r>
            <a:rPr lang="en-US" altLang="zh-TW" sz="1800" dirty="0" smtClean="0">
              <a:latin typeface="+mj-ea"/>
              <a:ea typeface="+mj-ea"/>
            </a:rPr>
            <a:t>fitting</a:t>
          </a:r>
          <a:endParaRPr lang="zh-TW" sz="1800" dirty="0">
            <a:latin typeface="+mj-ea"/>
            <a:ea typeface="+mj-ea"/>
          </a:endParaRP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70FC1ADB-F403-4C8D-9765-CD47B92C50B7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將</a:t>
          </a:r>
          <a:r>
            <a:rPr lang="en-US" altLang="zh-TW" sz="1800" dirty="0" smtClean="0">
              <a:latin typeface="+mj-ea"/>
              <a:ea typeface="+mj-ea"/>
            </a:rPr>
            <a:t>T1</a:t>
          </a:r>
          <a:r>
            <a:rPr lang="zh-TW" altLang="en-US" sz="1800" dirty="0" smtClean="0">
              <a:latin typeface="+mj-ea"/>
              <a:ea typeface="+mj-ea"/>
            </a:rPr>
            <a:t>、</a:t>
          </a:r>
          <a:r>
            <a:rPr lang="en-US" altLang="zh-TW" sz="1800" dirty="0" smtClean="0">
              <a:latin typeface="+mj-ea"/>
              <a:ea typeface="+mj-ea"/>
            </a:rPr>
            <a:t>T2</a:t>
          </a:r>
          <a:r>
            <a:rPr lang="zh-TW" altLang="en-US" sz="1800" dirty="0" smtClean="0">
              <a:latin typeface="+mj-ea"/>
              <a:ea typeface="+mj-ea"/>
            </a:rPr>
            <a:t>的值分別存入</a:t>
          </a:r>
          <a:r>
            <a:rPr lang="en-US" altLang="zh-TW" sz="1800" dirty="0" smtClean="0">
              <a:latin typeface="+mj-ea"/>
              <a:ea typeface="+mj-ea"/>
            </a:rPr>
            <a:t>65536</a:t>
          </a:r>
          <a:r>
            <a:rPr lang="zh-TW" altLang="en-US" sz="1800" dirty="0" smtClean="0">
              <a:latin typeface="+mj-ea"/>
              <a:ea typeface="+mj-ea"/>
            </a:rPr>
            <a:t>的陣列</a:t>
          </a:r>
          <a:endParaRPr lang="zh-TW" sz="1800" dirty="0">
            <a:latin typeface="+mj-ea"/>
            <a:ea typeface="+mj-ea"/>
          </a:endParaRP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995A1454-1744-47A0-9EA0-ADD8F0B949A8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把陣列轉乘成</a:t>
          </a:r>
          <a:r>
            <a:rPr lang="en-US" altLang="zh-TW" sz="1800" dirty="0" smtClean="0">
              <a:latin typeface="+mj-ea"/>
              <a:ea typeface="+mj-ea"/>
            </a:rPr>
            <a:t>256×256</a:t>
          </a:r>
          <a:r>
            <a:rPr lang="zh-TW" altLang="en-US" sz="1800" dirty="0" smtClean="0">
              <a:latin typeface="+mj-ea"/>
              <a:ea typeface="+mj-ea"/>
            </a:rPr>
            <a:t>矩陣</a:t>
          </a:r>
          <a:endParaRPr lang="zh-TW" sz="1800" dirty="0">
            <a:latin typeface="+mj-ea"/>
            <a:ea typeface="+mj-ea"/>
          </a:endParaRP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zh-TW">
            <a:latin typeface="+mj-ea"/>
            <a:ea typeface="+mj-ea"/>
          </a:endParaRPr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D1720A3A-5323-47FA-A501-DB9E770BAE3D}" type="pres">
      <dgm:prSet presAssocID="{11AE9903-8A7D-40BB-AF2D-0827DA2C4880}" presName="circleA" presStyleLbl="node1" presStyleIdx="0" presStyleCnt="5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5" custScaleX="151088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DAAE9942-3612-4795-A6AA-72B58A68559F}" type="pres">
      <dgm:prSet presAssocID="{1C0E0690-0D28-498A-9713-AAA00D9F988C}" presName="circleB" presStyleLbl="node1" presStyleIdx="1" presStyleCnt="5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DDB75857-E643-48BD-A6CE-76C56D189731}" type="pres">
      <dgm:prSet presAssocID="{30E7E69C-CFDD-4141-8033-E02187194337}" presName="circleA" presStyleLbl="node1" presStyleIdx="2" presStyleCnt="5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5" custScaleX="166429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1C4DEAE2-5E91-451B-9FD4-F8E2742DA4C0}" type="pres">
      <dgm:prSet presAssocID="{70FC1ADB-F403-4C8D-9765-CD47B92C50B7}" presName="circleB" presStyleLbl="node1" presStyleIdx="3" presStyleCnt="5"/>
      <dgm:spPr/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5" custScaleX="154965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9A02CA11-B5C5-45A6-B08F-3CD31F50CF35}" type="pres">
      <dgm:prSet presAssocID="{995A1454-1744-47A0-9EA0-ADD8F0B949A8}" presName="circleA" presStyleLbl="node1" presStyleIdx="4" presStyleCnt="5"/>
      <dgm:spPr/>
    </dgm:pt>
    <dgm:pt modelId="{F5E186BA-2F4F-4115-87C9-DF7877E6A9C6}" type="pres">
      <dgm:prSet presAssocID="{995A1454-1744-47A0-9EA0-ADD8F0B949A8}" presName="spaceA" presStyleCnt="0"/>
      <dgm:spPr/>
    </dgm:pt>
  </dgm:ptLst>
  <dgm:cxnLst>
    <dgm:cxn modelId="{69168A7D-9DAC-42A1-B853-ECB4E5C84181}" type="presOf" srcId="{30E7E69C-CFDD-4141-8033-E02187194337}" destId="{7E066FCD-E543-4D62-B391-28AD7BF1F33D}" srcOrd="0" destOrd="0" presId="urn:microsoft.com/office/officeart/2005/8/layout/hProcess11"/>
    <dgm:cxn modelId="{930B273E-B04D-4722-BCFC-C2A927DD9768}" type="presOf" srcId="{995A1454-1744-47A0-9EA0-ADD8F0B949A8}" destId="{30B16C26-603B-4732-B0BF-C0E587E16919}" srcOrd="0" destOrd="0" presId="urn:microsoft.com/office/officeart/2005/8/layout/hProcess11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427426EF-E76B-4F82-A3A0-830475F7FD7F}" type="presOf" srcId="{1C0E0690-0D28-498A-9713-AAA00D9F988C}" destId="{23DCC597-2234-4D4F-96BB-AAFC5589CBAE}" srcOrd="0" destOrd="0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16E336D6-882F-4A83-9230-F0BDC2A3F36D}" type="presOf" srcId="{A82EBBEB-02CA-450A-ADF0-7E1C99D8D2D1}" destId="{FE47FBD5-A719-41B1-B14E-1999BDDE6C3C}" srcOrd="0" destOrd="0" presId="urn:microsoft.com/office/officeart/2005/8/layout/hProcess11"/>
    <dgm:cxn modelId="{CBB9F902-2A9D-4BE4-8AFC-212592EAFB10}" type="presOf" srcId="{70FC1ADB-F403-4C8D-9765-CD47B92C50B7}" destId="{5167A019-C963-46E0-913F-26C35A8A3A2A}" srcOrd="0" destOrd="0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A831F6B4-0235-46AF-9821-15DBF56FE4E9}" type="presOf" srcId="{11AE9903-8A7D-40BB-AF2D-0827DA2C4880}" destId="{74D5A485-77E1-4371-B1DA-5501D50167D9}" srcOrd="0" destOrd="0" presId="urn:microsoft.com/office/officeart/2005/8/layout/hProcess11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26D6B168-36C5-4B0B-915A-3FC834BFEA18}" type="presParOf" srcId="{FE47FBD5-A719-41B1-B14E-1999BDDE6C3C}" destId="{AC72F22C-099E-498D-8DC7-9B2A966FB234}" srcOrd="0" destOrd="0" presId="urn:microsoft.com/office/officeart/2005/8/layout/hProcess11"/>
    <dgm:cxn modelId="{4B78A760-305D-4E71-972A-49ECD79D2B2D}" type="presParOf" srcId="{FE47FBD5-A719-41B1-B14E-1999BDDE6C3C}" destId="{644FC417-65C4-4A14-9BD3-0B4FE4983038}" srcOrd="1" destOrd="0" presId="urn:microsoft.com/office/officeart/2005/8/layout/hProcess11"/>
    <dgm:cxn modelId="{495CA19A-4FED-4432-B825-B7BC6BDF3FA4}" type="presParOf" srcId="{644FC417-65C4-4A14-9BD3-0B4FE4983038}" destId="{0BFD2B67-6EEF-4CED-9DD0-87FB3CA2D9F6}" srcOrd="0" destOrd="0" presId="urn:microsoft.com/office/officeart/2005/8/layout/hProcess11"/>
    <dgm:cxn modelId="{EFE555E9-FFA8-42B5-BDD7-32AB7637C5CD}" type="presParOf" srcId="{0BFD2B67-6EEF-4CED-9DD0-87FB3CA2D9F6}" destId="{74D5A485-77E1-4371-B1DA-5501D50167D9}" srcOrd="0" destOrd="0" presId="urn:microsoft.com/office/officeart/2005/8/layout/hProcess11"/>
    <dgm:cxn modelId="{922C33BB-D91A-49AE-9289-1A7E42A702FB}" type="presParOf" srcId="{0BFD2B67-6EEF-4CED-9DD0-87FB3CA2D9F6}" destId="{D1720A3A-5323-47FA-A501-DB9E770BAE3D}" srcOrd="1" destOrd="0" presId="urn:microsoft.com/office/officeart/2005/8/layout/hProcess11"/>
    <dgm:cxn modelId="{041FB87E-566A-476A-AA20-FC128D578E4B}" type="presParOf" srcId="{0BFD2B67-6EEF-4CED-9DD0-87FB3CA2D9F6}" destId="{75045AA1-C2A5-42F2-A01E-58F27156D578}" srcOrd="2" destOrd="0" presId="urn:microsoft.com/office/officeart/2005/8/layout/hProcess11"/>
    <dgm:cxn modelId="{31151116-57D5-434B-B4EF-C3BE70E4F12A}" type="presParOf" srcId="{644FC417-65C4-4A14-9BD3-0B4FE4983038}" destId="{5D8A696D-F594-467F-A51E-2AFB38010A92}" srcOrd="1" destOrd="0" presId="urn:microsoft.com/office/officeart/2005/8/layout/hProcess11"/>
    <dgm:cxn modelId="{C1D08F84-0371-4D46-9AE7-52171BCFB7D0}" type="presParOf" srcId="{644FC417-65C4-4A14-9BD3-0B4FE4983038}" destId="{11DB416F-964F-4B71-91DA-1F7D6BC44488}" srcOrd="2" destOrd="0" presId="urn:microsoft.com/office/officeart/2005/8/layout/hProcess11"/>
    <dgm:cxn modelId="{0D71668D-8510-449E-A8EB-581073ABB58F}" type="presParOf" srcId="{11DB416F-964F-4B71-91DA-1F7D6BC44488}" destId="{23DCC597-2234-4D4F-96BB-AAFC5589CBAE}" srcOrd="0" destOrd="0" presId="urn:microsoft.com/office/officeart/2005/8/layout/hProcess11"/>
    <dgm:cxn modelId="{06C85939-B11B-4D54-B9D5-360BB781FA11}" type="presParOf" srcId="{11DB416F-964F-4B71-91DA-1F7D6BC44488}" destId="{DAAE9942-3612-4795-A6AA-72B58A68559F}" srcOrd="1" destOrd="0" presId="urn:microsoft.com/office/officeart/2005/8/layout/hProcess11"/>
    <dgm:cxn modelId="{001E4F5C-1ECD-4F36-A806-0BC4442376BF}" type="presParOf" srcId="{11DB416F-964F-4B71-91DA-1F7D6BC44488}" destId="{0A6DE4B1-B5DC-4351-8D87-B3739B905B9B}" srcOrd="2" destOrd="0" presId="urn:microsoft.com/office/officeart/2005/8/layout/hProcess11"/>
    <dgm:cxn modelId="{18166B65-9A98-4A41-A52A-B612BAE18D99}" type="presParOf" srcId="{644FC417-65C4-4A14-9BD3-0B4FE4983038}" destId="{EB47B162-40A6-4D83-9CDA-D925DC1CB76C}" srcOrd="3" destOrd="0" presId="urn:microsoft.com/office/officeart/2005/8/layout/hProcess11"/>
    <dgm:cxn modelId="{48C16C01-E52F-4117-9AB1-B085AB24A5DC}" type="presParOf" srcId="{644FC417-65C4-4A14-9BD3-0B4FE4983038}" destId="{B05C7BC1-12DC-4B6D-AF8F-61290D245B99}" srcOrd="4" destOrd="0" presId="urn:microsoft.com/office/officeart/2005/8/layout/hProcess11"/>
    <dgm:cxn modelId="{6A3E6DCE-721E-4BDB-AE29-DB01BCA24FE8}" type="presParOf" srcId="{B05C7BC1-12DC-4B6D-AF8F-61290D245B99}" destId="{7E066FCD-E543-4D62-B391-28AD7BF1F33D}" srcOrd="0" destOrd="0" presId="urn:microsoft.com/office/officeart/2005/8/layout/hProcess11"/>
    <dgm:cxn modelId="{D9C65464-E0D3-47D3-A23A-34ECA91027FE}" type="presParOf" srcId="{B05C7BC1-12DC-4B6D-AF8F-61290D245B99}" destId="{DDB75857-E643-48BD-A6CE-76C56D189731}" srcOrd="1" destOrd="0" presId="urn:microsoft.com/office/officeart/2005/8/layout/hProcess11"/>
    <dgm:cxn modelId="{5EA8C363-AF99-4F4A-A362-8CAC46BA797E}" type="presParOf" srcId="{B05C7BC1-12DC-4B6D-AF8F-61290D245B99}" destId="{5E360312-BF1B-4776-8AFC-DA46428FFE53}" srcOrd="2" destOrd="0" presId="urn:microsoft.com/office/officeart/2005/8/layout/hProcess11"/>
    <dgm:cxn modelId="{420D71AE-3B07-4A70-B3B3-DEB1B8A7D329}" type="presParOf" srcId="{644FC417-65C4-4A14-9BD3-0B4FE4983038}" destId="{B7F83558-B746-454C-9E4D-1C5B6461FF57}" srcOrd="5" destOrd="0" presId="urn:microsoft.com/office/officeart/2005/8/layout/hProcess11"/>
    <dgm:cxn modelId="{85149C16-FF37-48AC-8AAB-709C2FF93023}" type="presParOf" srcId="{644FC417-65C4-4A14-9BD3-0B4FE4983038}" destId="{2638DE43-B835-4692-8B6D-859AE60F2741}" srcOrd="6" destOrd="0" presId="urn:microsoft.com/office/officeart/2005/8/layout/hProcess11"/>
    <dgm:cxn modelId="{0AB029B7-AAF8-427F-9CA3-C019F23AFEC4}" type="presParOf" srcId="{2638DE43-B835-4692-8B6D-859AE60F2741}" destId="{5167A019-C963-46E0-913F-26C35A8A3A2A}" srcOrd="0" destOrd="0" presId="urn:microsoft.com/office/officeart/2005/8/layout/hProcess11"/>
    <dgm:cxn modelId="{8BF751A4-7EF8-408F-92CB-4252951F3EB1}" type="presParOf" srcId="{2638DE43-B835-4692-8B6D-859AE60F2741}" destId="{1C4DEAE2-5E91-451B-9FD4-F8E2742DA4C0}" srcOrd="1" destOrd="0" presId="urn:microsoft.com/office/officeart/2005/8/layout/hProcess11"/>
    <dgm:cxn modelId="{6C27E9C0-939E-4BE2-A22E-B60316489DC1}" type="presParOf" srcId="{2638DE43-B835-4692-8B6D-859AE60F2741}" destId="{77772CE8-533A-48C5-817A-DF5968D8922E}" srcOrd="2" destOrd="0" presId="urn:microsoft.com/office/officeart/2005/8/layout/hProcess11"/>
    <dgm:cxn modelId="{D4F145B1-ABE4-4D15-A2D9-A23CC36C0E68}" type="presParOf" srcId="{644FC417-65C4-4A14-9BD3-0B4FE4983038}" destId="{36A01DBE-63E2-43ED-B7F8-E0A10E1CE1AA}" srcOrd="7" destOrd="0" presId="urn:microsoft.com/office/officeart/2005/8/layout/hProcess11"/>
    <dgm:cxn modelId="{A49CF249-1809-4C13-BD5A-469C71A1404D}" type="presParOf" srcId="{644FC417-65C4-4A14-9BD3-0B4FE4983038}" destId="{8B56C067-757B-4BDD-9090-681BB1F9C0D8}" srcOrd="8" destOrd="0" presId="urn:microsoft.com/office/officeart/2005/8/layout/hProcess11"/>
    <dgm:cxn modelId="{D36F1210-AA3E-4D74-9B79-255372B69245}" type="presParOf" srcId="{8B56C067-757B-4BDD-9090-681BB1F9C0D8}" destId="{30B16C26-603B-4732-B0BF-C0E587E16919}" srcOrd="0" destOrd="0" presId="urn:microsoft.com/office/officeart/2005/8/layout/hProcess11"/>
    <dgm:cxn modelId="{AD5CC752-2122-43FF-8F87-0D969FF14BFA}" type="presParOf" srcId="{8B56C067-757B-4BDD-9090-681BB1F9C0D8}" destId="{9A02CA11-B5C5-45A6-B08F-3CD31F50CF35}" srcOrd="1" destOrd="0" presId="urn:microsoft.com/office/officeart/2005/8/layout/hProcess11"/>
    <dgm:cxn modelId="{1191396D-02DF-4423-98D5-018656FC6938}" type="presParOf" srcId="{8B56C067-757B-4BDD-9090-681BB1F9C0D8}" destId="{F5E186BA-2F4F-4115-87C9-DF7877E6A9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9902952" cy="1810512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733" y="0"/>
          <a:ext cx="1285981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讀取資料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3733" y="0"/>
        <a:ext cx="1285981" cy="1810512"/>
      </dsp:txXfrm>
    </dsp:sp>
    <dsp:sp modelId="{D1720A3A-5323-47FA-A501-DB9E770BAE3D}">
      <dsp:nvSpPr>
        <dsp:cNvPr id="0" name=""/>
        <dsp:cNvSpPr/>
      </dsp:nvSpPr>
      <dsp:spPr>
        <a:xfrm>
          <a:off x="420409" y="2036826"/>
          <a:ext cx="452628" cy="4526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1354013" y="2715768"/>
          <a:ext cx="1942963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取出每份資料</a:t>
          </a:r>
          <a:r>
            <a:rPr lang="en-US" altLang="zh-TW" sz="1800" kern="1200" dirty="0" smtClean="0">
              <a:latin typeface="+mj-ea"/>
              <a:ea typeface="+mj-ea"/>
            </a:rPr>
            <a:t>256×256</a:t>
          </a:r>
          <a:r>
            <a:rPr lang="zh-TW" altLang="en-US" sz="1800" kern="1200" dirty="0" smtClean="0">
              <a:latin typeface="+mj-ea"/>
              <a:ea typeface="+mj-ea"/>
            </a:rPr>
            <a:t>個點的值</a:t>
          </a:r>
          <a:endParaRPr lang="zh-TW" sz="1800" kern="1200" dirty="0">
            <a:latin typeface="+mj-ea"/>
            <a:ea typeface="+mj-ea"/>
          </a:endParaRPr>
        </a:p>
      </dsp:txBody>
      <dsp:txXfrm>
        <a:off x="1354013" y="2715768"/>
        <a:ext cx="1942963" cy="1810512"/>
      </dsp:txXfrm>
    </dsp:sp>
    <dsp:sp modelId="{DAAE9942-3612-4795-A6AA-72B58A68559F}">
      <dsp:nvSpPr>
        <dsp:cNvPr id="0" name=""/>
        <dsp:cNvSpPr/>
      </dsp:nvSpPr>
      <dsp:spPr>
        <a:xfrm>
          <a:off x="2099181" y="2036826"/>
          <a:ext cx="452628" cy="452628"/>
        </a:xfrm>
        <a:prstGeom prst="ellipse">
          <a:avLst/>
        </a:prstGeom>
        <a:gradFill rotWithShape="0">
          <a:gsLst>
            <a:gs pos="0">
              <a:schemeClr val="accent3">
                <a:hueOff val="-2234122"/>
                <a:satOff val="13018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234122"/>
                <a:satOff val="13018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234122"/>
                <a:satOff val="13018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3361276" y="0"/>
          <a:ext cx="1285981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做</a:t>
          </a:r>
          <a:r>
            <a:rPr lang="en-US" altLang="zh-TW" sz="1800" kern="1200" dirty="0" smtClean="0">
              <a:latin typeface="+mj-ea"/>
              <a:ea typeface="+mj-ea"/>
            </a:rPr>
            <a:t>T1</a:t>
          </a:r>
          <a:r>
            <a:rPr lang="zh-TW" altLang="en-US" sz="1800" kern="1200" dirty="0" smtClean="0">
              <a:latin typeface="+mj-ea"/>
              <a:ea typeface="+mj-ea"/>
            </a:rPr>
            <a:t>、</a:t>
          </a:r>
          <a:r>
            <a:rPr lang="en-US" altLang="zh-TW" sz="1800" kern="1200" dirty="0" smtClean="0">
              <a:latin typeface="+mj-ea"/>
              <a:ea typeface="+mj-ea"/>
            </a:rPr>
            <a:t>T2</a:t>
          </a:r>
          <a:r>
            <a:rPr lang="zh-TW" altLang="en-US" sz="1800" kern="1200" dirty="0" smtClean="0">
              <a:latin typeface="+mj-ea"/>
              <a:ea typeface="+mj-ea"/>
            </a:rPr>
            <a:t>的</a:t>
          </a:r>
          <a:r>
            <a:rPr lang="en-US" altLang="zh-TW" sz="1800" kern="1200" dirty="0" smtClean="0">
              <a:latin typeface="+mj-ea"/>
              <a:ea typeface="+mj-ea"/>
            </a:rPr>
            <a:t>fitting</a:t>
          </a:r>
          <a:endParaRPr lang="zh-TW" sz="1800" kern="1200" dirty="0">
            <a:latin typeface="+mj-ea"/>
            <a:ea typeface="+mj-ea"/>
          </a:endParaRPr>
        </a:p>
      </dsp:txBody>
      <dsp:txXfrm>
        <a:off x="3361276" y="0"/>
        <a:ext cx="1285981" cy="1810512"/>
      </dsp:txXfrm>
    </dsp:sp>
    <dsp:sp modelId="{DDB75857-E643-48BD-A6CE-76C56D189731}">
      <dsp:nvSpPr>
        <dsp:cNvPr id="0" name=""/>
        <dsp:cNvSpPr/>
      </dsp:nvSpPr>
      <dsp:spPr>
        <a:xfrm>
          <a:off x="377795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3">
                <a:hueOff val="-4468243"/>
                <a:satOff val="26037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468243"/>
                <a:satOff val="26037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468243"/>
                <a:satOff val="26037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4711557" y="2715768"/>
          <a:ext cx="214024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將</a:t>
          </a:r>
          <a:r>
            <a:rPr lang="en-US" altLang="zh-TW" sz="1800" kern="1200" dirty="0" smtClean="0">
              <a:latin typeface="+mj-ea"/>
              <a:ea typeface="+mj-ea"/>
            </a:rPr>
            <a:t>T1</a:t>
          </a:r>
          <a:r>
            <a:rPr lang="zh-TW" altLang="en-US" sz="1800" kern="1200" dirty="0" smtClean="0">
              <a:latin typeface="+mj-ea"/>
              <a:ea typeface="+mj-ea"/>
            </a:rPr>
            <a:t>、</a:t>
          </a:r>
          <a:r>
            <a:rPr lang="en-US" altLang="zh-TW" sz="1800" kern="1200" dirty="0" smtClean="0">
              <a:latin typeface="+mj-ea"/>
              <a:ea typeface="+mj-ea"/>
            </a:rPr>
            <a:t>T2</a:t>
          </a:r>
          <a:r>
            <a:rPr lang="zh-TW" altLang="en-US" sz="1800" kern="1200" dirty="0" smtClean="0">
              <a:latin typeface="+mj-ea"/>
              <a:ea typeface="+mj-ea"/>
            </a:rPr>
            <a:t>的值分別存入</a:t>
          </a:r>
          <a:r>
            <a:rPr lang="en-US" altLang="zh-TW" sz="1800" kern="1200" dirty="0" smtClean="0">
              <a:latin typeface="+mj-ea"/>
              <a:ea typeface="+mj-ea"/>
            </a:rPr>
            <a:t>65536</a:t>
          </a:r>
          <a:r>
            <a:rPr lang="zh-TW" altLang="en-US" sz="1800" kern="1200" dirty="0" smtClean="0">
              <a:latin typeface="+mj-ea"/>
              <a:ea typeface="+mj-ea"/>
            </a:rPr>
            <a:t>的陣列</a:t>
          </a:r>
          <a:endParaRPr lang="zh-TW" sz="1800" kern="1200" dirty="0">
            <a:latin typeface="+mj-ea"/>
            <a:ea typeface="+mj-ea"/>
          </a:endParaRPr>
        </a:p>
      </dsp:txBody>
      <dsp:txXfrm>
        <a:off x="4711557" y="2715768"/>
        <a:ext cx="2140246" cy="1810512"/>
      </dsp:txXfrm>
    </dsp:sp>
    <dsp:sp modelId="{1C4DEAE2-5E91-451B-9FD4-F8E2742DA4C0}">
      <dsp:nvSpPr>
        <dsp:cNvPr id="0" name=""/>
        <dsp:cNvSpPr/>
      </dsp:nvSpPr>
      <dsp:spPr>
        <a:xfrm>
          <a:off x="5555366" y="2036826"/>
          <a:ext cx="452628" cy="452628"/>
        </a:xfrm>
        <a:prstGeom prst="ellipse">
          <a:avLst/>
        </a:prstGeom>
        <a:gradFill rotWithShape="0">
          <a:gsLst>
            <a:gs pos="0">
              <a:schemeClr val="accent3">
                <a:hueOff val="-6702365"/>
                <a:satOff val="39055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702365"/>
                <a:satOff val="39055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702365"/>
                <a:satOff val="39055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6916102" y="0"/>
          <a:ext cx="1992821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把陣列轉乘成</a:t>
          </a:r>
          <a:r>
            <a:rPr lang="en-US" altLang="zh-TW" sz="1800" kern="1200" dirty="0" smtClean="0">
              <a:latin typeface="+mj-ea"/>
              <a:ea typeface="+mj-ea"/>
            </a:rPr>
            <a:t>256×256</a:t>
          </a:r>
          <a:r>
            <a:rPr lang="zh-TW" altLang="en-US" sz="1800" kern="1200" dirty="0" smtClean="0">
              <a:latin typeface="+mj-ea"/>
              <a:ea typeface="+mj-ea"/>
            </a:rPr>
            <a:t>矩陣</a:t>
          </a:r>
          <a:endParaRPr lang="zh-TW" sz="1800" kern="1200" dirty="0">
            <a:latin typeface="+mj-ea"/>
            <a:ea typeface="+mj-ea"/>
          </a:endParaRPr>
        </a:p>
      </dsp:txBody>
      <dsp:txXfrm>
        <a:off x="6916102" y="0"/>
        <a:ext cx="1992821" cy="1810512"/>
      </dsp:txXfrm>
    </dsp:sp>
    <dsp:sp modelId="{9A02CA11-B5C5-45A6-B08F-3CD31F50CF35}">
      <dsp:nvSpPr>
        <dsp:cNvPr id="0" name=""/>
        <dsp:cNvSpPr/>
      </dsp:nvSpPr>
      <dsp:spPr>
        <a:xfrm>
          <a:off x="7686198" y="2036826"/>
          <a:ext cx="452628" cy="452628"/>
        </a:xfrm>
        <a:prstGeom prst="ellipse">
          <a:avLst/>
        </a:prstGeom>
        <a:gradFill rotWithShape="0">
          <a:gsLst>
            <a:gs pos="0">
              <a:schemeClr val="accent3">
                <a:hueOff val="-8936486"/>
                <a:satOff val="52073"/>
                <a:lumOff val="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936486"/>
                <a:satOff val="52073"/>
                <a:lumOff val="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936486"/>
                <a:satOff val="52073"/>
                <a:lumOff val="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11/30/2015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2015/11/30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2015/11/30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2015/11/30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2015/11/30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2015/11/30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2015/11/30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2015/11/30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2015/11/30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2015/11/30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11/30/2015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2471" y="322086"/>
            <a:ext cx="9604310" cy="3383280"/>
          </a:xfrm>
        </p:spPr>
        <p:txBody>
          <a:bodyPr/>
          <a:lstStyle/>
          <a:p>
            <a:r>
              <a:rPr lang="en-US" altLang="zh-TW" dirty="0" smtClean="0"/>
              <a:t>T1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T2</a:t>
            </a:r>
            <a:r>
              <a:rPr lang="zh-TW" altLang="en-US" dirty="0" smtClean="0"/>
              <a:t> </a:t>
            </a:r>
            <a:r>
              <a:rPr lang="en-US" altLang="zh-TW" dirty="0" smtClean="0"/>
              <a:t>Fitting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2471" y="5423936"/>
            <a:ext cx="9604310" cy="830213"/>
          </a:xfrm>
        </p:spPr>
        <p:txBody>
          <a:bodyPr>
            <a:normAutofit/>
          </a:bodyPr>
          <a:lstStyle/>
          <a:p>
            <a:r>
              <a:rPr lang="zh-TW" altLang="en-US" dirty="0"/>
              <a:t>簡</a:t>
            </a:r>
            <a:r>
              <a:rPr lang="zh-TW" altLang="en-US" dirty="0" smtClean="0"/>
              <a:t>報者：林家任</a:t>
            </a:r>
            <a:endParaRPr lang="en-US" altLang="zh-TW" dirty="0" smtClean="0"/>
          </a:p>
          <a:p>
            <a:r>
              <a:rPr lang="zh-TW" altLang="en-US" dirty="0" smtClean="0"/>
              <a:t>使用軟體：</a:t>
            </a:r>
            <a:r>
              <a:rPr lang="en-US" altLang="zh-TW" dirty="0" smtClean="0"/>
              <a:t>MATLAB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95400" y="1552753"/>
            <a:ext cx="688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(2)</a:t>
            </a:r>
            <a:r>
              <a:rPr lang="zh-TW" altLang="en-US" sz="2400" dirty="0" smtClean="0">
                <a:latin typeface="+mj-ea"/>
                <a:ea typeface="+mj-ea"/>
              </a:rPr>
              <a:t>公式用毫</a:t>
            </a:r>
            <a:r>
              <a:rPr lang="zh-TW" altLang="en-US" sz="2400" dirty="0">
                <a:latin typeface="+mj-ea"/>
                <a:ea typeface="+mj-ea"/>
              </a:rPr>
              <a:t>秒</a:t>
            </a:r>
            <a:r>
              <a:rPr lang="zh-TW" altLang="en-US" sz="2400" dirty="0" smtClean="0">
                <a:latin typeface="+mj-ea"/>
                <a:ea typeface="+mj-ea"/>
              </a:rPr>
              <a:t>或秒運</a:t>
            </a:r>
            <a:r>
              <a:rPr lang="zh-TW" altLang="en-US" sz="2400" dirty="0">
                <a:latin typeface="+mj-ea"/>
                <a:ea typeface="+mj-ea"/>
              </a:rPr>
              <a:t>算</a:t>
            </a:r>
            <a:r>
              <a:rPr lang="zh-TW" altLang="en-US" sz="2400" dirty="0" smtClean="0">
                <a:latin typeface="+mj-ea"/>
                <a:ea typeface="+mj-ea"/>
              </a:rPr>
              <a:t>是否影響圖片結果</a:t>
            </a:r>
            <a:r>
              <a:rPr lang="en-US" altLang="zh-TW" sz="2400" dirty="0" smtClean="0">
                <a:latin typeface="+mj-ea"/>
                <a:ea typeface="+mj-ea"/>
              </a:rPr>
              <a:t>?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5" y="1552753"/>
            <a:ext cx="3886020" cy="38485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57863" y="2505113"/>
            <a:ext cx="5451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    </a:t>
            </a:r>
            <a:r>
              <a:rPr lang="zh-TW" altLang="en-US" sz="2400" dirty="0" smtClean="0">
                <a:latin typeface="+mn-ea"/>
              </a:rPr>
              <a:t>隨機挑選數個毫</a:t>
            </a:r>
            <a:r>
              <a:rPr lang="zh-TW" altLang="en-US" sz="2400" dirty="0">
                <a:latin typeface="+mn-ea"/>
              </a:rPr>
              <a:t>秒</a:t>
            </a:r>
            <a:r>
              <a:rPr lang="zh-TW" altLang="en-US" sz="2400" dirty="0" smtClean="0">
                <a:latin typeface="+mn-ea"/>
              </a:rPr>
              <a:t>和秒計算出來</a:t>
            </a:r>
            <a:r>
              <a:rPr lang="en-US" altLang="zh-TW" sz="2400" dirty="0" smtClean="0">
                <a:latin typeface="+mn-ea"/>
              </a:rPr>
              <a:t>T1</a:t>
            </a:r>
            <a:r>
              <a:rPr lang="zh-TW" altLang="en-US" sz="2400" dirty="0" smtClean="0">
                <a:latin typeface="+mn-ea"/>
              </a:rPr>
              <a:t>值，發現他們維持著大約乘</a:t>
            </a:r>
            <a:r>
              <a:rPr lang="en-US" altLang="zh-TW" sz="2400" dirty="0" smtClean="0">
                <a:latin typeface="+mn-ea"/>
              </a:rPr>
              <a:t>1000</a:t>
            </a:r>
            <a:r>
              <a:rPr lang="zh-TW" altLang="en-US" sz="2400" dirty="0" smtClean="0">
                <a:latin typeface="+mn-ea"/>
              </a:rPr>
              <a:t>倍的關係，所以在數值上看似雖然沒有影響，但在圖片結果卻是有影響的。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189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295400" y="184676"/>
            <a:ext cx="9601200" cy="1142385"/>
          </a:xfrm>
        </p:spPr>
        <p:txBody>
          <a:bodyPr/>
          <a:lstStyle/>
          <a:p>
            <a:r>
              <a:rPr lang="zh-TW" altLang="en-US" dirty="0" smtClean="0"/>
              <a:t>結論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6981" y="2027207"/>
            <a:ext cx="7858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T1</a:t>
            </a:r>
            <a:r>
              <a:rPr lang="zh-TW" altLang="en-US" sz="2400" dirty="0" smtClean="0">
                <a:latin typeface="+mn-ea"/>
              </a:rPr>
              <a:t>：越接近物體中央得到較大的值。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T2</a:t>
            </a:r>
            <a:r>
              <a:rPr lang="zh-TW" altLang="en-US" sz="2400" dirty="0" smtClean="0">
                <a:latin typeface="+mn-ea"/>
              </a:rPr>
              <a:t>：越接近物體中央得到較小的值。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MATLAB</a:t>
            </a:r>
            <a:r>
              <a:rPr lang="zh-TW" altLang="en-US" sz="2400" dirty="0" smtClean="0">
                <a:latin typeface="+mn-ea"/>
              </a:rPr>
              <a:t>雖然有許多方便的功能，但是程式運算速度較慢。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39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84676"/>
            <a:ext cx="9601200" cy="1142385"/>
          </a:xfrm>
        </p:spPr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Outline</a:t>
            </a:r>
            <a:endParaRPr lang="zh-TW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程式流程圖</a:t>
            </a:r>
            <a:endParaRPr lang="zh-TW" dirty="0" smtClean="0"/>
          </a:p>
          <a:p>
            <a:r>
              <a:rPr lang="zh-TW" altLang="en-US" dirty="0" smtClean="0"/>
              <a:t>程式碼</a:t>
            </a:r>
            <a:endParaRPr lang="en-US" altLang="zh-TW" dirty="0" smtClean="0"/>
          </a:p>
          <a:p>
            <a:r>
              <a:rPr lang="en-US" altLang="zh-TW" dirty="0" smtClean="0"/>
              <a:t>T1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T2</a:t>
            </a:r>
            <a:r>
              <a:rPr lang="zh-TW" altLang="en-US" dirty="0" smtClean="0"/>
              <a:t> </a:t>
            </a:r>
            <a:r>
              <a:rPr lang="en-US" altLang="zh-TW" dirty="0" smtClean="0"/>
              <a:t>fitting</a:t>
            </a:r>
            <a:r>
              <a:rPr lang="zh-TW" altLang="en-US" dirty="0" smtClean="0"/>
              <a:t> </a:t>
            </a:r>
            <a:r>
              <a:rPr lang="zh-TW" altLang="en-US" dirty="0" smtClean="0"/>
              <a:t>結果圖</a:t>
            </a:r>
            <a:endParaRPr lang="en-US" altLang="zh-TW" dirty="0" smtClean="0"/>
          </a:p>
          <a:p>
            <a:r>
              <a:rPr lang="zh-TW" altLang="en-US" dirty="0" smtClean="0"/>
              <a:t>問題與討論</a:t>
            </a:r>
            <a:endParaRPr lang="en-US" altLang="zh-TW" dirty="0" smtClean="0"/>
          </a:p>
          <a:p>
            <a:r>
              <a:rPr lang="zh-TW" altLang="en-US" dirty="0"/>
              <a:t>結論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4" descr="基本時間表" title="SmartArt"/>
          <p:cNvGraphicFramePr/>
          <p:nvPr>
            <p:extLst>
              <p:ext uri="{D42A27DB-BD31-4B8C-83A1-F6EECF244321}">
                <p14:modId xmlns:p14="http://schemas.microsoft.com/office/powerpoint/2010/main" val="1709323061"/>
              </p:ext>
            </p:extLst>
          </p:nvPr>
        </p:nvGraphicFramePr>
        <p:xfrm>
          <a:off x="730456" y="862815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0633408" y="2941289"/>
            <a:ext cx="11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畫出圖片</a:t>
            </a:r>
            <a:endParaRPr lang="zh-TW" altLang="en-US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81332" y="477974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3600" dirty="0" smtClean="0">
                <a:latin typeface="+mj-ea"/>
                <a:ea typeface="+mj-ea"/>
              </a:rPr>
              <a:t>程式</a:t>
            </a:r>
            <a:r>
              <a:rPr lang="zh-TW" altLang="en-US" sz="3600" dirty="0">
                <a:latin typeface="+mj-ea"/>
                <a:ea typeface="+mj-ea"/>
              </a:rPr>
              <a:t>流程圖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87740" y="4321053"/>
            <a:ext cx="2732705" cy="1391729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+mn-ea"/>
                <a:ea typeface="+mn-ea"/>
              </a:rPr>
              <a:t>每一個矩陣的位置在</a:t>
            </a:r>
            <a:r>
              <a:rPr lang="en-US" altLang="zh-TW" sz="1800" dirty="0" smtClean="0">
                <a:latin typeface="+mn-ea"/>
                <a:ea typeface="+mn-ea"/>
              </a:rPr>
              <a:t>MATLAB</a:t>
            </a:r>
            <a:r>
              <a:rPr lang="zh-TW" altLang="en-US" sz="1800" dirty="0" smtClean="0">
                <a:latin typeface="+mn-ea"/>
                <a:ea typeface="+mn-ea"/>
              </a:rPr>
              <a:t>中都有一個內定的值，可用來讀取資料。</a:t>
            </a:r>
            <a:endParaRPr lang="en-US" altLang="zh-TW" sz="1800" dirty="0" smtClean="0">
              <a:latin typeface="+mn-ea"/>
              <a:ea typeface="+mn-ea"/>
            </a:endParaRPr>
          </a:p>
        </p:txBody>
      </p: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881332" y="477974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/>
              <a:t>程式碼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42" y="1718197"/>
            <a:ext cx="3131820" cy="39928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2" y="1915363"/>
            <a:ext cx="3627392" cy="222531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34" y="1620359"/>
            <a:ext cx="2200509" cy="2597958"/>
          </a:xfrm>
          <a:prstGeom prst="rect">
            <a:avLst/>
          </a:prstGeom>
        </p:spPr>
      </p:pic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449310" y="4319348"/>
            <a:ext cx="2732705" cy="1391729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+mn-ea"/>
                <a:ea typeface="+mn-ea"/>
              </a:rPr>
              <a:t>運用簡單的算</a:t>
            </a:r>
            <a:r>
              <a:rPr lang="zh-TW" altLang="en-US" sz="1800" dirty="0">
                <a:latin typeface="+mn-ea"/>
                <a:ea typeface="+mn-ea"/>
              </a:rPr>
              <a:t>式</a:t>
            </a:r>
            <a:r>
              <a:rPr lang="zh-TW" altLang="en-US" sz="1800" dirty="0" smtClean="0">
                <a:latin typeface="+mn-ea"/>
                <a:ea typeface="+mn-ea"/>
              </a:rPr>
              <a:t>搭配</a:t>
            </a:r>
            <a:r>
              <a:rPr lang="en-US" altLang="zh-TW" sz="1800" dirty="0" smtClean="0">
                <a:latin typeface="+mn-ea"/>
                <a:ea typeface="+mn-ea"/>
              </a:rPr>
              <a:t>for</a:t>
            </a:r>
            <a:r>
              <a:rPr lang="zh-TW" altLang="en-US" sz="1800" dirty="0" smtClean="0">
                <a:latin typeface="+mn-ea"/>
                <a:ea typeface="+mn-ea"/>
              </a:rPr>
              <a:t>迴圈就可以把陣列轉換成矩陣。</a:t>
            </a:r>
            <a:endParaRPr lang="en-US" altLang="zh-TW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4" y="1017919"/>
            <a:ext cx="10249733" cy="4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81332" y="477974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/>
              <a:t>T1</a:t>
            </a:r>
            <a:r>
              <a:rPr lang="zh-TW" altLang="en-US" sz="3600" dirty="0"/>
              <a:t>、</a:t>
            </a:r>
            <a:r>
              <a:rPr lang="en-US" altLang="zh-TW" sz="3600" dirty="0"/>
              <a:t>T2</a:t>
            </a:r>
            <a:r>
              <a:rPr lang="zh-TW" altLang="en-US" sz="3600" dirty="0"/>
              <a:t> </a:t>
            </a:r>
            <a:r>
              <a:rPr lang="en-US" altLang="zh-TW" sz="3600" dirty="0"/>
              <a:t>fitting</a:t>
            </a:r>
            <a:r>
              <a:rPr lang="zh-TW" altLang="en-US" sz="3600" dirty="0"/>
              <a:t> 結果圖</a:t>
            </a:r>
            <a:r>
              <a:rPr lang="zh-TW" altLang="zh-TW" sz="3600" dirty="0"/>
              <a:t/>
            </a:r>
            <a:br>
              <a:rPr lang="zh-TW" altLang="zh-TW" sz="3600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6" y="1249424"/>
            <a:ext cx="4815696" cy="44153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86" y="1249423"/>
            <a:ext cx="5043531" cy="44153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57295" y="5699284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40762" y="5699284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5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" y="808397"/>
            <a:ext cx="4677818" cy="47182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26" y="808397"/>
            <a:ext cx="4718260" cy="47182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805" y="5667554"/>
            <a:ext cx="226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MRI</a:t>
            </a:r>
            <a:r>
              <a:rPr lang="zh-TW" altLang="en-US" dirty="0" smtClean="0"/>
              <a:t>的原始圖片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67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2" y="1712703"/>
            <a:ext cx="5370982" cy="40238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47" y="1712703"/>
            <a:ext cx="5371201" cy="40240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0887" y="789373"/>
            <a:ext cx="390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T1 fitting</a:t>
            </a:r>
            <a:r>
              <a:rPr lang="zh-TW" altLang="en-US" dirty="0" smtClean="0"/>
              <a:t>曲線</a:t>
            </a:r>
            <a:r>
              <a:rPr lang="en-US" altLang="zh-TW" dirty="0"/>
              <a:t>(77 160</a:t>
            </a:r>
            <a:r>
              <a:rPr lang="en-US" altLang="zh-TW" dirty="0" smtClean="0"/>
              <a:t>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>
                <a:latin typeface="+mn-ea"/>
              </a:rPr>
              <a:t>Mz</a:t>
            </a:r>
            <a:r>
              <a:rPr lang="en-US" altLang="zh-TW" dirty="0">
                <a:latin typeface="+mn-ea"/>
              </a:rPr>
              <a:t>(T1) = </a:t>
            </a:r>
            <a:r>
              <a:rPr lang="en-US" altLang="zh-TW" dirty="0" smtClean="0">
                <a:latin typeface="+mn-ea"/>
              </a:rPr>
              <a:t>458.5123</a:t>
            </a:r>
            <a:r>
              <a:rPr lang="zh-TW" altLang="en-US" dirty="0" smtClean="0">
                <a:latin typeface="+mn-ea"/>
              </a:rPr>
              <a:t>   </a:t>
            </a:r>
            <a:r>
              <a:rPr lang="en-US" altLang="zh-TW" dirty="0" smtClean="0">
                <a:latin typeface="+mn-ea"/>
              </a:rPr>
              <a:t>871.5493</a:t>
            </a:r>
            <a:endParaRPr lang="zh-TW" altLang="en-US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37625" y="789373"/>
            <a:ext cx="390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T2 fitting</a:t>
            </a:r>
            <a:r>
              <a:rPr lang="zh-TW" altLang="en-US" dirty="0" smtClean="0"/>
              <a:t>曲線</a:t>
            </a:r>
            <a:r>
              <a:rPr lang="en-US" altLang="zh-TW" dirty="0"/>
              <a:t>(77 160</a:t>
            </a:r>
            <a:r>
              <a:rPr lang="en-US" altLang="zh-TW" dirty="0" smtClean="0"/>
              <a:t>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err="1"/>
              <a:t>Mz</a:t>
            </a:r>
            <a:r>
              <a:rPr lang="en-US" altLang="zh-TW" dirty="0"/>
              <a:t>(T2) = </a:t>
            </a:r>
            <a:r>
              <a:rPr lang="en-US" altLang="zh-TW" dirty="0" smtClean="0"/>
              <a:t>595.7855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88.4055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86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95400" y="1552753"/>
            <a:ext cx="688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(1)Guess</a:t>
            </a:r>
            <a:r>
              <a:rPr lang="zh-TW" altLang="en-US" sz="2400" dirty="0" smtClean="0">
                <a:latin typeface="+mj-ea"/>
                <a:ea typeface="+mj-ea"/>
              </a:rPr>
              <a:t>值的大小是否影響結果</a:t>
            </a:r>
            <a:r>
              <a:rPr lang="en-US" altLang="zh-TW" sz="2400" dirty="0" smtClean="0">
                <a:latin typeface="+mj-ea"/>
                <a:ea typeface="+mj-ea"/>
              </a:rPr>
              <a:t>?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63" y="3276843"/>
            <a:ext cx="2733838" cy="2431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19" y="3276843"/>
            <a:ext cx="2722425" cy="24319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3276843"/>
            <a:ext cx="2730556" cy="24319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06022" y="2821246"/>
            <a:ext cx="16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uess[0 500]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75480" y="2851045"/>
            <a:ext cx="16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uess[0 1000]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51329" y="2821246"/>
            <a:ext cx="16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</a:t>
            </a:r>
            <a:r>
              <a:rPr lang="en-US" altLang="zh-TW" dirty="0" smtClean="0"/>
              <a:t>uess[0 5000]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295400" y="184676"/>
            <a:ext cx="9601200" cy="1142385"/>
          </a:xfrm>
        </p:spPr>
        <p:txBody>
          <a:bodyPr/>
          <a:lstStyle/>
          <a:p>
            <a:r>
              <a:rPr lang="zh-TW" altLang="en-US" dirty="0"/>
              <a:t>問題與</a:t>
            </a:r>
            <a:r>
              <a:rPr lang="zh-TW" altLang="en-US" dirty="0" smtClean="0"/>
              <a:t>討論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137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252</Words>
  <Application>Microsoft Office PowerPoint</Application>
  <PresentationFormat>寬螢幕</PresentationFormat>
  <Paragraphs>42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Microsoft JhengHei UI</vt:lpstr>
      <vt:lpstr>微軟正黑體</vt:lpstr>
      <vt:lpstr>Arial</vt:lpstr>
      <vt:lpstr>Diamond Grid 16x9</vt:lpstr>
      <vt:lpstr>T1、T2 Fitting</vt:lpstr>
      <vt:lpstr>Outline</vt:lpstr>
      <vt:lpstr>  程式流程圖 </vt:lpstr>
      <vt:lpstr>  程式碼 </vt:lpstr>
      <vt:lpstr>PowerPoint 簡報</vt:lpstr>
      <vt:lpstr>  T1、T2 fitting 結果圖 </vt:lpstr>
      <vt:lpstr>PowerPoint 簡報</vt:lpstr>
      <vt:lpstr>PowerPoint 簡報</vt:lpstr>
      <vt:lpstr>問題與討論</vt:lpstr>
      <vt:lpstr>PowerPoint 簡報</vt:lpstr>
      <vt:lpstr>結論</vt:lpstr>
      <vt:lpstr>THE END~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2015-11-30T13:50:35Z</dcterms:created>
  <dcterms:modified xsi:type="dcterms:W3CDTF">2015-11-30T16:41:23Z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