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5"/>
  </p:notesMasterIdLst>
  <p:sldIdLst>
    <p:sldId id="256" r:id="rId2"/>
    <p:sldId id="257" r:id="rId3"/>
    <p:sldId id="261" r:id="rId4"/>
    <p:sldId id="260" r:id="rId5"/>
    <p:sldId id="272" r:id="rId6"/>
    <p:sldId id="273" r:id="rId7"/>
    <p:sldId id="266" r:id="rId8"/>
    <p:sldId id="270" r:id="rId9"/>
    <p:sldId id="264" r:id="rId10"/>
    <p:sldId id="271" r:id="rId11"/>
    <p:sldId id="268" r:id="rId12"/>
    <p:sldId id="267" r:id="rId13"/>
    <p:sldId id="280" r:id="rId14"/>
    <p:sldId id="276" r:id="rId15"/>
    <p:sldId id="262" r:id="rId16"/>
    <p:sldId id="263" r:id="rId17"/>
    <p:sldId id="265" r:id="rId18"/>
    <p:sldId id="277" r:id="rId19"/>
    <p:sldId id="278" r:id="rId20"/>
    <p:sldId id="279" r:id="rId21"/>
    <p:sldId id="282" r:id="rId22"/>
    <p:sldId id="275" r:id="rId23"/>
    <p:sldId id="281" r:id="rId24"/>
    <p:sldId id="283" r:id="rId25"/>
    <p:sldId id="284" r:id="rId26"/>
    <p:sldId id="286" r:id="rId27"/>
    <p:sldId id="287" r:id="rId28"/>
    <p:sldId id="288" r:id="rId29"/>
    <p:sldId id="289" r:id="rId30"/>
    <p:sldId id="285" r:id="rId31"/>
    <p:sldId id="258" r:id="rId32"/>
    <p:sldId id="259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, Lyn Cassandra" initials="PLC" lastIdx="5" clrIdx="0">
    <p:extLst>
      <p:ext uri="{19B8F6BF-5375-455C-9EA6-DF929625EA0E}">
        <p15:presenceInfo xmlns:p15="http://schemas.microsoft.com/office/powerpoint/2012/main" userId="Phan, Lyn Cass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4T09:20:11.353" idx="2">
    <p:pos x="2659" y="1245"/>
    <p:text>show a picture of max for live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4T09:19:17.241" idx="1">
    <p:pos x="2058" y="811"/>
    <p:text>add a picture of TouchOSC interface here and set the animation for it to show up right after the first main bullet and before the second main bullet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4T21:07:09.228" idx="5">
    <p:pos x="2518" y="1662"/>
    <p:text>add one slide for each feature that exists in unity so far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4T09:43:52.116" idx="3">
    <p:pos x="2252" y="378"/>
    <p:text>show off all of the milestones and then point at where we're at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69FF0-FECC-4A21-8148-3E68238D16C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B2BF1-C89D-4D5D-96B5-C1801E12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B2BF1-C89D-4D5D-96B5-C1801E125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B2BF1-C89D-4D5D-96B5-C1801E125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4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62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2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84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7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DD371AF-DC8E-4BB7-B995-3B5213506E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E0A6040-6564-468E-9D77-847431FD4B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7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ing74.com/products/ma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hyperlink" Target="https://hexler.net/products/touchosc" TargetMode="External"/><Relationship Id="rId4" Type="http://schemas.openxmlformats.org/officeDocument/2006/relationships/hyperlink" Target="https://en.wikipedia.org/wiki/User_Datagram_Protoc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2ECA-4FA3-4A8D-8BC1-3BA05758F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Mobile </a:t>
            </a:r>
            <a:br>
              <a:rPr lang="en-US" cap="none" dirty="0"/>
            </a:br>
            <a:r>
              <a:rPr lang="en-US" cap="none" dirty="0"/>
              <a:t>Phone Breathing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7D6AF-7E40-42DF-B40F-E1B4334B0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Brain Music Lab</a:t>
            </a:r>
          </a:p>
          <a:p>
            <a:r>
              <a:rPr lang="en-US" dirty="0"/>
              <a:t>Lyn Phan</a:t>
            </a:r>
          </a:p>
        </p:txBody>
      </p:sp>
    </p:spTree>
    <p:extLst>
      <p:ext uri="{BB962C8B-B14F-4D97-AF65-F5344CB8AC3E}">
        <p14:creationId xmlns:p14="http://schemas.microsoft.com/office/powerpoint/2010/main" val="32356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05F72-C7BD-4B56-8506-CD0D99A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EAA0439-28C7-4728-A514-860129538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95" r="1895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790A08-8D72-4C15-9376-DC3DF9F0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top half of this block denoises the stream of peak data by only allowing a peak signal pass through once every 1000ms (which can be adjusted).</a:t>
            </a:r>
          </a:p>
          <a:p>
            <a:endParaRPr lang="en-US" dirty="0"/>
          </a:p>
          <a:p>
            <a:r>
              <a:rPr lang="en-US" dirty="0"/>
              <a:t>The bottom half calculates a breathing rate by timing between received impulses and averaging the time between them to calculate a breathing rate.</a:t>
            </a:r>
          </a:p>
        </p:txBody>
      </p:sp>
    </p:spTree>
    <p:extLst>
      <p:ext uri="{BB962C8B-B14F-4D97-AF65-F5344CB8AC3E}">
        <p14:creationId xmlns:p14="http://schemas.microsoft.com/office/powerpoint/2010/main" val="11706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B741-D980-44DF-BCB0-F3263D3E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this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5369-5BA5-4E59-A93A-2F7664B5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tuned to a device, the detection is reliable and self calibrating to different positions.</a:t>
            </a:r>
          </a:p>
          <a:p>
            <a:pPr lvl="1"/>
            <a:r>
              <a:rPr lang="en-US" dirty="0"/>
              <a:t>The use of buffered averages rather than absolute positions allows for the device to move along with a person, and quickly become ready again without user input.</a:t>
            </a:r>
          </a:p>
        </p:txBody>
      </p:sp>
    </p:spTree>
    <p:extLst>
      <p:ext uri="{BB962C8B-B14F-4D97-AF65-F5344CB8AC3E}">
        <p14:creationId xmlns:p14="http://schemas.microsoft.com/office/powerpoint/2010/main" val="20709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5021-B16C-47EB-BC3C-4AA01D1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this original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D1A6-43A6-4817-88AF-5B097338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phone hardware and people using it are different.</a:t>
            </a:r>
          </a:p>
          <a:p>
            <a:pPr lvl="1"/>
            <a:r>
              <a:rPr lang="en-US" dirty="0"/>
              <a:t>Though designed to self calibrate to position changes, the original version did not have a way to self calibrate to devices or people.</a:t>
            </a:r>
          </a:p>
          <a:p>
            <a:pPr lvl="1"/>
            <a:r>
              <a:rPr lang="en-US" dirty="0"/>
              <a:t>Threshold values for individual phones needed to be calculated and added to the Max patch by hand.</a:t>
            </a:r>
          </a:p>
          <a:p>
            <a:r>
              <a:rPr lang="en-US" dirty="0"/>
              <a:t>Requires two devices to run.</a:t>
            </a:r>
          </a:p>
          <a:p>
            <a:pPr lvl="1"/>
            <a:r>
              <a:rPr lang="en-US" dirty="0"/>
              <a:t>A computer running Max/MSP and a mobile device running </a:t>
            </a:r>
            <a:r>
              <a:rPr lang="en-US" dirty="0" err="1"/>
              <a:t>TouchOSC</a:t>
            </a:r>
            <a:r>
              <a:rPr lang="en-US" dirty="0"/>
              <a:t>, both of which are closed source and require paid licenses.</a:t>
            </a:r>
          </a:p>
          <a:p>
            <a:r>
              <a:rPr lang="en-US" dirty="0"/>
              <a:t>Operation requires directly manipulating the Max patch and </a:t>
            </a:r>
            <a:r>
              <a:rPr lang="en-US" dirty="0" err="1"/>
              <a:t>TouchOSC’s</a:t>
            </a:r>
            <a:r>
              <a:rPr lang="en-US" dirty="0"/>
              <a:t> settings, especially for first time setup, resulting in more user error.</a:t>
            </a:r>
          </a:p>
        </p:txBody>
      </p:sp>
    </p:spTree>
    <p:extLst>
      <p:ext uri="{BB962C8B-B14F-4D97-AF65-F5344CB8AC3E}">
        <p14:creationId xmlns:p14="http://schemas.microsoft.com/office/powerpoint/2010/main" val="22241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7D94-BBE4-4E5F-B2DA-48D298EB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96B6-12FA-4BF8-884D-AD68F8AB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FBA2-5A79-4C14-9A36-41A867DA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a New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C594-202A-439E-840F-0A6E213F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Android.</a:t>
            </a:r>
          </a:p>
          <a:p>
            <a:pPr lvl="1"/>
            <a:r>
              <a:rPr lang="en-US" dirty="0"/>
              <a:t>Limited to one operating system.</a:t>
            </a:r>
          </a:p>
          <a:p>
            <a:pPr lvl="1"/>
            <a:r>
              <a:rPr lang="en-US" dirty="0"/>
              <a:t>Relatively slow to prototype.</a:t>
            </a:r>
          </a:p>
          <a:p>
            <a:pPr lvl="1"/>
            <a:r>
              <a:rPr lang="en-US" dirty="0"/>
              <a:t>Not cross platform.</a:t>
            </a:r>
          </a:p>
          <a:p>
            <a:pPr lvl="1"/>
            <a:r>
              <a:rPr lang="en-US" dirty="0"/>
              <a:t>Not super friendly to noncoders who may have to edit parameters later.</a:t>
            </a:r>
          </a:p>
          <a:p>
            <a:pPr lvl="1"/>
            <a:r>
              <a:rPr lang="en-US" dirty="0"/>
              <a:t>Lots of documentation for general purpose apps.</a:t>
            </a:r>
          </a:p>
          <a:p>
            <a:r>
              <a:rPr lang="en-US" dirty="0"/>
              <a:t>Native iOS.</a:t>
            </a:r>
          </a:p>
          <a:p>
            <a:pPr lvl="1"/>
            <a:r>
              <a:rPr lang="en-US" dirty="0"/>
              <a:t>Same issues as android except I would be further limited by Apple’s device and developer limitations</a:t>
            </a:r>
          </a:p>
          <a:p>
            <a:r>
              <a:rPr lang="en-US" dirty="0"/>
              <a:t>Unity?</a:t>
            </a:r>
          </a:p>
        </p:txBody>
      </p:sp>
    </p:spTree>
    <p:extLst>
      <p:ext uri="{BB962C8B-B14F-4D97-AF65-F5344CB8AC3E}">
        <p14:creationId xmlns:p14="http://schemas.microsoft.com/office/powerpoint/2010/main" val="38580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4A9D-1193-4BF9-9931-D085778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C3F5-6B62-4CF1-AF4A-A21BAE4A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support for both iOS and Android.</a:t>
            </a:r>
          </a:p>
          <a:p>
            <a:pPr lvl="1"/>
            <a:r>
              <a:rPr lang="en-US" dirty="0"/>
              <a:t>User interface is easier to set up for different platforms all at once.</a:t>
            </a:r>
          </a:p>
          <a:p>
            <a:r>
              <a:rPr lang="en-US" dirty="0"/>
              <a:t>Performance tradeoffs for non-native code can be negligible if code is written efficiently.</a:t>
            </a:r>
          </a:p>
          <a:p>
            <a:r>
              <a:rPr lang="en-US" dirty="0"/>
              <a:t>Faster prototyping.</a:t>
            </a:r>
          </a:p>
          <a:p>
            <a:r>
              <a:rPr lang="en-US" dirty="0"/>
              <a:t>GUI based app design, with C# for most backend scripting.</a:t>
            </a:r>
          </a:p>
          <a:p>
            <a:pPr lvl="1"/>
            <a:r>
              <a:rPr lang="en-US" dirty="0"/>
              <a:t>Makes it much easier for someone unfamiliar with code to modify the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E696-E554-4BB8-A3BD-6F219631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CC0B-BB2E-4987-BF3D-E2F6E730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Non-native UI appearance for different operating systems.</a:t>
            </a:r>
          </a:p>
          <a:p>
            <a:pPr lvl="1"/>
            <a:r>
              <a:rPr lang="en-US" dirty="0"/>
              <a:t>I’ve standardized on Android fonts and sizes for now, but the app may look a little out of place on iOS.</a:t>
            </a:r>
          </a:p>
          <a:p>
            <a:r>
              <a:rPr lang="en-US" dirty="0"/>
              <a:t>Loops within scripts act only once per displayed frame, so only 60 samples per second</a:t>
            </a:r>
          </a:p>
          <a:p>
            <a:pPr lvl="1"/>
            <a:r>
              <a:rPr lang="en-US" dirty="0"/>
              <a:t>Being sloppy with code efficiency can drop the framerate due to performance reduction.</a:t>
            </a:r>
          </a:p>
          <a:p>
            <a:r>
              <a:rPr lang="en-US" dirty="0"/>
              <a:t>App size slightly larger due to required Unity libraries.</a:t>
            </a:r>
          </a:p>
          <a:p>
            <a:r>
              <a:rPr lang="en-US" dirty="0"/>
              <a:t>Since Unity is a game engine, most documentation is oriented toward game development.</a:t>
            </a:r>
          </a:p>
          <a:p>
            <a:r>
              <a:rPr lang="en-US" dirty="0"/>
              <a:t>Unity isn’t perfectly cross platform so porting may still have to be done due to the way OS filesystems work.</a:t>
            </a:r>
          </a:p>
        </p:txBody>
      </p:sp>
    </p:spTree>
    <p:extLst>
      <p:ext uri="{BB962C8B-B14F-4D97-AF65-F5344CB8AC3E}">
        <p14:creationId xmlns:p14="http://schemas.microsoft.com/office/powerpoint/2010/main" val="33393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999B-BA0D-4339-A6EE-E8DF829F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into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4803-7B4F-4BC4-A629-0E3608BF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285B9-64DA-4A9D-8AB1-815F247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BF51C6F-8F54-4788-A359-B60DB4137D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3" r="803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3C8BC1-1191-4416-BA54-9239E9F5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we can see the relatively simple way that UI can be set up with constraints based on a window.</a:t>
            </a:r>
          </a:p>
          <a:p>
            <a:endParaRPr lang="en-US" dirty="0"/>
          </a:p>
          <a:p>
            <a:r>
              <a:rPr lang="en-US" dirty="0"/>
              <a:t>This is from much later in the timeline. At the beginning I only had the sample rate and position displayed.</a:t>
            </a:r>
          </a:p>
        </p:txBody>
      </p:sp>
    </p:spTree>
    <p:extLst>
      <p:ext uri="{BB962C8B-B14F-4D97-AF65-F5344CB8AC3E}">
        <p14:creationId xmlns:p14="http://schemas.microsoft.com/office/powerpoint/2010/main" val="223253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ECF-7084-4561-9FDB-E1010415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5FFCAEA-1775-4569-ACAB-72AEF9562B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49" r="49" b="2939"/>
          <a:stretch/>
        </p:blipFill>
        <p:spPr>
          <a:xfrm>
            <a:off x="5257800" y="0"/>
            <a:ext cx="61722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05A9C-2BF9-45E1-9659-361EC400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First order of business: a frame rate counter so we can get a sample rate.</a:t>
            </a:r>
          </a:p>
        </p:txBody>
      </p:sp>
    </p:spTree>
    <p:extLst>
      <p:ext uri="{BB962C8B-B14F-4D97-AF65-F5344CB8AC3E}">
        <p14:creationId xmlns:p14="http://schemas.microsoft.com/office/powerpoint/2010/main" val="28816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A64B-E5EC-499F-8B26-B3A0818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thing?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BF25-66DD-4B51-A8D0-F01BCB46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 calibrating breathing detection app built in Unity designed for mobile phones.</a:t>
            </a:r>
          </a:p>
          <a:p>
            <a:r>
              <a:rPr lang="en-US" dirty="0"/>
              <a:t>Hooray science!</a:t>
            </a:r>
          </a:p>
        </p:txBody>
      </p:sp>
    </p:spTree>
    <p:extLst>
      <p:ext uri="{BB962C8B-B14F-4D97-AF65-F5344CB8AC3E}">
        <p14:creationId xmlns:p14="http://schemas.microsoft.com/office/powerpoint/2010/main" val="8571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023B-1581-4041-A896-7772E96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26CBD0E-DDCF-45B8-A770-1FB6481E9D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7" r="3184"/>
          <a:stretch/>
        </p:blipFill>
        <p:spPr>
          <a:xfrm>
            <a:off x="5257800" y="0"/>
            <a:ext cx="61722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D6C7-3589-434A-B769-5061946F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Second order of business was displaying accelerometer data.</a:t>
            </a:r>
          </a:p>
        </p:txBody>
      </p:sp>
    </p:spTree>
    <p:extLst>
      <p:ext uri="{BB962C8B-B14F-4D97-AF65-F5344CB8AC3E}">
        <p14:creationId xmlns:p14="http://schemas.microsoft.com/office/powerpoint/2010/main" val="1589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EDD-06B5-4451-8AFB-6E7D83C5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268FB35-B5A7-4CE9-94F0-B6EF014F58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13" r="19801"/>
          <a:stretch/>
        </p:blipFill>
        <p:spPr>
          <a:xfrm>
            <a:off x="5257800" y="0"/>
            <a:ext cx="61722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D78E-A8DF-4430-A986-F99149C9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Eventually figured out that I could write the values being displayed into the log directly.</a:t>
            </a:r>
          </a:p>
        </p:txBody>
      </p:sp>
    </p:spTree>
    <p:extLst>
      <p:ext uri="{BB962C8B-B14F-4D97-AF65-F5344CB8AC3E}">
        <p14:creationId xmlns:p14="http://schemas.microsoft.com/office/powerpoint/2010/main" val="15491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53A8-806C-4B24-96F0-2FA4B11D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B5056-AED9-40E4-85F5-34C9E2D12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Testing implementation of displaying a log. </a:t>
            </a:r>
          </a:p>
          <a:p>
            <a:endParaRPr lang="en-US" dirty="0"/>
          </a:p>
          <a:p>
            <a:r>
              <a:rPr lang="en-US" dirty="0"/>
              <a:t>Issue: sample rate dropped drastically as log size increased as it was read every frame.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79D121-A49D-4982-A929-013AB745D5A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r="49" b="37550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C146-98DB-46DC-9F24-DE467D07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13E009E-C795-4C82-B016-E1EDE3866F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7" r="2335"/>
          <a:stretch/>
        </p:blipFill>
        <p:spPr>
          <a:xfrm>
            <a:off x="5257800" y="0"/>
            <a:ext cx="61722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4344A-EDAE-4641-AEC0-B73A12AB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Efficiency issue caused by file being read constantly, can avoid reading it by making a short buffer to read from instead.</a:t>
            </a:r>
          </a:p>
          <a:p>
            <a:endParaRPr lang="en-US" dirty="0"/>
          </a:p>
          <a:p>
            <a:r>
              <a:rPr lang="en-US" dirty="0"/>
              <a:t>Pros: speed</a:t>
            </a:r>
          </a:p>
          <a:p>
            <a:r>
              <a:rPr lang="en-US" dirty="0"/>
              <a:t>Cons: memory usage</a:t>
            </a:r>
          </a:p>
        </p:txBody>
      </p:sp>
    </p:spTree>
    <p:extLst>
      <p:ext uri="{BB962C8B-B14F-4D97-AF65-F5344CB8AC3E}">
        <p14:creationId xmlns:p14="http://schemas.microsoft.com/office/powerpoint/2010/main" val="9165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754-A1EE-49CF-AB9E-96438732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A8763-860B-4EAD-9FEB-04324B1F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Sample rates improved instantly after switching to using buffer of values to display rather than reading from file.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64543-E7F4-4135-86DC-ABB2133FE23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r="49" b="3750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F54B-36DE-493C-A66B-D506E87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96E776-9EC6-46FC-AE06-E5F530F679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02" r="13350"/>
          <a:stretch/>
        </p:blipFill>
        <p:spPr>
          <a:xfrm>
            <a:off x="5257800" y="0"/>
            <a:ext cx="61722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9DD6B-AF17-4663-AD23-C9F2B4F3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Since I was already able to log data as well as make a specific-sized buffer, it was trivial to implement the six buffers to count the accelerometer values. </a:t>
            </a:r>
          </a:p>
          <a:p>
            <a:endParaRPr lang="en-US" dirty="0"/>
          </a:p>
          <a:p>
            <a:r>
              <a:rPr lang="en-US" dirty="0"/>
              <a:t>For now the buffer lengths are set to 12 and 1200, which at 60/sec sample rate is .2 seconds and 20 seconds.</a:t>
            </a:r>
          </a:p>
        </p:txBody>
      </p:sp>
    </p:spTree>
    <p:extLst>
      <p:ext uri="{BB962C8B-B14F-4D97-AF65-F5344CB8AC3E}">
        <p14:creationId xmlns:p14="http://schemas.microsoft.com/office/powerpoint/2010/main" val="111331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B72-8218-4D26-8072-FBD5AEB3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EF7E-38C2-4CB2-B545-569A07475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middle part here we see the way that every numeric value so far is added to the log. </a:t>
            </a:r>
          </a:p>
          <a:p>
            <a:endParaRPr lang="en-US" dirty="0"/>
          </a:p>
          <a:p>
            <a:r>
              <a:rPr lang="en-US" dirty="0"/>
              <a:t>This allows for comprehensive logging and here we can use the most precise value given by the hardware.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B0DD4F3-3334-47C8-918E-8018E42FF6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3" r="513"/>
          <a:stretch/>
        </p:blipFill>
        <p:spPr/>
      </p:pic>
    </p:spTree>
    <p:extLst>
      <p:ext uri="{BB962C8B-B14F-4D97-AF65-F5344CB8AC3E}">
        <p14:creationId xmlns:p14="http://schemas.microsoft.com/office/powerpoint/2010/main" val="26165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4B63-99A1-4DC9-9662-B206EFA2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B10D3-D481-4094-A54E-CE24E2C0F3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72D7-0A76-4E4B-B1CF-7C1B5CB4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9459E-0924-485A-B293-7AC9EC19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1" y="0"/>
            <a:ext cx="1099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4525-5F01-4C72-B173-49C7B383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B1C93-0B2B-4AE7-9D3E-D72672B0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excel we can easily see the peaks based on the average distance between the short and long buffers</a:t>
            </a:r>
          </a:p>
          <a:p>
            <a:endParaRPr lang="en-US" dirty="0"/>
          </a:p>
          <a:p>
            <a:r>
              <a:rPr lang="en-US" dirty="0"/>
              <a:t>This example was just waving the phone around, but this is of course going to be most effective for observing periodic signals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A61BDAC-D7B4-4E08-886C-7D87EDBF44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104" t="3251" r="6994"/>
          <a:stretch/>
        </p:blipFill>
        <p:spPr>
          <a:xfrm>
            <a:off x="5257800" y="0"/>
            <a:ext cx="6172200" cy="6857999"/>
          </a:xfrm>
        </p:spPr>
      </p:pic>
    </p:spTree>
    <p:extLst>
      <p:ext uri="{BB962C8B-B14F-4D97-AF65-F5344CB8AC3E}">
        <p14:creationId xmlns:p14="http://schemas.microsoft.com/office/powerpoint/2010/main" val="10096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4C41-49FD-439D-BA71-9FD186CE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24331-D1B3-4BA2-BF9A-90150509A9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6063B-7B5F-4E1F-8989-1B30A1C2B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CEE62-9E22-4917-8492-5DF161FA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-1"/>
            <a:ext cx="385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7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2556-CD0B-470D-81A1-4F00D96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98B6-F8B4-411A-AA0E-7734E5DE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concept came from Spring 2020 Project Studio final project.</a:t>
            </a:r>
          </a:p>
          <a:p>
            <a:r>
              <a:rPr lang="en-US" dirty="0"/>
              <a:t>A peak detection-based breathing detection algorithm was used as a part of it.</a:t>
            </a:r>
          </a:p>
        </p:txBody>
      </p:sp>
    </p:spTree>
    <p:extLst>
      <p:ext uri="{BB962C8B-B14F-4D97-AF65-F5344CB8AC3E}">
        <p14:creationId xmlns:p14="http://schemas.microsoft.com/office/powerpoint/2010/main" val="6712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6162-7674-4618-BF00-DDFFCA46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3609-55DF-4F24-8A81-86403721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documentation for general purpose apps in Unity.</a:t>
            </a:r>
          </a:p>
          <a:p>
            <a:pPr lvl="1"/>
            <a:r>
              <a:rPr lang="en-US" dirty="0"/>
              <a:t>This especially includes the minor differences between operating systems, such as how Android Unity apps can’t write to their own installation “directory” and need separate data storage.</a:t>
            </a:r>
          </a:p>
          <a:p>
            <a:r>
              <a:rPr lang="en-US" dirty="0"/>
              <a:t>Efficiency, since mobile phone processors are still quite weak compared to even laptops.</a:t>
            </a:r>
          </a:p>
          <a:p>
            <a:pPr lvl="1"/>
            <a:r>
              <a:rPr lang="en-US" dirty="0"/>
              <a:t>Frame rate issues can result from GPU bottlenecking as well, which happened if I tried to make text too small.</a:t>
            </a:r>
          </a:p>
          <a:p>
            <a:pPr lvl="1"/>
            <a:r>
              <a:rPr lang="en-US" dirty="0"/>
              <a:t>Most features were in separate scripts that ran every frame, but I refactored them all into one script to reduce as much overhead as possible.</a:t>
            </a:r>
          </a:p>
          <a:p>
            <a:r>
              <a:rPr lang="en-US" dirty="0"/>
              <a:t>Making an interface that’s both legible and functional.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CE84-0A37-45A6-B8FD-FF9BF61F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now?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EF4A-741D-4601-B107-0CEA8B0D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Milestones:</a:t>
            </a:r>
          </a:p>
          <a:p>
            <a:pPr lvl="1"/>
            <a:r>
              <a:rPr lang="en-US" dirty="0"/>
              <a:t>Hello world.</a:t>
            </a:r>
          </a:p>
          <a:p>
            <a:pPr lvl="1"/>
            <a:r>
              <a:rPr lang="en-US" dirty="0"/>
              <a:t>Retrieving + displaying sensor data.</a:t>
            </a:r>
          </a:p>
          <a:p>
            <a:pPr lvl="1"/>
            <a:r>
              <a:rPr lang="en-US" dirty="0"/>
              <a:t>Data logging.</a:t>
            </a:r>
          </a:p>
          <a:p>
            <a:pPr lvl="1"/>
            <a:r>
              <a:rPr lang="en-US" b="1" i="1" dirty="0"/>
              <a:t>Implementation of self calibrating breathing detection.</a:t>
            </a:r>
          </a:p>
          <a:p>
            <a:pPr lvl="2"/>
            <a:r>
              <a:rPr lang="en-US" dirty="0"/>
              <a:t>Implementation of denoising.</a:t>
            </a:r>
          </a:p>
          <a:p>
            <a:pPr lvl="1"/>
            <a:r>
              <a:rPr lang="en-US" dirty="0"/>
              <a:t>Implementation of automatic calibration to hardware.</a:t>
            </a:r>
          </a:p>
          <a:p>
            <a:pPr lvl="1"/>
            <a:r>
              <a:rPr lang="en-US" dirty="0"/>
              <a:t>Documentation.</a:t>
            </a:r>
          </a:p>
          <a:p>
            <a:pPr lvl="1"/>
            <a:r>
              <a:rPr lang="en-US" dirty="0"/>
              <a:t>Preparation for passing the project to another person.</a:t>
            </a:r>
          </a:p>
        </p:txBody>
      </p:sp>
    </p:spTree>
    <p:extLst>
      <p:ext uri="{BB962C8B-B14F-4D97-AF65-F5344CB8AC3E}">
        <p14:creationId xmlns:p14="http://schemas.microsoft.com/office/powerpoint/2010/main" val="1153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DB65-51E4-41B2-AA92-D5183467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B025-5648-46C2-B7A3-1B59EC65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next steps</a:t>
            </a:r>
          </a:p>
          <a:p>
            <a:pPr lvl="1"/>
            <a:r>
              <a:rPr lang="en-US" dirty="0"/>
              <a:t>On-device peak detection and breathing rate calculation.</a:t>
            </a:r>
          </a:p>
          <a:p>
            <a:pPr lvl="1"/>
            <a:r>
              <a:rPr lang="en-US" dirty="0"/>
              <a:t>Finding more devices  to test on.</a:t>
            </a:r>
          </a:p>
          <a:p>
            <a:r>
              <a:rPr lang="en-US" dirty="0"/>
              <a:t>Tentative timeline.</a:t>
            </a:r>
          </a:p>
          <a:p>
            <a:pPr lvl="1"/>
            <a:r>
              <a:rPr lang="en-US" dirty="0"/>
              <a:t>Week of 10/12 and 10/19</a:t>
            </a:r>
          </a:p>
          <a:p>
            <a:pPr lvl="2"/>
            <a:r>
              <a:rPr lang="en-US" dirty="0"/>
              <a:t>Implementation of breathing detection.</a:t>
            </a:r>
          </a:p>
          <a:p>
            <a:pPr lvl="1"/>
            <a:r>
              <a:rPr lang="en-US" dirty="0"/>
              <a:t>Week 10/26 and 11/2</a:t>
            </a:r>
          </a:p>
          <a:p>
            <a:pPr lvl="2"/>
            <a:r>
              <a:rPr lang="en-US" dirty="0"/>
              <a:t>Implementation of automatic calibration to hardware.</a:t>
            </a:r>
          </a:p>
          <a:p>
            <a:pPr lvl="1"/>
            <a:r>
              <a:rPr lang="en-US" dirty="0"/>
              <a:t>Week 11/9, 11/16, and 11/23</a:t>
            </a:r>
          </a:p>
          <a:p>
            <a:pPr lvl="2"/>
            <a:r>
              <a:rPr lang="en-US" dirty="0"/>
              <a:t>Documentation and spillover for earlier delays.</a:t>
            </a:r>
          </a:p>
          <a:p>
            <a:pPr lvl="1"/>
            <a:r>
              <a:rPr lang="en-US" dirty="0"/>
              <a:t>Week of 11/30 and 12/7</a:t>
            </a:r>
          </a:p>
          <a:p>
            <a:pPr lvl="2"/>
            <a:r>
              <a:rPr lang="en-US" dirty="0"/>
              <a:t>Prepare the project to be passed on to someone else.</a:t>
            </a:r>
          </a:p>
        </p:txBody>
      </p:sp>
    </p:spTree>
    <p:extLst>
      <p:ext uri="{BB962C8B-B14F-4D97-AF65-F5344CB8AC3E}">
        <p14:creationId xmlns:p14="http://schemas.microsoft.com/office/powerpoint/2010/main" val="6847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2307-D144-488E-A846-20837E5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204A-8731-4A14-9967-0C1201B2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5411-77F1-4830-BE8C-1F8D04C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6E2E-A363-4288-9FD6-E2FA9DAF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was done on a computer within a </a:t>
            </a:r>
            <a:r>
              <a:rPr lang="en-US" dirty="0">
                <a:hlinkClick r:id="rId3"/>
              </a:rPr>
              <a:t>Max</a:t>
            </a:r>
            <a:r>
              <a:rPr lang="en-US" dirty="0"/>
              <a:t> patch.</a:t>
            </a:r>
          </a:p>
          <a:p>
            <a:pPr lvl="1"/>
            <a:r>
              <a:rPr lang="en-US" dirty="0"/>
              <a:t>Data received via </a:t>
            </a:r>
            <a:r>
              <a:rPr lang="en-US" dirty="0">
                <a:hlinkClick r:id="rId4"/>
              </a:rPr>
              <a:t>UDP</a:t>
            </a:r>
            <a:r>
              <a:rPr lang="en-US" dirty="0"/>
              <a:t> using an app called </a:t>
            </a:r>
            <a:r>
              <a:rPr lang="en-US" dirty="0" err="1">
                <a:hlinkClick r:id="rId5"/>
              </a:rPr>
              <a:t>TouchOSC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TouchOSC</a:t>
            </a:r>
            <a:r>
              <a:rPr lang="en-US" dirty="0"/>
              <a:t> can gather and send all kinds of data, including accelerometer data in this case.</a:t>
            </a:r>
          </a:p>
          <a:p>
            <a:r>
              <a:rPr lang="en-US" dirty="0"/>
              <a:t>Accelerometer data can be generalized to the form of a vector &lt;x, y, z&gt;, where each value is between -1.0 and 1.0, denoting orientation</a:t>
            </a:r>
          </a:p>
          <a:p>
            <a:pPr lvl="1"/>
            <a:r>
              <a:rPr lang="en-US" dirty="0"/>
              <a:t>These values arrive together with </a:t>
            </a:r>
            <a:r>
              <a:rPr lang="en-US" dirty="0" err="1"/>
              <a:t>TouchOSC</a:t>
            </a:r>
            <a:r>
              <a:rPr lang="en-US" dirty="0"/>
              <a:t> and UDP, but this isn’t the case when working in Unity.</a:t>
            </a:r>
          </a:p>
        </p:txBody>
      </p:sp>
    </p:spTree>
    <p:extLst>
      <p:ext uri="{BB962C8B-B14F-4D97-AF65-F5344CB8AC3E}">
        <p14:creationId xmlns:p14="http://schemas.microsoft.com/office/powerpoint/2010/main" val="5809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C7E4-6F32-4420-8E1A-B177F2953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part of the Max patch receives the data over UDP and scales the data to be read by the rest of the patch.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4C0F2E5-4460-49D6-B739-E5CA463272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83" r="383"/>
          <a:stretch/>
        </p:blipFill>
        <p:spPr>
          <a:xfrm>
            <a:off x="5257798" y="0"/>
            <a:ext cx="6172201" cy="6858000"/>
          </a:xfr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F66D0885-04FF-496E-9C1A-236ACFC2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07F76-04EB-4841-B4EB-B8BE1ACF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57DC2B7-3454-44F7-804D-D3FC19FF3D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07" r="2207"/>
          <a:stretch/>
        </p:blipFill>
        <p:spPr>
          <a:xfrm>
            <a:off x="5257800" y="0"/>
            <a:ext cx="6172200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A1764B-B4A7-4E14-B607-34D15E80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part of the Max patch calculates the sample rate of the data stream, allowing for an operator to manually calculate values using it.</a:t>
            </a:r>
          </a:p>
        </p:txBody>
      </p:sp>
    </p:spTree>
    <p:extLst>
      <p:ext uri="{BB962C8B-B14F-4D97-AF65-F5344CB8AC3E}">
        <p14:creationId xmlns:p14="http://schemas.microsoft.com/office/powerpoint/2010/main" val="14660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5411-77F1-4830-BE8C-1F8D04C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6E2E-A363-4288-9FD6-E2FA9DAF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detection on the accelerometer data was performed using two buffers of data samples.</a:t>
            </a:r>
          </a:p>
          <a:p>
            <a:pPr lvl="1"/>
            <a:r>
              <a:rPr lang="en-US" dirty="0"/>
              <a:t>One “short” time buffer and one “long” time buffer.</a:t>
            </a:r>
          </a:p>
          <a:p>
            <a:pPr lvl="1"/>
            <a:r>
              <a:rPr lang="en-US" dirty="0"/>
              <a:t>An average vector is computed between the short and long buffers.</a:t>
            </a:r>
          </a:p>
          <a:p>
            <a:pPr lvl="1"/>
            <a:r>
              <a:rPr lang="en-US" dirty="0"/>
              <a:t>The two averages are compared and differences passing a threshold are flagged as peaks.</a:t>
            </a:r>
          </a:p>
          <a:p>
            <a:r>
              <a:rPr lang="en-US" dirty="0"/>
              <a:t>Denoising is performed to prevent false positives.</a:t>
            </a:r>
          </a:p>
          <a:p>
            <a:pPr lvl="1"/>
            <a:r>
              <a:rPr lang="en-US" dirty="0"/>
              <a:t>Using a short buffer rather than a single vector for the current position reduces random spikes.</a:t>
            </a:r>
          </a:p>
          <a:p>
            <a:pPr lvl="1"/>
            <a:r>
              <a:rPr lang="en-US" dirty="0"/>
              <a:t>Setting a time delay between peak flags prevents the same event from getting flagged twice.</a:t>
            </a:r>
          </a:p>
          <a:p>
            <a:r>
              <a:rPr lang="en-US" dirty="0"/>
              <a:t>Confusing yet?</a:t>
            </a:r>
          </a:p>
        </p:txBody>
      </p:sp>
    </p:spTree>
    <p:extLst>
      <p:ext uri="{BB962C8B-B14F-4D97-AF65-F5344CB8AC3E}">
        <p14:creationId xmlns:p14="http://schemas.microsoft.com/office/powerpoint/2010/main" val="662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2FFC4-3145-4B1C-83EF-8CD1F541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870D9-EAD9-4107-88F9-45FE6C6D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Max patch these were the two blocks that formed the two buffers to be averaged.</a:t>
            </a:r>
          </a:p>
          <a:p>
            <a:endParaRPr lang="en-US" dirty="0"/>
          </a:p>
          <a:p>
            <a:r>
              <a:rPr lang="en-US" dirty="0"/>
              <a:t>Note that the long buffer uses a stream of 12000 samples and the short buffer is only 10 samples.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74C025F-2297-416F-AEE8-2F810486C9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901" r="6901"/>
          <a:stretch/>
        </p:blipFill>
        <p:spPr/>
      </p:pic>
    </p:spTree>
    <p:extLst>
      <p:ext uri="{BB962C8B-B14F-4D97-AF65-F5344CB8AC3E}">
        <p14:creationId xmlns:p14="http://schemas.microsoft.com/office/powerpoint/2010/main" val="11204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9831-C9A2-45D7-B996-45D17D5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C6C5D8-B5FE-4A30-9DFC-A535A00C6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the max patch this was the block that compared the averages of each value in the short and long buffers each frame. </a:t>
            </a:r>
          </a:p>
          <a:p>
            <a:endParaRPr lang="en-US" dirty="0"/>
          </a:p>
          <a:p>
            <a:r>
              <a:rPr lang="en-US" dirty="0"/>
              <a:t>Note that the differences calculated between those two averages were also placed into a very short buffer and averaged, again to reduce noise.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479A33E-7D14-4F3D-B0F8-AFE5803368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76" r="1176"/>
          <a:stretch/>
        </p:blipFill>
        <p:spPr/>
      </p:pic>
    </p:spTree>
    <p:extLst>
      <p:ext uri="{BB962C8B-B14F-4D97-AF65-F5344CB8AC3E}">
        <p14:creationId xmlns:p14="http://schemas.microsoft.com/office/powerpoint/2010/main" val="27065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1183</TotalTime>
  <Words>1413</Words>
  <Application>Microsoft Office PowerPoint</Application>
  <PresentationFormat>Widescreen</PresentationFormat>
  <Paragraphs>128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Schoolbook</vt:lpstr>
      <vt:lpstr>Corbel</vt:lpstr>
      <vt:lpstr>Headlines</vt:lpstr>
      <vt:lpstr>Mobile  Phone Breathing Detection</vt:lpstr>
      <vt:lpstr>What is this thing? </vt:lpstr>
      <vt:lpstr>Where did this come from?</vt:lpstr>
      <vt:lpstr>How did it work?</vt:lpstr>
      <vt:lpstr>PowerPoint Presentation</vt:lpstr>
      <vt:lpstr>PowerPoint Presentation</vt:lpstr>
      <vt:lpstr>How did it work?</vt:lpstr>
      <vt:lpstr>PowerPoint Presentation</vt:lpstr>
      <vt:lpstr>PowerPoint Presentation</vt:lpstr>
      <vt:lpstr>PowerPoint Presentation</vt:lpstr>
      <vt:lpstr>Benefits of using this method</vt:lpstr>
      <vt:lpstr>Issues with this original version</vt:lpstr>
      <vt:lpstr>Any Questions So Far?</vt:lpstr>
      <vt:lpstr>Options for a New Platform</vt:lpstr>
      <vt:lpstr>Why Unity?</vt:lpstr>
      <vt:lpstr>Why Not Unity?</vt:lpstr>
      <vt:lpstr>Rewriting into 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Challenges so Far</vt:lpstr>
      <vt:lpstr>Where are we at now? </vt:lpstr>
      <vt:lpstr>What next?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Phone breathing detection</dc:title>
  <dc:creator>Phan, Lyn Cassandra</dc:creator>
  <cp:lastModifiedBy>Phan, Lyn Cassandra</cp:lastModifiedBy>
  <cp:revision>57</cp:revision>
  <dcterms:created xsi:type="dcterms:W3CDTF">2020-10-04T08:03:14Z</dcterms:created>
  <dcterms:modified xsi:type="dcterms:W3CDTF">2020-10-06T22:50:06Z</dcterms:modified>
</cp:coreProperties>
</file>