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5" r:id="rId57"/>
    <p:sldId id="31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32CD-F932-4E14-838E-704759D28B93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D30B-2A46-48EA-8CF5-EDFCEA957D85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223F-933C-481D-903C-E2B3EAF3EF6D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8" name="Rectangle 7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A7B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299857" y="4806044"/>
              <a:ext cx="544286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38875"/>
              <a:ext cx="1762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8E63-0386-4EBA-99A2-E730C4838E14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9B87-F87E-48A5-B19F-A20EC27E7CE3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43F9-4BC2-4146-8318-1A7DAAA24392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4FB-4AEF-43E9-BD2F-32B067E3BD3C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F2B8-0DFE-4752-BCFE-003A523D9D79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85A-D6C2-4D12-9093-C2B0E9C8AEBF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296C-4E83-4242-8778-E46E7A2B4190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7976-CAED-42A2-8E99-5A504E9DA682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EE09-EF50-411E-BEF8-A3D6741BA764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</a:t>
            </a:r>
            <a:r>
              <a:rPr lang="en-US"/>
              <a:t>Web Design</a:t>
            </a:r>
            <a:br>
              <a:rPr lang="en-US" dirty="0"/>
            </a:b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Chapter 1 – HTML5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Basic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document type, or </a:t>
            </a:r>
            <a:r>
              <a:rPr lang="en-US" dirty="0" err="1"/>
              <a:t>doctype</a:t>
            </a:r>
            <a:r>
              <a:rPr lang="en-US" dirty="0"/>
              <a:t> for short, specifies the rules for the document language</a:t>
            </a:r>
          </a:p>
          <a:p>
            <a:r>
              <a:rPr lang="en-US" dirty="0"/>
              <a:t>The &lt;html&gt; tag is the root element</a:t>
            </a:r>
          </a:p>
          <a:p>
            <a:r>
              <a:rPr lang="en-US" dirty="0"/>
              <a:t>The two main sections are the &lt;head&gt; and &lt;body&gt; elements</a:t>
            </a:r>
          </a:p>
          <a:p>
            <a:r>
              <a:rPr lang="en-US" dirty="0"/>
              <a:t>The head section is the container for all of the descriptive information about the document</a:t>
            </a:r>
          </a:p>
          <a:p>
            <a:r>
              <a:rPr lang="en-US" dirty="0"/>
              <a:t>The &lt;body&gt; section includes the content that the user sees in the browser window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478" y="381000"/>
            <a:ext cx="8353044" cy="556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the Browser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browser interprets the HTML markup elements and displays the results, hiding the actual markup from the user</a:t>
            </a:r>
          </a:p>
          <a:p>
            <a:r>
              <a:rPr lang="en-US" dirty="0"/>
              <a:t>Each browser interprets HTML in its own way, based on its rendering engine</a:t>
            </a:r>
          </a:p>
          <a:p>
            <a:r>
              <a:rPr lang="en-US" dirty="0"/>
              <a:t>It is essential that you test your work in different web browsers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"/>
            <a:ext cx="5029200" cy="572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Style with 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designers use Cascading Style Sheets (CSS) to add presentation information to web pages</a:t>
            </a:r>
          </a:p>
          <a:p>
            <a:r>
              <a:rPr lang="en-US" dirty="0"/>
              <a:t>With CSS you can display information for different devices</a:t>
            </a:r>
          </a:p>
          <a:p>
            <a:r>
              <a:rPr lang="en-US" dirty="0"/>
              <a:t>With style sheets, the presentation properties are separate from the content</a:t>
            </a:r>
          </a:p>
          <a:p>
            <a:r>
              <a:rPr lang="en-US" dirty="0"/>
              <a:t>CSS lets you control the presentation characteristics of an entire web site with a single style sheet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86" y="381000"/>
            <a:ext cx="866522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Style with 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figures show CSS style rules and the result in the browser</a:t>
            </a:r>
          </a:p>
          <a:p>
            <a:r>
              <a:rPr lang="en-US" dirty="0"/>
              <a:t>The style rules in Figure 1-9 specify that the body text for the page will be Arial, the h1 will have a bottom border, and the paragraph will have a 30-pixel left margin</a:t>
            </a:r>
          </a:p>
          <a:p>
            <a:r>
              <a:rPr lang="en-US" dirty="0"/>
              <a:t>Figure 1-10 shows the results in the browser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304800"/>
            <a:ext cx="6324600" cy="57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712" y="304800"/>
            <a:ext cx="6046576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rules express style characteristics for an HTML element</a:t>
            </a:r>
          </a:p>
          <a:p>
            <a:r>
              <a:rPr lang="en-US" dirty="0"/>
              <a:t>For example, the following style rule sets all &lt;p&gt; elements to blue text:</a:t>
            </a:r>
          </a:p>
          <a:p>
            <a:pPr indent="476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{color: blue;}</a:t>
            </a:r>
          </a:p>
          <a:p>
            <a:r>
              <a:rPr lang="en-US" dirty="0"/>
              <a:t> Style rules contain a selector and a declaration</a:t>
            </a:r>
          </a:p>
          <a:p>
            <a:r>
              <a:rPr lang="en-US" dirty="0"/>
              <a:t>You will learn more about CSS in Chapter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web pages with HTML</a:t>
            </a:r>
          </a:p>
          <a:p>
            <a:r>
              <a:rPr lang="en-US" dirty="0"/>
              <a:t>Add style with CSS</a:t>
            </a:r>
          </a:p>
          <a:p>
            <a:r>
              <a:rPr lang="en-US" dirty="0"/>
              <a:t>Describe the history of HTML</a:t>
            </a:r>
          </a:p>
          <a:p>
            <a:r>
              <a:rPr lang="en-US" dirty="0"/>
              <a:t>Work with HTML5</a:t>
            </a:r>
          </a:p>
          <a:p>
            <a:r>
              <a:rPr lang="en-US" dirty="0"/>
              <a:t>Use good coding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Information with Hypertext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links information on related topics using hypertext</a:t>
            </a:r>
          </a:p>
          <a:p>
            <a:r>
              <a:rPr lang="en-US" dirty="0"/>
              <a:t>You determine which terms to create as hypertext links and where users end up when they click a link</a:t>
            </a:r>
          </a:p>
          <a:p>
            <a:r>
              <a:rPr lang="en-US" dirty="0"/>
              <a:t>The different types of linked content and media continually evolve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HTML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web designer, you will encounter all types of HTML coding practices  </a:t>
            </a:r>
          </a:p>
          <a:p>
            <a:r>
              <a:rPr lang="en-US" dirty="0"/>
              <a:t>Understanding the evolution of HTML will help you understand various web design methods</a:t>
            </a:r>
          </a:p>
          <a:p>
            <a:r>
              <a:rPr lang="en-US" dirty="0"/>
              <a:t>To be a successful web designer, you need to understand the past, present, and future directions of HTML, coding standards, and common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HTML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Tim Berners-Lee first proposed HTML at the European Laboratory for Particle Physics (CERN) in 1989 </a:t>
            </a:r>
          </a:p>
          <a:p>
            <a:r>
              <a:rPr lang="en-US"/>
              <a:t>Berners-Lee joined the ideas of the browser, a markup language (HTML), and a communications protocol that allowed hypertext linking</a:t>
            </a:r>
          </a:p>
          <a:p>
            <a:r>
              <a:rPr lang="en-US"/>
              <a:t>Not only could people read documents, they could easily create them using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HTML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 is an application of the Standard Generalized Markup Language (SGML), a standard system for specifying document structure </a:t>
            </a:r>
          </a:p>
          <a:p>
            <a:r>
              <a:rPr lang="en-US"/>
              <a:t>Berners-Lee joined the ideas of the user interface (browser), a markup language (HTML), and a communications protocol (http:) that allowed hypertext linking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Need for Standards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Consortium (W3C) was founded in 1994 MIT</a:t>
            </a:r>
          </a:p>
          <a:p>
            <a:r>
              <a:rPr lang="en-US" dirty="0"/>
              <a:t>The World Wide Web Consortium sets standards for HTML and other markup languages </a:t>
            </a:r>
          </a:p>
          <a:p>
            <a:r>
              <a:rPr lang="en-US" dirty="0"/>
              <a:t>Jointly developed standards, rather than ones dictated by one vendor, benefit everyone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Need for Standards</a:t>
            </a:r>
          </a:p>
        </p:txBody>
      </p:sp>
      <p:pic>
        <p:nvPicPr>
          <p:cNvPr id="6" name="Content Placeholder 5" descr="Table 1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6108" y="1447800"/>
            <a:ext cx="7131784" cy="3810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and XHTML – A New Direction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1997, the W3C released XML, the Extensible Markup Language</a:t>
            </a:r>
          </a:p>
          <a:p>
            <a:r>
              <a:rPr lang="en-US" dirty="0"/>
              <a:t>XML is essential to creating applications for the web</a:t>
            </a:r>
          </a:p>
          <a:p>
            <a:r>
              <a:rPr lang="en-US" dirty="0"/>
              <a:t>XML lets developers define their own markup language</a:t>
            </a:r>
          </a:p>
          <a:p>
            <a:r>
              <a:rPr lang="en-US" dirty="0"/>
              <a:t>XML has a stricter syntax than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Rules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Documents must be well-formed</a:t>
            </a:r>
          </a:p>
          <a:p>
            <a:r>
              <a:rPr lang="en-US"/>
              <a:t>All tags must nest properly and not overlap</a:t>
            </a:r>
          </a:p>
          <a:p>
            <a:r>
              <a:rPr lang="en-US"/>
              <a:t>Use all lowercase for element names</a:t>
            </a:r>
          </a:p>
          <a:p>
            <a:r>
              <a:rPr lang="en-US"/>
              <a:t>Always use closing tags</a:t>
            </a:r>
          </a:p>
          <a:p>
            <a:r>
              <a:rPr lang="en-US"/>
              <a:t>Empty elements are signified by a closing slash</a:t>
            </a:r>
          </a:p>
          <a:p>
            <a:r>
              <a:rPr lang="en-US"/>
              <a:t>Attribute values must be contained in quotation marks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XML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&lt;poem&gt;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&lt;title&gt;An Ode to the Web&lt;/title&gt;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&lt;stanza&gt;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&lt;line&gt;So many web sites&lt;/line&gt;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&lt;line&gt;So little time&lt;/line&gt;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&lt;line&gt;And all I want to do&lt;/line&gt;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&lt;line&gt;Is critique their design!&lt;/line&gt;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&lt;/stanza&gt;</a:t>
            </a:r>
          </a:p>
          <a:p>
            <a:pPr>
              <a:buFontTx/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&lt;/poem&gt;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and XHTML – A New Direction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syntax provides a solution to the problem of widely varying HTML coding standards</a:t>
            </a:r>
          </a:p>
          <a:p>
            <a:r>
              <a:rPr lang="en-US" dirty="0"/>
              <a:t>The W3C combined XML and HTML to create XHTML </a:t>
            </a:r>
          </a:p>
          <a:p>
            <a:r>
              <a:rPr lang="en-US" dirty="0"/>
              <a:t>XHTML follows the rules of XML</a:t>
            </a:r>
          </a:p>
          <a:p>
            <a:r>
              <a:rPr lang="en-US" dirty="0"/>
              <a:t>Web developers readily adopted XHTML and CSS to standardize coding</a:t>
            </a:r>
          </a:p>
          <a:p>
            <a:r>
              <a:rPr lang="en-US" dirty="0"/>
              <a:t>Many web sites benefited from leaner standardized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 Pages with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is a </a:t>
            </a:r>
            <a:r>
              <a:rPr lang="en-US" b="1" dirty="0"/>
              <a:t>markup language </a:t>
            </a:r>
            <a:r>
              <a:rPr lang="en-US" dirty="0"/>
              <a:t>that lets you identify common sections of a web page</a:t>
            </a:r>
          </a:p>
          <a:p>
            <a:pPr>
              <a:defRPr/>
            </a:pPr>
            <a:r>
              <a:rPr lang="en-US" dirty="0"/>
              <a:t>Markup elements define each section</a:t>
            </a:r>
          </a:p>
          <a:p>
            <a:pPr>
              <a:defRPr/>
            </a:pPr>
            <a:r>
              <a:rPr lang="en-US" dirty="0"/>
              <a:t>This &lt;h1&gt; element defines text as a first-level heading:</a:t>
            </a:r>
          </a:p>
          <a:p>
            <a:pPr indent="4763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&lt;h1&gt;What is HTML?&lt;/h1&gt;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XHTML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 syntax rules still must be applied because of legacy code</a:t>
            </a:r>
          </a:p>
          <a:p>
            <a:r>
              <a:rPr lang="en-US" dirty="0"/>
              <a:t>Newer versions of XHTML moved too far away from existing web development</a:t>
            </a:r>
          </a:p>
          <a:p>
            <a:r>
              <a:rPr lang="en-US" dirty="0"/>
              <a:t>XHTML was not well received by the development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Proposal for HTML5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Hypertext Application Technology Working Group (WHATWG) proposed HTML5</a:t>
            </a:r>
          </a:p>
          <a:p>
            <a:r>
              <a:rPr lang="en-US" dirty="0"/>
              <a:t>HTML5:</a:t>
            </a:r>
          </a:p>
          <a:p>
            <a:pPr lvl="1"/>
            <a:r>
              <a:rPr lang="en-US" dirty="0"/>
              <a:t>Supports standards-based coding</a:t>
            </a:r>
          </a:p>
          <a:p>
            <a:pPr lvl="1"/>
            <a:r>
              <a:rPr lang="en-US" dirty="0"/>
              <a:t>Compatible with HTML and XHTML </a:t>
            </a:r>
          </a:p>
          <a:p>
            <a:pPr lvl="1"/>
            <a:r>
              <a:rPr lang="en-US" dirty="0"/>
              <a:t>Compatible with CSS</a:t>
            </a:r>
          </a:p>
          <a:p>
            <a:pPr lvl="1"/>
            <a:r>
              <a:rPr lang="en-US" dirty="0"/>
              <a:t>Supports new page layout elements</a:t>
            </a:r>
          </a:p>
          <a:p>
            <a:pPr lvl="1"/>
            <a:r>
              <a:rPr lang="en-US" dirty="0"/>
              <a:t>Application and media compatible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HTML5 attempts to address shortcomings of HTML</a:t>
            </a:r>
          </a:p>
          <a:p>
            <a:pPr lvl="1"/>
            <a:r>
              <a:rPr lang="en-US" dirty="0"/>
              <a:t>Logical sectioning elements</a:t>
            </a:r>
          </a:p>
          <a:p>
            <a:pPr lvl="1"/>
            <a:r>
              <a:rPr lang="en-US" dirty="0"/>
              <a:t>Rich media</a:t>
            </a:r>
          </a:p>
          <a:p>
            <a:pPr lvl="1"/>
            <a:r>
              <a:rPr lang="en-US" dirty="0"/>
              <a:t>Support for applications</a:t>
            </a:r>
          </a:p>
          <a:p>
            <a:r>
              <a:rPr lang="en-US" dirty="0"/>
              <a:t>Removes old features:</a:t>
            </a:r>
          </a:p>
          <a:p>
            <a:pPr lvl="1"/>
            <a:r>
              <a:rPr lang="en-US" dirty="0"/>
              <a:t>All display elements have been removed in favor of CSS </a:t>
            </a:r>
          </a:p>
          <a:p>
            <a:pPr lvl="1"/>
            <a:r>
              <a:rPr lang="en-US" dirty="0"/>
              <a:t>Framesets are gone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HTML5 looks almost exactly like previous versions of HTML </a:t>
            </a:r>
          </a:p>
          <a:p>
            <a:r>
              <a:rPr lang="en-US" dirty="0"/>
              <a:t>The HTML5 &lt;!DOCTYPE&gt; statement is less complicated than in previous versions of HTML</a:t>
            </a:r>
          </a:p>
          <a:p>
            <a:r>
              <a:rPr lang="en-US" dirty="0"/>
              <a:t>The &lt;meta&gt; element specifies the document content type and character set. Many pages leave out this critical piece of information that tells the browser how to correctly interpret your HTML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799"/>
            <a:ext cx="6248400" cy="576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HTML5 offers two syntaxes:</a:t>
            </a:r>
          </a:p>
          <a:p>
            <a:pPr lvl="1"/>
            <a:r>
              <a:rPr lang="en-US" dirty="0"/>
              <a:t>An HTML-compatible syntax</a:t>
            </a:r>
          </a:p>
          <a:p>
            <a:pPr lvl="1"/>
            <a:r>
              <a:rPr lang="en-US" dirty="0"/>
              <a:t>An XML-compatible syntax</a:t>
            </a:r>
          </a:p>
          <a:p>
            <a:r>
              <a:rPr lang="en-US" dirty="0"/>
              <a:t>HTML-compatible syntax</a:t>
            </a:r>
          </a:p>
          <a:p>
            <a:pPr lvl="1"/>
            <a:r>
              <a:rPr lang="en-US" dirty="0"/>
              <a:t>More relaxed syntax</a:t>
            </a:r>
          </a:p>
          <a:p>
            <a:pPr lvl="1"/>
            <a:r>
              <a:rPr lang="en-US" dirty="0"/>
              <a:t>Code shortcuts allowed</a:t>
            </a:r>
          </a:p>
          <a:p>
            <a:r>
              <a:rPr lang="en-US" dirty="0"/>
              <a:t>XML-compatible syntax</a:t>
            </a:r>
          </a:p>
          <a:p>
            <a:pPr lvl="1"/>
            <a:r>
              <a:rPr lang="en-US" dirty="0"/>
              <a:t>Consistent with XHTML</a:t>
            </a:r>
          </a:p>
          <a:p>
            <a:pPr lvl="1"/>
            <a:r>
              <a:rPr lang="en-US" dirty="0"/>
              <a:t>Uses XML syntax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29387"/>
            <a:ext cx="8229600" cy="48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90" y="762000"/>
            <a:ext cx="831262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Correct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best practice to code using syntax that follows the stricter syntax rules, which are based on XML rules</a:t>
            </a:r>
          </a:p>
          <a:p>
            <a:r>
              <a:rPr lang="en-US" dirty="0"/>
              <a:t>The code you create for web content can have multiple purposes and potentially be used in a variety of display and application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the Correct </a:t>
            </a:r>
            <a:r>
              <a:rPr lang="en-US" dirty="0" err="1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Always use a doctype statement</a:t>
            </a:r>
          </a:p>
          <a:p>
            <a:pPr>
              <a:defRPr/>
            </a:pPr>
            <a:r>
              <a:rPr lang="en-US" dirty="0"/>
              <a:t>Using a doctype forces the browser to display in standards mode</a:t>
            </a:r>
          </a:p>
          <a:p>
            <a:pPr>
              <a:defRPr/>
            </a:pPr>
            <a:r>
              <a:rPr lang="en-US" dirty="0"/>
              <a:t>The standard doctype statement for HTML5:</a:t>
            </a:r>
          </a:p>
          <a:p>
            <a:pPr indent="4763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25" y="990600"/>
            <a:ext cx="8897950" cy="446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Correct MIME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Multipurpose Internet Mail Extensions (MIME)  defines content types for the web</a:t>
            </a:r>
          </a:p>
          <a:p>
            <a:pPr>
              <a:defRPr/>
            </a:pPr>
            <a:r>
              <a:rPr lang="en-US" dirty="0"/>
              <a:t>Determines the type of document</a:t>
            </a:r>
          </a:p>
          <a:p>
            <a:pPr>
              <a:defRPr/>
            </a:pPr>
            <a:r>
              <a:rPr lang="en-US" dirty="0"/>
              <a:t>Declared in a &lt;meta&gt; element in the &lt;head&gt; section</a:t>
            </a:r>
          </a:p>
          <a:p>
            <a:pPr>
              <a:defRPr/>
            </a:pPr>
            <a:r>
              <a:rPr lang="en-US" dirty="0"/>
              <a:t>Also contains a character set identifier</a:t>
            </a:r>
          </a:p>
          <a:p>
            <a:pPr>
              <a:defRPr/>
            </a:pPr>
            <a:r>
              <a:rPr lang="en-US" dirty="0"/>
              <a:t>Your &lt;meta&gt; element should look like this:</a:t>
            </a:r>
          </a:p>
          <a:p>
            <a:pPr marL="282575" indent="4763">
              <a:buFontTx/>
              <a:buNone/>
              <a:defRPr/>
            </a:pPr>
            <a:r>
              <a:rPr lang="en-US" dirty="0"/>
              <a:t> 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&lt;meta http-equiv="Content-Type" content="text/html; charset=utf-8"&gt;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Syntactically Correct Code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Documents must be well-formed</a:t>
            </a:r>
          </a:p>
          <a:p>
            <a:r>
              <a:rPr lang="en-US"/>
              <a:t>All tags must nest properly and not overlap</a:t>
            </a:r>
          </a:p>
          <a:p>
            <a:r>
              <a:rPr lang="en-US"/>
              <a:t>Use all lowercase for element names</a:t>
            </a:r>
          </a:p>
          <a:p>
            <a:r>
              <a:rPr lang="en-US"/>
              <a:t>Always use closing tags</a:t>
            </a:r>
          </a:p>
          <a:p>
            <a:r>
              <a:rPr lang="en-US"/>
              <a:t>Empty elements are marked with a closing slash</a:t>
            </a:r>
          </a:p>
          <a:p>
            <a:r>
              <a:rPr lang="en-US"/>
              <a:t>Attribute values must be contained in quotation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Element Categories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Metadata content</a:t>
            </a:r>
          </a:p>
          <a:p>
            <a:r>
              <a:rPr lang="en-US"/>
              <a:t>Flow content</a:t>
            </a:r>
          </a:p>
          <a:p>
            <a:r>
              <a:rPr lang="en-US"/>
              <a:t>Sectioning root</a:t>
            </a:r>
          </a:p>
          <a:p>
            <a:r>
              <a:rPr lang="en-US"/>
              <a:t>Sectioning content</a:t>
            </a:r>
          </a:p>
          <a:p>
            <a:r>
              <a:rPr lang="en-US"/>
              <a:t>Heading content</a:t>
            </a:r>
          </a:p>
          <a:p>
            <a:r>
              <a:rPr lang="en-US"/>
              <a:t>Phrasing content</a:t>
            </a:r>
          </a:p>
          <a:p>
            <a:r>
              <a:rPr lang="en-US"/>
              <a:t>Embedded content</a:t>
            </a:r>
          </a:p>
          <a:p>
            <a:r>
              <a:rPr lang="en-US"/>
              <a:t>Interactive content</a:t>
            </a:r>
          </a:p>
          <a:p>
            <a:r>
              <a:rPr lang="en-US"/>
              <a:t>Transparent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Elements in HTML5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has a number of new elements; see Table 1-2 in the text</a:t>
            </a:r>
          </a:p>
          <a:p>
            <a:r>
              <a:rPr lang="en-US" dirty="0"/>
              <a:t>All elements are supported by all modern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HTML5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Elements can contain attributes that set properties</a:t>
            </a:r>
          </a:p>
          <a:p>
            <a:r>
              <a:rPr lang="en-US"/>
              <a:t>Earlier versions of HTML had more attributes</a:t>
            </a:r>
          </a:p>
          <a:p>
            <a:r>
              <a:rPr lang="en-US"/>
              <a:t>HTML5 has less attributes because of CSS</a:t>
            </a:r>
          </a:p>
          <a:p>
            <a:r>
              <a:rPr lang="en-US"/>
              <a:t>Global attributes can be applied to any element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Obsolete Elements in HTML5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elements have been removed in HTML5, mostly involving presentation effects</a:t>
            </a:r>
          </a:p>
          <a:p>
            <a:r>
              <a:rPr lang="en-US" dirty="0"/>
              <a:t>Framesets are no longer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HTML5 Elements for 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web pages contain common characteristics: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Articles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Footers</a:t>
            </a:r>
          </a:p>
          <a:p>
            <a:pPr lvl="1"/>
            <a:r>
              <a:rPr lang="en-US" dirty="0"/>
              <a:t>Sidebars</a:t>
            </a:r>
          </a:p>
          <a:p>
            <a:r>
              <a:rPr lang="en-US" dirty="0"/>
              <a:t>Until recently, most web pages were marked up with &lt;div&gt; elements and id or class names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417542"/>
            <a:ext cx="6781800" cy="560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HTML5 Elements for 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HTML5 elements for page layout include:</a:t>
            </a:r>
          </a:p>
          <a:p>
            <a:pPr lvl="1"/>
            <a:r>
              <a:rPr lang="en-US" dirty="0"/>
              <a:t>&lt;header&gt; Contains the page header content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 Contains the navigation elements for the page</a:t>
            </a:r>
          </a:p>
          <a:p>
            <a:pPr lvl="1"/>
            <a:r>
              <a:rPr lang="en-US" dirty="0"/>
              <a:t>&lt;article&gt; Contains the primary page content</a:t>
            </a:r>
          </a:p>
          <a:p>
            <a:pPr lvl="1"/>
            <a:r>
              <a:rPr lang="en-US" dirty="0"/>
              <a:t>&lt;section&gt; Defines sections or groupings of page content</a:t>
            </a:r>
          </a:p>
          <a:p>
            <a:pPr lvl="1"/>
            <a:r>
              <a:rPr lang="en-US" dirty="0"/>
              <a:t>&lt;aside&gt; Contains additional content such as a quote or sidebar</a:t>
            </a:r>
          </a:p>
          <a:p>
            <a:pPr lvl="1"/>
            <a:r>
              <a:rPr lang="en-US" dirty="0"/>
              <a:t>&lt;figure&gt; Contains images for the article content</a:t>
            </a:r>
          </a:p>
          <a:p>
            <a:pPr lvl="1"/>
            <a:r>
              <a:rPr lang="en-US" dirty="0"/>
              <a:t>&lt;footer&gt; Contains page footer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HTML5 Elements for 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HTML5 offers a new set of elements for describing document structure</a:t>
            </a:r>
          </a:p>
          <a:p>
            <a:pPr>
              <a:defRPr/>
            </a:pPr>
            <a:r>
              <a:rPr lang="en-US" dirty="0"/>
              <a:t>HTML5 replaces the use of &lt;div&gt; with named elements to structure the page</a:t>
            </a:r>
          </a:p>
          <a:p>
            <a:pPr>
              <a:defRPr/>
            </a:pPr>
            <a:r>
              <a:rPr lang="en-US" dirty="0"/>
              <a:t>The &lt;article&gt; element can be used instead of the &lt;div&gt; element, for example:</a:t>
            </a:r>
          </a:p>
          <a:p>
            <a:pPr indent="4763">
              <a:buFontTx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&lt;article&gt;This is the main content of the web page&lt;/article&gt;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page code is a mixture of the text the user sees in the browser surrounded by a variety of markup elements</a:t>
            </a:r>
          </a:p>
          <a:p>
            <a:r>
              <a:rPr lang="en-US" dirty="0"/>
              <a:t>An </a:t>
            </a:r>
            <a:r>
              <a:rPr lang="en-US" b="1" dirty="0"/>
              <a:t>element</a:t>
            </a:r>
            <a:r>
              <a:rPr lang="en-US" dirty="0"/>
              <a:t> is a pair of HTML tags containing content</a:t>
            </a:r>
          </a:p>
          <a:p>
            <a:r>
              <a:rPr lang="en-US" dirty="0"/>
              <a:t>An HTML tag includes an opening bracket (&lt;), an element name such as h1, and a closing bracket </a:t>
            </a:r>
          </a:p>
          <a:p>
            <a:r>
              <a:rPr lang="en-US" dirty="0"/>
              <a:t>The end tag has a slash ( / ) preceding the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4595"/>
            <a:ext cx="6858000" cy="566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Capabilities in HTML5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and video</a:t>
            </a:r>
          </a:p>
          <a:p>
            <a:r>
              <a:rPr lang="en-US" dirty="0"/>
              <a:t>Drawing canvas</a:t>
            </a:r>
          </a:p>
          <a:p>
            <a:r>
              <a:rPr lang="en-US" dirty="0"/>
              <a:t>Background application processing</a:t>
            </a:r>
          </a:p>
          <a:p>
            <a:r>
              <a:rPr lang="en-US" dirty="0"/>
              <a:t>Local data storage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Good Coding Practices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code that ensures the greatest standards-compliance, presentation, and usefulness of your content</a:t>
            </a:r>
          </a:p>
          <a:p>
            <a:pPr lvl="1"/>
            <a:r>
              <a:rPr lang="en-US" dirty="0"/>
              <a:t>Stick to the standards</a:t>
            </a:r>
          </a:p>
          <a:p>
            <a:pPr lvl="1"/>
            <a:r>
              <a:rPr lang="en-US" dirty="0"/>
              <a:t>Use semantic markup</a:t>
            </a:r>
          </a:p>
          <a:p>
            <a:pPr lvl="1"/>
            <a:r>
              <a:rPr lang="en-US" dirty="0"/>
              <a:t>Validate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 to the Standards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Stick to the W3C standards</a:t>
            </a:r>
          </a:p>
          <a:p>
            <a:r>
              <a:rPr lang="en-US"/>
              <a:t>Separate content from presentation</a:t>
            </a:r>
          </a:p>
          <a:p>
            <a:r>
              <a:rPr lang="en-US"/>
              <a:t>Plan to be accessible to different devices</a:t>
            </a:r>
          </a:p>
          <a:p>
            <a:r>
              <a:rPr lang="en-US"/>
              <a:t>Standardized design is more accessible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Semantic Markup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Semantic markup identifies the intended use of document sections</a:t>
            </a:r>
          </a:p>
          <a:p>
            <a:r>
              <a:rPr lang="en-US"/>
              <a:t>Accurately describes each piece of content</a:t>
            </a:r>
          </a:p>
          <a:p>
            <a:r>
              <a:rPr lang="en-US"/>
              <a:t>Until recently, this logical use of the HTML elements was largely ignored</a:t>
            </a:r>
          </a:p>
          <a:p>
            <a:r>
              <a:rPr lang="en-US"/>
              <a:t>Document elements match the meaning and usage of the document sections: &lt;p&gt; for paragraph, &lt;h1&gt; for top-level heading, and so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Your Code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Valid code conforms to the usage rules of the W3C</a:t>
            </a:r>
          </a:p>
          <a:p>
            <a:r>
              <a:rPr lang="en-US"/>
              <a:t>The lack of valid code is a major problem</a:t>
            </a:r>
          </a:p>
          <a:p>
            <a:r>
              <a:rPr lang="en-US"/>
              <a:t>Valid code enhances browser compatibility, accessibility, and exchange of data</a:t>
            </a:r>
          </a:p>
          <a:p>
            <a:r>
              <a:rPr lang="en-US"/>
              <a:t>The most common mistakes include:</a:t>
            </a:r>
          </a:p>
          <a:p>
            <a:pPr lvl="1"/>
            <a:r>
              <a:rPr lang="en-US"/>
              <a:t>No doctype declaration</a:t>
            </a:r>
          </a:p>
          <a:p>
            <a:pPr lvl="1"/>
            <a:r>
              <a:rPr lang="en-US"/>
              <a:t>Missing closing tags</a:t>
            </a:r>
          </a:p>
          <a:p>
            <a:pPr lvl="1"/>
            <a:r>
              <a:rPr lang="en-US"/>
              <a:t>Missing alt attributes in &lt;img&gt; elements</a:t>
            </a:r>
          </a:p>
          <a:p>
            <a:pPr lvl="1"/>
            <a:r>
              <a:rPr lang="en-US"/>
              <a:t>Incorrect tag nesting</a:t>
            </a:r>
          </a:p>
          <a:p>
            <a:pPr lvl="1"/>
            <a:r>
              <a:rPr lang="en-US"/>
              <a:t>Unquoted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421" y="990600"/>
            <a:ext cx="822315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to check for support of new HTML5 elements</a:t>
            </a:r>
          </a:p>
          <a:p>
            <a:r>
              <a:rPr lang="en-US" dirty="0"/>
              <a:t>Use Cascading Style Sheets</a:t>
            </a:r>
          </a:p>
          <a:p>
            <a:r>
              <a:rPr lang="en-US" dirty="0"/>
              <a:t>Code to the stricter HTML5 standard</a:t>
            </a:r>
          </a:p>
          <a:p>
            <a:r>
              <a:rPr lang="en-US" dirty="0"/>
              <a:t>Use good coding practices</a:t>
            </a:r>
          </a:p>
          <a:p>
            <a:r>
              <a:rPr lang="en-US" dirty="0"/>
              <a:t>Use </a:t>
            </a:r>
            <a:r>
              <a:rPr lang="en-US"/>
              <a:t>semantic markup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HTML elements contain only a single tag. These are known as </a:t>
            </a:r>
            <a:r>
              <a:rPr lang="en-US" b="1" dirty="0"/>
              <a:t>void elements</a:t>
            </a:r>
          </a:p>
          <a:p>
            <a:r>
              <a:rPr lang="en-US" dirty="0"/>
              <a:t>Void elements insert something onto the page, such as a new line using the &lt;</a:t>
            </a:r>
            <a:r>
              <a:rPr lang="en-US" dirty="0" err="1"/>
              <a:t>br</a:t>
            </a:r>
            <a:r>
              <a:rPr lang="en-US" dirty="0"/>
              <a:t>&gt;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07" y="2042160"/>
            <a:ext cx="8995586" cy="298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HTML elements support attributes that let you provide more information about an element</a:t>
            </a:r>
          </a:p>
          <a:p>
            <a:r>
              <a:rPr lang="en-US" dirty="0"/>
              <a:t> Here is an attribute (shown in bold) added to an &lt;h1&gt; element:</a:t>
            </a:r>
          </a:p>
          <a:p>
            <a:pPr indent="4763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&lt;h1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maintitle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"&gt;Main Title of the Document&lt;/h1&gt;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Basic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file contains content text and HTML markup</a:t>
            </a:r>
          </a:p>
          <a:p>
            <a:r>
              <a:rPr lang="en-US" dirty="0"/>
              <a:t>The HTML markup does not appear in the browser</a:t>
            </a:r>
          </a:p>
          <a:p>
            <a:r>
              <a:rPr lang="en-US" dirty="0"/>
              <a:t>The browser interprets the code and displays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1955</Words>
  <Application>Microsoft Office PowerPoint</Application>
  <PresentationFormat>On-screen Show (4:3)</PresentationFormat>
  <Paragraphs>320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Courier New</vt:lpstr>
      <vt:lpstr>Office Theme</vt:lpstr>
      <vt:lpstr>Principles of Web Design 6th Edition</vt:lpstr>
      <vt:lpstr>Objectives</vt:lpstr>
      <vt:lpstr>Creating Web Pages with HTML</vt:lpstr>
      <vt:lpstr>PowerPoint Presentation</vt:lpstr>
      <vt:lpstr>HTML Syntax</vt:lpstr>
      <vt:lpstr>HTML Syntax</vt:lpstr>
      <vt:lpstr>HTML Syntax</vt:lpstr>
      <vt:lpstr>HTML Syntax</vt:lpstr>
      <vt:lpstr>Structure of a Basic Web Page</vt:lpstr>
      <vt:lpstr>Structure of a Basic Web Page</vt:lpstr>
      <vt:lpstr>PowerPoint Presentation</vt:lpstr>
      <vt:lpstr>HTML in the Browser</vt:lpstr>
      <vt:lpstr>PowerPoint Presentation</vt:lpstr>
      <vt:lpstr>Adding Style with CSS</vt:lpstr>
      <vt:lpstr>PowerPoint Presentation</vt:lpstr>
      <vt:lpstr>Adding Style with CSS</vt:lpstr>
      <vt:lpstr>PowerPoint Presentation</vt:lpstr>
      <vt:lpstr>PowerPoint Presentation</vt:lpstr>
      <vt:lpstr>CSS Syntax</vt:lpstr>
      <vt:lpstr>Organizing Information with Hypertext</vt:lpstr>
      <vt:lpstr>The History of HTML</vt:lpstr>
      <vt:lpstr>The History of HTML</vt:lpstr>
      <vt:lpstr>The History of HTML</vt:lpstr>
      <vt:lpstr>A Need for Standards</vt:lpstr>
      <vt:lpstr>A Need for Standards</vt:lpstr>
      <vt:lpstr>XML and XHTML – A New Direction</vt:lpstr>
      <vt:lpstr>XML Syntax Rules</vt:lpstr>
      <vt:lpstr>Sample XML</vt:lpstr>
      <vt:lpstr>XML and XHTML – A New Direction</vt:lpstr>
      <vt:lpstr>Problems with XHTML</vt:lpstr>
      <vt:lpstr>A Proposal for HTML5</vt:lpstr>
      <vt:lpstr>Working with HTML5</vt:lpstr>
      <vt:lpstr>Working with HTML5</vt:lpstr>
      <vt:lpstr>PowerPoint Presentation</vt:lpstr>
      <vt:lpstr>Working with HTML5</vt:lpstr>
      <vt:lpstr>PowerPoint Presentation</vt:lpstr>
      <vt:lpstr>PowerPoint Presentation</vt:lpstr>
      <vt:lpstr>Choosing the Correct Syntax</vt:lpstr>
      <vt:lpstr>Choosing the Correct Doctype</vt:lpstr>
      <vt:lpstr>Choosing the Correct MIME type</vt:lpstr>
      <vt:lpstr>Creating Syntactically Correct Code</vt:lpstr>
      <vt:lpstr>HTML5 Element Categories</vt:lpstr>
      <vt:lpstr>New Elements in HTML5</vt:lpstr>
      <vt:lpstr>Attributes in HTML5</vt:lpstr>
      <vt:lpstr>Obsolete Elements in HTML5</vt:lpstr>
      <vt:lpstr>Using HTML5 Elements for Page Structure</vt:lpstr>
      <vt:lpstr>PowerPoint Presentation</vt:lpstr>
      <vt:lpstr>Using HTML5 Elements for Page Structure</vt:lpstr>
      <vt:lpstr>Using HTML5 Elements for Page Structure</vt:lpstr>
      <vt:lpstr>PowerPoint Presentation</vt:lpstr>
      <vt:lpstr>Interactive Capabilities in HTML5</vt:lpstr>
      <vt:lpstr>Using Good Coding Practices</vt:lpstr>
      <vt:lpstr>Stick to the Standards</vt:lpstr>
      <vt:lpstr>Use Semantic Markup</vt:lpstr>
      <vt:lpstr>Validate Your Code</vt:lpstr>
      <vt:lpstr>PowerPoint Presentation</vt:lpstr>
      <vt:lpstr>Summary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19</cp:revision>
  <dcterms:created xsi:type="dcterms:W3CDTF">2014-07-02T16:28:28Z</dcterms:created>
  <dcterms:modified xsi:type="dcterms:W3CDTF">2017-01-06T04:38:02Z</dcterms:modified>
</cp:coreProperties>
</file>