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0" r:id="rId5"/>
    <p:sldId id="277" r:id="rId6"/>
    <p:sldId id="278" r:id="rId7"/>
    <p:sldId id="279" r:id="rId8"/>
    <p:sldId id="261" r:id="rId9"/>
    <p:sldId id="262" r:id="rId10"/>
    <p:sldId id="280" r:id="rId11"/>
    <p:sldId id="281" r:id="rId12"/>
    <p:sldId id="284" r:id="rId13"/>
    <p:sldId id="283" r:id="rId14"/>
    <p:sldId id="282" r:id="rId15"/>
    <p:sldId id="286" r:id="rId16"/>
    <p:sldId id="290" r:id="rId17"/>
    <p:sldId id="289" r:id="rId18"/>
    <p:sldId id="288" r:id="rId19"/>
    <p:sldId id="292" r:id="rId20"/>
    <p:sldId id="306" r:id="rId21"/>
    <p:sldId id="295" r:id="rId22"/>
    <p:sldId id="293" r:id="rId23"/>
    <p:sldId id="307" r:id="rId24"/>
    <p:sldId id="308" r:id="rId25"/>
    <p:sldId id="294" r:id="rId26"/>
    <p:sldId id="299" r:id="rId27"/>
    <p:sldId id="298" r:id="rId28"/>
    <p:sldId id="297" r:id="rId29"/>
    <p:sldId id="296" r:id="rId30"/>
    <p:sldId id="305" r:id="rId31"/>
    <p:sldId id="304" r:id="rId32"/>
    <p:sldId id="303" r:id="rId33"/>
    <p:sldId id="302" r:id="rId34"/>
    <p:sldId id="309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318" r:id="rId45"/>
    <p:sldId id="276" r:id="rId46"/>
    <p:sldId id="330" r:id="rId47"/>
    <p:sldId id="327" r:id="rId48"/>
    <p:sldId id="328" r:id="rId49"/>
    <p:sldId id="329" r:id="rId50"/>
    <p:sldId id="319" r:id="rId51"/>
    <p:sldId id="323" r:id="rId52"/>
    <p:sldId id="331" r:id="rId53"/>
    <p:sldId id="32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1FDC-0DC5-474C-9077-49A3EB53E99B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3C06-C17D-40A8-992E-8A7E62FB2E9E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9DD-A7B3-47CC-85AF-F117C682BCDB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8" name="Rectangle 7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A7B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299857" y="4806044"/>
              <a:ext cx="544286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38875"/>
              <a:ext cx="1762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232B-922D-4179-A189-1D97B201C4EC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F1E-005C-4ACD-9931-26811DB44341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4842-AAD1-47EB-81CC-6ED3B2C8A81B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61FE-F27E-476B-8291-ABBB3EC78F82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FEDB-7D44-4ED3-8D4F-84D2ED76A94E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5101-2FBB-4B71-B828-DB8C1F160B79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4ED6-7D6F-4FEA-BFCD-B63E984A2055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8616-51D2-421B-979B-DBF1350448F7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C07B-9FFF-475C-85E7-EB6F07D26F05}" type="datetime1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Web Design</a:t>
            </a:r>
            <a:br>
              <a:rPr lang="en-US" dirty="0"/>
            </a:b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Chapter 3 – Site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Construction and Content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begins when the design stage is mostly complete </a:t>
            </a:r>
          </a:p>
          <a:p>
            <a:r>
              <a:rPr lang="en-US" dirty="0"/>
              <a:t>This stage includes technical development of the site</a:t>
            </a:r>
          </a:p>
          <a:p>
            <a:r>
              <a:rPr lang="en-US" dirty="0"/>
              <a:t>Some testing will occur during this stage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and User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assurance validates the technology of the site</a:t>
            </a:r>
          </a:p>
          <a:p>
            <a:r>
              <a:rPr lang="en-US" dirty="0"/>
              <a:t>User testing validates the design</a:t>
            </a:r>
          </a:p>
          <a:p>
            <a:r>
              <a:rPr lang="en-US" dirty="0"/>
              <a:t>Cross-platform testing and usability testing ensure users can access content easily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and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site is published to the web</a:t>
            </a:r>
          </a:p>
          <a:p>
            <a:r>
              <a:rPr lang="en-US" dirty="0"/>
              <a:t>Promotion of the site begins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when the site goes live and continues throughout the life of the project</a:t>
            </a:r>
          </a:p>
          <a:p>
            <a:r>
              <a:rPr lang="en-US" dirty="0"/>
              <a:t>Keeping content fresh is vital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Site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defRPr/>
            </a:pPr>
            <a:r>
              <a:rPr lang="en-US" dirty="0"/>
              <a:t>Who is the client for the site? 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dirty="0"/>
              <a:t>Can you write a two- or three-paragraph mission statement that briefly states the site’s goals?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dirty="0"/>
              <a:t>What do you envision as the goal of the site?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dirty="0"/>
              <a:t>What do you (or your company or organization) hope to gain from creating and maintaining a web site?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dirty="0"/>
              <a:t>What are the requirements for the web site?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Site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requirements feasible?</a:t>
            </a:r>
          </a:p>
          <a:p>
            <a:r>
              <a:rPr lang="en-US" dirty="0"/>
              <a:t>How will you judge the success of the site?</a:t>
            </a:r>
          </a:p>
          <a:p>
            <a:r>
              <a:rPr lang="en-US" dirty="0"/>
              <a:t>Who is the target audience?</a:t>
            </a:r>
          </a:p>
          <a:p>
            <a:r>
              <a:rPr lang="en-US" dirty="0"/>
              <a:t>What are the limiting technical factors?</a:t>
            </a:r>
          </a:p>
          <a:p>
            <a:r>
              <a:rPr lang="en-US" dirty="0"/>
              <a:t>What is the budget?</a:t>
            </a:r>
          </a:p>
          <a:p>
            <a:r>
              <a:rPr lang="en-US" dirty="0"/>
              <a:t>Is this a new site or an upgrade?</a:t>
            </a:r>
          </a:p>
          <a:p>
            <a:pPr marL="457200" indent="-457200">
              <a:lnSpc>
                <a:spcPct val="80000"/>
              </a:lnSpc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Content Goal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/>
              <a:t>Examine closely what type of site you are building</a:t>
            </a:r>
          </a:p>
          <a:p>
            <a:pPr marL="457200" indent="-457200">
              <a:defRPr/>
            </a:pPr>
            <a:r>
              <a:rPr lang="en-US" dirty="0"/>
              <a:t>Your objectives and your users’ objectives may be quite different </a:t>
            </a:r>
          </a:p>
          <a:p>
            <a:pPr marL="457200" indent="-457200">
              <a:defRPr/>
            </a:pPr>
            <a:r>
              <a:rPr lang="en-US" dirty="0"/>
              <a:t>Adopt your users’ perspective </a:t>
            </a:r>
          </a:p>
          <a:p>
            <a:pPr marL="457200" indent="-457200">
              <a:defRPr/>
            </a:pPr>
            <a:r>
              <a:rPr lang="en-US" dirty="0"/>
              <a:t>Think about the type of content you’re presenting and look to the web for examples of how best to present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Content Goal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defRPr/>
            </a:pPr>
            <a:r>
              <a:rPr lang="en-US" sz="2800" dirty="0"/>
              <a:t>Types of web sites: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Billboard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Publishing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Portal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Special interest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Blog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Social networking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Content Goal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dirty="0"/>
              <a:t>Types of web sites: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Wikis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RSS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Virtual gallery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E-commerce, catalog, online shopping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Product support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sz="2600" dirty="0"/>
              <a:t>Intranet/Extranet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Your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sz="2800" dirty="0"/>
              <a:t>Produce an audience definition:</a:t>
            </a:r>
          </a:p>
          <a:p>
            <a:pPr marL="857250" lvl="1" indent="-457200">
              <a:defRPr/>
            </a:pPr>
            <a:r>
              <a:rPr lang="en-US" sz="2600" dirty="0"/>
              <a:t>What is it that users want when they come to your site? </a:t>
            </a:r>
          </a:p>
          <a:p>
            <a:pPr marL="857250" lvl="1" indent="-457200">
              <a:defRPr/>
            </a:pPr>
            <a:r>
              <a:rPr lang="en-US" sz="2600" dirty="0"/>
              <a:t>How can you attract them and entice them to return for repeat visits? </a:t>
            </a:r>
          </a:p>
          <a:p>
            <a:pPr marL="857250" lvl="1" indent="-457200">
              <a:defRPr/>
            </a:pPr>
            <a:r>
              <a:rPr lang="en-US" sz="2600" dirty="0"/>
              <a:t>What type of computer and connection speed do your typical visitors have?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Understand the web site development process</a:t>
            </a:r>
          </a:p>
          <a:p>
            <a:r>
              <a:rPr lang="en-US" dirty="0"/>
              <a:t>Create a site specification</a:t>
            </a:r>
          </a:p>
          <a:p>
            <a:r>
              <a:rPr lang="en-US" dirty="0"/>
              <a:t>Identify the content goal</a:t>
            </a:r>
          </a:p>
          <a:p>
            <a:r>
              <a:rPr lang="en-US" dirty="0"/>
              <a:t>Analyze your audience</a:t>
            </a:r>
          </a:p>
          <a:p>
            <a:r>
              <a:rPr lang="en-US" dirty="0"/>
              <a:t>Build a web site development team</a:t>
            </a:r>
          </a:p>
          <a:p>
            <a:r>
              <a:rPr lang="en-US" dirty="0"/>
              <a:t>Create conventions for filenames and URLs</a:t>
            </a:r>
          </a:p>
          <a:p>
            <a:r>
              <a:rPr lang="en-US" dirty="0"/>
              <a:t>Set a directory structure</a:t>
            </a:r>
          </a:p>
          <a:p>
            <a:r>
              <a:rPr lang="en-US" dirty="0"/>
              <a:t>Create a site storyboard</a:t>
            </a:r>
          </a:p>
          <a:p>
            <a:r>
              <a:rPr lang="en-US" dirty="0"/>
              <a:t>Publish your web site</a:t>
            </a:r>
          </a:p>
          <a:p>
            <a:r>
              <a:rPr lang="en-US" dirty="0"/>
              <a:t>Test your web site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 descr="Figure 3-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129506" y="304801"/>
            <a:ext cx="6884988" cy="566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Your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defRPr/>
            </a:pPr>
            <a:r>
              <a:rPr lang="en-US" sz="2800" dirty="0"/>
              <a:t>Who are the typical members of your audience? </a:t>
            </a:r>
          </a:p>
          <a:p>
            <a:pPr marL="857250" lvl="1">
              <a:lnSpc>
                <a:spcPct val="80000"/>
              </a:lnSpc>
              <a:defRPr/>
            </a:pPr>
            <a:r>
              <a:rPr lang="en-US" sz="2600" dirty="0"/>
              <a:t>Are they male or female? </a:t>
            </a:r>
          </a:p>
          <a:p>
            <a:pPr marL="857250" lvl="1">
              <a:lnSpc>
                <a:spcPct val="80000"/>
              </a:lnSpc>
              <a:defRPr/>
            </a:pPr>
            <a:r>
              <a:rPr lang="en-US" sz="2600" dirty="0"/>
              <a:t>What level of education do they have? </a:t>
            </a:r>
          </a:p>
          <a:p>
            <a:pPr marL="857250" lvl="1">
              <a:lnSpc>
                <a:spcPct val="80000"/>
              </a:lnSpc>
              <a:defRPr/>
            </a:pPr>
            <a:r>
              <a:rPr lang="en-US" sz="2600" dirty="0"/>
              <a:t>What is their reading and vocabulary level? </a:t>
            </a:r>
          </a:p>
          <a:p>
            <a:pPr marL="857250" lvl="1">
              <a:lnSpc>
                <a:spcPct val="80000"/>
              </a:lnSpc>
              <a:defRPr/>
            </a:pPr>
            <a:r>
              <a:rPr lang="en-US" sz="2600" dirty="0"/>
              <a:t>What level of technical aptitude do they have?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sz="2800" dirty="0"/>
              <a:t>Why do people come to your site? </a:t>
            </a:r>
          </a:p>
          <a:p>
            <a:pPr marL="857250" lvl="1">
              <a:lnSpc>
                <a:spcPct val="80000"/>
              </a:lnSpc>
              <a:defRPr/>
            </a:pPr>
            <a:r>
              <a:rPr lang="en-US" sz="2600" dirty="0"/>
              <a:t>Do they want information? </a:t>
            </a:r>
          </a:p>
          <a:p>
            <a:pPr marL="857250" lvl="1">
              <a:lnSpc>
                <a:spcPct val="80000"/>
              </a:lnSpc>
              <a:defRPr/>
            </a:pPr>
            <a:r>
              <a:rPr lang="en-US" sz="2600" dirty="0"/>
              <a:t>Do they want to download files? </a:t>
            </a:r>
          </a:p>
          <a:p>
            <a:pPr marL="857250" lvl="1">
              <a:lnSpc>
                <a:spcPct val="80000"/>
              </a:lnSpc>
              <a:defRPr/>
            </a:pPr>
            <a:r>
              <a:rPr lang="en-US" sz="2600" dirty="0"/>
              <a:t>Are they looking for links to other web sites?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 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analytics are statistics gathered by web servers</a:t>
            </a:r>
          </a:p>
          <a:p>
            <a:r>
              <a:rPr lang="en-US" dirty="0"/>
              <a:t>Reporting tools can analyze the statistics</a:t>
            </a:r>
          </a:p>
          <a:p>
            <a:r>
              <a:rPr lang="en-US" dirty="0"/>
              <a:t>You can track user activity on your web site</a:t>
            </a:r>
          </a:p>
          <a:p>
            <a:r>
              <a:rPr lang="en-US" dirty="0"/>
              <a:t>You can see where your visitors come from and which pages they like the best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 descr="Figure 3-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90500" y="1822384"/>
            <a:ext cx="8763000" cy="335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 descr="Figure 3-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66601" y="341312"/>
            <a:ext cx="8010798" cy="567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Technology Issues and Accessibility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where users are geographically located and what their technology level might be</a:t>
            </a:r>
          </a:p>
          <a:p>
            <a:r>
              <a:rPr lang="en-US" dirty="0"/>
              <a:t>Test in different environments and with different technologies</a:t>
            </a:r>
          </a:p>
          <a:p>
            <a:r>
              <a:rPr lang="en-US" dirty="0"/>
              <a:t>Consider the physical capabilities of your users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Technology Issues and Accessibility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Identify accessibility constraints</a:t>
            </a:r>
          </a:p>
          <a:p>
            <a:r>
              <a:rPr lang="en-US" dirty="0"/>
              <a:t>Review the WCAG 2.0 and section 508 guidelines</a:t>
            </a:r>
          </a:p>
          <a:p>
            <a:r>
              <a:rPr lang="en-US" dirty="0"/>
              <a:t>In new sites, plan for accessibility </a:t>
            </a:r>
          </a:p>
          <a:p>
            <a:r>
              <a:rPr lang="en-US" dirty="0"/>
              <a:t>In existing sites, assess the current accessibility</a:t>
            </a:r>
          </a:p>
          <a:p>
            <a:r>
              <a:rPr lang="en-US" dirty="0"/>
              <a:t>Look to other real-life accessibility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use software that matches the complexity needs of your site</a:t>
            </a:r>
          </a:p>
          <a:p>
            <a:r>
              <a:rPr lang="en-US" dirty="0"/>
              <a:t>Move up to more advanced tools as your skills grow</a:t>
            </a:r>
          </a:p>
          <a:p>
            <a:r>
              <a:rPr lang="en-US" dirty="0"/>
              <a:t>Learn to use graphics tools as well</a:t>
            </a:r>
          </a:p>
          <a:p>
            <a:r>
              <a:rPr lang="en-US" dirty="0"/>
              <a:t>Look to shareware and freeware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Web Site 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</a:t>
            </a:r>
          </a:p>
          <a:p>
            <a:r>
              <a:rPr lang="en-US" dirty="0"/>
              <a:t>HTML developers</a:t>
            </a:r>
          </a:p>
          <a:p>
            <a:r>
              <a:rPr lang="en-US" dirty="0"/>
              <a:t>Designers</a:t>
            </a:r>
          </a:p>
          <a:p>
            <a:r>
              <a:rPr lang="en-US" dirty="0"/>
              <a:t>Writers and information designers</a:t>
            </a:r>
          </a:p>
          <a:p>
            <a:r>
              <a:rPr lang="en-US" dirty="0"/>
              <a:t>Application developers</a:t>
            </a:r>
          </a:p>
          <a:p>
            <a:r>
              <a:rPr lang="en-US" dirty="0"/>
              <a:t>Database administrators</a:t>
            </a:r>
          </a:p>
          <a:p>
            <a:r>
              <a:rPr lang="en-US" dirty="0"/>
              <a:t>Server administrators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naming conventions vary across operating systems</a:t>
            </a:r>
          </a:p>
          <a:p>
            <a:r>
              <a:rPr lang="en-US" dirty="0"/>
              <a:t>The ISO 9660 standard works across all operating systems</a:t>
            </a:r>
          </a:p>
          <a:p>
            <a:r>
              <a:rPr lang="en-US" dirty="0"/>
              <a:t>Leave out special characters</a:t>
            </a:r>
          </a:p>
          <a:p>
            <a:r>
              <a:rPr lang="en-US" dirty="0"/>
              <a:t>Use the correct file extensions</a:t>
            </a:r>
          </a:p>
          <a:p>
            <a:r>
              <a:rPr lang="en-US" dirty="0"/>
              <a:t>Use underscores instead of spaces</a:t>
            </a:r>
          </a:p>
          <a:p>
            <a:r>
              <a:rPr lang="en-US" dirty="0"/>
              <a:t>Use all lowercase letters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Web Site Development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good project plan</a:t>
            </a:r>
          </a:p>
          <a:p>
            <a:r>
              <a:rPr lang="en-US" dirty="0"/>
              <a:t>Larger projects need a project manager</a:t>
            </a:r>
          </a:p>
          <a:p>
            <a:r>
              <a:rPr lang="en-US" dirty="0"/>
              <a:t>Adopt a development framework</a:t>
            </a:r>
          </a:p>
          <a:p>
            <a:r>
              <a:rPr lang="en-US" dirty="0"/>
              <a:t>The project life cycle encompasses the entire project from start to finish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Table 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6310" y="457200"/>
            <a:ext cx="7351381" cy="5486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14800" y="5562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Unix is a case sensitive operating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Correct File Naming Conventions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Filenames should work across all operating systems.</a:t>
            </a:r>
          </a:p>
          <a:p>
            <a:r>
              <a:rPr lang="en-US" dirty="0"/>
              <a:t>Don’t use spaces in your filenames; use underscores instead. Instead of </a:t>
            </a:r>
            <a:r>
              <a:rPr lang="en-US" i="1" dirty="0"/>
              <a:t>about web design.html, use about_web_design.html</a:t>
            </a:r>
          </a:p>
          <a:p>
            <a:r>
              <a:rPr lang="en-US" dirty="0"/>
              <a:t>Avoid all special characters. Stick to letters, numbers, dashes, and underscores</a:t>
            </a:r>
          </a:p>
          <a:p>
            <a:r>
              <a:rPr lang="en-US" dirty="0"/>
              <a:t>Use all lowercase letters for your filenames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Complete or Partial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URLs are the unique address of a file on the web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Figure 3-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95300" y="3048000"/>
            <a:ext cx="8153400" cy="214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Complete or Partial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URLs locate a file that resides on your own computer or server</a:t>
            </a:r>
          </a:p>
          <a:p>
            <a:endParaRPr lang="en-US" dirty="0"/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=“mobility.htm"&gt;link text&lt;/a&gt;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build a site on a development computer but host it on a different computer</a:t>
            </a:r>
          </a:p>
          <a:p>
            <a:r>
              <a:rPr lang="en-US" dirty="0"/>
              <a:t>The files for your web site must be transferred from the development computer to the hosting computer</a:t>
            </a:r>
          </a:p>
          <a:p>
            <a:r>
              <a:rPr lang="en-US" dirty="0"/>
              <a:t>Your file structure must be transferable</a:t>
            </a:r>
          </a:p>
          <a:p>
            <a:r>
              <a:rPr lang="en-US" dirty="0"/>
              <a:t>Use relative paths to indicate file locations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Folder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1" descr="Figure 3-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19200" y="1600200"/>
            <a:ext cx="6705600" cy="432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Folder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 descr="Figure 3-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30783" y="1600200"/>
            <a:ext cx="6682435" cy="425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Segregated Hierarchical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" name="Picture 1" descr="Figure 3-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720292" y="1600200"/>
            <a:ext cx="544054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" name="Picture 1" descr="Figure 3-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143000" y="1258866"/>
            <a:ext cx="6477000" cy="34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81000" y="4845784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guides the user along a straightforward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Book-like presentation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" name="Picture 1" descr="Figure 3-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90826" y="1407309"/>
            <a:ext cx="3953174" cy="4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216669"/>
            <a:ext cx="53152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perfect for computer-based training content such as tutorials procedures.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users can leave the lesson structure and return at any time (hypertext).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table of contents, index, and site map pages are linked to—and from—all pages in the site.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 3-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57300" y="406510"/>
            <a:ext cx="6629400" cy="5613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 descr="Figure 3-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828994" y="1295400"/>
            <a:ext cx="6315006" cy="45805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2400" y="1417638"/>
            <a:ext cx="358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Nonlinear :  browsing freely.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Needs standardized navigation bar.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" name="Picture 1" descr="Figure 3-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3905510" y="1452085"/>
            <a:ext cx="5219701" cy="46397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600200"/>
            <a:ext cx="39055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most information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The section pages break up and organize the content at different levels throughout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Navigation is primarily linear within the content sections.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" name="Picture 1" descr="Figure 3-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198973" y="1295400"/>
            <a:ext cx="493705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417638"/>
            <a:ext cx="419897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/>
              <a:t>It is similar to the hierarchical structure, except that every topic area is an island of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/>
              <a:t>All pages contain a navigation bar with links to the section pages, main page, and site map.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 3-1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755219" y="1400937"/>
            <a:ext cx="4373123" cy="46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1600200"/>
            <a:ext cx="47552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/>
              <a:t>It is ideally suited to online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/>
              <a:t> The user can browse or search for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/>
              <a:t>The user can add/drop items to shopping carts.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/>
              <a:t>Then they review items then checkout.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/>
              <a:t>The site Processes payments using credit cards, shopping cards, etc..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 Web Hosting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hosting service hosts your web site</a:t>
            </a:r>
          </a:p>
          <a:p>
            <a:r>
              <a:rPr lang="en-US" dirty="0"/>
              <a:t>Select a web hosting service appropriate to the size of your web site</a:t>
            </a:r>
          </a:p>
          <a:p>
            <a:r>
              <a:rPr lang="en-US" dirty="0"/>
              <a:t>Check for the following features</a:t>
            </a:r>
          </a:p>
          <a:p>
            <a:pPr lvl="1"/>
            <a:r>
              <a:rPr lang="en-US" dirty="0"/>
              <a:t>Accessible technical support</a:t>
            </a:r>
          </a:p>
          <a:p>
            <a:pPr lvl="1"/>
            <a:r>
              <a:rPr lang="en-US" dirty="0"/>
              <a:t>E-mail addresses</a:t>
            </a:r>
          </a:p>
          <a:p>
            <a:pPr lvl="1"/>
            <a:r>
              <a:rPr lang="en-US" dirty="0"/>
              <a:t>SQL database support</a:t>
            </a:r>
          </a:p>
          <a:p>
            <a:pPr lvl="1"/>
            <a:r>
              <a:rPr lang="en-US" dirty="0"/>
              <a:t>Secure socket layer 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Domain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" name="Picture 1" descr="Figure 3-1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09600" y="1676400"/>
            <a:ext cx="7924800" cy="431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Hosting Service Comparison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 web host local or national?</a:t>
            </a:r>
          </a:p>
          <a:p>
            <a:r>
              <a:rPr lang="en-US" dirty="0"/>
              <a:t>What are the details of the different hosting packages? </a:t>
            </a:r>
          </a:p>
          <a:p>
            <a:r>
              <a:rPr lang="en-US" dirty="0"/>
              <a:t>Are there bandwidth limits for the number of visitors your site receives per month?</a:t>
            </a:r>
          </a:p>
          <a:p>
            <a:r>
              <a:rPr lang="en-US" dirty="0"/>
              <a:t>Does the web host offer technical support? </a:t>
            </a:r>
          </a:p>
          <a:p>
            <a:r>
              <a:rPr lang="en-US" dirty="0"/>
              <a:t>How many e-mail addresses do you get?</a:t>
            </a:r>
          </a:p>
          <a:p>
            <a:r>
              <a:rPr lang="en-US" dirty="0"/>
              <a:t>Does the web host provide software and offer support for the latest connection technologies?</a:t>
            </a:r>
          </a:p>
          <a:p>
            <a:r>
              <a:rPr lang="en-US" dirty="0"/>
              <a:t>Does the web host offer enhanced services?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Your Files with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publish pages on the web, you must send your HTML code, images, and other files to the web server</a:t>
            </a:r>
          </a:p>
          <a:p>
            <a:r>
              <a:rPr lang="en-US" dirty="0"/>
              <a:t>FTP software let you transfer the files</a:t>
            </a:r>
          </a:p>
          <a:p>
            <a:r>
              <a:rPr lang="en-US" dirty="0"/>
              <a:t>Some HTML-editing software has built-in FTP</a:t>
            </a:r>
          </a:p>
          <a:p>
            <a:r>
              <a:rPr lang="en-US" dirty="0"/>
              <a:t>There are many shareware and freeware FTP programs to choose from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browsers</a:t>
            </a:r>
          </a:p>
          <a:p>
            <a:r>
              <a:rPr lang="en-US" dirty="0"/>
              <a:t>Multiple operating systems, devices</a:t>
            </a:r>
          </a:p>
          <a:p>
            <a:r>
              <a:rPr lang="en-US" dirty="0"/>
              <a:t>Connection speeds</a:t>
            </a:r>
          </a:p>
          <a:p>
            <a:r>
              <a:rPr lang="en-US" dirty="0"/>
              <a:t>Display types</a:t>
            </a:r>
          </a:p>
          <a:p>
            <a:r>
              <a:rPr lang="en-US" dirty="0"/>
              <a:t>Link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 your subjects </a:t>
            </a:r>
          </a:p>
          <a:p>
            <a:r>
              <a:rPr lang="en-US" dirty="0"/>
              <a:t>Formalize your testing</a:t>
            </a:r>
          </a:p>
          <a:p>
            <a:r>
              <a:rPr lang="en-US" dirty="0"/>
              <a:t>Develop a feedback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client presents the requirements for the site</a:t>
            </a:r>
          </a:p>
          <a:p>
            <a:r>
              <a:rPr lang="en-US" dirty="0"/>
              <a:t>Requirements are the list of customer needs</a:t>
            </a:r>
          </a:p>
          <a:p>
            <a:r>
              <a:rPr lang="en-US" dirty="0"/>
              <a:t>The project team breaks the requirements down to tasks</a:t>
            </a:r>
          </a:p>
          <a:p>
            <a:r>
              <a:rPr lang="en-US" dirty="0"/>
              <a:t>The team prepares a project specification that contains:</a:t>
            </a:r>
          </a:p>
          <a:p>
            <a:pPr lvl="1"/>
            <a:r>
              <a:rPr lang="en-US" dirty="0"/>
              <a:t>Page layout sketches</a:t>
            </a:r>
          </a:p>
          <a:p>
            <a:pPr lvl="1"/>
            <a:r>
              <a:rPr lang="en-US" dirty="0"/>
              <a:t>Audience definition</a:t>
            </a:r>
          </a:p>
          <a:p>
            <a:pPr lvl="1"/>
            <a:r>
              <a:rPr lang="en-US" dirty="0"/>
              <a:t>Technical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Did you find the information you needed?</a:t>
            </a:r>
          </a:p>
          <a:p>
            <a:r>
              <a:rPr lang="en-US" dirty="0"/>
              <a:t>Was it easy or difficult to access the information you needed?</a:t>
            </a:r>
          </a:p>
          <a:p>
            <a:r>
              <a:rPr lang="en-US" dirty="0"/>
              <a:t>Did you find the web site visually attractive?</a:t>
            </a:r>
          </a:p>
          <a:p>
            <a:r>
              <a:rPr lang="en-US" dirty="0"/>
              <a:t>Did you find the content easy to read?</a:t>
            </a:r>
          </a:p>
          <a:p>
            <a:r>
              <a:rPr lang="en-US" dirty="0"/>
              <a:t>Did you find the web site easy to navigate?</a:t>
            </a:r>
          </a:p>
          <a:p>
            <a:r>
              <a:rPr lang="en-US" dirty="0"/>
              <a:t>Did you think the information was presented correctly?</a:t>
            </a:r>
          </a:p>
          <a:p>
            <a:r>
              <a:rPr lang="en-US" dirty="0"/>
              <a:t>Did the information have enough depth?</a:t>
            </a:r>
          </a:p>
          <a:p>
            <a:r>
              <a:rPr lang="en-US" dirty="0"/>
              <a:t>What area of the web site did you like the best? Why?</a:t>
            </a:r>
          </a:p>
          <a:p>
            <a:r>
              <a:rPr lang="en-US" dirty="0"/>
              <a:t>What area of the web site did you like the least? Why?</a:t>
            </a:r>
          </a:p>
          <a:p>
            <a:r>
              <a:rPr lang="en-US" dirty="0"/>
              <a:t>Would you recommend the web site to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successful web site is the result of careful planning</a:t>
            </a:r>
          </a:p>
          <a:p>
            <a:r>
              <a:rPr lang="en-US" dirty="0"/>
              <a:t>Become familiar with the web development lifecycle</a:t>
            </a:r>
          </a:p>
          <a:p>
            <a:r>
              <a:rPr lang="en-US" dirty="0"/>
              <a:t>Start with pencil and paper</a:t>
            </a:r>
          </a:p>
          <a:p>
            <a:r>
              <a:rPr lang="en-US" dirty="0"/>
              <a:t>Write a site specification document</a:t>
            </a:r>
          </a:p>
          <a:p>
            <a:r>
              <a:rPr lang="en-US" dirty="0"/>
              <a:t>Identify the content goal</a:t>
            </a:r>
          </a:p>
          <a:p>
            <a:r>
              <a:rPr lang="en-US" dirty="0"/>
              <a:t>Analyze your audience</a:t>
            </a:r>
          </a:p>
          <a:p>
            <a:r>
              <a:rPr lang="en-US" dirty="0"/>
              <a:t>An effective site is a team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Secure Socket Layer (SSL)—Communications software that allows transmission of encrypted secure messages over the Internet. </a:t>
            </a:r>
          </a:p>
          <a:p>
            <a:r>
              <a:rPr lang="en-US" dirty="0"/>
              <a:t>Uniform Resource Locator (URL)—The global address of documents and other resources on the web.</a:t>
            </a:r>
          </a:p>
          <a:p>
            <a:r>
              <a:rPr lang="en-US" dirty="0"/>
              <a:t>web analytics—The analysis of statistics that are gathered by web servers.</a:t>
            </a:r>
          </a:p>
          <a:p>
            <a:r>
              <a:rPr lang="en-US" dirty="0"/>
              <a:t>web server—A computer connected to the Internet that runs server software. The software lets the computer use the Hypertext Transfer Protocol (HTTP) to serve HTML files to web browser clients.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8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portable filename conventions</a:t>
            </a:r>
          </a:p>
          <a:p>
            <a:r>
              <a:rPr lang="en-US" dirty="0"/>
              <a:t>Create an information structure for your site</a:t>
            </a:r>
          </a:p>
          <a:p>
            <a:r>
              <a:rPr lang="en-US" dirty="0"/>
              <a:t>Shop carefully when seeking a web host</a:t>
            </a:r>
          </a:p>
          <a:p>
            <a:r>
              <a:rPr lang="en-US" dirty="0"/>
              <a:t>Learn to use FTP software</a:t>
            </a:r>
          </a:p>
          <a:p>
            <a:r>
              <a:rPr lang="en-US" dirty="0"/>
              <a:t>Test, test, test!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Design and Taxonomy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analysis guides the design of site content</a:t>
            </a:r>
          </a:p>
          <a:p>
            <a:r>
              <a:rPr lang="en-US" dirty="0"/>
              <a:t>Goal is to create meaningful content navigation</a:t>
            </a:r>
          </a:p>
          <a:p>
            <a:r>
              <a:rPr lang="en-US" dirty="0"/>
              <a:t>Taxonomy is a classification and naming of contents in a hierarchy</a:t>
            </a:r>
          </a:p>
          <a:p>
            <a:r>
              <a:rPr lang="en-US" dirty="0"/>
              <a:t>The taxonomy of the site structures the topic hierarchy and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 Design and Page Template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Designers prepare sketches and page mockups to represent page layouts</a:t>
            </a:r>
          </a:p>
          <a:p>
            <a:r>
              <a:rPr lang="en-US" dirty="0"/>
              <a:t>All page layouts start with a mockup</a:t>
            </a:r>
          </a:p>
          <a:p>
            <a:r>
              <a:rPr lang="en-US" dirty="0"/>
              <a:t>Mockups can be easily edited based on feedback</a:t>
            </a:r>
          </a:p>
          <a:p>
            <a:r>
              <a:rPr lang="en-US" dirty="0"/>
              <a:t>Wireframes document a more stable page design</a:t>
            </a:r>
          </a:p>
          <a:p>
            <a:r>
              <a:rPr lang="en-US" dirty="0"/>
              <a:t>Wireframes offer a more complete view of what the final design will look like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Figure 3-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00150" y="369068"/>
            <a:ext cx="6743701" cy="570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 descr="Figure 3-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181100" y="304800"/>
            <a:ext cx="6781800" cy="573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1735</Words>
  <Application>Microsoft Office PowerPoint</Application>
  <PresentationFormat>On-screen Show (4:3)</PresentationFormat>
  <Paragraphs>297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Office Theme</vt:lpstr>
      <vt:lpstr>Principles of Web Design 6th Edition</vt:lpstr>
      <vt:lpstr>Objectives</vt:lpstr>
      <vt:lpstr>Understanding the Web Site Development Process</vt:lpstr>
      <vt:lpstr>PowerPoint Presentation</vt:lpstr>
      <vt:lpstr>Requirements and Specifications</vt:lpstr>
      <vt:lpstr>Information Design and Taxonomy Creation</vt:lpstr>
      <vt:lpstr>Graphic Design and Page Template Creation</vt:lpstr>
      <vt:lpstr>PowerPoint Presentation</vt:lpstr>
      <vt:lpstr>PowerPoint Presentation</vt:lpstr>
      <vt:lpstr>Construction and Content Development</vt:lpstr>
      <vt:lpstr>Quality Assurance and User Testing </vt:lpstr>
      <vt:lpstr>Publishing and Promotion</vt:lpstr>
      <vt:lpstr>Ongoing Maintenance</vt:lpstr>
      <vt:lpstr>Creating a Site Specification</vt:lpstr>
      <vt:lpstr>Creating a Site Specification</vt:lpstr>
      <vt:lpstr>Identifying the Content Goal</vt:lpstr>
      <vt:lpstr>Identifying the Content Goal</vt:lpstr>
      <vt:lpstr>Identifying the Content Goal</vt:lpstr>
      <vt:lpstr>Analyzing Your Audience</vt:lpstr>
      <vt:lpstr>PowerPoint Presentation</vt:lpstr>
      <vt:lpstr>Analyzing Your Audience</vt:lpstr>
      <vt:lpstr>Using Web Analytics </vt:lpstr>
      <vt:lpstr>PowerPoint Presentation</vt:lpstr>
      <vt:lpstr>PowerPoint Presentation</vt:lpstr>
      <vt:lpstr>Identifying Technology Issues and Accessibility Constraints</vt:lpstr>
      <vt:lpstr>Identifying Technology Issues and Accessibility Constraints</vt:lpstr>
      <vt:lpstr>Identifying Software Tools</vt:lpstr>
      <vt:lpstr>Building a Web Site Development Team</vt:lpstr>
      <vt:lpstr>Naming Files</vt:lpstr>
      <vt:lpstr>PowerPoint Presentation</vt:lpstr>
      <vt:lpstr>Choosing the Correct File Naming Conventions </vt:lpstr>
      <vt:lpstr>Using Complete or Partial URLs</vt:lpstr>
      <vt:lpstr>Using Complete or Partial URLs</vt:lpstr>
      <vt:lpstr>Setting a Directory Structure</vt:lpstr>
      <vt:lpstr>Single Folder Structure</vt:lpstr>
      <vt:lpstr>Hierarchical Folder Structure</vt:lpstr>
      <vt:lpstr>Segregated Hierarchical Structure</vt:lpstr>
      <vt:lpstr>Linear Structure</vt:lpstr>
      <vt:lpstr>Tutorial Structure</vt:lpstr>
      <vt:lpstr>Web Structure</vt:lpstr>
      <vt:lpstr>Hierarchical Structure</vt:lpstr>
      <vt:lpstr>Cluster Structure</vt:lpstr>
      <vt:lpstr>Catalog Structure</vt:lpstr>
      <vt:lpstr>Choosing a Web Hosting Service Provider</vt:lpstr>
      <vt:lpstr>Registering a Domain Name</vt:lpstr>
      <vt:lpstr>Web Hosting Service Comparison Checklist</vt:lpstr>
      <vt:lpstr>Uploading Your Files with FTP</vt:lpstr>
      <vt:lpstr>Testing Your Web Site</vt:lpstr>
      <vt:lpstr>Usability Testing</vt:lpstr>
      <vt:lpstr>Feedback Questions</vt:lpstr>
      <vt:lpstr>Summary</vt:lpstr>
      <vt:lpstr>Key terms</vt:lpstr>
      <vt:lpstr>Summary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99</cp:revision>
  <dcterms:created xsi:type="dcterms:W3CDTF">2014-07-02T16:28:28Z</dcterms:created>
  <dcterms:modified xsi:type="dcterms:W3CDTF">2017-01-08T19:34:44Z</dcterms:modified>
</cp:coreProperties>
</file>