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83" r:id="rId4"/>
    <p:sldId id="258" r:id="rId5"/>
    <p:sldId id="280" r:id="rId6"/>
    <p:sldId id="260" r:id="rId7"/>
    <p:sldId id="284" r:id="rId8"/>
    <p:sldId id="261" r:id="rId9"/>
    <p:sldId id="285" r:id="rId10"/>
    <p:sldId id="262" r:id="rId11"/>
    <p:sldId id="286" r:id="rId12"/>
    <p:sldId id="287" r:id="rId13"/>
    <p:sldId id="288" r:id="rId14"/>
    <p:sldId id="289" r:id="rId15"/>
    <p:sldId id="291" r:id="rId16"/>
    <p:sldId id="290" r:id="rId17"/>
    <p:sldId id="265" r:id="rId18"/>
    <p:sldId id="293" r:id="rId19"/>
    <p:sldId id="294" r:id="rId20"/>
    <p:sldId id="295" r:id="rId21"/>
    <p:sldId id="266" r:id="rId22"/>
    <p:sldId id="297" r:id="rId23"/>
    <p:sldId id="298" r:id="rId24"/>
    <p:sldId id="299" r:id="rId25"/>
    <p:sldId id="300" r:id="rId26"/>
    <p:sldId id="301" r:id="rId27"/>
    <p:sldId id="302" r:id="rId28"/>
    <p:sldId id="269" r:id="rId29"/>
    <p:sldId id="303" r:id="rId30"/>
    <p:sldId id="270" r:id="rId31"/>
    <p:sldId id="304" r:id="rId32"/>
    <p:sldId id="271" r:id="rId33"/>
    <p:sldId id="306" r:id="rId34"/>
    <p:sldId id="307" r:id="rId35"/>
    <p:sldId id="308" r:id="rId36"/>
    <p:sldId id="272" r:id="rId37"/>
    <p:sldId id="309" r:id="rId38"/>
    <p:sldId id="322" r:id="rId39"/>
    <p:sldId id="310" r:id="rId40"/>
    <p:sldId id="312" r:id="rId41"/>
    <p:sldId id="313" r:id="rId42"/>
    <p:sldId id="314" r:id="rId43"/>
    <p:sldId id="316" r:id="rId44"/>
    <p:sldId id="317" r:id="rId45"/>
    <p:sldId id="318" r:id="rId46"/>
    <p:sldId id="319" r:id="rId47"/>
    <p:sldId id="321" r:id="rId48"/>
    <p:sldId id="274" r:id="rId49"/>
    <p:sldId id="320" r:id="rId50"/>
    <p:sldId id="275" r:id="rId51"/>
    <p:sldId id="276" r:id="rId52"/>
    <p:sldId id="277" r:id="rId53"/>
    <p:sldId id="323" r:id="rId54"/>
    <p:sldId id="278" r:id="rId55"/>
    <p:sldId id="325" r:id="rId56"/>
    <p:sldId id="279" r:id="rId57"/>
    <p:sldId id="324" r:id="rId58"/>
    <p:sldId id="328" r:id="rId59"/>
    <p:sldId id="329" r:id="rId60"/>
    <p:sldId id="330" r:id="rId61"/>
    <p:sldId id="327" r:id="rId62"/>
    <p:sldId id="32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7576-521B-4F44-9C77-0BF9C987F26A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B688-619B-45A0-8B37-3E11E29CF923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22B-B00E-41CB-86E2-7B8FF6597517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8" name="Rectangle 7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A7B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299857" y="4806044"/>
              <a:ext cx="544286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38875"/>
              <a:ext cx="1762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C921-C605-4D17-B491-9DCFA5106744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D7D-614C-4EAD-B754-319C6180105D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5E15-001A-4D41-871B-6FF72A44F7B4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83A6-4122-4A2D-B30D-0419CB80B5EE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1B8-D617-4207-BC36-A5C95F3BC75E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0871-D7EA-47E6-9F93-61D1A2D0E24E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F978-AB28-465A-92C2-4CF4C265F115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9A51-B6C1-4414-AE2C-906C7347EDB5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2C66-3D15-4638-A50C-7D99F703D4C3}" type="datetime1">
              <a:rPr lang="en-US" smtClean="0"/>
              <a:pPr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ode/tryit.asp?filename=FBQ1MES32VSI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BQZ7L8X3P6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BQ213GS2BK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BQ24G12JT7C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BPUL69TIZAB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BPUQE50VG8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ode/tryit.asp?filename=FBPUVOS7HF2Z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Web Design</a:t>
            </a:r>
            <a:br>
              <a:rPr lang="en-US" dirty="0"/>
            </a:b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Chapter 4 – Cascading Style Sheets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 descr="Figure 4-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18122" y="556964"/>
            <a:ext cx="8907757" cy="500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External Style Sheets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style sheets let you specify rules for multiple web pages</a:t>
            </a:r>
          </a:p>
          <a:p>
            <a:r>
              <a:rPr lang="en-US" dirty="0"/>
              <a:t>These are text documents that contain style rules</a:t>
            </a:r>
          </a:p>
          <a:p>
            <a:r>
              <a:rPr lang="en-US" dirty="0"/>
              <a:t>External style sheets have a .</a:t>
            </a:r>
            <a:r>
              <a:rPr lang="en-US" dirty="0" err="1"/>
              <a:t>css</a:t>
            </a:r>
            <a:r>
              <a:rPr lang="en-US" dirty="0"/>
              <a:t>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an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link element lets you specify an external style sheet</a:t>
            </a:r>
          </a:p>
          <a:p>
            <a:r>
              <a:rPr lang="en-US" dirty="0"/>
              <a:t>It is used within the &lt;head&gt; section of a document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FontTx/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&lt;title&gt;Sample Document&lt;/title&gt;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&lt;link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="styles.css"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FontTx/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&lt;/head</a:t>
            </a:r>
            <a:r>
              <a:rPr lang="en-US" sz="2600" dirty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Internal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Internal style sheets are contained within the &lt;style&gt; element</a:t>
            </a:r>
          </a:p>
          <a:p>
            <a:pPr>
              <a:defRPr/>
            </a:pPr>
            <a:r>
              <a:rPr lang="en-US" dirty="0"/>
              <a:t>The style element is contained within the &lt;head&gt; section of the document</a:t>
            </a:r>
          </a:p>
          <a:p>
            <a:pPr>
              <a:defRPr/>
            </a:pPr>
            <a:r>
              <a:rPr lang="en-US" dirty="0"/>
              <a:t>Style rules contained in an internal style sheet only affect the document in which they reside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&lt;title&gt;Sample Document&lt;/title&gt;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h1 {color: red;}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Inline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define styles for a single element with the style attribute</a:t>
            </a:r>
          </a:p>
          <a:p>
            <a:r>
              <a:rPr lang="en-US" dirty="0"/>
              <a:t>The style attribute can be used to override a style that was set at a higher level</a:t>
            </a:r>
          </a:p>
          <a:p>
            <a:r>
              <a:rPr lang="en-US" dirty="0"/>
              <a:t>The style attribute is useful for testing styles during development</a:t>
            </a:r>
          </a:p>
          <a:p>
            <a:r>
              <a:rPr lang="en-US" dirty="0"/>
              <a:t>This is the least used method of applying CSS styles</a:t>
            </a:r>
          </a:p>
          <a:p>
            <a:pPr indent="4763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&lt;h1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style="color: blue"&gt;Some Text&lt;/h1&gt;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Clean CSS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Write CSS code that is consistent and easy to read</a:t>
            </a:r>
          </a:p>
          <a:p>
            <a:pPr>
              <a:defRPr/>
            </a:pPr>
            <a:r>
              <a:rPr lang="en-US" dirty="0"/>
              <a:t>Correct but hard-to-read: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 {font-family: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helvetica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sans-serif; font-size: 85%; line-height: 110%; margin-left: 30px;}</a:t>
            </a:r>
          </a:p>
          <a:p>
            <a:pPr>
              <a:defRPr/>
            </a:pPr>
            <a:r>
              <a:rPr lang="en-US" dirty="0"/>
              <a:t>Better: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font-family: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helvetica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sans-serif;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font-size: 85%;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line-height: 110%;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margin-left: 30px;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dirty="0"/>
              <a:t>Use comments in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Inheritance to Write Simpler Style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Elements in an HTML document are structured in a hierarchy</a:t>
            </a:r>
          </a:p>
          <a:p>
            <a:r>
              <a:rPr lang="en-US" dirty="0"/>
              <a:t>Parent elements contain child elements</a:t>
            </a:r>
          </a:p>
          <a:p>
            <a:r>
              <a:rPr lang="en-US" dirty="0"/>
              <a:t>Elements can be both parent and child elements</a:t>
            </a:r>
          </a:p>
          <a:p>
            <a:r>
              <a:rPr lang="en-US" dirty="0"/>
              <a:t>The CSS properties inherit from parent to child </a:t>
            </a:r>
          </a:p>
          <a:p>
            <a:r>
              <a:rPr lang="en-US" dirty="0"/>
              <a:t>The property descriptions list whether a property is inherited</a:t>
            </a:r>
          </a:p>
          <a:p>
            <a:r>
              <a:rPr lang="en-US" dirty="0"/>
              <a:t>You can style multiple document elements with just a few style rules using 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 descr="Figure 4-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372588"/>
            <a:ext cx="7923459" cy="549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Inheritance to Write Simpler Style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Specific style rules: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h1 {color: red;}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 {color: red;}</a:t>
            </a:r>
          </a:p>
          <a:p>
            <a:pPr indent="0">
              <a:buFontTx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{color: red;}</a:t>
            </a:r>
          </a:p>
          <a:p>
            <a:pPr indent="0">
              <a:buFontTx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{color: red;}</a:t>
            </a:r>
          </a:p>
          <a:p>
            <a:pPr indent="0">
              <a:buFontTx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{color: red;}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>
              <a:defRPr/>
            </a:pPr>
            <a:r>
              <a:rPr lang="en-US" dirty="0"/>
              <a:t>Using inheritance: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body {color: red;}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Basic Selection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section, you will review style rule syntax and learn about the following basic selection techniques:</a:t>
            </a:r>
          </a:p>
          <a:p>
            <a:pPr lvl="1"/>
            <a:r>
              <a:rPr lang="en-US" dirty="0"/>
              <a:t>Using type selectors</a:t>
            </a:r>
          </a:p>
          <a:p>
            <a:pPr lvl="1"/>
            <a:r>
              <a:rPr lang="en-US" dirty="0"/>
              <a:t>Grouping selectors</a:t>
            </a:r>
          </a:p>
          <a:p>
            <a:pPr lvl="1"/>
            <a:r>
              <a:rPr lang="en-US" dirty="0"/>
              <a:t>Combining declarations</a:t>
            </a:r>
          </a:p>
          <a:p>
            <a:pPr lvl="1"/>
            <a:r>
              <a:rPr lang="en-US" dirty="0"/>
              <a:t>Using descendant selectors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Recognize the benefits of using CSS</a:t>
            </a:r>
          </a:p>
          <a:p>
            <a:r>
              <a:rPr lang="en-US" dirty="0"/>
              <a:t>Build a basic style sheet</a:t>
            </a:r>
          </a:p>
          <a:p>
            <a:r>
              <a:rPr lang="en-US" dirty="0"/>
              <a:t>Use inheritance to write simpler style rules</a:t>
            </a:r>
          </a:p>
          <a:p>
            <a:r>
              <a:rPr lang="en-US" dirty="0"/>
              <a:t>Examine basic selection techniques</a:t>
            </a:r>
          </a:p>
          <a:p>
            <a:r>
              <a:rPr lang="en-US" dirty="0"/>
              <a:t>Apply basic selection techniques</a:t>
            </a:r>
          </a:p>
          <a:p>
            <a:r>
              <a:rPr lang="en-US" dirty="0"/>
              <a:t>Use class and id selectors</a:t>
            </a:r>
          </a:p>
          <a:p>
            <a:r>
              <a:rPr lang="en-US" dirty="0"/>
              <a:t>Use the &lt;div&gt; and &lt;span&gt; elements</a:t>
            </a:r>
          </a:p>
          <a:p>
            <a:r>
              <a:rPr lang="en-US" dirty="0"/>
              <a:t>Use other selectors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Type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selector determines the element to which a style declaration is applied</a:t>
            </a:r>
          </a:p>
          <a:p>
            <a:r>
              <a:rPr lang="en-US" dirty="0"/>
              <a:t>Type selectors are the simplest form of selector</a:t>
            </a:r>
          </a:p>
          <a:p>
            <a:r>
              <a:rPr lang="en-US" dirty="0"/>
              <a:t>They select every element in the document that matches the style rule </a:t>
            </a:r>
          </a:p>
          <a:p>
            <a:r>
              <a:rPr lang="en-US" dirty="0"/>
              <a:t>In the following example, all h1 elements are 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Type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 descr="Figure 4-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1981201"/>
            <a:ext cx="7923459" cy="25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group selectors to which the same rules apply</a:t>
            </a:r>
          </a:p>
          <a:p>
            <a:pPr>
              <a:defRPr/>
            </a:pPr>
            <a:r>
              <a:rPr lang="en-US" dirty="0"/>
              <a:t>Specific style rules: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h1 {color: red;}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h2 {color: red;}</a:t>
            </a:r>
          </a:p>
          <a:p>
            <a:pPr>
              <a:defRPr/>
            </a:pPr>
            <a:r>
              <a:rPr lang="en-US" dirty="0"/>
              <a:t>Grouping selectors: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h1, h2 {color: red;}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You can state multiple property declarations for the same selector</a:t>
            </a:r>
          </a:p>
          <a:p>
            <a:pPr>
              <a:defRPr/>
            </a:pPr>
            <a:r>
              <a:rPr lang="en-US" dirty="0"/>
              <a:t>Specific style rules: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 {color: blue;}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 {font-size: 125%;}</a:t>
            </a:r>
          </a:p>
          <a:p>
            <a:pPr>
              <a:defRPr/>
            </a:pPr>
            <a:r>
              <a:rPr lang="en-US" dirty="0"/>
              <a:t>Combining declarations: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color: blue;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font-size: 125%;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Descendant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select elements that are descendents of other elements</a:t>
            </a:r>
          </a:p>
          <a:p>
            <a:pPr>
              <a:defRPr/>
            </a:pPr>
            <a:r>
              <a:rPr lang="en-US" dirty="0"/>
              <a:t>Selecting only &lt;</a:t>
            </a:r>
            <a:r>
              <a:rPr lang="en-US" dirty="0" err="1"/>
              <a:t>em</a:t>
            </a:r>
            <a:r>
              <a:rPr lang="en-US" dirty="0"/>
              <a:t>&gt; elements that are contained within &lt;p&gt; elements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{color: blue;}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Universal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Universal selector lets you select groups of elements</a:t>
            </a:r>
          </a:p>
          <a:p>
            <a:pPr>
              <a:defRPr/>
            </a:pPr>
            <a:r>
              <a:rPr lang="en-US" dirty="0"/>
              <a:t>Selecting all children of the dead element: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div * {font-family: sans-serif;}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learn to select elements of an HTML document using the following methods:</a:t>
            </a:r>
          </a:p>
          <a:p>
            <a:pPr lvl="1"/>
            <a:r>
              <a:rPr lang="en-US" dirty="0"/>
              <a:t>The class selector</a:t>
            </a:r>
          </a:p>
          <a:p>
            <a:pPr lvl="1"/>
            <a:r>
              <a:rPr lang="en-US" dirty="0"/>
              <a:t>The id selector</a:t>
            </a:r>
          </a:p>
          <a:p>
            <a:pPr lvl="1"/>
            <a:r>
              <a:rPr lang="en-US" dirty="0"/>
              <a:t>The &lt;div&gt; and &lt;span&gt; elements</a:t>
            </a:r>
          </a:p>
          <a:p>
            <a:pPr lvl="1"/>
            <a:r>
              <a:rPr lang="en-US" dirty="0"/>
              <a:t>The pseudo-class and pseudo-element selectors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selector lets you write rules and give them a name </a:t>
            </a:r>
          </a:p>
          <a:p>
            <a:r>
              <a:rPr lang="en-US" dirty="0"/>
              <a:t>You can apply that name to any element you choose</a:t>
            </a:r>
          </a:p>
          <a:p>
            <a:r>
              <a:rPr lang="en-US" dirty="0"/>
              <a:t>The class attribute lets you apply the style rule name to an element</a:t>
            </a:r>
          </a:p>
          <a:p>
            <a:r>
              <a:rPr lang="en-US" dirty="0"/>
              <a:t>The period (.) flag character indicates the selector is a class selector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 Selector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 descr="Figure 4-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2138363"/>
            <a:ext cx="7923459" cy="2236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Style rule:</a:t>
            </a:r>
          </a:p>
          <a:p>
            <a:pPr indent="0">
              <a:buFontTx/>
              <a:buNone/>
              <a:defRPr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.intro {font-size: 125%;}</a:t>
            </a:r>
          </a:p>
          <a:p>
            <a:pPr>
              <a:defRPr/>
            </a:pPr>
            <a:r>
              <a:rPr lang="fr-FR" dirty="0" err="1"/>
              <a:t>Applied</a:t>
            </a:r>
            <a:r>
              <a:rPr lang="fr-FR" dirty="0"/>
              <a:t> in document: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&lt;p class="intro"&gt;This is the first paragraph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thedocument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It has a different style based on the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intro”class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selector.&lt;/p&gt;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CSS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was developed to standardize display information</a:t>
            </a:r>
          </a:p>
          <a:p>
            <a:r>
              <a:rPr lang="en-US" dirty="0"/>
              <a:t>CSS was slow to be supported by browsers</a:t>
            </a:r>
          </a:p>
          <a:p>
            <a:r>
              <a:rPr lang="en-US" dirty="0"/>
              <a:t>Newer browsers offer more complete support</a:t>
            </a:r>
          </a:p>
          <a:p>
            <a:r>
              <a:rPr lang="en-US" dirty="0"/>
              <a:t>Latest release is CSS3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 descr="Figure 4-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1011238"/>
            <a:ext cx="7923459" cy="418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id and class is that </a:t>
            </a:r>
            <a:r>
              <a:rPr lang="en-US" dirty="0" err="1"/>
              <a:t>id</a:t>
            </a:r>
            <a:r>
              <a:rPr lang="en-US" dirty="0"/>
              <a:t> refers to only one instance of the id attribute value within a document</a:t>
            </a:r>
          </a:p>
          <a:p>
            <a:r>
              <a:rPr lang="en-US" sz="2800" dirty="0"/>
              <a:t>The ID attribute is used to identify layout sections of the page</a:t>
            </a:r>
          </a:p>
          <a:p>
            <a:r>
              <a:rPr lang="en-US" sz="2800" dirty="0"/>
              <a:t>The ID attribute uses a pound sign (#) flag character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 Selector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" name="Picture 1" descr="Figure 4-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2103438"/>
            <a:ext cx="7923459" cy="2297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err="1"/>
              <a:t>Applied</a:t>
            </a:r>
            <a:r>
              <a:rPr lang="fr-FR" dirty="0"/>
              <a:t> in document: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&lt;p id="copyright"&gt;This is the copyright information for the page.&lt;/p&gt;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&lt;div&gt; and &lt;span&gt;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&lt;div&gt; (division) and &lt;span&gt; (span of words) elements are designed to be used with CSS</a:t>
            </a:r>
          </a:p>
          <a:p>
            <a:r>
              <a:rPr lang="en-US" dirty="0"/>
              <a:t>They let you specify logical divisions within a document that have their own name and style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&lt;div&gt;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Use &lt;div&gt; with the class and ID attributes to create logical divisions on a web page</a:t>
            </a:r>
          </a:p>
          <a:p>
            <a:pPr>
              <a:defRPr/>
            </a:pPr>
            <a:r>
              <a:rPr lang="en-US" dirty="0"/>
              <a:t>A division with an id named column as the selector:</a:t>
            </a:r>
          </a:p>
          <a:p>
            <a:pPr indent="0">
              <a:buFontTx/>
              <a:buNone/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div#column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width: 200px;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height: auto;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padding: 15px;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border: thin solid;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buFontTx/>
              <a:buNone/>
              <a:defRPr/>
            </a:pPr>
            <a:r>
              <a:rPr lang="en-US" dirty="0"/>
              <a:t>Applied in the document:</a:t>
            </a:r>
          </a:p>
          <a:p>
            <a:pPr indent="0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&lt;div id="column"&gt;This division displays… 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Picture 1" descr="Figure 4-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762125" y="381000"/>
            <a:ext cx="5619751" cy="55050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57200" y="584961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it yourself: </a:t>
            </a:r>
            <a:r>
              <a:rPr lang="en-US" dirty="0">
                <a:hlinkClick r:id="rId3"/>
              </a:rPr>
              <a:t>http://www.w3schools.com/code/tryit.asp?filename=FBQ1MES32VSI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&lt;span&gt;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span element lets you specify in-line elements that have their own name and style properties</a:t>
            </a:r>
          </a:p>
          <a:p>
            <a:r>
              <a:rPr lang="en-US" dirty="0"/>
              <a:t>In-line elements reside within a line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" name="Picture 1" descr="Figure 4-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1116013"/>
            <a:ext cx="7923459" cy="40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&lt;span&gt;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Style rule:</a:t>
            </a:r>
          </a:p>
          <a:p>
            <a:pPr indent="0">
              <a:buFontTx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span.logo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color: white;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black;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dirty="0"/>
              <a:t>Applied in document:</a:t>
            </a:r>
          </a:p>
          <a:p>
            <a:pPr indent="0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&lt;p&gt;Welcome to the &lt;span class="logo"&gt;Wonder Software&lt;/span&gt;Web site.&lt;/p&gt;</a:t>
            </a:r>
          </a:p>
          <a:p>
            <a:pPr indent="0">
              <a:buFontTx/>
              <a:buNone/>
              <a:defRPr/>
            </a:pPr>
            <a:r>
              <a:rPr lang="en-US" dirty="0">
                <a:hlinkClick r:id="rId2"/>
              </a:rPr>
              <a:t>http://www.w3schools.com/code/tryit.asp?filename=FBQZ7L8X3P61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Style 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CSS, </a:t>
            </a:r>
            <a:r>
              <a:rPr lang="en-US" b="1" dirty="0"/>
              <a:t>style rules </a:t>
            </a:r>
            <a:r>
              <a:rPr lang="en-US" dirty="0"/>
              <a:t>express the style characteristics for an HTML element </a:t>
            </a:r>
          </a:p>
          <a:p>
            <a:r>
              <a:rPr lang="en-US" dirty="0"/>
              <a:t>A set of style rules is called a </a:t>
            </a:r>
            <a:r>
              <a:rPr lang="en-US" b="1" dirty="0"/>
              <a:t>style sheet</a:t>
            </a:r>
            <a:r>
              <a:rPr lang="en-US" dirty="0"/>
              <a:t> </a:t>
            </a:r>
          </a:p>
          <a:p>
            <a:r>
              <a:rPr lang="en-US" dirty="0"/>
              <a:t>Style rules are easy to write and interpret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selectors let you select an element based on whether the element contains an attribute </a:t>
            </a:r>
          </a:p>
          <a:p>
            <a:r>
              <a:rPr lang="en-US" dirty="0"/>
              <a:t>Elements can be selected based on a specific value the attribute contains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Attribute selectors match against attributes and their values</a:t>
            </a:r>
          </a:p>
          <a:p>
            <a:pPr>
              <a:defRPr/>
            </a:pPr>
            <a:r>
              <a:rPr lang="en-US" dirty="0"/>
              <a:t>To select this element:</a:t>
            </a:r>
          </a:p>
          <a:p>
            <a:pPr indent="0">
              <a:buFontTx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="images/home.gif" title="home" alt="Home navigation button" /&gt;</a:t>
            </a:r>
          </a:p>
          <a:p>
            <a:pPr>
              <a:buFontTx/>
              <a:buNone/>
              <a:defRPr/>
            </a:pPr>
            <a:r>
              <a:rPr lang="en-US" dirty="0"/>
              <a:t>	using attribute selectors, you could use the value that the title attribute contains, as shown:</a:t>
            </a:r>
          </a:p>
          <a:p>
            <a:pPr indent="0"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[title=home] {border-color: red;}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Pseudo-Class and Pseudo-Element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Pseudo-classes select elements based on characteristics other than their element name</a:t>
            </a:r>
          </a:p>
          <a:p>
            <a:r>
              <a:rPr lang="en-US" dirty="0"/>
              <a:t>For example, you can change the characteristics of hypertext links with pseudo-classes</a:t>
            </a:r>
          </a:p>
          <a:p>
            <a:r>
              <a:rPr lang="en-US" dirty="0"/>
              <a:t>Pseudo-elements let you change other aspects of a document that are not classified by standard elements such as the first letter or line of a paragraph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Link Pseudo-Classes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buFontTx/>
              <a:buChar char="•"/>
              <a:defRPr/>
            </a:pPr>
            <a:r>
              <a:rPr lang="en-US" dirty="0">
                <a:solidFill>
                  <a:srgbClr val="222222"/>
                </a:solidFill>
              </a:rPr>
              <a:t>The link pseudo-classes let you change the style characteristics for four different hypertext link states</a:t>
            </a:r>
          </a:p>
          <a:p>
            <a:pPr eaLnBrk="0" hangingPunct="0">
              <a:buFontTx/>
              <a:buChar char="•"/>
              <a:defRPr/>
            </a:pPr>
            <a:r>
              <a:rPr lang="en-US" dirty="0">
                <a:solidFill>
                  <a:srgbClr val="222222"/>
                </a:solidFill>
              </a:rPr>
              <a:t>These pseudo-classes only apply to the &lt;a&gt; element with an </a:t>
            </a:r>
            <a:r>
              <a:rPr lang="en-US" dirty="0" err="1">
                <a:solidFill>
                  <a:srgbClr val="222222"/>
                </a:solidFill>
              </a:rPr>
              <a:t>href</a:t>
            </a:r>
            <a:r>
              <a:rPr lang="en-US" dirty="0">
                <a:solidFill>
                  <a:srgbClr val="222222"/>
                </a:solidFill>
              </a:rPr>
              <a:t> attribute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Link Pseudo-Classes </a:t>
            </a:r>
          </a:p>
        </p:txBody>
      </p:sp>
      <p:pic>
        <p:nvPicPr>
          <p:cNvPr id="6" name="Content Placeholder 5" descr="Table 4-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52762" cy="2514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Link Pseudo-Classes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Because of the specificity of the pseudo-class selectors, you should always place your link pseudo-class in the following order:</a:t>
            </a:r>
          </a:p>
          <a:p>
            <a:pPr indent="0">
              <a:buFontTx/>
              <a:buNone/>
              <a:defRPr/>
            </a:pPr>
            <a:r>
              <a:rPr lang="en-US" dirty="0"/>
              <a:t>1. Link</a:t>
            </a:r>
          </a:p>
          <a:p>
            <a:pPr indent="0">
              <a:buFontTx/>
              <a:buNone/>
              <a:defRPr/>
            </a:pPr>
            <a:r>
              <a:rPr lang="en-US" dirty="0"/>
              <a:t>2. Visited</a:t>
            </a:r>
          </a:p>
          <a:p>
            <a:pPr indent="0">
              <a:buFontTx/>
              <a:buNone/>
              <a:defRPr/>
            </a:pPr>
            <a:r>
              <a:rPr lang="en-US" dirty="0"/>
              <a:t>3. Hover</a:t>
            </a:r>
          </a:p>
          <a:p>
            <a:pPr indent="0">
              <a:buFontTx/>
              <a:buNone/>
              <a:defRPr/>
            </a:pPr>
            <a:r>
              <a:rPr lang="en-US" dirty="0"/>
              <a:t>4. 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Link Pseudo-Classes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Tx/>
              <a:buChar char="•"/>
              <a:defRPr/>
            </a:pPr>
            <a:r>
              <a:rPr lang="en-US" dirty="0"/>
              <a:t>The following rules change the colors of the hypertext links:</a:t>
            </a:r>
          </a:p>
          <a:p>
            <a:pPr indent="4763" eaLnBrk="0" hangingPunct="0">
              <a:buNone/>
              <a:defRPr/>
            </a:pPr>
            <a:r>
              <a:rPr lang="en-US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:link {color: red;}</a:t>
            </a:r>
          </a:p>
          <a:p>
            <a:pPr indent="4763" eaLnBrk="0" hangingPunct="0">
              <a:buNone/>
              <a:defRPr/>
            </a:pPr>
            <a:r>
              <a:rPr lang="en-US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:visited {color: green;}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:hover Pseudo-Class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Tx/>
              <a:buChar char="•"/>
              <a:defRPr/>
            </a:pPr>
            <a:r>
              <a:rPr lang="en-US" dirty="0"/>
              <a:t>The :hover pseudo-class lets you apply a style that appears when the user points to an element with a pointing device</a:t>
            </a:r>
          </a:p>
          <a:p>
            <a:pPr marL="228600" indent="3175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a:hover {background-color: yellow;}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2" name="Picture 1" descr="Figure 4-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987425"/>
            <a:ext cx="7923459" cy="422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:first-letter Pseudo-Element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Tx/>
              <a:buChar char="•"/>
              <a:defRPr/>
            </a:pPr>
            <a:r>
              <a:rPr lang="en-US" dirty="0"/>
              <a:t>Use the :first-letter pseudo-element to apply style rules to the first letter of any element:</a:t>
            </a:r>
          </a:p>
          <a:p>
            <a:pPr indent="4763" eaLnBrk="0" hangingPunct="0">
              <a:buNone/>
              <a:defRPr/>
            </a:pPr>
            <a:r>
              <a:rPr lang="en-US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p:first-letter {</a:t>
            </a:r>
          </a:p>
          <a:p>
            <a:pPr indent="4763" eaLnBrk="0" hangingPunct="0">
              <a:buNone/>
              <a:defRPr/>
            </a:pPr>
            <a:r>
              <a:rPr lang="en-US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pPr indent="4763" eaLnBrk="0" hangingPunct="0">
              <a:buNone/>
              <a:defRPr/>
            </a:pPr>
            <a:r>
              <a:rPr lang="en-US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font-size: 200%;</a:t>
            </a:r>
          </a:p>
          <a:p>
            <a:pPr indent="4763" eaLnBrk="0" hangingPunct="0">
              <a:buNone/>
              <a:defRPr/>
            </a:pPr>
            <a:r>
              <a:rPr lang="en-US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4763" eaLnBrk="0" hangingPunct="0">
              <a:buNone/>
              <a:defRPr/>
            </a:pPr>
            <a:r>
              <a:rPr lang="en-US" dirty="0">
                <a:hlinkClick r:id="rId2"/>
              </a:rPr>
              <a:t>http://www.w3schools.com/code/tryit.asp?filename=FBQ213GS2BK3</a:t>
            </a:r>
            <a:endParaRPr lang="en-US" dirty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Style 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rules are composed of two parts: a </a:t>
            </a:r>
            <a:r>
              <a:rPr lang="en-US" b="1" dirty="0"/>
              <a:t>selector</a:t>
            </a:r>
            <a:r>
              <a:rPr lang="en-US" dirty="0"/>
              <a:t> and a </a:t>
            </a:r>
            <a:r>
              <a:rPr lang="en-US" b="1" dirty="0"/>
              <a:t>declaration</a:t>
            </a:r>
            <a:endParaRPr lang="en-US" dirty="0"/>
          </a:p>
          <a:p>
            <a:r>
              <a:rPr lang="en-US" dirty="0"/>
              <a:t>The selector determines the element to which the rule is applied</a:t>
            </a:r>
          </a:p>
          <a:p>
            <a:r>
              <a:rPr lang="en-US" dirty="0"/>
              <a:t>The declaration details the exact property values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:first-letter Pseudo-Element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" name="Picture 1" descr="Figure 4-1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2073275"/>
            <a:ext cx="7923459" cy="2347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:first-letter Pseudo-Element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2" name="Picture 1" descr="Figure 4-1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2312988"/>
            <a:ext cx="7923459" cy="193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:first-letter Pseudo-Element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2" name="Picture 1" descr="Figure 4-1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2330450"/>
            <a:ext cx="7923459" cy="190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:first-line Pseudo-Element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Tx/>
              <a:buChar char="•"/>
              <a:defRPr/>
            </a:pPr>
            <a:r>
              <a:rPr lang="en-US" dirty="0"/>
              <a:t>The :first-line pseudo-element works in much the same way as :first-letter</a:t>
            </a:r>
          </a:p>
          <a:p>
            <a:pPr marL="228600" indent="-228600">
              <a:buFontTx/>
              <a:buChar char="•"/>
              <a:defRPr/>
            </a:pPr>
            <a:r>
              <a:rPr lang="en-US" dirty="0"/>
              <a:t>It affects the first line of text in an element:</a:t>
            </a:r>
          </a:p>
          <a:p>
            <a:pPr marL="228600" indent="3175" eaLnBrk="0" hangingPunct="0">
              <a:buNone/>
              <a:defRPr/>
            </a:pPr>
            <a:r>
              <a:rPr lang="en-US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p:first-line {text-transform: uppercase;}</a:t>
            </a:r>
          </a:p>
          <a:p>
            <a:pPr marL="228600" indent="3175" eaLnBrk="0" hangingPunct="0">
              <a:buNone/>
              <a:defRPr/>
            </a:pPr>
            <a:endParaRPr lang="en-US" dirty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pPr marL="228600" indent="3175" eaLnBrk="0" hangingPunct="0">
              <a:buNone/>
              <a:defRPr/>
            </a:pPr>
            <a:r>
              <a:rPr lang="en-US" dirty="0">
                <a:hlinkClick r:id="rId2"/>
              </a:rPr>
              <a:t>http://www.w3schools.com/code/tryit.asp?filename=FBQ24G12JT7C</a:t>
            </a:r>
            <a:endParaRPr lang="en-US" dirty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:first-line Pseudo-Element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" name="Picture 1" descr="Figure 4-1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2319338"/>
            <a:ext cx="7923459" cy="192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:before and :after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US" dirty="0" err="1"/>
              <a:t>psuedo</a:t>
            </a:r>
            <a:r>
              <a:rPr lang="en-US" dirty="0"/>
              <a:t>-elements let you insert created content</a:t>
            </a:r>
          </a:p>
          <a:p>
            <a:r>
              <a:rPr lang="en-US" dirty="0"/>
              <a:t>These are useful for repeated content </a:t>
            </a:r>
          </a:p>
          <a:p>
            <a:r>
              <a:rPr lang="en-US" dirty="0"/>
              <a:t>For example, the following style rule inserts the word </a:t>
            </a:r>
            <a:r>
              <a:rPr lang="en-US" i="1" dirty="0"/>
              <a:t>Figure</a:t>
            </a:r>
            <a:r>
              <a:rPr lang="en-US" dirty="0"/>
              <a:t> followed by a colon before an &lt;P&gt; text that has the </a:t>
            </a:r>
            <a:r>
              <a:rPr lang="en-US" dirty="0" err="1"/>
              <a:t>flass</a:t>
            </a:r>
            <a:r>
              <a:rPr lang="en-US" dirty="0"/>
              <a:t> </a:t>
            </a:r>
            <a:r>
              <a:rPr lang="en-US" dirty="0" err="1"/>
              <a:t>figtitle</a:t>
            </a:r>
            <a:r>
              <a:rPr lang="en-US" dirty="0"/>
              <a:t>:</a:t>
            </a:r>
          </a:p>
          <a:p>
            <a:pPr indent="4763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p.figtitle:before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{content: “Figure: “;}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2" name="Picture 1" descr="Figure 4-2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09600" y="1201420"/>
            <a:ext cx="7924800" cy="445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How the Cascade Affects Style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cascade means that multiple style sheets and style rules can apply to the same document</a:t>
            </a:r>
          </a:p>
          <a:p>
            <a:r>
              <a:rPr lang="en-US" dirty="0"/>
              <a:t>Only one rule can apply to an element</a:t>
            </a:r>
          </a:p>
          <a:p>
            <a:r>
              <a:rPr lang="en-US" dirty="0"/>
              <a:t>The CSS cascading mechanism determines which rules apply based on three variables: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Specificity of the selector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Order of the rule in the style sheet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of the !important keyword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Rule Weight by 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have:</a:t>
            </a:r>
          </a:p>
          <a:p>
            <a:pPr marL="0" indent="0">
              <a:buNone/>
            </a:pPr>
            <a:r>
              <a:rPr lang="en-US" dirty="0"/>
              <a:t>	p {color: red;}</a:t>
            </a:r>
          </a:p>
          <a:p>
            <a:pPr marL="0" indent="0">
              <a:buNone/>
            </a:pPr>
            <a:r>
              <a:rPr lang="en-US" dirty="0"/>
              <a:t>	div p {color: blue;} </a:t>
            </a:r>
          </a:p>
          <a:p>
            <a:r>
              <a:rPr lang="en-US" dirty="0"/>
              <a:t>The first applies to all &lt;p&gt; elements on the page.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the second applies to &lt;p&gt; elements that are specifically within a &lt;div&gt; element in the page.  </a:t>
            </a:r>
          </a:p>
          <a:p>
            <a:r>
              <a:rPr lang="en-US" dirty="0">
                <a:solidFill>
                  <a:srgbClr val="FF0000"/>
                </a:solidFill>
              </a:rPr>
              <a:t>check it out please:</a:t>
            </a:r>
          </a:p>
          <a:p>
            <a:r>
              <a:rPr lang="en-US" dirty="0"/>
              <a:t>  </a:t>
            </a:r>
            <a:r>
              <a:rPr lang="en-US" dirty="0">
                <a:hlinkClick r:id="rId2"/>
              </a:rPr>
              <a:t>http://www.w3schools.com/code/tryit.asp?filename=FBPUL69TIZAB</a:t>
            </a:r>
            <a:endParaRPr lang="en-US" dirty="0">
              <a:solidFill>
                <a:srgbClr val="081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28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Rule Weight by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that are included later in the style sheet order take precedence over earlier rules.</a:t>
            </a:r>
          </a:p>
          <a:p>
            <a:pPr marL="0" indent="0">
              <a:buNone/>
            </a:pPr>
            <a:r>
              <a:rPr lang="en-US" dirty="0"/>
              <a:t>Check it out: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http://www.w3schools.com/code/tryit.asp?filename=FBPUQE50VG8Y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Style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 descr="Figure 4-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1974851"/>
            <a:ext cx="7923459" cy="251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Rule Weight with the !important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!important specifies that a rule should take precedence no matter what order the rules in the style sheet.</a:t>
            </a:r>
          </a:p>
          <a:p>
            <a:r>
              <a:rPr lang="en-US" dirty="0"/>
              <a:t>Check it out:</a:t>
            </a:r>
          </a:p>
          <a:p>
            <a:r>
              <a:rPr lang="en-US" dirty="0">
                <a:hlinkClick r:id="rId2"/>
              </a:rPr>
              <a:t>http://www.w3schools.com/code/tryit.asp?filename=FBPUVOS7HF2Z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12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rules can be combined with the HTML code in a number of ways</a:t>
            </a:r>
          </a:p>
          <a:p>
            <a:r>
              <a:rPr lang="en-US" dirty="0"/>
              <a:t>CSS is easy to read and write</a:t>
            </a:r>
          </a:p>
          <a:p>
            <a:r>
              <a:rPr lang="en-US" dirty="0"/>
              <a:t>CSS uses inheritance and cascading to determine which style rules take precedence</a:t>
            </a:r>
          </a:p>
          <a:p>
            <a:r>
              <a:rPr lang="en-US" dirty="0"/>
              <a:t>You can combine selectors and declarations in multiple ways</a:t>
            </a:r>
          </a:p>
          <a:p>
            <a:r>
              <a:rPr lang="en-US" dirty="0"/>
              <a:t>There are many ways to select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ID attribute selectors are often paired with &lt;div&gt; and &lt;span&gt; elements to create layout elements</a:t>
            </a:r>
          </a:p>
          <a:p>
            <a:r>
              <a:rPr lang="en-US" dirty="0"/>
              <a:t>The pseudo-class and pseudo-element selectors let you change color and styling of links and other elements of a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Style 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declaration contains a </a:t>
            </a:r>
            <a:r>
              <a:rPr lang="en-US" b="1" dirty="0"/>
              <a:t>property</a:t>
            </a:r>
            <a:r>
              <a:rPr lang="en-US" dirty="0"/>
              <a:t> and a </a:t>
            </a:r>
            <a:r>
              <a:rPr lang="en-US" b="1" dirty="0"/>
              <a:t>value</a:t>
            </a:r>
            <a:r>
              <a:rPr lang="en-US" dirty="0"/>
              <a:t> </a:t>
            </a:r>
          </a:p>
          <a:p>
            <a:r>
              <a:rPr lang="en-US" dirty="0"/>
              <a:t>The property is a quality or characteristic </a:t>
            </a:r>
          </a:p>
          <a:p>
            <a:r>
              <a:rPr lang="en-US" dirty="0"/>
              <a:t>The precise specification of the property is contained in the value </a:t>
            </a:r>
          </a:p>
          <a:p>
            <a:r>
              <a:rPr lang="en-US" dirty="0"/>
              <a:t>CSS includes a wide variety of different properties, each with a specific number of values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Style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 descr="Figure 4-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0271" y="1981201"/>
            <a:ext cx="7923459" cy="25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CSS Style Rules with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You combine CSS with HTML in three ways:</a:t>
            </a:r>
          </a:p>
          <a:p>
            <a:r>
              <a:rPr lang="en-US" dirty="0"/>
              <a:t>Inline style</a:t>
            </a:r>
          </a:p>
          <a:p>
            <a:r>
              <a:rPr lang="en-US" dirty="0"/>
              <a:t>Internal style sheet</a:t>
            </a:r>
          </a:p>
          <a:p>
            <a:r>
              <a:rPr lang="en-US" dirty="0"/>
              <a:t>External style sheet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1953</Words>
  <Application>Microsoft Office PowerPoint</Application>
  <PresentationFormat>On-screen Show (4:3)</PresentationFormat>
  <Paragraphs>336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Courier New</vt:lpstr>
      <vt:lpstr>Office Theme</vt:lpstr>
      <vt:lpstr>Principles of Web Design 6th Edition</vt:lpstr>
      <vt:lpstr>Objectives</vt:lpstr>
      <vt:lpstr>The Evolution of CSS</vt:lpstr>
      <vt:lpstr>CSS Style Rules</vt:lpstr>
      <vt:lpstr>CSS Style Rules</vt:lpstr>
      <vt:lpstr>CSS Style Rules</vt:lpstr>
      <vt:lpstr>CSS Style Rules</vt:lpstr>
      <vt:lpstr>CSS Style Rules</vt:lpstr>
      <vt:lpstr>Combining CSS Style Rules with HTML</vt:lpstr>
      <vt:lpstr>PowerPoint Presentation</vt:lpstr>
      <vt:lpstr>Using External Style Sheets </vt:lpstr>
      <vt:lpstr>Linking to an External Style Sheet</vt:lpstr>
      <vt:lpstr>Using Internal Style Sheets</vt:lpstr>
      <vt:lpstr>Using Inline Styles</vt:lpstr>
      <vt:lpstr>Writing Clean CSS Code</vt:lpstr>
      <vt:lpstr>Using Inheritance to Write Simpler Style Rules</vt:lpstr>
      <vt:lpstr>PowerPoint Presentation</vt:lpstr>
      <vt:lpstr>Using Inheritance to Write Simpler Style Rules</vt:lpstr>
      <vt:lpstr>Examining Basic Selection Techniques</vt:lpstr>
      <vt:lpstr>Using Type Selectors</vt:lpstr>
      <vt:lpstr>Using Type Selectors</vt:lpstr>
      <vt:lpstr>Grouping Selectors</vt:lpstr>
      <vt:lpstr>Combining Declarations</vt:lpstr>
      <vt:lpstr>Using Descendant Selectors</vt:lpstr>
      <vt:lpstr>Using the Universal Selector</vt:lpstr>
      <vt:lpstr>Using class and id Selectors</vt:lpstr>
      <vt:lpstr>Using the class Selector</vt:lpstr>
      <vt:lpstr>Using the Class Selector</vt:lpstr>
      <vt:lpstr>Using the Class Selector</vt:lpstr>
      <vt:lpstr>PowerPoint Presentation</vt:lpstr>
      <vt:lpstr>Using the id Selector</vt:lpstr>
      <vt:lpstr>Using the id Selector</vt:lpstr>
      <vt:lpstr>Using the id Selector</vt:lpstr>
      <vt:lpstr>Using the &lt;div&gt; and &lt;span&gt; Elements</vt:lpstr>
      <vt:lpstr>Working with &lt;div&gt; elements</vt:lpstr>
      <vt:lpstr>PowerPoint Presentation</vt:lpstr>
      <vt:lpstr>Working with &lt;span&gt; elements</vt:lpstr>
      <vt:lpstr>PowerPoint Presentation</vt:lpstr>
      <vt:lpstr>Working with &lt;span&gt; elements</vt:lpstr>
      <vt:lpstr>Using Attribute Selectors</vt:lpstr>
      <vt:lpstr>Using Attribute Selectors</vt:lpstr>
      <vt:lpstr>Using Pseudo-Class and Pseudo-Element Selectors</vt:lpstr>
      <vt:lpstr>Using the Link Pseudo-Classes </vt:lpstr>
      <vt:lpstr>Using the Link Pseudo-Classes </vt:lpstr>
      <vt:lpstr>Using the Link Pseudo-Classes </vt:lpstr>
      <vt:lpstr>Using the Link Pseudo-Classes </vt:lpstr>
      <vt:lpstr>Using the :hover Pseudo-Class</vt:lpstr>
      <vt:lpstr>PowerPoint Presentation</vt:lpstr>
      <vt:lpstr>Using the :first-letter Pseudo-Element</vt:lpstr>
      <vt:lpstr>Using the :first-letter Pseudo-Element</vt:lpstr>
      <vt:lpstr>Using the :first-letter Pseudo-Element</vt:lpstr>
      <vt:lpstr>Using the :first-letter Pseudo-Element</vt:lpstr>
      <vt:lpstr>Using the :first-line Pseudo-Element</vt:lpstr>
      <vt:lpstr>Using the :first-line Pseudo-Element</vt:lpstr>
      <vt:lpstr>Using the :before and :after Pseudo-Elements</vt:lpstr>
      <vt:lpstr>PowerPoint Presentation</vt:lpstr>
      <vt:lpstr>Understanding How the Cascade Affects Style Rules</vt:lpstr>
      <vt:lpstr>Determining Rule Weight by  Specificity</vt:lpstr>
      <vt:lpstr>Determining Rule Weight by Order</vt:lpstr>
      <vt:lpstr>Determining Rule Weight with the !important Keyword</vt:lpstr>
      <vt:lpstr>Summary</vt:lpstr>
      <vt:lpstr>Summary</vt:lpstr>
    </vt:vector>
  </TitlesOfParts>
  <Company>FM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63</cp:revision>
  <dcterms:created xsi:type="dcterms:W3CDTF">2014-07-02T16:28:28Z</dcterms:created>
  <dcterms:modified xsi:type="dcterms:W3CDTF">2017-01-14T23:48:03Z</dcterms:modified>
</cp:coreProperties>
</file>