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24" r:id="rId3"/>
    <p:sldId id="288" r:id="rId4"/>
    <p:sldId id="290" r:id="rId5"/>
    <p:sldId id="291" r:id="rId6"/>
    <p:sldId id="260" r:id="rId7"/>
    <p:sldId id="293" r:id="rId8"/>
    <p:sldId id="294" r:id="rId9"/>
    <p:sldId id="295" r:id="rId10"/>
    <p:sldId id="296" r:id="rId11"/>
    <p:sldId id="297" r:id="rId12"/>
    <p:sldId id="321" r:id="rId13"/>
    <p:sldId id="299" r:id="rId14"/>
    <p:sldId id="300" r:id="rId15"/>
    <p:sldId id="320" r:id="rId16"/>
    <p:sldId id="301" r:id="rId17"/>
    <p:sldId id="302" r:id="rId18"/>
    <p:sldId id="303" r:id="rId19"/>
    <p:sldId id="261" r:id="rId20"/>
    <p:sldId id="304" r:id="rId21"/>
    <p:sldId id="262" r:id="rId22"/>
    <p:sldId id="305" r:id="rId23"/>
    <p:sldId id="263" r:id="rId24"/>
    <p:sldId id="306" r:id="rId25"/>
    <p:sldId id="264" r:id="rId26"/>
    <p:sldId id="307" r:id="rId27"/>
    <p:sldId id="265" r:id="rId28"/>
    <p:sldId id="308" r:id="rId29"/>
    <p:sldId id="266" r:id="rId30"/>
    <p:sldId id="309" r:id="rId31"/>
    <p:sldId id="267" r:id="rId32"/>
    <p:sldId id="310" r:id="rId33"/>
    <p:sldId id="268" r:id="rId34"/>
    <p:sldId id="311" r:id="rId35"/>
    <p:sldId id="269" r:id="rId36"/>
    <p:sldId id="312" r:id="rId37"/>
    <p:sldId id="270" r:id="rId38"/>
    <p:sldId id="313" r:id="rId39"/>
    <p:sldId id="271" r:id="rId40"/>
    <p:sldId id="314" r:id="rId41"/>
    <p:sldId id="272" r:id="rId42"/>
    <p:sldId id="315" r:id="rId43"/>
    <p:sldId id="316" r:id="rId44"/>
    <p:sldId id="273" r:id="rId45"/>
    <p:sldId id="327" r:id="rId46"/>
    <p:sldId id="328" r:id="rId47"/>
    <p:sldId id="329" r:id="rId48"/>
    <p:sldId id="33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04AC-0AF1-40F2-A432-3AD7040E74D7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44B1-5F77-4E82-91BF-1C03ADAB4DCC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0DA-F1FB-44C6-896C-BE741599E36E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8" name="Rectangle 7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A7B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299857" y="4806044"/>
              <a:ext cx="544286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38875"/>
              <a:ext cx="1762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893-EA14-4E59-BA3F-582A45BF0A61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B1D8-B528-45CD-9F03-C760DE856E99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F556-C4F9-42CE-B2AD-80820935FF92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71A-FBC2-4653-8F92-12C92D752102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092B-EB1E-43F1-AEA3-78948B189B12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A184-BAE0-403C-9E23-8E2B2F2D8854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465F-A174-444E-8C2E-39B33463BECD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BFE4-ABF7-4D4B-93FD-3381000CF3DF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B81D-E450-4CC0-92B8-1249C24A35FC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Web Design</a:t>
            </a:r>
            <a:br>
              <a:rPr lang="en-US" dirty="0"/>
            </a:b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Web Forms Development&amp; Validation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get or post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difference between </a:t>
            </a:r>
            <a:r>
              <a:rPr lang="en-US" i="1"/>
              <a:t>get</a:t>
            </a:r>
            <a:r>
              <a:rPr lang="en-US"/>
              <a:t> and </a:t>
            </a:r>
            <a:r>
              <a:rPr lang="en-US" i="1"/>
              <a:t>post</a:t>
            </a:r>
            <a:r>
              <a:rPr lang="en-US"/>
              <a:t> is the way the data is sent to the server</a:t>
            </a:r>
          </a:p>
          <a:p>
            <a:r>
              <a:rPr lang="en-US"/>
              <a:t>method=“get”: this method sends the form information by including it in the URL</a:t>
            </a:r>
          </a:p>
          <a:p>
            <a:r>
              <a:rPr lang="en-US"/>
              <a:t>method=“post”: this method sends the form information securely to the server within the message body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mailto 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collect data from a form and send it to any e-mail address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&lt;form action="mailto:joel@joelsklar.com"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method="post"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="text/plain"&gt;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mailto 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715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&lt;form action="MAILTO:joel@joelsklar.com " method="post"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="text/plain"&gt;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&lt;input type="text" name="Subject" value="Subject"&gt;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&lt;p&gt;Briefly tell us your favorite fish story:&lt;/p&gt;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&lt;p&gt;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fishstory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rows="5" cols="30"&gt; Enter your story here...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&lt;input value="Submit" type="submit"&gt;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85" y="2133600"/>
            <a:ext cx="3950882" cy="25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Input Objects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236538" indent="-236538"/>
            <a:r>
              <a:rPr lang="en-US" sz="2800" dirty="0"/>
              <a:t>The &lt;input&gt; element defines many of the form input object types</a:t>
            </a:r>
          </a:p>
          <a:p>
            <a:pPr marL="236538" indent="-236538"/>
            <a:r>
              <a:rPr lang="en-US" sz="2800" dirty="0"/>
              <a:t>The type attribute specifies the type of input object</a:t>
            </a:r>
          </a:p>
          <a:p>
            <a:pPr marL="236538" indent="-236538"/>
            <a:r>
              <a:rPr lang="en-US" sz="2800" b="1" dirty="0"/>
              <a:t>Required</a:t>
            </a:r>
            <a:r>
              <a:rPr lang="en-US" sz="2800" dirty="0"/>
              <a:t> attribute makes the element </a:t>
            </a:r>
            <a:r>
              <a:rPr lang="en-US" sz="2800" dirty="0" err="1"/>
              <a:t>mandotry</a:t>
            </a:r>
            <a:r>
              <a:rPr lang="en-US" sz="2800" dirty="0"/>
              <a:t> to be filled before submitting the form.</a:t>
            </a:r>
          </a:p>
          <a:p>
            <a:pPr marL="236538" indent="-236538">
              <a:buFontTx/>
              <a:buNone/>
            </a:pP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C:\Users\sklarj\Desktop\Tables\Tables\ch11\Table 1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7275" y="1295400"/>
            <a:ext cx="7009451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C:\Users\sklarj\Desktop\Tables\Tables\ch11\Table 11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781050"/>
            <a:ext cx="6993941" cy="4919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 &lt;label&gt; element lets you create a caption for an input element</a:t>
            </a:r>
          </a:p>
          <a:p>
            <a:pPr>
              <a:defRPr/>
            </a:pPr>
            <a:r>
              <a:rPr lang="en-US" dirty="0"/>
              <a:t>Lets you extend the clickable area of a form element</a:t>
            </a:r>
          </a:p>
          <a:p>
            <a:pPr>
              <a:defRPr/>
            </a:pPr>
            <a:r>
              <a:rPr lang="en-US" dirty="0"/>
              <a:t>Required, usually first name is mandatory.</a:t>
            </a:r>
          </a:p>
          <a:p>
            <a:pPr>
              <a:defRPr/>
            </a:pPr>
            <a:endParaRPr lang="en-US" dirty="0"/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&lt;label class="username" &gt;First Name:&lt;/label&gt;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&lt;input type="text“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size="35"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="35" /&gt;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To make the text clickable, you associate the &lt;label&gt; element with the &lt;input&gt; element by using the </a:t>
            </a:r>
            <a:r>
              <a:rPr lang="en-US" i="1" dirty="0"/>
              <a:t>for </a:t>
            </a:r>
            <a:r>
              <a:rPr lang="en-US" dirty="0"/>
              <a:t>and</a:t>
            </a:r>
            <a:r>
              <a:rPr lang="en-US" i="1" dirty="0"/>
              <a:t> id </a:t>
            </a:r>
            <a:r>
              <a:rPr lang="en-US" dirty="0"/>
              <a:t>attributes</a:t>
            </a:r>
          </a:p>
          <a:p>
            <a:pPr>
              <a:defRPr/>
            </a:pPr>
            <a:endParaRPr lang="en-US" dirty="0"/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&lt;label class="username"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for="First Name"&gt;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First Name:&lt;/label&gt;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&lt;input type="text"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name="fi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id="First Name"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size="35"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="35" /&gt;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Boxes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293688" indent="-293688">
              <a:defRPr/>
            </a:pPr>
            <a:r>
              <a:rPr lang="en-US" sz="2800" dirty="0"/>
              <a:t>The text box is the most commonly used form element</a:t>
            </a:r>
          </a:p>
          <a:p>
            <a:pPr marL="3175" indent="-3175">
              <a:buFontTx/>
              <a:buNone/>
              <a:defRPr/>
            </a:pPr>
            <a:endParaRPr lang="en-US" sz="2800" dirty="0"/>
          </a:p>
          <a:p>
            <a:pPr marL="295275" indent="-3175">
              <a:buFontTx/>
              <a:buNone/>
              <a:defRPr/>
            </a:pPr>
            <a:r>
              <a:rPr lang="en-US" sz="2400" dirty="0">
                <a:latin typeface="Courier New" pitchFamily="49" charset="0"/>
              </a:rPr>
              <a:t>&lt;input type="text" name="firstname" size="20" maxlength="35" value="First Name"&gt;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" name="Picture 1" descr="Figure 11-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1447800"/>
            <a:ext cx="8114386" cy="442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remember:</a:t>
            </a:r>
          </a:p>
          <a:p>
            <a:pPr marL="514350" indent="-514350">
              <a:buAutoNum type="arabicPeriod"/>
            </a:pPr>
            <a:r>
              <a:rPr lang="en-US" b="1" dirty="0"/>
              <a:t>HTML</a:t>
            </a:r>
            <a:r>
              <a:rPr lang="en-US" dirty="0"/>
              <a:t> to define the content of web pages.</a:t>
            </a:r>
          </a:p>
          <a:p>
            <a:pPr marL="514350" indent="-514350">
              <a:buAutoNum type="arabicPeriod"/>
            </a:pPr>
            <a:r>
              <a:rPr lang="en-US" b="1" dirty="0"/>
              <a:t>CSS</a:t>
            </a:r>
            <a:r>
              <a:rPr lang="en-US" dirty="0"/>
              <a:t> to specify the layout of web pages.</a:t>
            </a:r>
          </a:p>
          <a:p>
            <a:pPr marL="514350" indent="-514350">
              <a:buAutoNum type="arabicPeriod"/>
            </a:pPr>
            <a:r>
              <a:rPr lang="en-US" b="1" dirty="0"/>
              <a:t>JavaScript</a:t>
            </a:r>
            <a:r>
              <a:rPr lang="en-US" dirty="0"/>
              <a:t> to program the behavior of web pages.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88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Check Boxes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293688" indent="-293688">
              <a:defRPr/>
            </a:pPr>
            <a:r>
              <a:rPr lang="en-US" sz="2800" dirty="0"/>
              <a:t>Check boxes are an on/off toggle that the user can select</a:t>
            </a:r>
          </a:p>
          <a:p>
            <a:pPr marL="3175" indent="-3175">
              <a:buFontTx/>
              <a:buNone/>
              <a:defRPr/>
            </a:pPr>
            <a:endParaRPr lang="en-US" sz="2800" dirty="0"/>
          </a:p>
          <a:p>
            <a:pPr marL="295275" indent="-3175">
              <a:buFontTx/>
              <a:buNone/>
              <a:defRPr/>
            </a:pPr>
            <a:r>
              <a:rPr lang="en-US" sz="2400" dirty="0">
                <a:latin typeface="Courier New" pitchFamily="49" charset="0"/>
              </a:rPr>
              <a:t>&lt;input type="checkbox" name="species" value="smbass"&gt; Smallmouth Bass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 descr="Figure 11-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1449019"/>
            <a:ext cx="8114386" cy="434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Radio Buttons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 marL="350838" indent="-350838">
              <a:defRPr/>
            </a:pPr>
            <a:r>
              <a:rPr lang="en-US" sz="2800" dirty="0"/>
              <a:t>Radio buttons are like check boxes, but only one selection is allowed</a:t>
            </a:r>
          </a:p>
          <a:p>
            <a:pPr marL="3175" indent="-3175">
              <a:buFontTx/>
              <a:buNone/>
              <a:defRPr/>
            </a:pPr>
            <a:endParaRPr lang="en-US" sz="2800" dirty="0"/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&lt;p&gt;Would you like to be on our mailing list?&lt;/p&gt;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&lt;p&gt;&lt;input type="radio" name="list" value="yes"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id="Yes" /&gt;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&lt;label for="Yes"&gt;Yes&lt;/label&gt;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&lt;input type="radio" name="list" value="no"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id="No" /&gt;</a:t>
            </a:r>
          </a:p>
          <a:p>
            <a:pPr>
              <a:buFontTx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&lt;label for="No"&gt;No&lt;/label&gt;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 descr="Figure 11-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1310640"/>
            <a:ext cx="8114386" cy="440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Submit &amp; Reset Buttons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marL="350838" indent="-350838">
              <a:defRPr/>
            </a:pPr>
            <a:r>
              <a:rPr lang="en-US" sz="2800" dirty="0"/>
              <a:t>The submit and reset buttons let the user choose whether to send the form data or start over</a:t>
            </a:r>
          </a:p>
          <a:p>
            <a:pPr marL="3175" indent="-3175">
              <a:buFontTx/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marL="231775" indent="-3175">
              <a:buFontTx/>
              <a:buNone/>
              <a:defRPr/>
            </a:pPr>
            <a:r>
              <a:rPr lang="en-US" sz="2400" dirty="0">
                <a:latin typeface="Courier New" pitchFamily="49" charset="0"/>
              </a:rPr>
              <a:t>&lt;input type="submit" value="Submit your answers"&gt; </a:t>
            </a:r>
          </a:p>
          <a:p>
            <a:pPr marL="231775" indent="-3175">
              <a:buFontTx/>
              <a:buNone/>
              <a:defRPr/>
            </a:pPr>
            <a:r>
              <a:rPr lang="en-US" sz="2400" dirty="0">
                <a:latin typeface="Courier New" pitchFamily="49" charset="0"/>
              </a:rPr>
              <a:t>&lt;input type="reset" value="Clear the form"&gt;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 descr="Figure 11-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1196645"/>
            <a:ext cx="8114386" cy="4518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 Image for the </a:t>
            </a:r>
            <a:br>
              <a:rPr lang="en-US" dirty="0"/>
            </a:br>
            <a:r>
              <a:rPr lang="en-US" dirty="0"/>
              <a:t>Submit Button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marL="293688" indent="-293688">
              <a:defRPr/>
            </a:pPr>
            <a:r>
              <a:rPr lang="en-US" sz="2800" dirty="0"/>
              <a:t>You can choose an image file and use it instead of the default submit button</a:t>
            </a:r>
          </a:p>
          <a:p>
            <a:pPr marL="3175" indent="-3175"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  <a:p>
            <a:pPr marL="3175" indent="-3175"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&lt;input type="image" src="submit.gif" alt="submit button"&gt;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" name="Picture 1" descr="Figure 11-0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1489862"/>
            <a:ext cx="8114386" cy="407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Letting the User Submit a File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350838" indent="-350838">
              <a:defRPr/>
            </a:pPr>
            <a:r>
              <a:rPr lang="en-US" sz="2800" dirty="0"/>
              <a:t>Users can select a file on their own computer and send it to the server</a:t>
            </a:r>
          </a:p>
          <a:p>
            <a:pPr marL="3175" indent="-3175"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  <a:p>
            <a:pPr marL="346075" indent="-3175">
              <a:buFontTx/>
              <a:buNone/>
              <a:defRPr/>
            </a:pPr>
            <a:r>
              <a:rPr lang="en-US" sz="2400" dirty="0">
                <a:latin typeface="Courier New" pitchFamily="49" charset="0"/>
              </a:rPr>
              <a:t>&lt;p&gt;Use the browse button to select your file:&lt;/p&gt;</a:t>
            </a:r>
          </a:p>
          <a:p>
            <a:pPr marL="346075" indent="-3175">
              <a:buFontTx/>
              <a:buNone/>
              <a:defRPr/>
            </a:pPr>
            <a:r>
              <a:rPr lang="en-US" sz="2400" dirty="0">
                <a:latin typeface="Courier New" pitchFamily="49" charset="0"/>
              </a:rPr>
              <a:t>&lt;p&gt;&lt;input type="file" size="30“&gt;&lt;/p&gt;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 descr="Figure 11-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1407566"/>
            <a:ext cx="8114386" cy="438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When you complete this chapter, you will be able to:</a:t>
            </a:r>
          </a:p>
          <a:p>
            <a:r>
              <a:rPr lang="en-US" dirty="0"/>
              <a:t>Understand how forms work</a:t>
            </a:r>
          </a:p>
          <a:p>
            <a:r>
              <a:rPr lang="en-US" dirty="0"/>
              <a:t>Use the &lt;form&gt; element</a:t>
            </a:r>
          </a:p>
          <a:p>
            <a:r>
              <a:rPr lang="en-US" dirty="0"/>
              <a:t>Create input objects</a:t>
            </a:r>
          </a:p>
          <a:p>
            <a:r>
              <a:rPr lang="en-US" dirty="0"/>
              <a:t>Validate the form on events.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Password Entry Field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350838" indent="-350838">
              <a:defRPr/>
            </a:pPr>
            <a:r>
              <a:rPr lang="en-US" sz="2800" dirty="0"/>
              <a:t>The password input box works like the text input, but the entered text is hidden by asterisks</a:t>
            </a:r>
          </a:p>
          <a:p>
            <a:pPr marL="3175" indent="-3175"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&lt;p&gt;Enter your user name and password:&lt;/p&gt;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User Name: &lt;input type="text" size="30" /&gt;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Password: &lt;input type="password" size="30" /&gt;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&lt;/p&gt;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Picture 1" descr="Figure 11-0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1513027"/>
            <a:ext cx="8114386" cy="366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Password Entry Field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350838" indent="-350838">
              <a:defRPr/>
            </a:pPr>
            <a:r>
              <a:rPr lang="en-US" sz="2800" dirty="0"/>
              <a:t>The password input box works like the text input, but the entered text is hidden by asterisks</a:t>
            </a:r>
          </a:p>
          <a:p>
            <a:pPr marL="3175" indent="-3175"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&lt;p&gt;Enter your user name and password:&lt;/p&gt;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User Name: &lt;input type="text" size="30" /&gt;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Password: &lt;input type="password" size="30" /&gt;</a:t>
            </a:r>
          </a:p>
          <a:p>
            <a:pPr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&lt;/p&gt;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" name="Picture 1" descr="Figure 11-0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1317955"/>
            <a:ext cx="8114386" cy="454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&lt;select&gt; Element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marL="293688" indent="-293688">
              <a:defRPr/>
            </a:pPr>
            <a:r>
              <a:rPr lang="en-US" sz="2800" dirty="0"/>
              <a:t>The &lt;select&gt; element lets you create a list box or scrollable list of selectable options</a:t>
            </a:r>
          </a:p>
          <a:p>
            <a:pPr marL="3175" indent="-3175"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990600" y="2590800"/>
            <a:ext cx="7696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</a:rPr>
              <a:t>&lt;select name="boats"&gt;</a:t>
            </a:r>
          </a:p>
          <a:p>
            <a:r>
              <a:rPr lang="en-US" sz="2400">
                <a:latin typeface="Courier New" pitchFamily="49" charset="0"/>
              </a:rPr>
              <a:t>	&lt;option&gt;Canoe&lt;/option&gt;</a:t>
            </a:r>
          </a:p>
          <a:p>
            <a:r>
              <a:rPr lang="en-US" sz="2400">
                <a:latin typeface="Courier New" pitchFamily="49" charset="0"/>
              </a:rPr>
              <a:t>	&lt;option&gt;Jon Boat&lt;/option&gt;</a:t>
            </a:r>
          </a:p>
          <a:p>
            <a:r>
              <a:rPr lang="en-US" sz="2400">
                <a:latin typeface="Courier New" pitchFamily="49" charset="0"/>
              </a:rPr>
              <a:t>	&lt;option&gt;Kayak&lt;/option&gt;</a:t>
            </a:r>
          </a:p>
          <a:p>
            <a:r>
              <a:rPr lang="en-US" sz="2400">
                <a:latin typeface="Courier New" pitchFamily="49" charset="0"/>
              </a:rPr>
              <a:t>	&lt;option&gt;Bass Boat&lt;/option&gt;</a:t>
            </a:r>
          </a:p>
          <a:p>
            <a:r>
              <a:rPr lang="en-US" sz="2400">
                <a:latin typeface="Courier New" pitchFamily="49" charset="0"/>
              </a:rPr>
              <a:t>	&lt;option&gt;Family Boat&lt;/option&gt;</a:t>
            </a:r>
          </a:p>
          <a:p>
            <a:r>
              <a:rPr lang="en-US" sz="2400">
                <a:latin typeface="Courier New" pitchFamily="49" charset="0"/>
              </a:rPr>
              <a:t>&lt;/select&gt;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Picture 1" descr="Figure 11-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81507" y="442055"/>
            <a:ext cx="7580986" cy="560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&lt;select&gt; Element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1066800"/>
          </a:xfrm>
        </p:spPr>
        <p:txBody>
          <a:bodyPr/>
          <a:lstStyle/>
          <a:p>
            <a:pPr marL="293688" indent="-293688">
              <a:lnSpc>
                <a:spcPct val="90000"/>
              </a:lnSpc>
              <a:defRPr/>
            </a:pPr>
            <a:r>
              <a:rPr lang="en-US" sz="2800" dirty="0"/>
              <a:t>You can choose to let the user pick multiple values from the list by adding the multiple attribute</a:t>
            </a:r>
          </a:p>
          <a:p>
            <a:pPr marL="3175" indent="-3175">
              <a:lnSpc>
                <a:spcPct val="90000"/>
              </a:lnSpc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914400" y="2870200"/>
            <a:ext cx="7696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</a:rPr>
              <a:t>&lt;select name="snacks" multiple size="6"&gt;</a:t>
            </a:r>
          </a:p>
          <a:p>
            <a:r>
              <a:rPr lang="en-US" sz="2400">
                <a:latin typeface="Courier New" pitchFamily="49" charset="0"/>
              </a:rPr>
              <a:t>	&lt;option&gt;Potato Chips&lt;/option&gt;</a:t>
            </a:r>
          </a:p>
          <a:p>
            <a:r>
              <a:rPr lang="en-US" sz="2400">
                <a:latin typeface="Courier New" pitchFamily="49" charset="0"/>
              </a:rPr>
              <a:t>	&lt;option&gt;Popcorn&lt;/option&gt;</a:t>
            </a:r>
          </a:p>
          <a:p>
            <a:r>
              <a:rPr lang="en-US" sz="2400">
                <a:latin typeface="Courier New" pitchFamily="49" charset="0"/>
              </a:rPr>
              <a:t>	&lt;option&gt;Peanuts&lt;/option&gt;</a:t>
            </a:r>
          </a:p>
          <a:p>
            <a:r>
              <a:rPr lang="en-US" sz="2400">
                <a:latin typeface="Courier New" pitchFamily="49" charset="0"/>
              </a:rPr>
              <a:t>	&lt;option&gt;Pretzels&lt;/option&gt;</a:t>
            </a:r>
          </a:p>
          <a:p>
            <a:r>
              <a:rPr lang="en-US" sz="2400">
                <a:latin typeface="Courier New" pitchFamily="49" charset="0"/>
              </a:rPr>
              <a:t>	&lt;option&gt;Nachos&lt;/option&gt;</a:t>
            </a:r>
          </a:p>
          <a:p>
            <a:r>
              <a:rPr lang="en-US" sz="2400">
                <a:latin typeface="Courier New" pitchFamily="49" charset="0"/>
              </a:rPr>
              <a:t>	&lt;option&gt;Pizza&lt;/option&gt;</a:t>
            </a:r>
          </a:p>
          <a:p>
            <a:r>
              <a:rPr lang="en-US" sz="2400">
                <a:latin typeface="Courier New" pitchFamily="49" charset="0"/>
              </a:rPr>
              <a:t>	&lt;option&gt;Fries&lt;/option&gt;</a:t>
            </a:r>
          </a:p>
          <a:p>
            <a:r>
              <a:rPr lang="en-US" sz="2400">
                <a:latin typeface="Courier New" pitchFamily="49" charset="0"/>
              </a:rPr>
              <a:t>&lt;/select&gt;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" name="Picture 1" descr="Figure 11-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363538"/>
            <a:ext cx="8114386" cy="544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&lt;select&gt; Element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066800"/>
          </a:xfrm>
        </p:spPr>
        <p:txBody>
          <a:bodyPr/>
          <a:lstStyle/>
          <a:p>
            <a:pPr marL="293688" indent="-293688">
              <a:lnSpc>
                <a:spcPct val="90000"/>
              </a:lnSpc>
              <a:defRPr/>
            </a:pPr>
            <a:r>
              <a:rPr lang="en-US" sz="2800" dirty="0"/>
              <a:t>You group and label sets of list options with the &lt;optgroup&gt; element and label attribute</a:t>
            </a:r>
          </a:p>
          <a:p>
            <a:pPr marL="3175" indent="-3175">
              <a:lnSpc>
                <a:spcPct val="90000"/>
              </a:lnSpc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990600" y="2743200"/>
            <a:ext cx="7696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</a:rPr>
              <a:t>&lt;optgroup label="Salty Snacks"&gt;</a:t>
            </a:r>
          </a:p>
          <a:p>
            <a:r>
              <a:rPr lang="en-US" sz="2400">
                <a:latin typeface="Courier New" pitchFamily="49" charset="0"/>
              </a:rPr>
              <a:t>	&lt;option&gt;Potato Chips&lt;/option&gt;</a:t>
            </a:r>
          </a:p>
          <a:p>
            <a:r>
              <a:rPr lang="en-US" sz="2400">
                <a:latin typeface="Courier New" pitchFamily="49" charset="0"/>
              </a:rPr>
              <a:t>	&lt;option&gt;Popcorn&lt;/option&gt;</a:t>
            </a:r>
          </a:p>
          <a:p>
            <a:r>
              <a:rPr lang="en-US" sz="2400">
                <a:latin typeface="Courier New" pitchFamily="49" charset="0"/>
              </a:rPr>
              <a:t>	&lt;option&gt;Peanuts&lt;/option&gt;</a:t>
            </a:r>
          </a:p>
          <a:p>
            <a:r>
              <a:rPr lang="en-US" sz="2400">
                <a:latin typeface="Courier New" pitchFamily="49" charset="0"/>
              </a:rPr>
              <a:t>	&lt;option&gt;Pretzels&lt;/option&gt;</a:t>
            </a:r>
          </a:p>
          <a:p>
            <a:r>
              <a:rPr lang="en-US" sz="2400">
                <a:latin typeface="Courier New" pitchFamily="49" charset="0"/>
              </a:rPr>
              <a:t>&lt;/optgroup&gt;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" name="Picture 1" descr="Figure 11-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672389"/>
            <a:ext cx="8114386" cy="534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dirty="0"/>
              <a:t>Understanding How Forms Work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Forms let you build interactive web pages that collect information from a user and process it on the web server</a:t>
            </a:r>
          </a:p>
          <a:p>
            <a:r>
              <a:rPr lang="en-US" dirty="0"/>
              <a:t>The HTML form is the interface for the user to enter data</a:t>
            </a:r>
          </a:p>
          <a:p>
            <a:r>
              <a:rPr lang="en-US" dirty="0"/>
              <a:t>The data is processed by applications that reside on the web server</a:t>
            </a:r>
            <a:endParaRPr lang="en-US" sz="36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066800"/>
          </a:xfrm>
        </p:spPr>
        <p:txBody>
          <a:bodyPr/>
          <a:lstStyle/>
          <a:p>
            <a:pPr marL="293688" indent="-293688">
              <a:lnSpc>
                <a:spcPct val="90000"/>
              </a:lnSpc>
              <a:defRPr/>
            </a:pPr>
            <a:r>
              <a:rPr lang="en-US" sz="2800" dirty="0"/>
              <a:t>The &lt;textarea&gt; element lets you create a larger text area for user input</a:t>
            </a:r>
          </a:p>
          <a:p>
            <a:pPr marL="3175" indent="-3175">
              <a:lnSpc>
                <a:spcPct val="90000"/>
              </a:lnSpc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914400" y="2743200"/>
            <a:ext cx="7696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</a:rPr>
              <a:t>&lt;p&gt;&lt;b&gt;Briefly tell us your favorite fish story:&lt;/b&gt;&lt;br&gt;</a:t>
            </a:r>
          </a:p>
          <a:p>
            <a:r>
              <a:rPr lang="en-US" sz="2400">
                <a:latin typeface="Courier New" pitchFamily="49" charset="0"/>
              </a:rPr>
              <a:t>&lt;textarea name="fishstory" rows="5" cols="30"&gt;</a:t>
            </a:r>
          </a:p>
          <a:p>
            <a:r>
              <a:rPr lang="en-US" sz="2400">
                <a:latin typeface="Courier New" pitchFamily="49" charset="0"/>
              </a:rPr>
              <a:t>Enter your story here...</a:t>
            </a:r>
          </a:p>
          <a:p>
            <a:r>
              <a:rPr lang="en-US" sz="2400">
                <a:latin typeface="Courier New" pitchFamily="49" charset="0"/>
              </a:rPr>
              <a:t>&lt;/textarea&gt;</a:t>
            </a:r>
          </a:p>
          <a:p>
            <a:r>
              <a:rPr lang="en-US" sz="2400">
                <a:latin typeface="Courier New" pitchFamily="49" charset="0"/>
              </a:rPr>
              <a:t>&lt;/p&gt;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" name="Picture 1" descr="Figure 11-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858926"/>
            <a:ext cx="8114386" cy="51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Input Groupings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066800"/>
          </a:xfrm>
          <a:noFill/>
        </p:spPr>
        <p:txBody>
          <a:bodyPr>
            <a:normAutofit fontScale="92500"/>
          </a:bodyPr>
          <a:lstStyle/>
          <a:p>
            <a:pPr marL="293688" indent="-293688">
              <a:lnSpc>
                <a:spcPct val="90000"/>
              </a:lnSpc>
            </a:pPr>
            <a:r>
              <a:rPr lang="en-US" sz="2800"/>
              <a:t>You can use the &lt;fieldset&gt; and &lt;legend&gt; elements to create groupings of different types of input elements</a:t>
            </a:r>
            <a:endParaRPr lang="en-US" sz="2800">
              <a:latin typeface="Courier New" pitchFamily="49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Input Groupings</a:t>
            </a: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762000" y="1828800"/>
            <a:ext cx="76962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fieldset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r>
              <a:rPr lang="en-US" sz="2400" b="1" dirty="0">
                <a:latin typeface="Courier New" pitchFamily="49" charset="0"/>
              </a:rPr>
              <a:t>&lt;legend&gt;&lt;b&gt;Select the species you prefer to fish:&lt;/b&gt;&lt;/legend&gt;</a:t>
            </a:r>
          </a:p>
          <a:p>
            <a:r>
              <a:rPr lang="en-US" sz="2400" dirty="0">
                <a:latin typeface="Courier New" pitchFamily="49" charset="0"/>
              </a:rPr>
              <a:t>&lt;input type="checkbox" name="species" value="</a:t>
            </a:r>
            <a:r>
              <a:rPr lang="en-US" sz="2400" dirty="0" err="1">
                <a:latin typeface="Courier New" pitchFamily="49" charset="0"/>
              </a:rPr>
              <a:t>smbass</a:t>
            </a:r>
            <a:r>
              <a:rPr lang="en-US" sz="2400" dirty="0">
                <a:latin typeface="Courier New" pitchFamily="49" charset="0"/>
              </a:rPr>
              <a:t>"&gt; Smallmouth Bass</a:t>
            </a:r>
          </a:p>
          <a:p>
            <a:r>
              <a:rPr lang="en-US" sz="2400" dirty="0">
                <a:latin typeface="Courier New" pitchFamily="49" charset="0"/>
              </a:rPr>
              <a:t>&lt;input type="checkbox" name="species" value="</a:t>
            </a:r>
            <a:r>
              <a:rPr lang="en-US" sz="2400" dirty="0" err="1">
                <a:latin typeface="Courier New" pitchFamily="49" charset="0"/>
              </a:rPr>
              <a:t>lgbass</a:t>
            </a:r>
            <a:r>
              <a:rPr lang="en-US" sz="2400" dirty="0">
                <a:latin typeface="Courier New" pitchFamily="49" charset="0"/>
              </a:rPr>
              <a:t>"&gt; Largemouth Bass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&gt;</a:t>
            </a:r>
          </a:p>
          <a:p>
            <a:r>
              <a:rPr lang="en-US" sz="2400" dirty="0">
                <a:latin typeface="Courier New" pitchFamily="49" charset="0"/>
              </a:rPr>
              <a:t>&lt;input type="checkbox" name="species" value="pike"&gt; Pike</a:t>
            </a:r>
          </a:p>
          <a:p>
            <a:r>
              <a:rPr lang="en-US" sz="2400" b="1" dirty="0">
                <a:latin typeface="Courier New" pitchFamily="49" charset="0"/>
              </a:rPr>
              <a:t>&lt;/</a:t>
            </a:r>
            <a:r>
              <a:rPr lang="en-US" sz="2400" b="1" dirty="0" err="1">
                <a:latin typeface="Courier New" pitchFamily="49" charset="0"/>
              </a:rPr>
              <a:t>fieldset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endParaRPr lang="en-US" dirty="0">
              <a:latin typeface="Courier New" pitchFamily="49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" name="Picture 1" descr="Figure 11-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807" y="1878787"/>
            <a:ext cx="8114386" cy="315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Events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95" y="1295400"/>
            <a:ext cx="8116809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5715000"/>
            <a:ext cx="786840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~http://www.w3schools.com/tags/ref_eventattributes.asp</a:t>
            </a:r>
          </a:p>
        </p:txBody>
      </p:sp>
    </p:spTree>
    <p:extLst>
      <p:ext uri="{BB962C8B-B14F-4D97-AF65-F5344CB8AC3E}">
        <p14:creationId xmlns:p14="http://schemas.microsoft.com/office/powerpoint/2010/main" val="1660228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  <a:r>
              <a:rPr lang="en-US" b="1" dirty="0"/>
              <a:t> </a:t>
            </a:r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628900"/>
            <a:ext cx="8058150" cy="160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797" y="4229100"/>
            <a:ext cx="786840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~http://www.w3schools.com/tags/ref_eventattributes.asp</a:t>
            </a:r>
          </a:p>
        </p:txBody>
      </p:sp>
    </p:spTree>
    <p:extLst>
      <p:ext uri="{BB962C8B-B14F-4D97-AF65-F5344CB8AC3E}">
        <p14:creationId xmlns:p14="http://schemas.microsoft.com/office/powerpoint/2010/main" val="1537046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</a:t>
            </a:r>
            <a:r>
              <a:rPr lang="en-US" b="1" dirty="0"/>
              <a:t> </a:t>
            </a:r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600200"/>
            <a:ext cx="8067675" cy="3848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797" y="5486400"/>
            <a:ext cx="786840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~http://www.w3schools.com/tags/ref_eventattributes.asp</a:t>
            </a:r>
          </a:p>
        </p:txBody>
      </p:sp>
    </p:spTree>
    <p:extLst>
      <p:ext uri="{BB962C8B-B14F-4D97-AF65-F5344CB8AC3E}">
        <p14:creationId xmlns:p14="http://schemas.microsoft.com/office/powerpoint/2010/main" val="3786827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the right form elements based on the data you want to collect</a:t>
            </a:r>
          </a:p>
          <a:p>
            <a:r>
              <a:rPr lang="en-US" dirty="0"/>
              <a:t>A form element has attributes that describe how the form data is processed</a:t>
            </a:r>
          </a:p>
          <a:p>
            <a:r>
              <a:rPr lang="en-US" dirty="0"/>
              <a:t>You need a server application to process your form data</a:t>
            </a:r>
          </a:p>
          <a:p>
            <a:r>
              <a:rPr lang="en-US" dirty="0"/>
              <a:t>The &lt;</a:t>
            </a:r>
            <a:r>
              <a:rPr lang="en-US" dirty="0" err="1"/>
              <a:t>fieldset</a:t>
            </a:r>
            <a:r>
              <a:rPr lang="en-US" dirty="0"/>
              <a:t>&gt; and &lt;legend&gt; elements let you create more visually appealing forms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How Forms Work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800"/>
              <a:t>The data-processing software can then work with the data and send a response back to the user</a:t>
            </a:r>
          </a:p>
          <a:p>
            <a:r>
              <a:rPr lang="en-US" sz="2800"/>
              <a:t>The user enters data via an HTML form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 descr="Figure 11-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708099" y="353568"/>
            <a:ext cx="5727802" cy="574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&lt;form&gt; element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3688" indent="-293688"/>
            <a:r>
              <a:rPr lang="en-US" sz="2800"/>
              <a:t>The &lt;form&gt; element is the container for creating a form</a:t>
            </a:r>
          </a:p>
          <a:p>
            <a:pPr marL="293688" indent="-293688"/>
            <a:r>
              <a:rPr lang="en-US" sz="2800"/>
              <a:t>A variety of attributes describe how the form data will be processed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C:\Users\sklarj\Desktop\Tables\Tables\ch11\Table 11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946" y="609600"/>
            <a:ext cx="8022108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the &lt;form&gt; element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350838" indent="-350838">
              <a:defRPr/>
            </a:pPr>
            <a:r>
              <a:rPr lang="en-US" sz="2800" dirty="0"/>
              <a:t>The following code shows a typical &lt;form&gt; element:</a:t>
            </a:r>
          </a:p>
          <a:p>
            <a:pPr marL="3175" indent="-3175">
              <a:buFontTx/>
              <a:buNone/>
              <a:defRPr/>
            </a:pPr>
            <a:endParaRPr lang="en-US" sz="2800" dirty="0"/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&lt;form method="post"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action="https://signup.website.com/register.asp"&gt;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1373</Words>
  <Application>Microsoft Office PowerPoint</Application>
  <PresentationFormat>On-screen Show (4:3)</PresentationFormat>
  <Paragraphs>226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Courier New</vt:lpstr>
      <vt:lpstr>Office Theme</vt:lpstr>
      <vt:lpstr>Principles of Web Design 6th Edition</vt:lpstr>
      <vt:lpstr>Introduction</vt:lpstr>
      <vt:lpstr>Objectives</vt:lpstr>
      <vt:lpstr>Understanding How Forms Work</vt:lpstr>
      <vt:lpstr>Understanding How Forms Work</vt:lpstr>
      <vt:lpstr>PowerPoint Presentation</vt:lpstr>
      <vt:lpstr>Using the &lt;form&gt; element</vt:lpstr>
      <vt:lpstr>PowerPoint Presentation</vt:lpstr>
      <vt:lpstr>Using the &lt;form&gt; element</vt:lpstr>
      <vt:lpstr>Using get or post</vt:lpstr>
      <vt:lpstr>Using the mailto Action</vt:lpstr>
      <vt:lpstr>Using the mailto Action</vt:lpstr>
      <vt:lpstr>Creating Input Objects</vt:lpstr>
      <vt:lpstr>PowerPoint Presentation</vt:lpstr>
      <vt:lpstr>PowerPoint Presentation</vt:lpstr>
      <vt:lpstr>Labeling Form Elements</vt:lpstr>
      <vt:lpstr>Labeling Form Elements</vt:lpstr>
      <vt:lpstr>Creating Text Boxes </vt:lpstr>
      <vt:lpstr>PowerPoint Presentation</vt:lpstr>
      <vt:lpstr>Creating Check Boxes </vt:lpstr>
      <vt:lpstr>PowerPoint Presentation</vt:lpstr>
      <vt:lpstr>Creating Radio Buttons </vt:lpstr>
      <vt:lpstr>PowerPoint Presentation</vt:lpstr>
      <vt:lpstr>Creating Submit &amp; Reset Buttons </vt:lpstr>
      <vt:lpstr>PowerPoint Presentation</vt:lpstr>
      <vt:lpstr>Creating an Image for the  Submit Button</vt:lpstr>
      <vt:lpstr>PowerPoint Presentation</vt:lpstr>
      <vt:lpstr>Letting the User Submit a File </vt:lpstr>
      <vt:lpstr>PowerPoint Presentation</vt:lpstr>
      <vt:lpstr>Creating a Password Entry Field </vt:lpstr>
      <vt:lpstr>PowerPoint Presentation</vt:lpstr>
      <vt:lpstr>Creating a Password Entry Field </vt:lpstr>
      <vt:lpstr>PowerPoint Presentation</vt:lpstr>
      <vt:lpstr>Using the &lt;select&gt; Element </vt:lpstr>
      <vt:lpstr>PowerPoint Presentation</vt:lpstr>
      <vt:lpstr>Using the &lt;select&gt; Element</vt:lpstr>
      <vt:lpstr>PowerPoint Presentation</vt:lpstr>
      <vt:lpstr>Using the &lt;select&gt; Element</vt:lpstr>
      <vt:lpstr>PowerPoint Presentation</vt:lpstr>
      <vt:lpstr>Using the &lt;textarea&gt; Element </vt:lpstr>
      <vt:lpstr>PowerPoint Presentation</vt:lpstr>
      <vt:lpstr>Creating Input Groupings </vt:lpstr>
      <vt:lpstr>Creating Input Groupings</vt:lpstr>
      <vt:lpstr>PowerPoint Presentation</vt:lpstr>
      <vt:lpstr>Forms Events</vt:lpstr>
      <vt:lpstr>Keyboard Events</vt:lpstr>
      <vt:lpstr>Mouse Events</vt:lpstr>
      <vt:lpstr>Summary</vt:lpstr>
    </vt:vector>
  </TitlesOfParts>
  <Company>FM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Abedalrhman Alkhateeb</cp:lastModifiedBy>
  <cp:revision>126</cp:revision>
  <dcterms:created xsi:type="dcterms:W3CDTF">2014-07-02T16:28:28Z</dcterms:created>
  <dcterms:modified xsi:type="dcterms:W3CDTF">2017-01-22T19:27:33Z</dcterms:modified>
</cp:coreProperties>
</file>