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58" r:id="rId5"/>
    <p:sldId id="260" r:id="rId6"/>
    <p:sldId id="289" r:id="rId7"/>
    <p:sldId id="292" r:id="rId8"/>
    <p:sldId id="261" r:id="rId9"/>
    <p:sldId id="293" r:id="rId10"/>
    <p:sldId id="290" r:id="rId11"/>
    <p:sldId id="262" r:id="rId12"/>
    <p:sldId id="263" r:id="rId13"/>
    <p:sldId id="291" r:id="rId14"/>
    <p:sldId id="294" r:id="rId15"/>
    <p:sldId id="295" r:id="rId16"/>
    <p:sldId id="264" r:id="rId17"/>
    <p:sldId id="296" r:id="rId18"/>
    <p:sldId id="265" r:id="rId19"/>
    <p:sldId id="297" r:id="rId20"/>
    <p:sldId id="266" r:id="rId21"/>
    <p:sldId id="298" r:id="rId22"/>
    <p:sldId id="267" r:id="rId23"/>
    <p:sldId id="299" r:id="rId24"/>
    <p:sldId id="268" r:id="rId25"/>
    <p:sldId id="269" r:id="rId26"/>
    <p:sldId id="270" r:id="rId27"/>
    <p:sldId id="300" r:id="rId28"/>
    <p:sldId id="271" r:id="rId29"/>
    <p:sldId id="301" r:id="rId30"/>
    <p:sldId id="272" r:id="rId31"/>
    <p:sldId id="303" r:id="rId32"/>
    <p:sldId id="302" r:id="rId33"/>
    <p:sldId id="273" r:id="rId34"/>
    <p:sldId id="274" r:id="rId35"/>
    <p:sldId id="304" r:id="rId36"/>
    <p:sldId id="305" r:id="rId37"/>
    <p:sldId id="306" r:id="rId38"/>
    <p:sldId id="279" r:id="rId39"/>
    <p:sldId id="307" r:id="rId40"/>
    <p:sldId id="280" r:id="rId41"/>
    <p:sldId id="30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B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49EA-5284-47CA-AF8C-56C63AAAD670}" type="datetimeFigureOut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D960-6F80-439F-869A-A7E4B4BB7E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F774-36C9-4A8F-8CA6-6508528894B3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33FD-213F-4A39-869C-1F587910B3C6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11D9-7647-4B27-953F-FC0669DE638D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8" name="Rectangle 7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A7B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299857" y="4806044"/>
              <a:ext cx="544286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38875"/>
              <a:ext cx="17621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634D-F78E-49CF-AB68-AB857E7D1220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D8D848B-A7D8-4A46-B01D-3F3F74D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8DF9-8BBE-41E8-928F-64E2D324A224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D059-8DB9-4969-B2EB-209F751A4DA5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6FA-57F2-4F17-B1C7-24B7B216EC64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722D-272D-440E-8C16-F5A1F89FE65C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B75-0324-43D1-97D9-B7772B13EC3A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30D8-9B92-43ED-8FCA-3B3CD32E08F6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309E-1427-4B2F-8D00-8ACBC91CC49E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AB72-1EB0-45A7-BAA7-B1DD1167982D}" type="datetime1">
              <a:rPr lang="en-US" smtClean="0"/>
              <a:pPr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209"/>
            <a:ext cx="8534400" cy="662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Web </a:t>
            </a:r>
            <a:r>
              <a:rPr lang="en-US" dirty="0" smtClean="0"/>
              <a:t>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9530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Chapter 7 – Page Layouts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Content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sectioning elements and occasionally &lt;div&gt; elements to create content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 descr="Figure 7-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257300" y="319898"/>
            <a:ext cx="6629400" cy="552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 descr="Figure 7-0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600200" y="304800"/>
            <a:ext cx="6112933" cy="578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the Correct Content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&lt;div&gt; element has no special meaning; use it only as a container style purposes, as in a page wrapper</a:t>
            </a:r>
          </a:p>
          <a:p>
            <a:r>
              <a:rPr lang="en-US" dirty="0" smtClean="0"/>
              <a:t>&lt;section&gt; is a thematic section of a document with a heading</a:t>
            </a:r>
          </a:p>
          <a:p>
            <a:r>
              <a:rPr lang="en-US" dirty="0" smtClean="0"/>
              <a:t>&lt;article&gt; is a reusable section of content</a:t>
            </a:r>
          </a:p>
          <a:p>
            <a:r>
              <a:rPr lang="en-US" dirty="0" smtClean="0"/>
              <a:t>Be consistent when using these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Floating Layouts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Floating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float property lets you build columnar layouts</a:t>
            </a:r>
          </a:p>
          <a:p>
            <a:r>
              <a:rPr lang="en-US" dirty="0" smtClean="0"/>
              <a:t>You can align content elements to either the right or left side of the browser window</a:t>
            </a:r>
          </a:p>
          <a:p>
            <a:r>
              <a:rPr lang="en-US" dirty="0" smtClean="0"/>
              <a:t>A typical Web page design can contain both floating and non-floating elements</a:t>
            </a:r>
          </a:p>
          <a:p>
            <a:r>
              <a:rPr lang="en-US" dirty="0" smtClean="0"/>
              <a:t>Remember to always use a width property for floating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 descr="Figure 7-0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914400" y="457200"/>
            <a:ext cx="7315200" cy="552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Floating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floating layouts requires that you choose a method for containing the floating elements</a:t>
            </a:r>
          </a:p>
          <a:p>
            <a:r>
              <a:rPr lang="en-US" dirty="0" smtClean="0"/>
              <a:t>You will often see that the floating elements extend beyond their containing elements, which will result in a “broken” layout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 descr="Figure 7-0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33400" y="609600"/>
            <a:ext cx="8077200" cy="524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1: Using a </a:t>
            </a:r>
            <a:br>
              <a:rPr lang="en-US" dirty="0" smtClean="0"/>
            </a:br>
            <a:r>
              <a:rPr lang="en-US" dirty="0" smtClean="0"/>
              <a:t>Normal Flow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multiple columns, at least one needs to be non-floating (in the normal flow)</a:t>
            </a:r>
          </a:p>
          <a:p>
            <a:r>
              <a:rPr lang="en-US" dirty="0" smtClean="0"/>
              <a:t>The non-floating element must be positioned with the margin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normal flow of elements</a:t>
            </a:r>
          </a:p>
          <a:p>
            <a:r>
              <a:rPr lang="en-US" dirty="0" smtClean="0"/>
              <a:t>Use the division element to create content containers</a:t>
            </a:r>
          </a:p>
          <a:p>
            <a:r>
              <a:rPr lang="en-US" dirty="0" smtClean="0"/>
              <a:t>Create floating layouts</a:t>
            </a:r>
          </a:p>
          <a:p>
            <a:r>
              <a:rPr lang="en-US" dirty="0" smtClean="0"/>
              <a:t>Build a flexible page layout</a:t>
            </a:r>
          </a:p>
          <a:p>
            <a:r>
              <a:rPr lang="en-US" dirty="0" smtClean="0"/>
              <a:t>Build a fixed page layout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 descr="Figure 7-0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181100" y="381000"/>
            <a:ext cx="6781800" cy="5682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 Using the Clear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non-floating footer element (in the normal flow), with the clear property set to </a:t>
            </a:r>
            <a:r>
              <a:rPr lang="en-US" i="1" dirty="0" smtClean="0"/>
              <a:t>both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 descr="Figure 7-0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76300" y="362432"/>
            <a:ext cx="7391401" cy="57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Elements within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elements give you a wide variety of options for building interesting page layouts</a:t>
            </a:r>
          </a:p>
          <a:p>
            <a:r>
              <a:rPr lang="en-US" dirty="0" smtClean="0"/>
              <a:t>If you are floating an element within another element, the order of the elements is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 descr="Figure 7-0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838200" y="304800"/>
            <a:ext cx="7467600" cy="573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 descr="Figure 7-1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581325" y="366636"/>
            <a:ext cx="5981350" cy="572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" name="Picture 1" descr="Figure 7-1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523999" y="381000"/>
            <a:ext cx="5867401" cy="558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Column Drops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drops occur when the total width of the columnar elements in a page layout exceeds the width of their containing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Picture 1" descr="Figure 7-1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219200" y="381000"/>
            <a:ext cx="6705601" cy="5652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Problem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Floats occasionally do not appear exactly where you want them to appear</a:t>
            </a:r>
          </a:p>
          <a:p>
            <a:r>
              <a:rPr lang="en-US" dirty="0" smtClean="0"/>
              <a:t>The clear property can solve this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Understanding the Normal Flow of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Picture 1" descr="Figure 7-1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266700" y="666750"/>
            <a:ext cx="8610600" cy="5202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Flexible Page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Flexible 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layouts adapt to the size of the browser window</a:t>
            </a:r>
          </a:p>
          <a:p>
            <a:r>
              <a:rPr lang="en-US" dirty="0" smtClean="0"/>
              <a:t>With a flexible layout, your content has to adapt and look good at a wide range of layout sizes</a:t>
            </a:r>
          </a:p>
          <a:p>
            <a:r>
              <a:rPr lang="en-US" dirty="0" smtClean="0"/>
              <a:t>Flexible layouts are the basis for responsive layouts used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" name="Picture 1" descr="Figure 7-1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33400" y="381000"/>
            <a:ext cx="8077200" cy="562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" name="Picture 1" descr="Figure 7-1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524000" y="304800"/>
            <a:ext cx="6096000" cy="569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Flexible Layout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You can control the compression and expansion of your content in a flexible layout by setting minimum and maximum widths</a:t>
            </a:r>
          </a:p>
          <a:p>
            <a:pPr indent="0">
              <a:buFontTx/>
              <a:buNone/>
              <a:defRPr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div.wrapper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indent="0">
              <a:buFontTx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width: 100%;</a:t>
            </a:r>
          </a:p>
          <a:p>
            <a:pPr indent="0">
              <a:buFontTx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min-width: 750px;</a:t>
            </a:r>
          </a:p>
          <a:p>
            <a:pPr indent="0">
              <a:buFontTx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max-width: 1220px;</a:t>
            </a:r>
          </a:p>
          <a:p>
            <a:pPr indent="0">
              <a:buFontTx/>
              <a:buNone/>
              <a:defRPr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 Fixed Page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Fixed 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Fixed layouts remain constant despite the resizing of the browser in different screen resolutions and monitor sizes</a:t>
            </a:r>
          </a:p>
          <a:p>
            <a:r>
              <a:rPr lang="en-US" dirty="0" smtClean="0"/>
              <a:t>Many designers prefer fixed layouts because they have more control over the finished design</a:t>
            </a:r>
          </a:p>
          <a:p>
            <a:r>
              <a:rPr lang="en-US" dirty="0" smtClean="0"/>
              <a:t>Fixed layouts are normally contained by a wrapper element that controls the page width and centers the page in the browser window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" name="Picture 1" descr="Figure 7-2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339480" y="381000"/>
            <a:ext cx="646504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Fixed Layout Centering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A wrapper division lets you automatically center the layout in the browser</a:t>
            </a:r>
          </a:p>
          <a:p>
            <a:pPr>
              <a:defRPr/>
            </a:pPr>
            <a:r>
              <a:rPr lang="en-US" dirty="0" smtClean="0"/>
              <a:t>This is a great solution for wide-screen monitors</a:t>
            </a:r>
          </a:p>
          <a:p>
            <a:pPr>
              <a:defRPr/>
            </a:pPr>
            <a:r>
              <a:rPr lang="en-US" dirty="0" smtClean="0"/>
              <a:t>Automatic centering is a simple use of the margin property</a:t>
            </a:r>
          </a:p>
          <a:p>
            <a:pPr indent="0"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#wrapper {</a:t>
            </a:r>
          </a:p>
          <a:p>
            <a:pPr indent="0"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width: 960px;</a:t>
            </a:r>
          </a:p>
          <a:p>
            <a:pPr indent="0">
              <a:buFontTx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margin-left: auto;</a:t>
            </a:r>
          </a:p>
          <a:p>
            <a:pPr indent="0">
              <a:buFontTx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margin-right: auto;</a:t>
            </a:r>
          </a:p>
          <a:p>
            <a:pPr indent="0"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border: thin solid black;</a:t>
            </a:r>
          </a:p>
          <a:p>
            <a:pPr indent="0"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background-color: #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ffc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0"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Normal Flow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normal flow determines the sequence of element display</a:t>
            </a:r>
          </a:p>
          <a:p>
            <a:r>
              <a:rPr lang="en-US" dirty="0" smtClean="0"/>
              <a:t>Boxes are laid out vertically one after the other, beginning at the top of the containing box</a:t>
            </a:r>
          </a:p>
          <a:p>
            <a:r>
              <a:rPr lang="en-US" dirty="0" smtClean="0"/>
              <a:t>Each box horizontally fills the browser window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" name="Picture 1" descr="Figure 7-2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83845" y="381000"/>
            <a:ext cx="8176310" cy="56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normal flow dictates the way in which elements normally are displayed in the browser window</a:t>
            </a:r>
          </a:p>
          <a:p>
            <a:r>
              <a:rPr lang="en-US" dirty="0" smtClean="0"/>
              <a:t>When you remove an element from the normal flow, you may see unexpected behavior from other elements </a:t>
            </a:r>
          </a:p>
          <a:p>
            <a:r>
              <a:rPr lang="en-US" dirty="0" smtClean="0"/>
              <a:t>Remember to always use a width property for floating elements</a:t>
            </a:r>
          </a:p>
          <a:p>
            <a:r>
              <a:rPr lang="en-US" dirty="0" smtClean="0"/>
              <a:t>Remember to avoid using the height property </a:t>
            </a:r>
          </a:p>
          <a:p>
            <a:r>
              <a:rPr lang="en-US" dirty="0" smtClean="0"/>
              <a:t>For fixed layouts, content elements are usually contained with a wrapper element that sets the width for the page layout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 descr="Figure 7-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476022" y="381000"/>
            <a:ext cx="6191956" cy="572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Normal Flow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normal flow for inline elements, boxes are laid out horizontally beginning at the top left of the containing block</a:t>
            </a:r>
          </a:p>
          <a:p>
            <a:r>
              <a:rPr lang="en-US" dirty="0" smtClean="0"/>
              <a:t>The inline boxes comprise the lines of text within, for example, a &lt;p&gt; element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an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float an element, you take it out of the normal flow</a:t>
            </a:r>
          </a:p>
          <a:p>
            <a:r>
              <a:rPr lang="en-US" dirty="0" smtClean="0"/>
              <a:t>Check the results frequently as you are designing your layout using floats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848B-A7D8-4A46-B01D-3F3F74D024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 descr="Figure 7-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236556" y="304800"/>
            <a:ext cx="6670888" cy="569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Content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796</Words>
  <Application>Microsoft Office PowerPoint</Application>
  <PresentationFormat>On-screen Show (4:3)</PresentationFormat>
  <Paragraphs>128</Paragraphs>
  <Slides>41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Principles of Web Design 6th Edition</vt:lpstr>
      <vt:lpstr>Objectives</vt:lpstr>
      <vt:lpstr>Understanding the Normal Flow of Elements</vt:lpstr>
      <vt:lpstr>Understanding the Normal Flow </vt:lpstr>
      <vt:lpstr>Slide 5</vt:lpstr>
      <vt:lpstr>Understanding the Normal Flow </vt:lpstr>
      <vt:lpstr>Floating an Element</vt:lpstr>
      <vt:lpstr>Slide 8</vt:lpstr>
      <vt:lpstr>Creating Content Containers</vt:lpstr>
      <vt:lpstr>Creating Content Containers</vt:lpstr>
      <vt:lpstr>Slide 11</vt:lpstr>
      <vt:lpstr>Slide 12</vt:lpstr>
      <vt:lpstr>Choosing the Correct Content Element</vt:lpstr>
      <vt:lpstr>Creating Floating Layouts</vt:lpstr>
      <vt:lpstr>Creating Floating Layouts</vt:lpstr>
      <vt:lpstr>Slide 16</vt:lpstr>
      <vt:lpstr>Creating Floating Layouts</vt:lpstr>
      <vt:lpstr>Slide 18</vt:lpstr>
      <vt:lpstr>Solution 1: Using a  Normal Flow Element</vt:lpstr>
      <vt:lpstr>Slide 20</vt:lpstr>
      <vt:lpstr>Solution 2: Using the Clear Property</vt:lpstr>
      <vt:lpstr>Slide 22</vt:lpstr>
      <vt:lpstr>Floating Elements within Floats</vt:lpstr>
      <vt:lpstr>Slide 24</vt:lpstr>
      <vt:lpstr>Slide 25</vt:lpstr>
      <vt:lpstr>Slide 26</vt:lpstr>
      <vt:lpstr>Fixing Column Drops</vt:lpstr>
      <vt:lpstr>Slide 28</vt:lpstr>
      <vt:lpstr>Clearing Problem Floats</vt:lpstr>
      <vt:lpstr>Slide 30</vt:lpstr>
      <vt:lpstr>Building a Flexible Page Layout</vt:lpstr>
      <vt:lpstr>Building a Flexible Page Layout</vt:lpstr>
      <vt:lpstr>Slide 33</vt:lpstr>
      <vt:lpstr>Slide 34</vt:lpstr>
      <vt:lpstr>Controlling Flexible Layout Width</vt:lpstr>
      <vt:lpstr>Building a Fixed Page Layout</vt:lpstr>
      <vt:lpstr>Building a Fixed Page Layout</vt:lpstr>
      <vt:lpstr>Slide 38</vt:lpstr>
      <vt:lpstr>Controlling Fixed Layout Centering</vt:lpstr>
      <vt:lpstr>Slide 40</vt:lpstr>
      <vt:lpstr>Summary</vt:lpstr>
    </vt:vector>
  </TitlesOfParts>
  <Company>FM Global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Web  Design 6th Edition</dc:title>
  <dc:creator>Joel Sklar</dc:creator>
  <cp:lastModifiedBy>Aimee Poirier</cp:lastModifiedBy>
  <cp:revision>47</cp:revision>
  <dcterms:created xsi:type="dcterms:W3CDTF">2014-07-02T16:28:28Z</dcterms:created>
  <dcterms:modified xsi:type="dcterms:W3CDTF">2014-08-17T12:52:09Z</dcterms:modified>
</cp:coreProperties>
</file>