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326" r:id="rId5"/>
    <p:sldId id="260" r:id="rId6"/>
    <p:sldId id="258" r:id="rId7"/>
    <p:sldId id="295" r:id="rId8"/>
    <p:sldId id="294" r:id="rId9"/>
    <p:sldId id="261" r:id="rId10"/>
    <p:sldId id="296" r:id="rId11"/>
    <p:sldId id="297" r:id="rId12"/>
    <p:sldId id="298" r:id="rId13"/>
    <p:sldId id="262" r:id="rId14"/>
    <p:sldId id="263" r:id="rId15"/>
    <p:sldId id="264" r:id="rId16"/>
    <p:sldId id="303" r:id="rId17"/>
    <p:sldId id="304" r:id="rId18"/>
    <p:sldId id="305" r:id="rId19"/>
    <p:sldId id="300" r:id="rId20"/>
    <p:sldId id="302" r:id="rId21"/>
    <p:sldId id="277" r:id="rId22"/>
    <p:sldId id="306" r:id="rId23"/>
    <p:sldId id="307" r:id="rId24"/>
    <p:sldId id="278" r:id="rId25"/>
    <p:sldId id="308" r:id="rId26"/>
    <p:sldId id="309" r:id="rId27"/>
    <p:sldId id="279" r:id="rId28"/>
    <p:sldId id="311" r:id="rId29"/>
    <p:sldId id="310" r:id="rId30"/>
    <p:sldId id="280" r:id="rId31"/>
    <p:sldId id="312" r:id="rId32"/>
    <p:sldId id="281" r:id="rId33"/>
    <p:sldId id="313" r:id="rId34"/>
    <p:sldId id="282" r:id="rId35"/>
    <p:sldId id="314" r:id="rId36"/>
    <p:sldId id="283" r:id="rId37"/>
    <p:sldId id="316" r:id="rId38"/>
    <p:sldId id="315" r:id="rId39"/>
    <p:sldId id="284" r:id="rId40"/>
    <p:sldId id="285" r:id="rId41"/>
    <p:sldId id="318" r:id="rId42"/>
    <p:sldId id="317" r:id="rId43"/>
    <p:sldId id="319" r:id="rId44"/>
    <p:sldId id="286" r:id="rId45"/>
    <p:sldId id="287" r:id="rId46"/>
    <p:sldId id="320" r:id="rId47"/>
    <p:sldId id="288" r:id="rId48"/>
    <p:sldId id="322" r:id="rId49"/>
    <p:sldId id="321" r:id="rId50"/>
    <p:sldId id="289" r:id="rId51"/>
    <p:sldId id="323" r:id="rId52"/>
    <p:sldId id="290" r:id="rId53"/>
    <p:sldId id="324" r:id="rId54"/>
    <p:sldId id="292" r:id="rId55"/>
    <p:sldId id="293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4C5E-02ED-417C-A6DB-E512DB1E91F0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6588-2E23-4BF3-B4D5-142AD8884E29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ED02-18DF-44BB-AE28-AB9FAA95BE21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A7B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299857" y="4806044"/>
              <a:ext cx="544286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38875"/>
              <a:ext cx="1762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229B-A3FC-45A9-AA34-604E6AF26A22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5E2D-CAE4-4856-98AD-586551B9ADAB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E14E-7D99-4E5F-84F0-EA3FF35CE560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F9E2-4CF9-49BF-871B-D85D4D6237F3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2C84-3C10-4D3C-8B9F-64A2B945C04A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9372-D3A7-4256-8D62-40A3B3D2D9E7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7FE5-2FD9-4120-8457-2AA3755E3433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BA8D-1270-4BC8-A696-0FECD58984FB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2127-5ABF-4774-B473-822E654906D3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Web </a:t>
            </a:r>
            <a:r>
              <a:rPr lang="en-US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Chapter 9 – Site Navigation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Information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manageable information segments</a:t>
            </a:r>
          </a:p>
          <a:p>
            <a:r>
              <a:rPr lang="en-US" dirty="0" smtClean="0"/>
              <a:t>Control page length</a:t>
            </a:r>
          </a:p>
          <a:p>
            <a:r>
              <a:rPr lang="en-US" dirty="0" smtClean="0"/>
              <a:t>User hypertext to connect facts, relationships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Navigation for Mobile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Navigation for 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information overload is especially important for mobile web sites</a:t>
            </a:r>
          </a:p>
          <a:p>
            <a:r>
              <a:rPr lang="en-US" dirty="0" smtClean="0"/>
              <a:t>Minimize the number of clicks or taps</a:t>
            </a:r>
          </a:p>
          <a:p>
            <a:r>
              <a:rPr lang="en-US" dirty="0" smtClean="0"/>
              <a:t>Use universal navigation symbols</a:t>
            </a:r>
          </a:p>
          <a:p>
            <a:r>
              <a:rPr lang="en-US" dirty="0" smtClean="0"/>
              <a:t>Simplify the user’s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 descr="Figure 9-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43100" y="278506"/>
            <a:ext cx="5257800" cy="587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 descr="Figure 9-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914400" y="1334770"/>
            <a:ext cx="7315200" cy="39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 descr="Figure 9-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371600" y="1253742"/>
            <a:ext cx="6400800" cy="44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Graphics for Navigation and Linking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Graphics for Navigation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use graphics for navigation, use the same graphics consistently throughout your site</a:t>
            </a:r>
          </a:p>
          <a:p>
            <a:r>
              <a:rPr lang="en-US" dirty="0" smtClean="0"/>
              <a:t>These provide predictable navigation cues for the user</a:t>
            </a:r>
          </a:p>
          <a:p>
            <a:r>
              <a:rPr lang="en-US" dirty="0" smtClean="0"/>
              <a:t>Reusing graphics minimizes download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alt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alternate text-based links in addition to graphical links</a:t>
            </a:r>
          </a:p>
          <a:p>
            <a:r>
              <a:rPr lang="en-US" dirty="0" smtClean="0"/>
              <a:t>Include alt attributes in your &lt;</a:t>
            </a:r>
            <a:r>
              <a:rPr lang="en-US" dirty="0" err="1" smtClean="0"/>
              <a:t>img</a:t>
            </a:r>
            <a:r>
              <a:rPr lang="en-US" dirty="0" smtClean="0"/>
              <a:t>&gt; tags</a:t>
            </a:r>
          </a:p>
          <a:p>
            <a:r>
              <a:rPr lang="en-US" dirty="0" smtClean="0"/>
              <a:t>The alt attribute is important to accessibility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Text-Based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Text-based linking is often the most effective way to provide navigation on your site</a:t>
            </a:r>
          </a:p>
          <a:p>
            <a:r>
              <a:rPr lang="en-US" dirty="0" smtClean="0"/>
              <a:t>Always provide a text-based set of links as an alternate means of navigation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usable navigation</a:t>
            </a:r>
          </a:p>
          <a:p>
            <a:r>
              <a:rPr lang="en-US" dirty="0" smtClean="0"/>
              <a:t>Design navigation for mobile devices</a:t>
            </a:r>
          </a:p>
          <a:p>
            <a:r>
              <a:rPr lang="en-US" dirty="0" smtClean="0"/>
              <a:t>Use graphics for navigation and linking</a:t>
            </a:r>
          </a:p>
          <a:p>
            <a:r>
              <a:rPr lang="en-US" dirty="0" smtClean="0"/>
              <a:t>Build text-based navigation</a:t>
            </a:r>
          </a:p>
          <a:p>
            <a:r>
              <a:rPr lang="en-US" dirty="0" smtClean="0"/>
              <a:t>Use lists for navigation</a:t>
            </a:r>
          </a:p>
          <a:p>
            <a:r>
              <a:rPr lang="en-US" dirty="0" smtClean="0"/>
              <a:t>Build horizontal navigation bars</a:t>
            </a:r>
          </a:p>
          <a:p>
            <a:r>
              <a:rPr lang="en-US" dirty="0" smtClean="0"/>
              <a:t>Build vertical navigation bars</a:t>
            </a:r>
          </a:p>
          <a:p>
            <a:r>
              <a:rPr lang="en-US" dirty="0" smtClean="0"/>
              <a:t>Use background color and graphics to enhance navigation</a:t>
            </a:r>
          </a:p>
          <a:p>
            <a:r>
              <a:rPr lang="en-US" dirty="0" smtClean="0"/>
              <a:t>Create hover rollovers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Contextual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links</a:t>
            </a:r>
            <a:r>
              <a:rPr lang="en-US" b="1" dirty="0" smtClean="0"/>
              <a:t> </a:t>
            </a:r>
            <a:r>
              <a:rPr lang="en-US" dirty="0" smtClean="0"/>
              <a:t>allow users to jump to related ideas or cross-references by clicking the word or item that interests them</a:t>
            </a:r>
          </a:p>
          <a:p>
            <a:r>
              <a:rPr lang="en-US" dirty="0" smtClean="0"/>
              <a:t>These are links that you can embed directly in the flow of your content by choosing the key terms and concepts you anticipate your users will want to follow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 descr="Figure 9-1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99278" y="533399"/>
            <a:ext cx="7545445" cy="540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Lists for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Lists for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 smtClean="0"/>
              <a:t>The HTML list elements are the preferred element for containing navigation links</a:t>
            </a:r>
          </a:p>
          <a:p>
            <a:pPr>
              <a:defRPr/>
            </a:pPr>
            <a:r>
              <a:rPr lang="en-US" sz="2000" dirty="0" smtClean="0"/>
              <a:t>Lists provide an easy way to create navigation that can be styled with CSS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navlist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="index.html"&gt;Home&lt;/a&gt;&lt;/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="history.html"&gt;History&lt;/a&gt;&lt;/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="how.html"&gt;How it Works&lt;/a&gt;&lt;/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="clubs.html"&gt;Balloon Clubs&lt;/a&gt;&lt;/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>
              <a:buFontTx/>
              <a:buNone/>
              <a:defRPr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&lt;li&gt;&lt;a href="festivals.html"&gt;Festivals&lt;/a&gt;&lt;/li&gt;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="rides.html"&gt;Where to Ride&lt;/a&gt;&lt;/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>
              <a:buFontTx/>
              <a:buNone/>
              <a:defRPr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&lt;li&gt;&lt;a href="faq.html"&gt;FAQ&lt;/a&gt;&lt;/li&gt;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 descr="Figure 9-1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71340" y="1219200"/>
            <a:ext cx="8063060" cy="434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Default 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Most lists have built-in padding or margin values</a:t>
            </a:r>
          </a:p>
          <a:p>
            <a:pPr>
              <a:defRPr/>
            </a:pPr>
            <a:r>
              <a:rPr lang="en-US" dirty="0" smtClean="0"/>
              <a:t>When creating navigation lists, you will need to remove this default spacing</a:t>
            </a:r>
          </a:p>
          <a:p>
            <a:pPr>
              <a:defRPr/>
            </a:pPr>
            <a:r>
              <a:rPr lang="en-US" dirty="0" smtClean="0"/>
              <a:t>Set the margin padding properties to zero for the UL element as shown</a:t>
            </a:r>
          </a:p>
          <a:p>
            <a:pPr indent="0">
              <a:buFontTx/>
              <a:buNone/>
              <a:defRPr/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ul#navlist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padding: 0;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margin: 0;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Default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HTML lists come with built-in bullets</a:t>
            </a:r>
          </a:p>
          <a:p>
            <a:pPr>
              <a:defRPr/>
            </a:pPr>
            <a:r>
              <a:rPr lang="en-US" dirty="0" smtClean="0"/>
              <a:t>When creating lists for navigation, you can remove the default bullets</a:t>
            </a:r>
          </a:p>
          <a:p>
            <a:pPr>
              <a:defRPr/>
            </a:pPr>
            <a:r>
              <a:rPr lang="en-US" dirty="0" smtClean="0"/>
              <a:t>Use the list-style-type property as shown</a:t>
            </a:r>
          </a:p>
          <a:p>
            <a:pPr indent="0">
              <a:buFontTx/>
              <a:buNone/>
              <a:defRPr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ul#navlist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0"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padding-left: 0;</a:t>
            </a:r>
          </a:p>
          <a:p>
            <a:pPr indent="0"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margin-left: 0;</a:t>
            </a:r>
          </a:p>
          <a:p>
            <a:pPr indent="0"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list-style-type: none;</a:t>
            </a:r>
          </a:p>
          <a:p>
            <a:pPr indent="0"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 descr="Figure 9-2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09600" y="921465"/>
            <a:ext cx="7924800" cy="48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Horizontal Navigation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Horizontal Navigation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In a standard list, each item is on its own line</a:t>
            </a:r>
          </a:p>
          <a:p>
            <a:pPr>
              <a:defRPr/>
            </a:pPr>
            <a:r>
              <a:rPr lang="en-US" dirty="0" smtClean="0"/>
              <a:t>To create a horizontal navigation bar using the list, you need to set the list item display setting to </a:t>
            </a:r>
            <a:br>
              <a:rPr lang="en-US" dirty="0" smtClean="0"/>
            </a:br>
            <a:r>
              <a:rPr lang="en-US" i="1" dirty="0" smtClean="0"/>
              <a:t>in-line</a:t>
            </a:r>
          </a:p>
          <a:p>
            <a:pPr>
              <a:defRPr/>
            </a:pPr>
            <a:r>
              <a:rPr lang="en-US" dirty="0" smtClean="0"/>
              <a:t>This allows the list to display on one line</a:t>
            </a:r>
          </a:p>
          <a:p>
            <a:pPr indent="0"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ul#navlist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display: inline;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Creating Usable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 descr="Figure 9-2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4442" y="990599"/>
            <a:ext cx="7735117" cy="471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Customizing the Horizontal </a:t>
            </a:r>
            <a:br>
              <a:rPr lang="en-US" dirty="0" smtClean="0"/>
            </a:br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the basic list navigation with CSS properties</a:t>
            </a:r>
          </a:p>
          <a:p>
            <a:r>
              <a:rPr lang="en-US" dirty="0" smtClean="0"/>
              <a:t>For example, you can:</a:t>
            </a:r>
          </a:p>
          <a:p>
            <a:pPr lvl="1"/>
            <a:r>
              <a:rPr lang="en-US" dirty="0" smtClean="0"/>
              <a:t>Add borders, background colors, or images</a:t>
            </a:r>
          </a:p>
          <a:p>
            <a:pPr lvl="1"/>
            <a:r>
              <a:rPr lang="en-US" dirty="0" smtClean="0"/>
              <a:t>Set space between 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" name="Picture 1" descr="Figure 9-2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069975"/>
            <a:ext cx="7732532" cy="398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Navigation Bar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Horizontal navigation bars will wrap with the browser</a:t>
            </a:r>
          </a:p>
          <a:p>
            <a:pPr>
              <a:defRPr/>
            </a:pPr>
            <a:r>
              <a:rPr lang="en-US" dirty="0" smtClean="0"/>
              <a:t>To prevent this, set a width for your navigation list</a:t>
            </a:r>
          </a:p>
          <a:p>
            <a:pPr indent="0">
              <a:buFontTx/>
              <a:buNone/>
              <a:defRPr/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ul#navlist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padding: 0;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margin: 10px 0px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0px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0px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list-style-type: none;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width: 700px;</a:t>
            </a:r>
          </a:p>
          <a:p>
            <a:pPr indent="0"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 descr="Figure 9-2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143000"/>
            <a:ext cx="7732532" cy="42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Navigation Button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navigation buttons that are all the same width, change the display type to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Float the boxes so they align next to each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 descr="Figure 9-2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724025"/>
            <a:ext cx="7732532" cy="288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Vertical Navigation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Vertical Navigation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standard list structure without changing the display type as you did for a horizontal navigation bar</a:t>
            </a:r>
          </a:p>
          <a:p>
            <a:r>
              <a:rPr lang="en-US" dirty="0" smtClean="0"/>
              <a:t>The &lt;a&gt; elements in the list must be set to a </a:t>
            </a:r>
            <a:r>
              <a:rPr lang="en-US" i="1" dirty="0" smtClean="0"/>
              <a:t>block</a:t>
            </a:r>
            <a:r>
              <a:rPr lang="en-US" dirty="0" smtClean="0"/>
              <a:t> display property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 descr="Figure 9-2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496888"/>
            <a:ext cx="7732532" cy="495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Site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skimp on navigation cues</a:t>
            </a:r>
          </a:p>
          <a:p>
            <a:r>
              <a:rPr lang="en-US" dirty="0" smtClean="0"/>
              <a:t>Most modern web sites use primarily text-based graphics</a:t>
            </a:r>
          </a:p>
          <a:p>
            <a:r>
              <a:rPr lang="en-US" dirty="0" smtClean="0"/>
              <a:t>If you choose to use graphics keep them simple and reuse them consistently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 descr="Figure 9-2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09600" y="457201"/>
            <a:ext cx="7732532" cy="546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Background Color and Graphics To Enhance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Background Color and Graphics To Enhance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background colors and graphics in a variety of ways to enhance your navigation</a:t>
            </a:r>
          </a:p>
          <a:p>
            <a:r>
              <a:rPr lang="en-US" dirty="0" smtClean="0"/>
              <a:t>You can indicate location with graphic or background color</a:t>
            </a:r>
          </a:p>
          <a:p>
            <a:r>
              <a:rPr lang="en-US" dirty="0" smtClean="0"/>
              <a:t>You can create interactive hovers that change when the user points to a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link pseudo-classes to show users where they have been</a:t>
            </a:r>
          </a:p>
          <a:p>
            <a:r>
              <a:rPr lang="en-US" dirty="0" smtClean="0"/>
              <a:t>You can display a graphic based on the state of the link</a:t>
            </a:r>
          </a:p>
          <a:p>
            <a:r>
              <a:rPr lang="en-US" dirty="0" smtClean="0"/>
              <a:t>In this example, the </a:t>
            </a:r>
            <a:r>
              <a:rPr lang="en-US" i="1" dirty="0" smtClean="0"/>
              <a:t>visited</a:t>
            </a:r>
            <a:r>
              <a:rPr lang="en-US" dirty="0" smtClean="0"/>
              <a:t> state causes a graphic check mark to display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" name="Picture 1" descr="Figure 9-2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906463"/>
            <a:ext cx="7732532" cy="4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 descr="Figure 9-2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2108200"/>
            <a:ext cx="7732532" cy="223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can be indicated by a change in text weight, text color, or background color or with a graphic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" name="Picture 1" descr="Figure 9-2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327151"/>
            <a:ext cx="7732532" cy="355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Hover Rollovers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Text Color and Background Color on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:hover pseudo-class lets you add interactivity when users scroll over your navigation links</a:t>
            </a:r>
          </a:p>
          <a:p>
            <a:r>
              <a:rPr lang="en-US" dirty="0" smtClean="0"/>
              <a:t>In this example, when the user hovers the mouse over the link: </a:t>
            </a:r>
          </a:p>
          <a:p>
            <a:pPr lvl="1"/>
            <a:r>
              <a:rPr lang="en-US" dirty="0" smtClean="0"/>
              <a:t>The text color changes to white (#</a:t>
            </a:r>
            <a:r>
              <a:rPr lang="en-US" dirty="0" err="1" smtClean="0"/>
              <a:t>fff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background color changes to bright blue (#0033cc)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 descr="Figure 9-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54142" y="609600"/>
            <a:ext cx="7835716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Text Color and Background Color on Hover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ul#navlist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a:hover {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color: 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fff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background-color: #0033cc;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" name="Picture 1" descr="Figure 9-3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371600"/>
            <a:ext cx="7732532" cy="256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Background Images on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hovers the pointer over a navigation button, the button color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2" name="Picture 1" descr="Figure 9-3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295400"/>
            <a:ext cx="7732532" cy="319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gure 9-3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848734" y="4621332"/>
            <a:ext cx="5446532" cy="147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Underlining on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can use the hover pseudo-class to turn underlining on when the user points to a link</a:t>
            </a:r>
          </a:p>
          <a:p>
            <a:pPr>
              <a:defRPr/>
            </a:pPr>
            <a:endParaRPr lang="en-US" dirty="0" smtClean="0"/>
          </a:p>
          <a:p>
            <a:pPr indent="-50800"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a:hover {text-decoration: underline;}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" name="Picture 1" descr="Figure 9-3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5734" y="1431925"/>
            <a:ext cx="7732532" cy="33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Usable navigation is the result of working with the power of hypertext and designing for your users’ needs</a:t>
            </a:r>
          </a:p>
          <a:p>
            <a:r>
              <a:rPr lang="en-US" dirty="0" smtClean="0"/>
              <a:t>Work from the user’s point of view</a:t>
            </a:r>
          </a:p>
          <a:p>
            <a:r>
              <a:rPr lang="en-US" dirty="0" smtClean="0"/>
              <a:t>Make all areas of your </a:t>
            </a:r>
            <a:r>
              <a:rPr lang="en-US" dirty="0" smtClean="0"/>
              <a:t>web </a:t>
            </a:r>
            <a:r>
              <a:rPr lang="en-US" dirty="0" smtClean="0"/>
              <a:t>site quickly accessible</a:t>
            </a:r>
          </a:p>
          <a:p>
            <a:r>
              <a:rPr lang="en-US" dirty="0" smtClean="0"/>
              <a:t>Provide plenty of location cues</a:t>
            </a:r>
          </a:p>
          <a:p>
            <a:r>
              <a:rPr lang="en-US" dirty="0" smtClean="0"/>
              <a:t>Use text-based navigation bars</a:t>
            </a:r>
          </a:p>
          <a:p>
            <a:r>
              <a:rPr lang="en-US" dirty="0" smtClean="0"/>
              <a:t>Use CSS to build attractive horizontal and vertical navigation bars using simple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background colors, text colors, and graphics to enhance navigation</a:t>
            </a:r>
          </a:p>
          <a:p>
            <a:r>
              <a:rPr lang="en-US" dirty="0" smtClean="0"/>
              <a:t>Use the :hover pseudo-class to add interactivity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the User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/>
            <a:r>
              <a:rPr lang="en-US" dirty="0" smtClean="0"/>
              <a:t>Provide enough location information to let the user answer the following navigation questions:</a:t>
            </a:r>
          </a:p>
          <a:p>
            <a:pPr marL="800100" lvl="1" indent="-342900">
              <a:buFontTx/>
              <a:buChar char="•"/>
            </a:pPr>
            <a:r>
              <a:rPr lang="en-US" sz="2600" dirty="0" smtClean="0"/>
              <a:t>Where am I?  </a:t>
            </a:r>
          </a:p>
          <a:p>
            <a:pPr marL="800100" lvl="1" indent="-342900">
              <a:buFontTx/>
              <a:buChar char="•"/>
            </a:pPr>
            <a:r>
              <a:rPr lang="en-US" sz="2600" dirty="0" smtClean="0"/>
              <a:t>Where can I go? </a:t>
            </a:r>
          </a:p>
          <a:p>
            <a:pPr marL="800100" lvl="1" indent="-342900">
              <a:buFontTx/>
              <a:buChar char="•"/>
            </a:pPr>
            <a:r>
              <a:rPr lang="en-US" sz="2600" dirty="0" smtClean="0"/>
              <a:t>How do I get there?</a:t>
            </a:r>
          </a:p>
          <a:p>
            <a:pPr marL="800100" lvl="1" indent="-342900">
              <a:buFontTx/>
              <a:buChar char="•"/>
            </a:pPr>
            <a:r>
              <a:rPr lang="en-US" sz="2600" dirty="0" smtClean="0"/>
              <a:t>How do I get back to where I started?</a:t>
            </a:r>
          </a:p>
          <a:p>
            <a:pPr marL="406400" indent="-406400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the User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answer these questions, provide the following information:</a:t>
            </a:r>
          </a:p>
          <a:p>
            <a:pPr marL="800100" lvl="1" indent="-342900">
              <a:buFontTx/>
              <a:buChar char="•"/>
            </a:pPr>
            <a:r>
              <a:rPr lang="en-US" sz="2600" dirty="0" smtClean="0"/>
              <a:t>Let users know what page they are on and what type of content they are viewing</a:t>
            </a:r>
          </a:p>
          <a:p>
            <a:pPr marL="800100" lvl="1" indent="-342900">
              <a:buFontTx/>
              <a:buChar char="•"/>
            </a:pPr>
            <a:r>
              <a:rPr lang="en-US" sz="2600" dirty="0" smtClean="0"/>
              <a:t>Let users know where they are in relation to the rest of the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the User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consistent, easy-to-understand links</a:t>
            </a:r>
          </a:p>
          <a:p>
            <a:r>
              <a:rPr lang="en-US" dirty="0" smtClean="0"/>
              <a:t>Provide an alternative to the browser’s Back button that lets users return to their starting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 descr="Figure 9-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94803" y="1636646"/>
            <a:ext cx="7954394" cy="354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1207</Words>
  <Application>Microsoft Office PowerPoint</Application>
  <PresentationFormat>On-screen Show (4:3)</PresentationFormat>
  <Paragraphs>217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Principles of Web Design 6th Edition</vt:lpstr>
      <vt:lpstr>Objectives</vt:lpstr>
      <vt:lpstr>Creating Usable Navigation</vt:lpstr>
      <vt:lpstr>Planning Site Navigation</vt:lpstr>
      <vt:lpstr>Slide 5</vt:lpstr>
      <vt:lpstr>Orienting the User </vt:lpstr>
      <vt:lpstr>Orienting the User </vt:lpstr>
      <vt:lpstr>Orienting the User </vt:lpstr>
      <vt:lpstr>Slide 9</vt:lpstr>
      <vt:lpstr>Limiting Information Overload</vt:lpstr>
      <vt:lpstr>Designing Navigation for Mobile Devices</vt:lpstr>
      <vt:lpstr>Designing Navigation for Mobile Devices</vt:lpstr>
      <vt:lpstr>Slide 13</vt:lpstr>
      <vt:lpstr>Slide 14</vt:lpstr>
      <vt:lpstr>Slide 15</vt:lpstr>
      <vt:lpstr>Using Graphics for Navigation and Linking</vt:lpstr>
      <vt:lpstr>Using Graphics for Navigation and Linking</vt:lpstr>
      <vt:lpstr>Using the alt Attribute</vt:lpstr>
      <vt:lpstr>Building Text-Based Navigation</vt:lpstr>
      <vt:lpstr>Adding Contextual Linking</vt:lpstr>
      <vt:lpstr>Slide 21</vt:lpstr>
      <vt:lpstr>Using Lists for Navigation</vt:lpstr>
      <vt:lpstr>Using Lists for Navigation</vt:lpstr>
      <vt:lpstr>Slide 24</vt:lpstr>
      <vt:lpstr>Removing Default Padding and Margin</vt:lpstr>
      <vt:lpstr>Removing Default Bullets</vt:lpstr>
      <vt:lpstr>Slide 27</vt:lpstr>
      <vt:lpstr>Building Horizontal Navigation Bars</vt:lpstr>
      <vt:lpstr>Horizontal Navigation Bars</vt:lpstr>
      <vt:lpstr>Slide 30</vt:lpstr>
      <vt:lpstr>Customizing the Horizontal  Navigation Bar</vt:lpstr>
      <vt:lpstr>Slide 32</vt:lpstr>
      <vt:lpstr>Controlling Navigation Bar Width</vt:lpstr>
      <vt:lpstr>Slide 34</vt:lpstr>
      <vt:lpstr>Controlling Navigation Button Width</vt:lpstr>
      <vt:lpstr>Slide 36</vt:lpstr>
      <vt:lpstr>Building Vertical Navigation Bars</vt:lpstr>
      <vt:lpstr>Building Vertical Navigation Bars</vt:lpstr>
      <vt:lpstr>Slide 39</vt:lpstr>
      <vt:lpstr>Slide 40</vt:lpstr>
      <vt:lpstr>Using Background Color and Graphics To Enhance Navigation</vt:lpstr>
      <vt:lpstr>Using Background Color and Graphics To Enhance Navigation</vt:lpstr>
      <vt:lpstr>Indicating History</vt:lpstr>
      <vt:lpstr>Slide 44</vt:lpstr>
      <vt:lpstr>Slide 45</vt:lpstr>
      <vt:lpstr>Indicating Location</vt:lpstr>
      <vt:lpstr>Slide 47</vt:lpstr>
      <vt:lpstr>Creating Hover Rollovers </vt:lpstr>
      <vt:lpstr>Changing Text Color and Background Color on Hover</vt:lpstr>
      <vt:lpstr>Changing Text Color and Background Color on Hover</vt:lpstr>
      <vt:lpstr>Changing Background Images on Hover</vt:lpstr>
      <vt:lpstr>Slide 52</vt:lpstr>
      <vt:lpstr>Underlining on Hover</vt:lpstr>
      <vt:lpstr>Slide 54</vt:lpstr>
      <vt:lpstr>Summary</vt:lpstr>
      <vt:lpstr>Summary</vt:lpstr>
    </vt:vector>
  </TitlesOfParts>
  <Company>FM Global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Aimee Poirier</cp:lastModifiedBy>
  <cp:revision>110</cp:revision>
  <dcterms:created xsi:type="dcterms:W3CDTF">2014-07-02T16:28:28Z</dcterms:created>
  <dcterms:modified xsi:type="dcterms:W3CDTF">2014-08-17T13:04:30Z</dcterms:modified>
</cp:coreProperties>
</file>