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08" r:id="rId1"/>
  </p:sldMasterIdLst>
  <p:notesMasterIdLst>
    <p:notesMasterId r:id="rId51"/>
  </p:notesMasterIdLst>
  <p:sldIdLst>
    <p:sldId id="311" r:id="rId2"/>
    <p:sldId id="294" r:id="rId3"/>
    <p:sldId id="310" r:id="rId4"/>
    <p:sldId id="264" r:id="rId5"/>
    <p:sldId id="266" r:id="rId6"/>
    <p:sldId id="270" r:id="rId7"/>
    <p:sldId id="271" r:id="rId8"/>
    <p:sldId id="312" r:id="rId9"/>
    <p:sldId id="306" r:id="rId10"/>
    <p:sldId id="313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303" r:id="rId19"/>
    <p:sldId id="314" r:id="rId20"/>
    <p:sldId id="279" r:id="rId21"/>
    <p:sldId id="304" r:id="rId22"/>
    <p:sldId id="315" r:id="rId23"/>
    <p:sldId id="280" r:id="rId24"/>
    <p:sldId id="302" r:id="rId25"/>
    <p:sldId id="316" r:id="rId26"/>
    <p:sldId id="282" r:id="rId27"/>
    <p:sldId id="281" r:id="rId28"/>
    <p:sldId id="283" r:id="rId29"/>
    <p:sldId id="284" r:id="rId30"/>
    <p:sldId id="317" r:id="rId31"/>
    <p:sldId id="285" r:id="rId32"/>
    <p:sldId id="286" r:id="rId33"/>
    <p:sldId id="287" r:id="rId34"/>
    <p:sldId id="320" r:id="rId35"/>
    <p:sldId id="318" r:id="rId36"/>
    <p:sldId id="288" r:id="rId37"/>
    <p:sldId id="298" r:id="rId38"/>
    <p:sldId id="319" r:id="rId39"/>
    <p:sldId id="305" r:id="rId40"/>
    <p:sldId id="299" r:id="rId41"/>
    <p:sldId id="289" r:id="rId42"/>
    <p:sldId id="290" r:id="rId43"/>
    <p:sldId id="308" r:id="rId44"/>
    <p:sldId id="309" r:id="rId45"/>
    <p:sldId id="307" r:id="rId46"/>
    <p:sldId id="291" r:id="rId47"/>
    <p:sldId id="300" r:id="rId48"/>
    <p:sldId id="292" r:id="rId49"/>
    <p:sldId id="301" r:id="rId5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CC77AF3-F337-3C4D-B68D-C5F8B4628306}" v="16" dt="2019-09-11T14:48:18.2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7" autoAdjust="0"/>
    <p:restoredTop sz="95782" autoAdjust="0"/>
  </p:normalViewPr>
  <p:slideViewPr>
    <p:cSldViewPr>
      <p:cViewPr varScale="1">
        <p:scale>
          <a:sx n="128" d="100"/>
          <a:sy n="128" d="100"/>
        </p:scale>
        <p:origin x="1704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microsoft.com/office/2016/11/relationships/changesInfo" Target="changesInfos/changesInfo1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microsoft.com/office/2015/10/relationships/revisionInfo" Target="revisionInfo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eed Samet" userId="cfbf7cda-a3f0-4a18-b58e-e4747a47ab2e" providerId="ADAL" clId="{CCC77AF3-F337-3C4D-B68D-C5F8B4628306}"/>
    <pc:docChg chg="undo addSld modSld sldOrd">
      <pc:chgData name="Saeed Samet" userId="cfbf7cda-a3f0-4a18-b58e-e4747a47ab2e" providerId="ADAL" clId="{CCC77AF3-F337-3C4D-B68D-C5F8B4628306}" dt="2019-09-11T14:48:24.923" v="481" actId="1076"/>
      <pc:docMkLst>
        <pc:docMk/>
      </pc:docMkLst>
      <pc:sldChg chg="modSp">
        <pc:chgData name="Saeed Samet" userId="cfbf7cda-a3f0-4a18-b58e-e4747a47ab2e" providerId="ADAL" clId="{CCC77AF3-F337-3C4D-B68D-C5F8B4628306}" dt="2019-09-11T13:54:53.628" v="301" actId="113"/>
        <pc:sldMkLst>
          <pc:docMk/>
          <pc:sldMk cId="2299733368" sldId="280"/>
        </pc:sldMkLst>
        <pc:spChg chg="mod">
          <ac:chgData name="Saeed Samet" userId="cfbf7cda-a3f0-4a18-b58e-e4747a47ab2e" providerId="ADAL" clId="{CCC77AF3-F337-3C4D-B68D-C5F8B4628306}" dt="2019-09-11T13:54:53.628" v="301" actId="113"/>
          <ac:spMkLst>
            <pc:docMk/>
            <pc:sldMk cId="2299733368" sldId="280"/>
            <ac:spMk id="3" creationId="{00000000-0000-0000-0000-000000000000}"/>
          </ac:spMkLst>
        </pc:spChg>
      </pc:sldChg>
      <pc:sldChg chg="modSp">
        <pc:chgData name="Saeed Samet" userId="cfbf7cda-a3f0-4a18-b58e-e4747a47ab2e" providerId="ADAL" clId="{CCC77AF3-F337-3C4D-B68D-C5F8B4628306}" dt="2019-09-11T14:07:56.176" v="338" actId="20577"/>
        <pc:sldMkLst>
          <pc:docMk/>
          <pc:sldMk cId="2336257173" sldId="284"/>
        </pc:sldMkLst>
        <pc:spChg chg="mod">
          <ac:chgData name="Saeed Samet" userId="cfbf7cda-a3f0-4a18-b58e-e4747a47ab2e" providerId="ADAL" clId="{CCC77AF3-F337-3C4D-B68D-C5F8B4628306}" dt="2019-09-11T14:07:56.176" v="338" actId="20577"/>
          <ac:spMkLst>
            <pc:docMk/>
            <pc:sldMk cId="2336257173" sldId="284"/>
            <ac:spMk id="3" creationId="{00000000-0000-0000-0000-000000000000}"/>
          </ac:spMkLst>
        </pc:spChg>
      </pc:sldChg>
      <pc:sldChg chg="modSp">
        <pc:chgData name="Saeed Samet" userId="cfbf7cda-a3f0-4a18-b58e-e4747a47ab2e" providerId="ADAL" clId="{CCC77AF3-F337-3C4D-B68D-C5F8B4628306}" dt="2019-09-11T14:46:06.311" v="448" actId="20577"/>
        <pc:sldMkLst>
          <pc:docMk/>
          <pc:sldMk cId="3742498296" sldId="298"/>
        </pc:sldMkLst>
        <pc:spChg chg="mod">
          <ac:chgData name="Saeed Samet" userId="cfbf7cda-a3f0-4a18-b58e-e4747a47ab2e" providerId="ADAL" clId="{CCC77AF3-F337-3C4D-B68D-C5F8B4628306}" dt="2019-09-11T14:46:06.311" v="448" actId="20577"/>
          <ac:spMkLst>
            <pc:docMk/>
            <pc:sldMk cId="3742498296" sldId="298"/>
            <ac:spMk id="3" creationId="{00000000-0000-0000-0000-000000000000}"/>
          </ac:spMkLst>
        </pc:spChg>
      </pc:sldChg>
      <pc:sldChg chg="modSp">
        <pc:chgData name="Saeed Samet" userId="cfbf7cda-a3f0-4a18-b58e-e4747a47ab2e" providerId="ADAL" clId="{CCC77AF3-F337-3C4D-B68D-C5F8B4628306}" dt="2019-09-11T14:20:57.001" v="446" actId="404"/>
        <pc:sldMkLst>
          <pc:docMk/>
          <pc:sldMk cId="360047885" sldId="305"/>
        </pc:sldMkLst>
        <pc:spChg chg="mod">
          <ac:chgData name="Saeed Samet" userId="cfbf7cda-a3f0-4a18-b58e-e4747a47ab2e" providerId="ADAL" clId="{CCC77AF3-F337-3C4D-B68D-C5F8B4628306}" dt="2019-09-11T14:20:57.001" v="446" actId="404"/>
          <ac:spMkLst>
            <pc:docMk/>
            <pc:sldMk cId="360047885" sldId="305"/>
            <ac:spMk id="3" creationId="{00000000-0000-0000-0000-000000000000}"/>
          </ac:spMkLst>
        </pc:spChg>
      </pc:sldChg>
      <pc:sldChg chg="modSp">
        <pc:chgData name="Saeed Samet" userId="cfbf7cda-a3f0-4a18-b58e-e4747a47ab2e" providerId="ADAL" clId="{CCC77AF3-F337-3C4D-B68D-C5F8B4628306}" dt="2019-09-11T01:33:44.276" v="3" actId="20577"/>
        <pc:sldMkLst>
          <pc:docMk/>
          <pc:sldMk cId="1033723564" sldId="311"/>
        </pc:sldMkLst>
        <pc:spChg chg="mod">
          <ac:chgData name="Saeed Samet" userId="cfbf7cda-a3f0-4a18-b58e-e4747a47ab2e" providerId="ADAL" clId="{CCC77AF3-F337-3C4D-B68D-C5F8B4628306}" dt="2019-09-11T01:33:44.276" v="3" actId="20577"/>
          <ac:spMkLst>
            <pc:docMk/>
            <pc:sldMk cId="1033723564" sldId="311"/>
            <ac:spMk id="3" creationId="{00000000-0000-0000-0000-000000000000}"/>
          </ac:spMkLst>
        </pc:spChg>
      </pc:sldChg>
      <pc:sldChg chg="modSp add">
        <pc:chgData name="Saeed Samet" userId="cfbf7cda-a3f0-4a18-b58e-e4747a47ab2e" providerId="ADAL" clId="{CCC77AF3-F337-3C4D-B68D-C5F8B4628306}" dt="2019-09-11T13:35:47.270" v="66" actId="404"/>
        <pc:sldMkLst>
          <pc:docMk/>
          <pc:sldMk cId="3696666406" sldId="312"/>
        </pc:sldMkLst>
        <pc:spChg chg="mod">
          <ac:chgData name="Saeed Samet" userId="cfbf7cda-a3f0-4a18-b58e-e4747a47ab2e" providerId="ADAL" clId="{CCC77AF3-F337-3C4D-B68D-C5F8B4628306}" dt="2019-09-11T13:35:22.525" v="43"/>
          <ac:spMkLst>
            <pc:docMk/>
            <pc:sldMk cId="3696666406" sldId="312"/>
            <ac:spMk id="2" creationId="{EBEF3283-9508-8E44-B349-11382A0E5EC6}"/>
          </ac:spMkLst>
        </pc:spChg>
        <pc:spChg chg="mod">
          <ac:chgData name="Saeed Samet" userId="cfbf7cda-a3f0-4a18-b58e-e4747a47ab2e" providerId="ADAL" clId="{CCC77AF3-F337-3C4D-B68D-C5F8B4628306}" dt="2019-09-11T13:35:47.270" v="66" actId="404"/>
          <ac:spMkLst>
            <pc:docMk/>
            <pc:sldMk cId="3696666406" sldId="312"/>
            <ac:spMk id="3" creationId="{E931E50B-A88A-8D46-AC70-0F39D38D9FF7}"/>
          </ac:spMkLst>
        </pc:spChg>
      </pc:sldChg>
      <pc:sldChg chg="modSp add">
        <pc:chgData name="Saeed Samet" userId="cfbf7cda-a3f0-4a18-b58e-e4747a47ab2e" providerId="ADAL" clId="{CCC77AF3-F337-3C4D-B68D-C5F8B4628306}" dt="2019-09-11T13:42:15.103" v="186" actId="20577"/>
        <pc:sldMkLst>
          <pc:docMk/>
          <pc:sldMk cId="4233124796" sldId="313"/>
        </pc:sldMkLst>
        <pc:spChg chg="mod">
          <ac:chgData name="Saeed Samet" userId="cfbf7cda-a3f0-4a18-b58e-e4747a47ab2e" providerId="ADAL" clId="{CCC77AF3-F337-3C4D-B68D-C5F8B4628306}" dt="2019-09-11T13:41:15.931" v="102" actId="20577"/>
          <ac:spMkLst>
            <pc:docMk/>
            <pc:sldMk cId="4233124796" sldId="313"/>
            <ac:spMk id="2" creationId="{B6E47D10-463D-0848-84DA-923BEE5D8DCA}"/>
          </ac:spMkLst>
        </pc:spChg>
        <pc:spChg chg="mod">
          <ac:chgData name="Saeed Samet" userId="cfbf7cda-a3f0-4a18-b58e-e4747a47ab2e" providerId="ADAL" clId="{CCC77AF3-F337-3C4D-B68D-C5F8B4628306}" dt="2019-09-11T13:42:15.103" v="186" actId="20577"/>
          <ac:spMkLst>
            <pc:docMk/>
            <pc:sldMk cId="4233124796" sldId="313"/>
            <ac:spMk id="3" creationId="{2EE720F6-B888-E64E-B35D-DAAB690CE166}"/>
          </ac:spMkLst>
        </pc:spChg>
      </pc:sldChg>
      <pc:sldChg chg="modSp add">
        <pc:chgData name="Saeed Samet" userId="cfbf7cda-a3f0-4a18-b58e-e4747a47ab2e" providerId="ADAL" clId="{CCC77AF3-F337-3C4D-B68D-C5F8B4628306}" dt="2019-09-11T13:51:16.715" v="239" actId="122"/>
        <pc:sldMkLst>
          <pc:docMk/>
          <pc:sldMk cId="618578051" sldId="314"/>
        </pc:sldMkLst>
        <pc:spChg chg="mod">
          <ac:chgData name="Saeed Samet" userId="cfbf7cda-a3f0-4a18-b58e-e4747a47ab2e" providerId="ADAL" clId="{CCC77AF3-F337-3C4D-B68D-C5F8B4628306}" dt="2019-09-11T13:51:16.715" v="239" actId="122"/>
          <ac:spMkLst>
            <pc:docMk/>
            <pc:sldMk cId="618578051" sldId="314"/>
            <ac:spMk id="2" creationId="{582940FE-716F-4C46-88D7-10A8E9521608}"/>
          </ac:spMkLst>
        </pc:spChg>
        <pc:spChg chg="mod">
          <ac:chgData name="Saeed Samet" userId="cfbf7cda-a3f0-4a18-b58e-e4747a47ab2e" providerId="ADAL" clId="{CCC77AF3-F337-3C4D-B68D-C5F8B4628306}" dt="2019-09-11T13:50:56.815" v="199" actId="20577"/>
          <ac:spMkLst>
            <pc:docMk/>
            <pc:sldMk cId="618578051" sldId="314"/>
            <ac:spMk id="3" creationId="{9E536526-1CD8-D744-BE96-953C919F0DA4}"/>
          </ac:spMkLst>
        </pc:spChg>
      </pc:sldChg>
      <pc:sldChg chg="modSp add">
        <pc:chgData name="Saeed Samet" userId="cfbf7cda-a3f0-4a18-b58e-e4747a47ab2e" providerId="ADAL" clId="{CCC77AF3-F337-3C4D-B68D-C5F8B4628306}" dt="2019-09-11T13:53:23.132" v="289" actId="20577"/>
        <pc:sldMkLst>
          <pc:docMk/>
          <pc:sldMk cId="2240137196" sldId="315"/>
        </pc:sldMkLst>
        <pc:spChg chg="mod">
          <ac:chgData name="Saeed Samet" userId="cfbf7cda-a3f0-4a18-b58e-e4747a47ab2e" providerId="ADAL" clId="{CCC77AF3-F337-3C4D-B68D-C5F8B4628306}" dt="2019-09-11T13:53:23.132" v="289" actId="20577"/>
          <ac:spMkLst>
            <pc:docMk/>
            <pc:sldMk cId="2240137196" sldId="315"/>
            <ac:spMk id="2" creationId="{5F5048EB-6EE1-6647-BD5F-A12C0A1334B6}"/>
          </ac:spMkLst>
        </pc:spChg>
      </pc:sldChg>
      <pc:sldChg chg="modSp add ord">
        <pc:chgData name="Saeed Samet" userId="cfbf7cda-a3f0-4a18-b58e-e4747a47ab2e" providerId="ADAL" clId="{CCC77AF3-F337-3C4D-B68D-C5F8B4628306}" dt="2019-09-11T13:58:13.430" v="336"/>
        <pc:sldMkLst>
          <pc:docMk/>
          <pc:sldMk cId="884637910" sldId="316"/>
        </pc:sldMkLst>
        <pc:spChg chg="mod">
          <ac:chgData name="Saeed Samet" userId="cfbf7cda-a3f0-4a18-b58e-e4747a47ab2e" providerId="ADAL" clId="{CCC77AF3-F337-3C4D-B68D-C5F8B4628306}" dt="2019-09-11T13:56:56.821" v="335" actId="20577"/>
          <ac:spMkLst>
            <pc:docMk/>
            <pc:sldMk cId="884637910" sldId="316"/>
            <ac:spMk id="2" creationId="{9C465020-57AC-4949-8825-C2D61EC30B0E}"/>
          </ac:spMkLst>
        </pc:spChg>
      </pc:sldChg>
      <pc:sldChg chg="modSp add">
        <pc:chgData name="Saeed Samet" userId="cfbf7cda-a3f0-4a18-b58e-e4747a47ab2e" providerId="ADAL" clId="{CCC77AF3-F337-3C4D-B68D-C5F8B4628306}" dt="2019-09-11T14:13:22.278" v="386" actId="122"/>
        <pc:sldMkLst>
          <pc:docMk/>
          <pc:sldMk cId="2653178627" sldId="317"/>
        </pc:sldMkLst>
        <pc:spChg chg="mod">
          <ac:chgData name="Saeed Samet" userId="cfbf7cda-a3f0-4a18-b58e-e4747a47ab2e" providerId="ADAL" clId="{CCC77AF3-F337-3C4D-B68D-C5F8B4628306}" dt="2019-09-11T14:13:22.278" v="386" actId="122"/>
          <ac:spMkLst>
            <pc:docMk/>
            <pc:sldMk cId="2653178627" sldId="317"/>
            <ac:spMk id="2" creationId="{59D06148-C7C1-2548-BFC8-131E73466A1E}"/>
          </ac:spMkLst>
        </pc:spChg>
      </pc:sldChg>
      <pc:sldChg chg="modSp add">
        <pc:chgData name="Saeed Samet" userId="cfbf7cda-a3f0-4a18-b58e-e4747a47ab2e" providerId="ADAL" clId="{CCC77AF3-F337-3C4D-B68D-C5F8B4628306}" dt="2019-09-11T14:17:55.635" v="439" actId="20577"/>
        <pc:sldMkLst>
          <pc:docMk/>
          <pc:sldMk cId="4205853266" sldId="318"/>
        </pc:sldMkLst>
        <pc:spChg chg="mod">
          <ac:chgData name="Saeed Samet" userId="cfbf7cda-a3f0-4a18-b58e-e4747a47ab2e" providerId="ADAL" clId="{CCC77AF3-F337-3C4D-B68D-C5F8B4628306}" dt="2019-09-11T14:17:55.635" v="439" actId="20577"/>
          <ac:spMkLst>
            <pc:docMk/>
            <pc:sldMk cId="4205853266" sldId="318"/>
            <ac:spMk id="2" creationId="{05C94F94-F900-3A4E-8B92-1E05A208B61B}"/>
          </ac:spMkLst>
        </pc:spChg>
      </pc:sldChg>
      <pc:sldChg chg="modSp add">
        <pc:chgData name="Saeed Samet" userId="cfbf7cda-a3f0-4a18-b58e-e4747a47ab2e" providerId="ADAL" clId="{CCC77AF3-F337-3C4D-B68D-C5F8B4628306}" dt="2019-09-11T14:20:43.978" v="444" actId="14"/>
        <pc:sldMkLst>
          <pc:docMk/>
          <pc:sldMk cId="2748200771" sldId="319"/>
        </pc:sldMkLst>
        <pc:spChg chg="mod">
          <ac:chgData name="Saeed Samet" userId="cfbf7cda-a3f0-4a18-b58e-e4747a47ab2e" providerId="ADAL" clId="{CCC77AF3-F337-3C4D-B68D-C5F8B4628306}" dt="2019-09-11T14:20:43.978" v="444" actId="14"/>
          <ac:spMkLst>
            <pc:docMk/>
            <pc:sldMk cId="2748200771" sldId="319"/>
            <ac:spMk id="3" creationId="{00000000-0000-0000-0000-000000000000}"/>
          </ac:spMkLst>
        </pc:spChg>
      </pc:sldChg>
      <pc:sldChg chg="addSp modSp add">
        <pc:chgData name="Saeed Samet" userId="cfbf7cda-a3f0-4a18-b58e-e4747a47ab2e" providerId="ADAL" clId="{CCC77AF3-F337-3C4D-B68D-C5F8B4628306}" dt="2019-09-11T14:48:24.923" v="481" actId="1076"/>
        <pc:sldMkLst>
          <pc:docMk/>
          <pc:sldMk cId="1114973371" sldId="320"/>
        </pc:sldMkLst>
        <pc:spChg chg="mod">
          <ac:chgData name="Saeed Samet" userId="cfbf7cda-a3f0-4a18-b58e-e4747a47ab2e" providerId="ADAL" clId="{CCC77AF3-F337-3C4D-B68D-C5F8B4628306}" dt="2019-09-11T14:46:50.289" v="469" actId="122"/>
          <ac:spMkLst>
            <pc:docMk/>
            <pc:sldMk cId="1114973371" sldId="320"/>
            <ac:spMk id="2" creationId="{A2C08D9C-2A4B-D645-8140-60D25EFC0CB6}"/>
          </ac:spMkLst>
        </pc:spChg>
        <pc:spChg chg="mod">
          <ac:chgData name="Saeed Samet" userId="cfbf7cda-a3f0-4a18-b58e-e4747a47ab2e" providerId="ADAL" clId="{CCC77AF3-F337-3C4D-B68D-C5F8B4628306}" dt="2019-09-11T14:47:48.522" v="478" actId="20577"/>
          <ac:spMkLst>
            <pc:docMk/>
            <pc:sldMk cId="1114973371" sldId="320"/>
            <ac:spMk id="3" creationId="{8026BAE8-E413-4440-8D63-480079A84B38}"/>
          </ac:spMkLst>
        </pc:spChg>
        <pc:picChg chg="add mod">
          <ac:chgData name="Saeed Samet" userId="cfbf7cda-a3f0-4a18-b58e-e4747a47ab2e" providerId="ADAL" clId="{CCC77AF3-F337-3C4D-B68D-C5F8B4628306}" dt="2019-09-11T14:48:24.923" v="481" actId="1076"/>
          <ac:picMkLst>
            <pc:docMk/>
            <pc:sldMk cId="1114973371" sldId="320"/>
            <ac:picMk id="5" creationId="{10DCCCC4-7EC7-A342-B425-90FAF6F55BC6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15D1F6-6950-4A7F-B8BB-DA07B1FD735E}" type="datetimeFigureOut">
              <a:rPr lang="en-CA" smtClean="0"/>
              <a:t>2019-09-10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333FE9-259E-4CE1-80EB-A380D2C004E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104605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Computer security is the protection of the items we value, called assets.</a:t>
            </a:r>
          </a:p>
          <a:p>
            <a:r>
              <a:rPr lang="en-US" dirty="0"/>
              <a:t>Data are</a:t>
            </a:r>
            <a:r>
              <a:rPr lang="en-US" baseline="0" dirty="0"/>
              <a:t> usually irreplaceable and hard or impossible to recreate.</a:t>
            </a:r>
          </a:p>
          <a:p>
            <a:r>
              <a:rPr lang="en-US" baseline="0" dirty="0"/>
              <a:t>Custom made software and hardware are more valuable than commercial ones.</a:t>
            </a:r>
          </a:p>
          <a:p>
            <a:r>
              <a:rPr lang="en-US" baseline="0" dirty="0"/>
              <a:t>Value of assets depends on the asset owner’s or user’s perspective:</a:t>
            </a:r>
          </a:p>
          <a:p>
            <a:r>
              <a:rPr lang="en-US" baseline="0" dirty="0"/>
              <a:t>Monetary cost</a:t>
            </a:r>
          </a:p>
          <a:p>
            <a:r>
              <a:rPr lang="en-US" baseline="0" dirty="0"/>
              <a:t>Replacement cost</a:t>
            </a:r>
          </a:p>
          <a:p>
            <a:r>
              <a:rPr lang="en-US" baseline="0" dirty="0"/>
              <a:t>Timing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33FE9-259E-4CE1-80EB-A380D2C004E6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979635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goal of Computer Security is to protect valuable assets.</a:t>
            </a:r>
          </a:p>
          <a:p>
            <a:r>
              <a:rPr lang="en-US" dirty="0"/>
              <a:t>We should use a framework to</a:t>
            </a:r>
            <a:r>
              <a:rPr lang="en-US" baseline="0" dirty="0"/>
              <a:t> describe </a:t>
            </a:r>
            <a:r>
              <a:rPr lang="en-US" dirty="0"/>
              <a:t>how assets can be harmed, and how to counter or mitigate that harm.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33FE9-259E-4CE1-80EB-A380D2C004E6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609932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Before we can protect assets, we need to know the kinds of harm</a:t>
            </a:r>
            <a:r>
              <a:rPr lang="en-US" baseline="0" dirty="0"/>
              <a:t> we have to protect them against, i.e. threats.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33FE9-259E-4CE1-80EB-A380D2C004E6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34519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prevent an attack, we should deny the attackers the feasibility of the threat action.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33FE9-259E-4CE1-80EB-A380D2C004E6}" type="slidenum">
              <a:rPr lang="en-CA" smtClean="0"/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033517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Computer</a:t>
            </a:r>
            <a:r>
              <a:rPr lang="en-US" baseline="0" dirty="0"/>
              <a:t> Security Properties or Goals. Give an example, for instance about a stolen computer</a:t>
            </a:r>
          </a:p>
          <a:p>
            <a:endParaRPr lang="en-US" baseline="0" dirty="0"/>
          </a:p>
          <a:p>
            <a:r>
              <a:rPr lang="en-US" baseline="0" dirty="0"/>
              <a:t>There are three other properties, for communication networks, that sometimes will be added to these three:</a:t>
            </a:r>
          </a:p>
          <a:p>
            <a:r>
              <a:rPr lang="en-US" baseline="0" dirty="0"/>
              <a:t>Authentication: The ability of a system to confirm the identity of a sender</a:t>
            </a:r>
          </a:p>
          <a:p>
            <a:r>
              <a:rPr lang="en-US" baseline="0" dirty="0"/>
              <a:t>Nonrepudiation or Accountability: the ability of a system to confirm that a sender cannot convincingly deny having sent something</a:t>
            </a:r>
          </a:p>
          <a:p>
            <a:r>
              <a:rPr lang="en-US" baseline="0" dirty="0"/>
              <a:t>Auditability: the ability of a system to trace all actions related to a given asset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33FE9-259E-4CE1-80EB-A380D2C004E6}" type="slidenum">
              <a:rPr lang="en-CA" smtClean="0"/>
              <a:t>23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833510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Usually we are dealing</a:t>
            </a:r>
            <a:r>
              <a:rPr lang="en-US" baseline="0" dirty="0"/>
              <a:t> with 4 things for confidentiality and integrity:</a:t>
            </a:r>
          </a:p>
          <a:p>
            <a:r>
              <a:rPr lang="en-US" baseline="0" dirty="0"/>
              <a:t>Subject (person, process, or program), Who</a:t>
            </a:r>
          </a:p>
          <a:p>
            <a:r>
              <a:rPr lang="en-US" baseline="0" dirty="0"/>
              <a:t>Object (data item) What</a:t>
            </a:r>
          </a:p>
          <a:p>
            <a:r>
              <a:rPr lang="en-US" baseline="0" dirty="0"/>
              <a:t>Access mode (read, write, modify, execute,…), How</a:t>
            </a:r>
          </a:p>
          <a:p>
            <a:r>
              <a:rPr lang="en-US" baseline="0" dirty="0"/>
              <a:t>Policy (final result of authorization)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33FE9-259E-4CE1-80EB-A380D2C004E6}" type="slidenum">
              <a:rPr lang="en-CA" smtClean="0"/>
              <a:t>24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931261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small, centralized control of access is fundamental to preserve confidentiality and integrity, but might not availability.</a:t>
            </a:r>
            <a:r>
              <a:rPr lang="en-US" baseline="0" dirty="0"/>
              <a:t> Single point of control, can be single point of failure, easy to be attacked to make the system unavailable.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33FE9-259E-4CE1-80EB-A380D2C004E6}" type="slidenum">
              <a:rPr lang="en-CA" smtClean="0"/>
              <a:t>26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977564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818D8D12-7CDF-4595-A908-26EA90135E28}" type="datetime1">
              <a:rPr lang="en-CA" smtClean="0"/>
              <a:t>2019-09-10</a:t>
            </a:fld>
            <a:endParaRPr lang="en-CA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CA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3AAB7785-396F-4915-8DFC-F7434CCA128E}" type="slidenum">
              <a:rPr lang="en-CA" smtClean="0"/>
              <a:t>‹#›</a:t>
            </a:fld>
            <a:endParaRPr lang="en-CA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1F6F-9F28-4F3A-AF49-E4E44FECA7AB}" type="datetime1">
              <a:rPr lang="en-CA" smtClean="0"/>
              <a:t>2019-09-10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B7785-396F-4915-8DFC-F7434CCA128E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643E1-3C4B-4CD5-B236-8DDE9807FB4E}" type="datetime1">
              <a:rPr lang="en-CA" smtClean="0"/>
              <a:t>2019-09-10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B7785-396F-4915-8DFC-F7434CCA128E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2E0F963D-4464-499F-AF62-C6E82BAD4853}" type="datetime1">
              <a:rPr lang="en-CA" smtClean="0"/>
              <a:t>2019-09-10</a:t>
            </a:fld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3AAB7785-396F-4915-8DFC-F7434CCA128E}" type="slidenum">
              <a:rPr lang="en-CA" smtClean="0"/>
              <a:t>‹#›</a:t>
            </a:fld>
            <a:endParaRPr lang="en-CA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9560C6B9-8E15-4029-AF23-DFD91F42C03D}" type="datetime1">
              <a:rPr lang="en-CA" smtClean="0"/>
              <a:t>2019-09-10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CA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3AAB7785-396F-4915-8DFC-F7434CCA128E}" type="slidenum">
              <a:rPr lang="en-CA" smtClean="0"/>
              <a:t>‹#›</a:t>
            </a:fld>
            <a:endParaRPr lang="en-CA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4038E-73CC-4937-944C-EE1334E4E461}" type="datetime1">
              <a:rPr lang="en-CA" smtClean="0"/>
              <a:t>2019-09-10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B7785-396F-4915-8DFC-F7434CCA128E}" type="slidenum">
              <a:rPr lang="en-CA" smtClean="0"/>
              <a:t>‹#›</a:t>
            </a:fld>
            <a:endParaRPr lang="en-CA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6C38C-0FE4-4FBE-A5AD-606C2A78943C}" type="datetime1">
              <a:rPr lang="en-CA" smtClean="0"/>
              <a:t>2019-09-10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B7785-396F-4915-8DFC-F7434CCA128E}" type="slidenum">
              <a:rPr lang="en-CA" smtClean="0"/>
              <a:t>‹#›</a:t>
            </a:fld>
            <a:endParaRPr lang="en-CA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6EEC274-E6F7-497C-9C05-2AFE280166A0}" type="datetime1">
              <a:rPr lang="en-CA" smtClean="0"/>
              <a:t>2019-09-10</a:t>
            </a:fld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3AAB7785-396F-4915-8DFC-F7434CCA128E}" type="slidenum">
              <a:rPr lang="en-CA" smtClean="0"/>
              <a:t>‹#›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20B62-109B-4AAC-BAEF-F3A7BADEB72D}" type="datetime1">
              <a:rPr lang="en-CA" smtClean="0"/>
              <a:t>2019-09-10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B7785-396F-4915-8DFC-F7434CCA128E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A0EB0CF-B17E-472A-BC26-6DC823F7C4AB}" type="datetime1">
              <a:rPr lang="en-CA" smtClean="0"/>
              <a:t>2019-09-10</a:t>
            </a:fld>
            <a:endParaRPr lang="en-CA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3AAB7785-396F-4915-8DFC-F7434CCA128E}" type="slidenum">
              <a:rPr lang="en-CA" smtClean="0"/>
              <a:t>‹#›</a:t>
            </a:fld>
            <a:endParaRPr lang="en-CA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CA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AD076A6-A460-4E2B-9EE9-AE55BC3E13D1}" type="datetime1">
              <a:rPr lang="en-CA" smtClean="0"/>
              <a:t>2019-09-10</a:t>
            </a:fld>
            <a:endParaRPr lang="en-CA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3AAB7785-396F-4915-8DFC-F7434CCA128E}" type="slidenum">
              <a:rPr lang="en-CA" smtClean="0"/>
              <a:t>‹#›</a:t>
            </a:fld>
            <a:endParaRPr lang="en-CA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EB309345-F267-40A1-B40F-4ACA86BD5316}" type="datetime1">
              <a:rPr lang="en-CA" smtClean="0"/>
              <a:t>2019-09-10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CA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3AAB7785-396F-4915-8DFC-F7434CCA128E}" type="slidenum">
              <a:rPr lang="en-CA" smtClean="0"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9" r:id="rId1"/>
    <p:sldLayoutId id="2147484010" r:id="rId2"/>
    <p:sldLayoutId id="2147484011" r:id="rId3"/>
    <p:sldLayoutId id="2147484012" r:id="rId4"/>
    <p:sldLayoutId id="2147484013" r:id="rId5"/>
    <p:sldLayoutId id="2147484014" r:id="rId6"/>
    <p:sldLayoutId id="2147484015" r:id="rId7"/>
    <p:sldLayoutId id="2147484016" r:id="rId8"/>
    <p:sldLayoutId id="2147484017" r:id="rId9"/>
    <p:sldLayoutId id="2147484018" r:id="rId10"/>
    <p:sldLayoutId id="214748401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iff"/><Relationship Id="rId2" Type="http://schemas.openxmlformats.org/officeDocument/2006/relationships/hyperlink" Target="https://kahoot.it/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CA" dirty="0"/>
            </a:br>
            <a:r>
              <a:rPr lang="en-CA" dirty="0"/>
              <a:t>Security and Privacy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Fall 2019</a:t>
            </a:r>
          </a:p>
          <a:p>
            <a:r>
              <a:rPr lang="en-CA" dirty="0"/>
              <a:t>Instructor:  Dr. Saeed Samet</a:t>
            </a:r>
          </a:p>
          <a:p>
            <a:r>
              <a:rPr lang="en-CA" dirty="0"/>
              <a:t>School of Computer Science</a:t>
            </a:r>
          </a:p>
          <a:p>
            <a:r>
              <a:rPr lang="en-CA" dirty="0"/>
              <a:t>University of Windsor</a:t>
            </a:r>
          </a:p>
        </p:txBody>
      </p:sp>
    </p:spTree>
    <p:extLst>
      <p:ext uri="{BB962C8B-B14F-4D97-AF65-F5344CB8AC3E}">
        <p14:creationId xmlns:p14="http://schemas.microsoft.com/office/powerpoint/2010/main" val="10337235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47D10-463D-0848-84DA-923BEE5D8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Framework for Computer 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720F6-B888-E64E-B35D-DAAB690CE16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How assets may be harmed,</a:t>
            </a:r>
          </a:p>
          <a:p>
            <a:pPr marL="0" indent="0">
              <a:buNone/>
            </a:pPr>
            <a:r>
              <a:rPr lang="en-US" dirty="0"/>
              <a:t>		and </a:t>
            </a:r>
          </a:p>
          <a:p>
            <a:r>
              <a:rPr lang="en-US" dirty="0"/>
              <a:t>How to counter or at least mitigate that harm.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8B37FD-EA69-1547-A025-DB9F5F9D3738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AAB7785-396F-4915-8DFC-F7434CCA128E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331247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Analyze a System from a Security Perspective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CA" sz="2800" dirty="0"/>
              <a:t>Vulnerabilities</a:t>
            </a:r>
          </a:p>
          <a:p>
            <a:pPr lvl="1"/>
            <a:r>
              <a:rPr lang="en-CA" sz="2400" b="1" u="sng" dirty="0"/>
              <a:t>Weakness</a:t>
            </a:r>
            <a:r>
              <a:rPr lang="en-CA" sz="2400" dirty="0"/>
              <a:t> in the security system</a:t>
            </a:r>
          </a:p>
          <a:p>
            <a:pPr lvl="2"/>
            <a:r>
              <a:rPr lang="en-CA" dirty="0"/>
              <a:t>Vulnerable to unauthorized data manipulation </a:t>
            </a:r>
          </a:p>
          <a:p>
            <a:r>
              <a:rPr lang="en-CA" sz="2800" dirty="0"/>
              <a:t>Threats</a:t>
            </a:r>
          </a:p>
          <a:p>
            <a:pPr lvl="1"/>
            <a:r>
              <a:rPr lang="en-CA" sz="2400" dirty="0"/>
              <a:t>A set of </a:t>
            </a:r>
            <a:r>
              <a:rPr lang="en-CA" sz="2400" b="1" u="sng" dirty="0"/>
              <a:t>circumstances</a:t>
            </a:r>
            <a:r>
              <a:rPr lang="en-CA" sz="2400" dirty="0"/>
              <a:t> that has the </a:t>
            </a:r>
            <a:r>
              <a:rPr lang="en-CA" sz="2400" b="1" u="sng" dirty="0"/>
              <a:t>potential to cause loss or harm</a:t>
            </a:r>
          </a:p>
          <a:p>
            <a:pPr lvl="2"/>
            <a:r>
              <a:rPr lang="en-CA" dirty="0"/>
              <a:t>Illicit copying of program or data files</a:t>
            </a:r>
          </a:p>
          <a:p>
            <a:r>
              <a:rPr lang="en-CA" sz="2800" dirty="0"/>
              <a:t>Attacks</a:t>
            </a:r>
          </a:p>
          <a:p>
            <a:pPr lvl="1"/>
            <a:r>
              <a:rPr lang="en-CA" sz="2400" b="1" u="sng" dirty="0"/>
              <a:t>Harm or loss committed </a:t>
            </a:r>
            <a:r>
              <a:rPr lang="en-CA" sz="2400" dirty="0"/>
              <a:t>by a person or system who exploit a vulnerability</a:t>
            </a:r>
          </a:p>
          <a:p>
            <a:pPr lvl="2"/>
            <a:r>
              <a:rPr lang="en-CA" dirty="0"/>
              <a:t>DOS attack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AAB7785-396F-4915-8DFC-F7434CCA128E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256305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Analyze a System from a Security Perspective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579584"/>
            <a:ext cx="7467600" cy="4873752"/>
          </a:xfrm>
        </p:spPr>
        <p:txBody>
          <a:bodyPr>
            <a:normAutofit/>
          </a:bodyPr>
          <a:lstStyle/>
          <a:p>
            <a:r>
              <a:rPr lang="en-CA" sz="2800" dirty="0"/>
              <a:t>Controls</a:t>
            </a:r>
          </a:p>
          <a:p>
            <a:pPr lvl="1"/>
            <a:r>
              <a:rPr lang="en-CA" sz="2400" dirty="0"/>
              <a:t>The ways to </a:t>
            </a:r>
            <a:r>
              <a:rPr lang="en-CA" sz="2400" b="1" u="sng" dirty="0"/>
              <a:t>address committed, or possible attacks</a:t>
            </a:r>
          </a:p>
          <a:p>
            <a:pPr lvl="1"/>
            <a:r>
              <a:rPr lang="en-CA" sz="2400" dirty="0"/>
              <a:t>The ways to </a:t>
            </a:r>
            <a:r>
              <a:rPr lang="en-CA" sz="2400" b="1" u="sng" dirty="0"/>
              <a:t>protect systems</a:t>
            </a:r>
          </a:p>
          <a:p>
            <a:pPr lvl="1"/>
            <a:r>
              <a:rPr lang="en-CA" sz="2400" dirty="0"/>
              <a:t>Could be </a:t>
            </a:r>
            <a:r>
              <a:rPr lang="en-CA" sz="2400" b="1" u="sng" dirty="0"/>
              <a:t>actions</a:t>
            </a:r>
            <a:r>
              <a:rPr lang="en-CA" sz="2400" dirty="0"/>
              <a:t>, </a:t>
            </a:r>
            <a:r>
              <a:rPr lang="en-CA" sz="2400" b="1" u="sng" dirty="0"/>
              <a:t>devices</a:t>
            </a:r>
            <a:r>
              <a:rPr lang="en-CA" sz="2400" dirty="0"/>
              <a:t>, </a:t>
            </a:r>
            <a:r>
              <a:rPr lang="en-CA" sz="2400" b="1" u="sng" dirty="0"/>
              <a:t>procedures</a:t>
            </a:r>
            <a:r>
              <a:rPr lang="en-CA" sz="2400" dirty="0"/>
              <a:t>, or </a:t>
            </a:r>
            <a:r>
              <a:rPr lang="en-CA" sz="2400" b="1" u="sng" dirty="0"/>
              <a:t>techniques</a:t>
            </a:r>
            <a:r>
              <a:rPr lang="en-CA" sz="2400" dirty="0"/>
              <a:t> that </a:t>
            </a:r>
            <a:r>
              <a:rPr lang="en-CA" sz="2400" b="1" u="sng" dirty="0"/>
              <a:t>remove or reduce vulnerabilities</a:t>
            </a:r>
          </a:p>
          <a:p>
            <a:pPr marL="0" indent="0" algn="ctr">
              <a:buNone/>
            </a:pPr>
            <a:endParaRPr lang="en-CA" sz="2800" dirty="0"/>
          </a:p>
          <a:p>
            <a:pPr marL="0" indent="0" algn="ctr">
              <a:buNone/>
            </a:pPr>
            <a:r>
              <a:rPr lang="en-CA" sz="2800" dirty="0"/>
              <a:t>A </a:t>
            </a:r>
            <a:r>
              <a:rPr lang="en-CA" sz="2800" dirty="0">
                <a:solidFill>
                  <a:srgbClr val="FF0000"/>
                </a:solidFill>
              </a:rPr>
              <a:t>Threat</a:t>
            </a:r>
            <a:r>
              <a:rPr lang="en-CA" sz="2800" dirty="0"/>
              <a:t> is blocked by </a:t>
            </a:r>
            <a:r>
              <a:rPr lang="en-CA" sz="2800" dirty="0">
                <a:solidFill>
                  <a:srgbClr val="FF0000"/>
                </a:solidFill>
              </a:rPr>
              <a:t>Control</a:t>
            </a:r>
            <a:r>
              <a:rPr lang="en-CA" sz="2800" dirty="0"/>
              <a:t> of a </a:t>
            </a:r>
            <a:r>
              <a:rPr lang="en-CA" sz="2800" dirty="0">
                <a:solidFill>
                  <a:srgbClr val="FF0000"/>
                </a:solidFill>
              </a:rPr>
              <a:t>Vulnerability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AAB7785-396F-4915-8DFC-F7434CCA128E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347012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Analyze a System from a Security Perspective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AAB7785-396F-4915-8DFC-F7434CCA128E}" type="slidenum">
              <a:rPr lang="en-CA" smtClean="0"/>
              <a:t>13</a:t>
            </a:fld>
            <a:endParaRPr lang="en-CA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3142" y="2487038"/>
            <a:ext cx="4617716" cy="346194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>
            <a:off x="1619672" y="4077258"/>
            <a:ext cx="936104" cy="92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55576" y="3861048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CA" dirty="0"/>
              <a:t>Threat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923928" y="2812100"/>
            <a:ext cx="1224136" cy="400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428190" y="2564904"/>
            <a:ext cx="1783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Vulnerability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5616089" y="2636726"/>
            <a:ext cx="916557" cy="6482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444208" y="2412133"/>
            <a:ext cx="1783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Control</a:t>
            </a:r>
          </a:p>
        </p:txBody>
      </p:sp>
    </p:spTree>
    <p:extLst>
      <p:ext uri="{BB962C8B-B14F-4D97-AF65-F5344CB8AC3E}">
        <p14:creationId xmlns:p14="http://schemas.microsoft.com/office/powerpoint/2010/main" val="2772621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Threats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CA" dirty="0"/>
              <a:t>Interception</a:t>
            </a:r>
          </a:p>
          <a:p>
            <a:pPr lvl="1"/>
            <a:r>
              <a:rPr lang="en-CA" b="1" u="sng" dirty="0"/>
              <a:t>Unauthorized access to an asset </a:t>
            </a:r>
            <a:r>
              <a:rPr lang="en-CA" dirty="0"/>
              <a:t>by a party (person, program, system)</a:t>
            </a:r>
          </a:p>
          <a:p>
            <a:pPr lvl="2"/>
            <a:r>
              <a:rPr lang="en-CA" dirty="0"/>
              <a:t>Wiretapping networks to obtain data</a:t>
            </a:r>
          </a:p>
          <a:p>
            <a:pPr lvl="2"/>
            <a:r>
              <a:rPr lang="en-CA" dirty="0"/>
              <a:t>Illicit copying of data files or 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AAB7785-396F-4915-8DFC-F7434CCA128E}" type="slidenum">
              <a:rPr lang="en-CA" smtClean="0"/>
              <a:t>14</a:t>
            </a:fld>
            <a:endParaRPr lang="en-CA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9363" y="3717032"/>
            <a:ext cx="4105275" cy="234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646171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Threats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CA" dirty="0"/>
              <a:t>Interruption</a:t>
            </a:r>
          </a:p>
          <a:p>
            <a:pPr lvl="1"/>
            <a:r>
              <a:rPr lang="en-CA" b="1" u="sng" dirty="0"/>
              <a:t>An asset </a:t>
            </a:r>
            <a:r>
              <a:rPr lang="en-CA" dirty="0"/>
              <a:t>of the system </a:t>
            </a:r>
            <a:r>
              <a:rPr lang="en-CA" b="1" u="sng" dirty="0"/>
              <a:t>becomes lost</a:t>
            </a:r>
            <a:r>
              <a:rPr lang="en-CA" dirty="0"/>
              <a:t>, </a:t>
            </a:r>
            <a:r>
              <a:rPr lang="en-CA" b="1" u="sng" dirty="0"/>
              <a:t>unavailable</a:t>
            </a:r>
            <a:r>
              <a:rPr lang="en-CA" dirty="0"/>
              <a:t>, or </a:t>
            </a:r>
            <a:r>
              <a:rPr lang="en-CA" b="1" u="sng" dirty="0"/>
              <a:t>unusable</a:t>
            </a:r>
          </a:p>
          <a:p>
            <a:pPr lvl="2"/>
            <a:r>
              <a:rPr lang="en-CA" dirty="0"/>
              <a:t>Delete a file</a:t>
            </a:r>
          </a:p>
          <a:p>
            <a:pPr lvl="2"/>
            <a:r>
              <a:rPr lang="en-CA" dirty="0"/>
              <a:t>Hardware device destruction</a:t>
            </a:r>
          </a:p>
          <a:p>
            <a:pPr lvl="2"/>
            <a:r>
              <a:rPr lang="en-CA" dirty="0"/>
              <a:t>Failing OS functions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AAB7785-396F-4915-8DFC-F7434CCA128E}" type="slidenum">
              <a:rPr lang="en-CA" smtClean="0"/>
              <a:t>15</a:t>
            </a:fld>
            <a:endParaRPr lang="en-CA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3827487"/>
            <a:ext cx="3200400" cy="240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957683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Threats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CA" dirty="0"/>
              <a:t>Modification</a:t>
            </a:r>
          </a:p>
          <a:p>
            <a:pPr lvl="1"/>
            <a:r>
              <a:rPr lang="en-CA" b="1" u="sng" dirty="0"/>
              <a:t>Unauthorized changes </a:t>
            </a:r>
            <a:r>
              <a:rPr lang="en-CA" dirty="0"/>
              <a:t>to data or systems</a:t>
            </a:r>
          </a:p>
          <a:p>
            <a:pPr lvl="2"/>
            <a:r>
              <a:rPr lang="en-CA" dirty="0"/>
              <a:t>Change values in database</a:t>
            </a:r>
          </a:p>
          <a:p>
            <a:pPr lvl="2"/>
            <a:r>
              <a:rPr lang="en-CA" dirty="0"/>
              <a:t>Altering a program or system</a:t>
            </a:r>
          </a:p>
          <a:p>
            <a:pPr lvl="2"/>
            <a:r>
              <a:rPr lang="en-CA" dirty="0"/>
              <a:t>Hardware modification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AAB7785-396F-4915-8DFC-F7434CCA128E}" type="slidenum">
              <a:rPr lang="en-CA" smtClean="0"/>
              <a:t>16</a:t>
            </a:fld>
            <a:endParaRPr lang="en-CA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3573016"/>
            <a:ext cx="320040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73835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Threats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CA" dirty="0"/>
              <a:t>Fabrication</a:t>
            </a:r>
          </a:p>
          <a:p>
            <a:pPr lvl="1"/>
            <a:r>
              <a:rPr lang="en-CA" b="1" u="sng" dirty="0"/>
              <a:t>Insert counterfeit objects</a:t>
            </a:r>
            <a:r>
              <a:rPr lang="en-CA" dirty="0"/>
              <a:t> to the system</a:t>
            </a:r>
          </a:p>
          <a:p>
            <a:pPr lvl="2"/>
            <a:r>
              <a:rPr lang="en-CA" dirty="0"/>
              <a:t>Insert spurious transactions to a network communication system</a:t>
            </a:r>
          </a:p>
          <a:p>
            <a:pPr lvl="2"/>
            <a:r>
              <a:rPr lang="en-CA" dirty="0"/>
              <a:t>Add records to an existing database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AAB7785-396F-4915-8DFC-F7434CCA128E}" type="slidenum">
              <a:rPr lang="en-CA" smtClean="0"/>
              <a:t>17</a:t>
            </a:fld>
            <a:endParaRPr lang="en-CA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4414" y="3359870"/>
            <a:ext cx="3575173" cy="3212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824653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128821" y="5733256"/>
            <a:ext cx="2818656" cy="532656"/>
          </a:xfrm>
        </p:spPr>
        <p:txBody>
          <a:bodyPr/>
          <a:lstStyle/>
          <a:p>
            <a:pPr marL="0" indent="0" algn="ctr">
              <a:buNone/>
            </a:pPr>
            <a:r>
              <a:rPr lang="en-CA" dirty="0"/>
              <a:t>Kinds of Threats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AAB7785-396F-4915-8DFC-F7434CCA128E}" type="slidenum">
              <a:rPr lang="en-CA" smtClean="0"/>
              <a:t>18</a:t>
            </a:fld>
            <a:endParaRPr lang="en-CA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683" y="548680"/>
            <a:ext cx="8400933" cy="504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8002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940FE-716F-4C46-88D7-10A8E9521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do I Need to Attack to a System?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36526-1CD8-D744-BE96-953C919F0DA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B699B2-1212-B647-9491-06E4DE52D50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AAB7785-396F-4915-8DFC-F7434CCA128E}" type="slidenum">
              <a:rPr lang="en-CA" smtClean="0"/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18578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Chapter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CA" sz="2400" dirty="0"/>
          </a:p>
          <a:p>
            <a:r>
              <a:rPr lang="en-CA" sz="2400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921040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Attack Method, Opportunity, and Motive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CA" sz="3200" dirty="0"/>
              <a:t>A </a:t>
            </a:r>
            <a:r>
              <a:rPr lang="en-CA" sz="3200" b="1" u="sng" dirty="0"/>
              <a:t>malicious</a:t>
            </a:r>
            <a:r>
              <a:rPr lang="en-CA" sz="3200" dirty="0"/>
              <a:t> </a:t>
            </a:r>
            <a:r>
              <a:rPr lang="en-CA" sz="3200" b="1" u="sng" dirty="0"/>
              <a:t>attacker</a:t>
            </a:r>
            <a:r>
              <a:rPr lang="en-CA" sz="3200" dirty="0"/>
              <a:t> must have:</a:t>
            </a:r>
          </a:p>
          <a:p>
            <a:pPr lvl="1"/>
            <a:r>
              <a:rPr lang="en-CA" sz="2800" b="1" dirty="0"/>
              <a:t>Method</a:t>
            </a:r>
            <a:r>
              <a:rPr lang="en-CA" sz="2800" dirty="0"/>
              <a:t>: Skills, knowledge, and tools</a:t>
            </a:r>
          </a:p>
          <a:p>
            <a:pPr lvl="1"/>
            <a:r>
              <a:rPr lang="en-CA" sz="2800" b="1" dirty="0"/>
              <a:t>Opportunity</a:t>
            </a:r>
            <a:r>
              <a:rPr lang="en-CA" sz="2800" dirty="0"/>
              <a:t>: Time and access</a:t>
            </a:r>
          </a:p>
          <a:p>
            <a:pPr lvl="1"/>
            <a:r>
              <a:rPr lang="en-CA" sz="2800" b="1" dirty="0"/>
              <a:t>Motive</a:t>
            </a:r>
            <a:r>
              <a:rPr lang="en-CA" sz="2800" dirty="0"/>
              <a:t>: Reason to want to perform an attack</a:t>
            </a:r>
          </a:p>
          <a:p>
            <a:pPr lvl="2"/>
            <a:r>
              <a:rPr lang="en-CA" sz="2000" dirty="0"/>
              <a:t>Show attacker’s power, ability and skills </a:t>
            </a:r>
          </a:p>
          <a:p>
            <a:pPr lvl="2"/>
            <a:r>
              <a:rPr lang="en-CA" sz="2000" dirty="0"/>
              <a:t>Financial</a:t>
            </a:r>
          </a:p>
          <a:p>
            <a:pPr lvl="2"/>
            <a:r>
              <a:rPr lang="en-CA" sz="2000" dirty="0"/>
              <a:t>Political (civil disobedience, espionage, …)</a:t>
            </a:r>
          </a:p>
          <a:p>
            <a:pPr lvl="2"/>
            <a:r>
              <a:rPr lang="en-CA" sz="2000" dirty="0"/>
              <a:t>Random</a:t>
            </a:r>
          </a:p>
          <a:p>
            <a:pPr lvl="2"/>
            <a:r>
              <a:rPr lang="en-CA" sz="2000" dirty="0"/>
              <a:t>Easy to access</a:t>
            </a:r>
          </a:p>
          <a:p>
            <a:pPr lvl="2"/>
            <a:r>
              <a:rPr lang="en-CA" sz="2000" dirty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AAB7785-396F-4915-8DFC-F7434CCA128E}" type="slidenum">
              <a:rPr lang="en-CA" smtClean="0"/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827822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AAB7785-396F-4915-8DFC-F7434CCA128E}" type="slidenum">
              <a:rPr lang="en-CA" smtClean="0"/>
              <a:t>21</a:t>
            </a:fld>
            <a:endParaRPr lang="en-CA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216" y="764704"/>
            <a:ext cx="8112224" cy="4867334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2699792" y="5715000"/>
            <a:ext cx="3976304" cy="676672"/>
          </a:xfrm>
          <a:prstGeom prst="rect">
            <a:avLst/>
          </a:prstGeom>
        </p:spPr>
        <p:txBody>
          <a:bodyPr vert="horz">
            <a:normAutofit fontScale="92500"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CA" dirty="0"/>
              <a:t>Method-Opportunity-Motive</a:t>
            </a:r>
          </a:p>
        </p:txBody>
      </p:sp>
    </p:spTree>
    <p:extLst>
      <p:ext uri="{BB962C8B-B14F-4D97-AF65-F5344CB8AC3E}">
        <p14:creationId xmlns:p14="http://schemas.microsoft.com/office/powerpoint/2010/main" val="3375782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048EB-6EE1-6647-BD5F-A12C0A133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Security Triad</a:t>
            </a:r>
            <a:br>
              <a:rPr lang="en-US" dirty="0"/>
            </a:br>
            <a:r>
              <a:rPr lang="en-US" dirty="0"/>
              <a:t>(Three Goals of Security)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E7F5CE-A856-5842-A0D1-0FD117028C2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357951-57BD-6E46-AA92-FBDB9A61A72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AAB7785-396F-4915-8DFC-F7434CCA128E}" type="slidenum">
              <a:rPr lang="en-CA" smtClean="0"/>
              <a:t>22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401371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Computer 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CA" sz="2800" dirty="0"/>
              <a:t>Addressing three important aspects of any computer-related system</a:t>
            </a:r>
          </a:p>
          <a:p>
            <a:pPr marL="822960" lvl="1" indent="-457200">
              <a:buFont typeface="+mj-lt"/>
              <a:buAutoNum type="arabicPeriod"/>
            </a:pPr>
            <a:r>
              <a:rPr lang="en-CA" sz="2400" dirty="0"/>
              <a:t>Confidentiality</a:t>
            </a:r>
          </a:p>
          <a:p>
            <a:pPr marL="1097280" lvl="2" indent="-457200"/>
            <a:r>
              <a:rPr lang="en-CA" dirty="0"/>
              <a:t>Assets are </a:t>
            </a:r>
            <a:r>
              <a:rPr lang="en-CA" b="1" dirty="0"/>
              <a:t>accessed only by authorized parties</a:t>
            </a:r>
          </a:p>
          <a:p>
            <a:pPr marL="1097280" lvl="2" indent="-457200"/>
            <a:r>
              <a:rPr lang="en-CA" dirty="0"/>
              <a:t>Access means </a:t>
            </a:r>
            <a:r>
              <a:rPr lang="en-CA" b="1" dirty="0"/>
              <a:t>reading</a:t>
            </a:r>
            <a:r>
              <a:rPr lang="en-CA" dirty="0"/>
              <a:t>, </a:t>
            </a:r>
            <a:r>
              <a:rPr lang="en-CA" b="1" dirty="0"/>
              <a:t>printing</a:t>
            </a:r>
            <a:r>
              <a:rPr lang="en-CA" dirty="0"/>
              <a:t>, or simply knowing that a particular asset </a:t>
            </a:r>
            <a:r>
              <a:rPr lang="en-CA" b="1" dirty="0"/>
              <a:t>exists</a:t>
            </a:r>
          </a:p>
          <a:p>
            <a:pPr marL="822960" lvl="1" indent="-457200">
              <a:buFont typeface="+mj-lt"/>
              <a:buAutoNum type="arabicPeriod"/>
            </a:pPr>
            <a:r>
              <a:rPr lang="en-CA" sz="2400" dirty="0"/>
              <a:t>Integrity</a:t>
            </a:r>
          </a:p>
          <a:p>
            <a:pPr marL="1097280" lvl="2" indent="-457200"/>
            <a:r>
              <a:rPr lang="en-CA" dirty="0"/>
              <a:t>Assets can be </a:t>
            </a:r>
            <a:r>
              <a:rPr lang="en-CA" b="1" dirty="0"/>
              <a:t>modified only by authorized parties </a:t>
            </a:r>
            <a:r>
              <a:rPr lang="en-CA" dirty="0"/>
              <a:t>or only in authorized ways</a:t>
            </a:r>
          </a:p>
          <a:p>
            <a:pPr marL="1097280" lvl="2" indent="-457200"/>
            <a:r>
              <a:rPr lang="en-CA" dirty="0"/>
              <a:t>Modification includes </a:t>
            </a:r>
            <a:r>
              <a:rPr lang="en-CA" b="1" dirty="0"/>
              <a:t>writing</a:t>
            </a:r>
            <a:r>
              <a:rPr lang="en-CA" dirty="0"/>
              <a:t>, </a:t>
            </a:r>
            <a:r>
              <a:rPr lang="en-CA" b="1" dirty="0"/>
              <a:t>changing</a:t>
            </a:r>
            <a:r>
              <a:rPr lang="en-CA" dirty="0"/>
              <a:t>, </a:t>
            </a:r>
            <a:r>
              <a:rPr lang="en-CA" b="1" dirty="0"/>
              <a:t>changing</a:t>
            </a:r>
            <a:r>
              <a:rPr lang="en-CA" dirty="0"/>
              <a:t> </a:t>
            </a:r>
            <a:r>
              <a:rPr lang="en-CA" b="1" dirty="0"/>
              <a:t>status</a:t>
            </a:r>
            <a:r>
              <a:rPr lang="en-CA" dirty="0"/>
              <a:t>, </a:t>
            </a:r>
            <a:r>
              <a:rPr lang="en-CA" b="1" dirty="0"/>
              <a:t>deleting</a:t>
            </a:r>
            <a:r>
              <a:rPr lang="en-CA" dirty="0"/>
              <a:t>, and </a:t>
            </a:r>
            <a:r>
              <a:rPr lang="en-CA" b="1" dirty="0"/>
              <a:t>creating</a:t>
            </a:r>
          </a:p>
          <a:p>
            <a:pPr marL="822960" lvl="1" indent="-457200">
              <a:buFont typeface="+mj-lt"/>
              <a:buAutoNum type="arabicPeriod"/>
            </a:pPr>
            <a:r>
              <a:rPr lang="en-CA" sz="2400" dirty="0"/>
              <a:t>Availability</a:t>
            </a:r>
          </a:p>
          <a:p>
            <a:pPr marL="1097280" lvl="2" indent="-457200"/>
            <a:r>
              <a:rPr lang="en-CA" dirty="0"/>
              <a:t>Assets are </a:t>
            </a:r>
            <a:r>
              <a:rPr lang="en-CA" b="1" dirty="0"/>
              <a:t>accessible to authorized parties at appropriate times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AAB7785-396F-4915-8DFC-F7434CCA128E}" type="slidenum">
              <a:rPr lang="en-CA" smtClean="0"/>
              <a:t>23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997333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332000" y="5715000"/>
            <a:ext cx="2386608" cy="676672"/>
          </a:xfrm>
        </p:spPr>
        <p:txBody>
          <a:bodyPr/>
          <a:lstStyle/>
          <a:p>
            <a:pPr marL="0" indent="0" algn="ctr">
              <a:buNone/>
            </a:pPr>
            <a:r>
              <a:rPr lang="en-CA" dirty="0"/>
              <a:t>Access Control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AAB7785-396F-4915-8DFC-F7434CCA128E}" type="slidenum">
              <a:rPr lang="en-CA" smtClean="0"/>
              <a:t>24</a:t>
            </a:fld>
            <a:endParaRPr lang="en-CA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952" y="260648"/>
            <a:ext cx="8384704" cy="5396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5863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65020-57AC-4949-8825-C2D61EC30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Any Other Security Goal?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98763-7817-6C41-A35C-A3F3176EB5A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B6280C-2426-1444-927D-1238F21062C8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AAB7785-396F-4915-8DFC-F7434CCA128E}" type="slidenum">
              <a:rPr lang="en-CA" smtClean="0"/>
              <a:t>25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846379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Computer Security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CA" dirty="0"/>
              <a:t>Challenge:</a:t>
            </a:r>
          </a:p>
          <a:p>
            <a:pPr lvl="1"/>
            <a:r>
              <a:rPr lang="en-CA" dirty="0"/>
              <a:t>A right balance among the goals</a:t>
            </a:r>
          </a:p>
          <a:p>
            <a:pPr lvl="2"/>
            <a:r>
              <a:rPr lang="en-CA" dirty="0"/>
              <a:t>Example</a:t>
            </a:r>
          </a:p>
          <a:p>
            <a:pPr lvl="3"/>
            <a:r>
              <a:rPr lang="en-CA" dirty="0"/>
              <a:t>Preserve </a:t>
            </a:r>
            <a:r>
              <a:rPr lang="en-CA" dirty="0">
                <a:solidFill>
                  <a:srgbClr val="FF0000"/>
                </a:solidFill>
              </a:rPr>
              <a:t>confidentiality</a:t>
            </a:r>
            <a:r>
              <a:rPr lang="en-CA" dirty="0"/>
              <a:t> by preventing everyone from reading an object</a:t>
            </a:r>
          </a:p>
          <a:p>
            <a:pPr lvl="3"/>
            <a:r>
              <a:rPr lang="en-CA" dirty="0"/>
              <a:t>This system is not secure, because of not considering </a:t>
            </a:r>
            <a:r>
              <a:rPr lang="en-CA" dirty="0">
                <a:solidFill>
                  <a:srgbClr val="FF0000"/>
                </a:solidFill>
              </a:rPr>
              <a:t>availability</a:t>
            </a:r>
            <a:endParaRPr lang="en-CA" dirty="0"/>
          </a:p>
          <a:p>
            <a:r>
              <a:rPr lang="en-CA" dirty="0"/>
              <a:t>Aspects could be</a:t>
            </a:r>
          </a:p>
          <a:p>
            <a:pPr lvl="1"/>
            <a:r>
              <a:rPr lang="en-CA" dirty="0"/>
              <a:t>Independent</a:t>
            </a:r>
          </a:p>
          <a:p>
            <a:pPr lvl="1"/>
            <a:r>
              <a:rPr lang="en-CA" dirty="0"/>
              <a:t>Overlapped</a:t>
            </a:r>
          </a:p>
          <a:p>
            <a:pPr lvl="1"/>
            <a:r>
              <a:rPr lang="en-CA" dirty="0"/>
              <a:t>Mutually exclusive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AAB7785-396F-4915-8DFC-F7434CCA128E}" type="slidenum">
              <a:rPr lang="en-CA" smtClean="0"/>
              <a:t>26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872133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Computer Security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CA" dirty="0"/>
              <a:t>Relationship between </a:t>
            </a:r>
            <a:r>
              <a:rPr lang="en-US" dirty="0"/>
              <a:t>Confidentiality, Integrity, and Availability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AAB7785-396F-4915-8DFC-F7434CCA128E}" type="slidenum">
              <a:rPr lang="en-CA" smtClean="0"/>
              <a:t>27</a:t>
            </a:fld>
            <a:endParaRPr lang="en-CA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2512701"/>
            <a:ext cx="3600400" cy="372461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90122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Computer Security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CA" sz="2800" dirty="0"/>
              <a:t>Aspects’ issues</a:t>
            </a:r>
          </a:p>
          <a:p>
            <a:pPr lvl="1"/>
            <a:r>
              <a:rPr lang="en-CA" sz="2400" dirty="0"/>
              <a:t>Confidentiality</a:t>
            </a:r>
          </a:p>
          <a:p>
            <a:pPr lvl="2"/>
            <a:r>
              <a:rPr lang="en-CA" sz="2000" dirty="0"/>
              <a:t>Who determines the access authorization for users?</a:t>
            </a:r>
          </a:p>
          <a:p>
            <a:pPr lvl="2"/>
            <a:r>
              <a:rPr lang="en-CA" sz="2000" dirty="0"/>
              <a:t>What is the limit of any access?</a:t>
            </a:r>
          </a:p>
          <a:p>
            <a:pPr lvl="2"/>
            <a:r>
              <a:rPr lang="en-CA" sz="2000" dirty="0"/>
              <a:t>What are the user’s obligation?</a:t>
            </a:r>
          </a:p>
          <a:p>
            <a:pPr lvl="1"/>
            <a:r>
              <a:rPr lang="en-CA" sz="2400" dirty="0"/>
              <a:t>Integrity</a:t>
            </a:r>
          </a:p>
          <a:p>
            <a:pPr lvl="2"/>
            <a:r>
              <a:rPr lang="en-CA" sz="2000" dirty="0"/>
              <a:t>What is the exact meaning of integrity?</a:t>
            </a:r>
          </a:p>
          <a:p>
            <a:pPr lvl="3"/>
            <a:r>
              <a:rPr lang="en-CA" sz="2000" dirty="0"/>
              <a:t>Precise, accurate, unmodified, consistent, …</a:t>
            </a:r>
          </a:p>
          <a:p>
            <a:pPr lvl="2"/>
            <a:r>
              <a:rPr lang="en-CA" sz="2000" dirty="0"/>
              <a:t>Authorized actions</a:t>
            </a:r>
          </a:p>
          <a:p>
            <a:pPr lvl="2"/>
            <a:r>
              <a:rPr lang="en-CA" sz="2000" dirty="0"/>
              <a:t>Separation and protection of resources</a:t>
            </a:r>
          </a:p>
          <a:p>
            <a:pPr lvl="2"/>
            <a:r>
              <a:rPr lang="en-CA" sz="2000" dirty="0"/>
              <a:t>Error detection and correction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AAB7785-396F-4915-8DFC-F7434CCA128E}" type="slidenum">
              <a:rPr lang="en-CA" smtClean="0"/>
              <a:t>28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078647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Computer Security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CA" sz="2800" dirty="0"/>
              <a:t>Aspects’ issues</a:t>
            </a:r>
          </a:p>
          <a:p>
            <a:pPr lvl="1"/>
            <a:r>
              <a:rPr lang="en-CA" sz="2400" dirty="0"/>
              <a:t>Availability</a:t>
            </a:r>
          </a:p>
          <a:p>
            <a:pPr lvl="2"/>
            <a:r>
              <a:rPr lang="en-CA" sz="2000" dirty="0"/>
              <a:t>To both data and services (processing)</a:t>
            </a:r>
          </a:p>
          <a:p>
            <a:pPr lvl="2"/>
            <a:r>
              <a:rPr lang="en-CA" sz="2000" dirty="0"/>
              <a:t>Timely response to requests</a:t>
            </a:r>
          </a:p>
          <a:p>
            <a:pPr lvl="2"/>
            <a:r>
              <a:rPr lang="en-CA" sz="2000" dirty="0"/>
              <a:t>Fair resource allocation</a:t>
            </a:r>
          </a:p>
          <a:p>
            <a:pPr lvl="2"/>
            <a:r>
              <a:rPr lang="en-CA" sz="2000" dirty="0"/>
              <a:t>Fault tolerance</a:t>
            </a:r>
          </a:p>
          <a:p>
            <a:pPr lvl="2"/>
            <a:r>
              <a:rPr lang="en-CA" sz="2000" dirty="0"/>
              <a:t>Easy use of services</a:t>
            </a:r>
          </a:p>
          <a:p>
            <a:pPr lvl="2"/>
            <a:r>
              <a:rPr lang="en-CA" sz="2000" dirty="0"/>
              <a:t>Concurrency issues</a:t>
            </a:r>
          </a:p>
          <a:p>
            <a:pPr lvl="3"/>
            <a:r>
              <a:rPr lang="en-CA" sz="2000" dirty="0"/>
              <a:t>Simultaneous access</a:t>
            </a:r>
          </a:p>
          <a:p>
            <a:pPr lvl="3"/>
            <a:r>
              <a:rPr lang="en-CA" sz="2000" dirty="0"/>
              <a:t>Deadlock management</a:t>
            </a:r>
          </a:p>
          <a:p>
            <a:pPr lvl="3"/>
            <a:r>
              <a:rPr lang="en-CA" sz="2000" dirty="0"/>
              <a:t>Exclusive access</a:t>
            </a:r>
          </a:p>
          <a:p>
            <a:pPr lvl="2"/>
            <a:endParaRPr lang="en-CA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AAB7785-396F-4915-8DFC-F7434CCA128E}" type="slidenum">
              <a:rPr lang="en-CA" smtClean="0"/>
              <a:t>29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36257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Why Security and Privacy?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AAB7785-396F-4915-8DFC-F7434CCA128E}" type="slidenum">
              <a:rPr lang="en-CA" smtClean="0"/>
              <a:t>3</a:t>
            </a:fld>
            <a:endParaRPr lang="en-CA"/>
          </a:p>
        </p:txBody>
      </p:sp>
      <p:pic>
        <p:nvPicPr>
          <p:cNvPr id="6" name="Picture 5" descr="Screen Shot 2015-09-16 at 1.46.0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1412776"/>
            <a:ext cx="5394639" cy="373938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51520" y="5301208"/>
            <a:ext cx="81369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Beep …. </a:t>
            </a:r>
          </a:p>
          <a:p>
            <a:pPr algn="ctr"/>
            <a:r>
              <a:rPr lang="en-US" sz="1400" b="1" dirty="0"/>
              <a:t>It is reported that dead bodies are rising from their graves and attacking the living. </a:t>
            </a:r>
          </a:p>
          <a:p>
            <a:pPr algn="ctr"/>
            <a:r>
              <a:rPr lang="en-US" sz="1400" b="1" dirty="0"/>
              <a:t>They are extremely dangerous. Do not attempt to approach them.</a:t>
            </a:r>
          </a:p>
          <a:p>
            <a:pPr algn="ctr"/>
            <a:r>
              <a:rPr lang="en-US" sz="1400" b="1" dirty="0"/>
              <a:t>Beep …</a:t>
            </a:r>
          </a:p>
        </p:txBody>
      </p:sp>
    </p:spTree>
    <p:extLst>
      <p:ext uri="{BB962C8B-B14F-4D97-AF65-F5344CB8AC3E}">
        <p14:creationId xmlns:p14="http://schemas.microsoft.com/office/powerpoint/2010/main" val="42150842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06148-C7C1-2548-BFC8-131E73466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types of Vulnerabilities We Have?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702913-AD61-BC44-9AC0-26BA530A2FA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D59BA1-1AF8-0D48-BC66-238F7280BA5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AAB7785-396F-4915-8DFC-F7434CCA128E}" type="slidenum">
              <a:rPr lang="en-CA" smtClean="0"/>
              <a:t>30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531786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Vulnerabilities (Attack Surface)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7467600" cy="4873752"/>
          </a:xfrm>
        </p:spPr>
        <p:txBody>
          <a:bodyPr/>
          <a:lstStyle/>
          <a:p>
            <a:r>
              <a:rPr lang="en-CA" dirty="0"/>
              <a:t>Hardware vulnerabilities</a:t>
            </a:r>
          </a:p>
          <a:p>
            <a:pPr lvl="1"/>
            <a:r>
              <a:rPr lang="en-CA" dirty="0"/>
              <a:t>Adding, changing or removing devices</a:t>
            </a:r>
          </a:p>
          <a:p>
            <a:pPr lvl="1"/>
            <a:r>
              <a:rPr lang="en-CA" dirty="0"/>
              <a:t>Data traffic interception</a:t>
            </a:r>
          </a:p>
          <a:p>
            <a:pPr lvl="1"/>
            <a:r>
              <a:rPr lang="en-CA" dirty="0"/>
              <a:t>Physical attacks, with water, fire, power surges, …</a:t>
            </a:r>
          </a:p>
          <a:p>
            <a:pPr lvl="1"/>
            <a:r>
              <a:rPr lang="en-CA" dirty="0"/>
              <a:t>Theft (PC, laptop, …)</a:t>
            </a:r>
          </a:p>
          <a:p>
            <a:pPr lvl="1"/>
            <a:r>
              <a:rPr lang="en-CA" dirty="0"/>
              <a:t>DOS attack</a:t>
            </a:r>
          </a:p>
          <a:p>
            <a:r>
              <a:rPr lang="en-CA" dirty="0"/>
              <a:t>Software vulnerabilities</a:t>
            </a:r>
          </a:p>
          <a:p>
            <a:pPr lvl="1"/>
            <a:r>
              <a:rPr lang="en-CA" dirty="0"/>
              <a:t>Software deletion</a:t>
            </a:r>
          </a:p>
          <a:p>
            <a:pPr lvl="1"/>
            <a:r>
              <a:rPr lang="en-CA" dirty="0"/>
              <a:t>Software modification</a:t>
            </a:r>
          </a:p>
          <a:p>
            <a:pPr lvl="1"/>
            <a:r>
              <a:rPr lang="en-CA" dirty="0"/>
              <a:t>Software theft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AAB7785-396F-4915-8DFC-F7434CCA128E}" type="slidenum">
              <a:rPr lang="en-CA" smtClean="0"/>
              <a:t>31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333743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Vulnerabilities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579584"/>
            <a:ext cx="8075240" cy="4873752"/>
          </a:xfrm>
        </p:spPr>
        <p:txBody>
          <a:bodyPr>
            <a:normAutofit lnSpcReduction="10000"/>
          </a:bodyPr>
          <a:lstStyle/>
          <a:p>
            <a:r>
              <a:rPr lang="en-CA" dirty="0"/>
              <a:t>Data vulnerabilities</a:t>
            </a:r>
          </a:p>
          <a:p>
            <a:pPr lvl="1"/>
            <a:r>
              <a:rPr lang="en-CA" dirty="0"/>
              <a:t>Even difficult to measure, data have a value</a:t>
            </a:r>
          </a:p>
          <a:p>
            <a:pPr lvl="1"/>
            <a:r>
              <a:rPr lang="en-CA" dirty="0"/>
              <a:t>Second principle of computer security</a:t>
            </a:r>
          </a:p>
          <a:p>
            <a:pPr marL="0" lvl="1" indent="0" algn="ctr">
              <a:spcBef>
                <a:spcPts val="600"/>
              </a:spcBef>
              <a:spcAft>
                <a:spcPts val="600"/>
              </a:spcAft>
              <a:buNone/>
            </a:pPr>
            <a:r>
              <a:rPr lang="en-CA" sz="2400" b="1" dirty="0"/>
              <a:t>Data must be </a:t>
            </a:r>
            <a:r>
              <a:rPr lang="en-CA" sz="2400" b="1" u="sng" dirty="0"/>
              <a:t>protected only until they lose their value</a:t>
            </a:r>
            <a:r>
              <a:rPr lang="en-CA" sz="2400" b="1" dirty="0"/>
              <a:t>, to a degree consistent with their value</a:t>
            </a:r>
          </a:p>
          <a:p>
            <a:pPr lvl="1"/>
            <a:r>
              <a:rPr lang="en-CA" dirty="0"/>
              <a:t>Data Confidentiality</a:t>
            </a:r>
          </a:p>
          <a:p>
            <a:pPr lvl="2"/>
            <a:r>
              <a:rPr lang="en-CA" dirty="0"/>
              <a:t>Prevents unauthorized disclosure of a data item</a:t>
            </a:r>
          </a:p>
          <a:p>
            <a:pPr lvl="3"/>
            <a:r>
              <a:rPr lang="en-CA" dirty="0"/>
              <a:t>Wiretapping</a:t>
            </a:r>
          </a:p>
          <a:p>
            <a:pPr lvl="3"/>
            <a:r>
              <a:rPr lang="en-CA" dirty="0"/>
              <a:t>Inferring one data point from other values</a:t>
            </a:r>
          </a:p>
          <a:p>
            <a:pPr lvl="1"/>
            <a:r>
              <a:rPr lang="en-CA" dirty="0"/>
              <a:t>Data Integrity</a:t>
            </a:r>
          </a:p>
          <a:p>
            <a:pPr lvl="2"/>
            <a:r>
              <a:rPr lang="en-CA" dirty="0"/>
              <a:t>Prevents unauthorized modification</a:t>
            </a:r>
          </a:p>
          <a:p>
            <a:pPr lvl="3"/>
            <a:r>
              <a:rPr lang="en-CA" dirty="0"/>
              <a:t>Salami attack</a:t>
            </a:r>
          </a:p>
          <a:p>
            <a:pPr lvl="1"/>
            <a:r>
              <a:rPr lang="en-CA" dirty="0"/>
              <a:t>Data Availability</a:t>
            </a:r>
          </a:p>
          <a:p>
            <a:pPr lvl="2"/>
            <a:r>
              <a:rPr lang="en-CA" dirty="0"/>
              <a:t>Prevents denial of authorized access</a:t>
            </a:r>
          </a:p>
          <a:p>
            <a:pPr lvl="1"/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AAB7785-396F-4915-8DFC-F7434CCA128E}" type="slidenum">
              <a:rPr lang="en-CA" smtClean="0"/>
              <a:t>32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549786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Vulnerabilities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CA" dirty="0"/>
              <a:t>Data Security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AAB7785-396F-4915-8DFC-F7434CCA128E}" type="slidenum">
              <a:rPr lang="en-CA" smtClean="0"/>
              <a:t>33</a:t>
            </a:fld>
            <a:endParaRPr lang="en-CA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6881" y="2060848"/>
            <a:ext cx="5470238" cy="468052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19622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08D9C-2A4B-D645-8140-60D25EFC0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 short Kahoot 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6BAE8-E413-4440-8D63-480079A84B3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CA" sz="4000" dirty="0">
                <a:hlinkClick r:id="rId2"/>
              </a:rPr>
              <a:t>https://kahoot.it</a:t>
            </a:r>
            <a:endParaRPr lang="en-CA" sz="4000" dirty="0"/>
          </a:p>
          <a:p>
            <a:pPr marL="0" indent="0" algn="ctr">
              <a:buNone/>
            </a:pPr>
            <a:endParaRPr lang="en-CA" sz="4000" dirty="0"/>
          </a:p>
          <a:p>
            <a:pPr marL="0" indent="0" algn="ctr">
              <a:buNone/>
            </a:pPr>
            <a:endParaRPr lang="en-US" sz="4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7DF797-C445-DF40-8E34-89ACE1D2EBA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AAB7785-396F-4915-8DFC-F7434CCA128E}" type="slidenum">
              <a:rPr lang="en-CA" smtClean="0"/>
              <a:t>34</a:t>
            </a:fld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DCCCC4-7EC7-A342-B425-90FAF6F55B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656" y="2924944"/>
            <a:ext cx="5432316" cy="2663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9733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94F94-F900-3A4E-8B92-1E05A208B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Any Other Types of Assets in a Computer System?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D353A-4ACA-A74E-912E-DB971661C2A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B2022C-4FAC-2C40-90E5-A1AB3F41A22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AAB7785-396F-4915-8DFC-F7434CCA128E}" type="slidenum">
              <a:rPr lang="en-CA" smtClean="0"/>
              <a:t>35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058532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Vulnerabilities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05384" y="1600200"/>
            <a:ext cx="8333232" cy="4873752"/>
          </a:xfrm>
        </p:spPr>
        <p:txBody>
          <a:bodyPr>
            <a:normAutofit fontScale="92500" lnSpcReduction="20000"/>
          </a:bodyPr>
          <a:lstStyle/>
          <a:p>
            <a:r>
              <a:rPr lang="en-CA" sz="2800" dirty="0"/>
              <a:t>Networks</a:t>
            </a:r>
          </a:p>
          <a:p>
            <a:pPr lvl="1"/>
            <a:r>
              <a:rPr lang="en-CA" sz="2400" dirty="0"/>
              <a:t>A collection of hardware, software and data</a:t>
            </a:r>
          </a:p>
          <a:p>
            <a:pPr lvl="1"/>
            <a:r>
              <a:rPr lang="en-CA" sz="2400" b="1" u="sng" dirty="0"/>
              <a:t>Security issues are multiplied</a:t>
            </a:r>
          </a:p>
          <a:p>
            <a:pPr lvl="2"/>
            <a:r>
              <a:rPr lang="en-CA" sz="2000" dirty="0"/>
              <a:t>Lack of </a:t>
            </a:r>
            <a:r>
              <a:rPr lang="en-CA" sz="2000" b="1" u="sng" dirty="0"/>
              <a:t>physical proximity</a:t>
            </a:r>
          </a:p>
          <a:p>
            <a:pPr lvl="2"/>
            <a:r>
              <a:rPr lang="en-CA" sz="2000" dirty="0"/>
              <a:t>Use of  </a:t>
            </a:r>
            <a:r>
              <a:rPr lang="en-CA" sz="2000" b="1" u="sng" dirty="0"/>
              <a:t>insecure shared media</a:t>
            </a:r>
          </a:p>
          <a:p>
            <a:pPr lvl="2"/>
            <a:r>
              <a:rPr lang="en-CA" sz="2000" dirty="0"/>
              <a:t>Inability to identify </a:t>
            </a:r>
            <a:r>
              <a:rPr lang="en-CA" sz="2000" b="1" u="sng" dirty="0"/>
              <a:t>remote users</a:t>
            </a:r>
          </a:p>
          <a:p>
            <a:r>
              <a:rPr lang="en-CA" sz="2600" dirty="0"/>
              <a:t>Access</a:t>
            </a:r>
          </a:p>
          <a:p>
            <a:pPr lvl="1"/>
            <a:r>
              <a:rPr lang="en-CA" sz="2300" b="1" u="sng" dirty="0"/>
              <a:t>Stealing computer time </a:t>
            </a:r>
            <a:r>
              <a:rPr lang="en-CA" sz="2300" dirty="0"/>
              <a:t>to do general-purpose computing</a:t>
            </a:r>
          </a:p>
          <a:p>
            <a:pPr lvl="1"/>
            <a:r>
              <a:rPr lang="en-CA" sz="2300" b="1" u="sng" dirty="0"/>
              <a:t>Malicious access</a:t>
            </a:r>
            <a:r>
              <a:rPr lang="en-CA" sz="2300" dirty="0"/>
              <a:t> to computing system to destroy software or data</a:t>
            </a:r>
          </a:p>
          <a:p>
            <a:pPr lvl="1"/>
            <a:r>
              <a:rPr lang="en-CA" sz="2300" dirty="0"/>
              <a:t>Unauthorized access may </a:t>
            </a:r>
            <a:r>
              <a:rPr lang="en-CA" sz="2300" b="1" u="sng" dirty="0"/>
              <a:t>deny service to legitimate user</a:t>
            </a:r>
          </a:p>
          <a:p>
            <a:r>
              <a:rPr lang="en-CA" sz="2600" dirty="0"/>
              <a:t>Key People</a:t>
            </a:r>
          </a:p>
          <a:p>
            <a:pPr lvl="1"/>
            <a:r>
              <a:rPr lang="en-CA" sz="2300" dirty="0"/>
              <a:t>People can be </a:t>
            </a:r>
            <a:r>
              <a:rPr lang="en-CA" sz="2300" b="1" u="sng" dirty="0"/>
              <a:t>weak points </a:t>
            </a:r>
            <a:r>
              <a:rPr lang="en-CA" sz="2300" dirty="0"/>
              <a:t>in security</a:t>
            </a:r>
          </a:p>
          <a:p>
            <a:pPr lvl="1"/>
            <a:r>
              <a:rPr lang="en-CA" sz="2300" dirty="0"/>
              <a:t>Trouble can arise if only </a:t>
            </a:r>
            <a:r>
              <a:rPr lang="en-CA" sz="2300" b="1" u="sng" dirty="0"/>
              <a:t>one person knows </a:t>
            </a:r>
            <a:r>
              <a:rPr lang="en-CA" sz="2300" dirty="0"/>
              <a:t>how to use     or maintain a particular program or system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AAB7785-396F-4915-8DFC-F7434CCA128E}" type="slidenum">
              <a:rPr lang="en-CA" smtClean="0"/>
              <a:t>36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1746058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 Criminals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003232" cy="5069160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Who can breach the system’s confidentiality, integrity and availability</a:t>
            </a:r>
          </a:p>
          <a:p>
            <a:endParaRPr lang="en-US" sz="2800" dirty="0"/>
          </a:p>
          <a:p>
            <a:r>
              <a:rPr lang="en-US" sz="2800" dirty="0"/>
              <a:t>One approach to prevention or moderation of computer crimes is to </a:t>
            </a:r>
            <a:r>
              <a:rPr lang="en-US" sz="2800" b="1" u="sng" dirty="0"/>
              <a:t>understand computer criminals and their motivations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AAB7785-396F-4915-8DFC-F7434CCA128E}" type="slidenum">
              <a:rPr lang="en-CA" smtClean="0"/>
              <a:t>37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4249829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 Criminals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003232" cy="5069160"/>
          </a:xfrm>
        </p:spPr>
        <p:txBody>
          <a:bodyPr>
            <a:normAutofit lnSpcReduction="10000"/>
          </a:bodyPr>
          <a:lstStyle/>
          <a:p>
            <a:r>
              <a:rPr lang="en-US" sz="2700" dirty="0"/>
              <a:t>Amateurs</a:t>
            </a:r>
          </a:p>
          <a:p>
            <a:pPr lvl="1"/>
            <a:r>
              <a:rPr lang="en-US" sz="2300" b="1" u="sng" dirty="0"/>
              <a:t>Most of the computer crimes </a:t>
            </a:r>
            <a:r>
              <a:rPr lang="en-US" sz="2300" dirty="0"/>
              <a:t>are committed by them</a:t>
            </a:r>
          </a:p>
          <a:p>
            <a:r>
              <a:rPr lang="en-US" sz="2700" dirty="0"/>
              <a:t>Crackers or Malicious Hackers</a:t>
            </a:r>
          </a:p>
          <a:p>
            <a:pPr lvl="1"/>
            <a:r>
              <a:rPr lang="en-US" sz="2300" b="1" u="sng" dirty="0"/>
              <a:t>Enjoy the simple challenge </a:t>
            </a:r>
            <a:r>
              <a:rPr lang="en-US" sz="2300" dirty="0"/>
              <a:t>of trying to log in to the systems</a:t>
            </a:r>
          </a:p>
          <a:p>
            <a:pPr lvl="1"/>
            <a:r>
              <a:rPr lang="en-US" sz="2300" dirty="0"/>
              <a:t>Attack for </a:t>
            </a:r>
            <a:r>
              <a:rPr lang="en-US" sz="2300" b="1" u="sng" dirty="0"/>
              <a:t>curiosity</a:t>
            </a:r>
            <a:r>
              <a:rPr lang="en-US" sz="2300" dirty="0"/>
              <a:t>, </a:t>
            </a:r>
            <a:r>
              <a:rPr lang="en-US" sz="2300" b="1" u="sng" dirty="0"/>
              <a:t>personal gain</a:t>
            </a:r>
            <a:r>
              <a:rPr lang="en-US" sz="2300" dirty="0"/>
              <a:t>, </a:t>
            </a:r>
            <a:r>
              <a:rPr lang="en-US" sz="2300" b="1" u="sng" dirty="0"/>
              <a:t>self-satisfaction</a:t>
            </a:r>
            <a:r>
              <a:rPr lang="en-US" sz="2300" dirty="0"/>
              <a:t>, </a:t>
            </a:r>
            <a:r>
              <a:rPr lang="en-US" sz="2300" b="1" u="sng" dirty="0"/>
              <a:t>causing chaos</a:t>
            </a:r>
            <a:r>
              <a:rPr lang="en-US" sz="2300" dirty="0"/>
              <a:t>, </a:t>
            </a:r>
            <a:r>
              <a:rPr lang="en-US" sz="2300" b="1" u="sng" dirty="0"/>
              <a:t>loss or harm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AAB7785-396F-4915-8DFC-F7434CCA128E}" type="slidenum">
              <a:rPr lang="en-CA" smtClean="0"/>
              <a:t>38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4820077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 Criminals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556792"/>
            <a:ext cx="8147248" cy="5069160"/>
          </a:xfrm>
        </p:spPr>
        <p:txBody>
          <a:bodyPr>
            <a:noAutofit/>
          </a:bodyPr>
          <a:lstStyle/>
          <a:p>
            <a:r>
              <a:rPr lang="en-US" dirty="0"/>
              <a:t>Career Criminals</a:t>
            </a:r>
          </a:p>
          <a:p>
            <a:pPr lvl="1"/>
            <a:r>
              <a:rPr lang="en-US" sz="2000" dirty="0"/>
              <a:t>Understand the targets of computer crime</a:t>
            </a:r>
          </a:p>
          <a:p>
            <a:pPr lvl="1"/>
            <a:r>
              <a:rPr lang="en-US" sz="2000" dirty="0"/>
              <a:t>Come from </a:t>
            </a:r>
            <a:r>
              <a:rPr lang="en-US" sz="2000" b="1" u="sng" dirty="0"/>
              <a:t>organized crime </a:t>
            </a:r>
            <a:r>
              <a:rPr lang="en-US" sz="2000" dirty="0"/>
              <a:t>and </a:t>
            </a:r>
            <a:r>
              <a:rPr lang="en-US" sz="2000" b="1" u="sng" dirty="0"/>
              <a:t>professional criminals</a:t>
            </a:r>
          </a:p>
          <a:p>
            <a:pPr lvl="1"/>
            <a:r>
              <a:rPr lang="en-US" sz="2000" dirty="0"/>
              <a:t>Mostly because of </a:t>
            </a:r>
            <a:r>
              <a:rPr lang="en-US" sz="2000" b="1" u="sng" dirty="0"/>
              <a:t>financial profit</a:t>
            </a:r>
          </a:p>
          <a:p>
            <a:pPr lvl="1"/>
            <a:r>
              <a:rPr lang="en-US" sz="2000" dirty="0"/>
              <a:t>Companies usually remain silent instead of prosecuting computer criminals</a:t>
            </a:r>
          </a:p>
          <a:p>
            <a:r>
              <a:rPr lang="en-US" dirty="0"/>
              <a:t>Terrorists</a:t>
            </a:r>
          </a:p>
          <a:p>
            <a:pPr lvl="1"/>
            <a:r>
              <a:rPr lang="en-US" sz="2000" dirty="0"/>
              <a:t>They use computers in three ways</a:t>
            </a:r>
          </a:p>
          <a:p>
            <a:pPr lvl="2"/>
            <a:r>
              <a:rPr lang="en-US" b="1" u="sng" dirty="0"/>
              <a:t>Targets of attack </a:t>
            </a:r>
            <a:r>
              <a:rPr lang="en-US" dirty="0"/>
              <a:t>(DOS attack)</a:t>
            </a:r>
          </a:p>
          <a:p>
            <a:pPr lvl="2"/>
            <a:r>
              <a:rPr lang="en-US" b="1" u="sng" dirty="0"/>
              <a:t>Propaganda vehicles </a:t>
            </a:r>
            <a:r>
              <a:rPr lang="en-US" dirty="0"/>
              <a:t>(fast and inexpensive ways to send messages)</a:t>
            </a:r>
          </a:p>
          <a:p>
            <a:pPr lvl="2"/>
            <a:r>
              <a:rPr lang="en-US" b="1" u="sng" dirty="0"/>
              <a:t>Methods of attack</a:t>
            </a:r>
            <a:r>
              <a:rPr lang="en-US" dirty="0"/>
              <a:t> (launch offensive attacks requires use of computer)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AAB7785-396F-4915-8DFC-F7434CCA128E}" type="slidenum">
              <a:rPr lang="en-CA" smtClean="0"/>
              <a:t>39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0047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Why Security and Privacy?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CA" sz="2800" dirty="0"/>
              <a:t>Data communication between two or more parties</a:t>
            </a:r>
          </a:p>
          <a:p>
            <a:pPr lvl="1"/>
            <a:r>
              <a:rPr lang="en-CA" sz="2400" dirty="0"/>
              <a:t>Government</a:t>
            </a:r>
          </a:p>
          <a:p>
            <a:pPr lvl="1"/>
            <a:r>
              <a:rPr lang="en-CA" sz="2400" dirty="0"/>
              <a:t>Business</a:t>
            </a:r>
          </a:p>
          <a:p>
            <a:pPr lvl="1"/>
            <a:r>
              <a:rPr lang="en-CA" sz="2400" dirty="0"/>
              <a:t>Military</a:t>
            </a:r>
          </a:p>
          <a:p>
            <a:pPr lvl="1"/>
            <a:r>
              <a:rPr lang="en-CA" sz="2400" dirty="0"/>
              <a:t>Individuals</a:t>
            </a:r>
          </a:p>
          <a:p>
            <a:pPr lvl="1"/>
            <a:r>
              <a:rPr lang="en-CA" sz="2400" dirty="0"/>
              <a:t>Social Networks</a:t>
            </a:r>
          </a:p>
          <a:p>
            <a:r>
              <a:rPr lang="en-CA" sz="2800" dirty="0"/>
              <a:t>Storing sensitive information</a:t>
            </a:r>
          </a:p>
          <a:p>
            <a:pPr lvl="1"/>
            <a:r>
              <a:rPr lang="en-CA" sz="2400" dirty="0"/>
              <a:t>Personally Identifiable Information (PII)</a:t>
            </a:r>
          </a:p>
          <a:p>
            <a:pPr lvl="1"/>
            <a:r>
              <a:rPr lang="en-CA" sz="2400" dirty="0"/>
              <a:t>Health information</a:t>
            </a:r>
          </a:p>
          <a:p>
            <a:pPr lvl="1"/>
            <a:r>
              <a:rPr lang="en-CA" sz="2400" dirty="0"/>
              <a:t>Financial information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AAB7785-396F-4915-8DFC-F7434CCA128E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012934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of Defense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We can deal with harm in several ways</a:t>
            </a:r>
          </a:p>
          <a:p>
            <a:pPr lvl="1"/>
            <a:r>
              <a:rPr lang="en-US" b="1" u="sng" dirty="0"/>
              <a:t>Prevent</a:t>
            </a:r>
            <a:r>
              <a:rPr lang="en-US" dirty="0"/>
              <a:t> it</a:t>
            </a:r>
          </a:p>
          <a:p>
            <a:pPr lvl="2"/>
            <a:r>
              <a:rPr lang="en-US" dirty="0"/>
              <a:t>Blocking the attack or closing the vulnerability</a:t>
            </a:r>
          </a:p>
          <a:p>
            <a:pPr lvl="1"/>
            <a:r>
              <a:rPr lang="en-US" b="1" u="sng" dirty="0"/>
              <a:t>Deter</a:t>
            </a:r>
            <a:r>
              <a:rPr lang="en-US" dirty="0"/>
              <a:t> it</a:t>
            </a:r>
          </a:p>
          <a:p>
            <a:pPr lvl="2"/>
            <a:r>
              <a:rPr lang="en-US" dirty="0"/>
              <a:t>Making the attack harder but not impossible</a:t>
            </a:r>
          </a:p>
          <a:p>
            <a:pPr lvl="1"/>
            <a:r>
              <a:rPr lang="en-US" b="1" u="sng" dirty="0"/>
              <a:t>Deflect</a:t>
            </a:r>
            <a:r>
              <a:rPr lang="en-US" dirty="0"/>
              <a:t> it</a:t>
            </a:r>
          </a:p>
          <a:p>
            <a:pPr lvl="2"/>
            <a:r>
              <a:rPr lang="en-US" dirty="0"/>
              <a:t>Making another target more attractive</a:t>
            </a:r>
          </a:p>
          <a:p>
            <a:pPr lvl="1"/>
            <a:r>
              <a:rPr lang="en-US" b="1" u="sng" dirty="0"/>
              <a:t>Mitigate</a:t>
            </a:r>
            <a:r>
              <a:rPr lang="en-US" dirty="0"/>
              <a:t> it</a:t>
            </a:r>
          </a:p>
          <a:p>
            <a:pPr lvl="2"/>
            <a:r>
              <a:rPr lang="en-US" dirty="0"/>
              <a:t>Making the attack’s impact less severe</a:t>
            </a:r>
          </a:p>
          <a:p>
            <a:pPr lvl="1"/>
            <a:r>
              <a:rPr lang="en-US" b="1" u="sng" dirty="0"/>
              <a:t>Detect</a:t>
            </a:r>
            <a:r>
              <a:rPr lang="en-US" dirty="0"/>
              <a:t> it</a:t>
            </a:r>
          </a:p>
          <a:p>
            <a:pPr lvl="2"/>
            <a:r>
              <a:rPr lang="en-US" dirty="0"/>
              <a:t>Either as it happens or some time after the fact</a:t>
            </a:r>
          </a:p>
          <a:p>
            <a:pPr lvl="1"/>
            <a:r>
              <a:rPr lang="en-US" b="1" u="sng" dirty="0"/>
              <a:t>Recover</a:t>
            </a:r>
            <a:r>
              <a:rPr lang="en-US" dirty="0"/>
              <a:t> it</a:t>
            </a:r>
          </a:p>
          <a:p>
            <a:pPr lvl="2"/>
            <a:r>
              <a:rPr lang="en-US" dirty="0"/>
              <a:t>From it effects</a:t>
            </a:r>
          </a:p>
          <a:p>
            <a:r>
              <a:rPr lang="en-US" dirty="0"/>
              <a:t>More than one of the above ways can be done at once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AAB7785-396F-4915-8DFC-F7434CCA128E}" type="slidenum">
              <a:rPr lang="en-CA" smtClean="0"/>
              <a:t>40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9036736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Controls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CA" dirty="0"/>
              <a:t>What we are protecting</a:t>
            </a:r>
          </a:p>
          <a:p>
            <a:r>
              <a:rPr lang="en-CA" dirty="0"/>
              <a:t>How the cost of protection compares with the risk of loss</a:t>
            </a:r>
          </a:p>
          <a:p>
            <a:r>
              <a:rPr lang="en-CA" dirty="0"/>
              <a:t>How hard would be the intruders’ attempts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AAB7785-396F-4915-8DFC-F7434CCA128E}" type="slidenum">
              <a:rPr lang="en-CA" smtClean="0"/>
              <a:t>41</a:t>
            </a:fld>
            <a:endParaRPr lang="en-CA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660" y="3428206"/>
            <a:ext cx="6120680" cy="326573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706481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Controls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671816" cy="4873752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CA" sz="3200" b="1" dirty="0"/>
              <a:t>Physical</a:t>
            </a:r>
            <a:r>
              <a:rPr lang="en-CA" sz="3200" dirty="0"/>
              <a:t>: Using something tangible</a:t>
            </a:r>
          </a:p>
          <a:p>
            <a:pPr lvl="1"/>
            <a:r>
              <a:rPr lang="en-CA" sz="2800" dirty="0"/>
              <a:t>Walls</a:t>
            </a:r>
          </a:p>
          <a:p>
            <a:pPr lvl="1"/>
            <a:r>
              <a:rPr lang="en-CA" sz="2800" dirty="0"/>
              <a:t>Fences</a:t>
            </a:r>
          </a:p>
          <a:p>
            <a:pPr lvl="1"/>
            <a:r>
              <a:rPr lang="en-CA" sz="2800" dirty="0"/>
              <a:t>Locks</a:t>
            </a:r>
          </a:p>
          <a:p>
            <a:pPr lvl="1"/>
            <a:r>
              <a:rPr lang="en-CA" sz="2800" dirty="0"/>
              <a:t>(Human) guards</a:t>
            </a:r>
          </a:p>
          <a:p>
            <a:pPr lvl="1"/>
            <a:r>
              <a:rPr lang="en-CA" sz="2800" dirty="0"/>
              <a:t>Sprinklers and fire extinguishers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AAB7785-396F-4915-8DFC-F7434CCA128E}" type="slidenum">
              <a:rPr lang="en-CA" smtClean="0"/>
              <a:t>42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4973503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Controls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n-CA" sz="3200" b="1" dirty="0"/>
              <a:t>Procedural</a:t>
            </a:r>
            <a:r>
              <a:rPr lang="en-CA" sz="3200" dirty="0"/>
              <a:t> or </a:t>
            </a:r>
            <a:r>
              <a:rPr lang="en-CA" sz="3200" b="1" dirty="0"/>
              <a:t>Administrative</a:t>
            </a:r>
            <a:r>
              <a:rPr lang="en-CA" sz="3200" dirty="0"/>
              <a:t>: Using a command or agreement</a:t>
            </a:r>
          </a:p>
          <a:p>
            <a:pPr lvl="1"/>
            <a:r>
              <a:rPr lang="en-CA" sz="2800" dirty="0"/>
              <a:t>Requires or advises people how to act</a:t>
            </a:r>
          </a:p>
          <a:p>
            <a:pPr lvl="1"/>
            <a:r>
              <a:rPr lang="en-CA" sz="2800" dirty="0"/>
              <a:t>Laws, regulations</a:t>
            </a:r>
          </a:p>
          <a:p>
            <a:pPr lvl="1"/>
            <a:r>
              <a:rPr lang="en-CA" sz="2800" dirty="0"/>
              <a:t>Politics, procedures, guidelines</a:t>
            </a:r>
          </a:p>
          <a:p>
            <a:pPr lvl="1"/>
            <a:r>
              <a:rPr lang="en-CA" sz="2800" dirty="0"/>
              <a:t>Copyrights, patents</a:t>
            </a:r>
          </a:p>
          <a:p>
            <a:pPr lvl="1"/>
            <a:r>
              <a:rPr lang="en-CA" sz="2800" dirty="0"/>
              <a:t>Contracts, agreements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AAB7785-396F-4915-8DFC-F7434CCA128E}" type="slidenum">
              <a:rPr lang="en-CA" smtClean="0"/>
              <a:t>43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269114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Controls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CA" sz="3200" b="1" dirty="0"/>
              <a:t>Technical</a:t>
            </a:r>
            <a:r>
              <a:rPr lang="en-CA" sz="3200" dirty="0"/>
              <a:t>: Using technology (software or hardware)</a:t>
            </a:r>
          </a:p>
          <a:p>
            <a:pPr lvl="1"/>
            <a:r>
              <a:rPr lang="en-CA" sz="2800" dirty="0"/>
              <a:t>Passwords</a:t>
            </a:r>
          </a:p>
          <a:p>
            <a:pPr lvl="1"/>
            <a:r>
              <a:rPr lang="en-CA" sz="2800" dirty="0"/>
              <a:t>Program or operating system access controls</a:t>
            </a:r>
          </a:p>
          <a:p>
            <a:pPr lvl="1"/>
            <a:r>
              <a:rPr lang="en-CA" sz="2800" dirty="0"/>
              <a:t>Network protocols</a:t>
            </a:r>
          </a:p>
          <a:p>
            <a:pPr lvl="1"/>
            <a:r>
              <a:rPr lang="en-CA" sz="2800" dirty="0"/>
              <a:t>Firewalls, intrusion detection systems</a:t>
            </a:r>
          </a:p>
          <a:p>
            <a:pPr lvl="1"/>
            <a:r>
              <a:rPr lang="en-CA" sz="2800" dirty="0"/>
              <a:t>Encryption</a:t>
            </a:r>
          </a:p>
          <a:p>
            <a:pPr lvl="1"/>
            <a:r>
              <a:rPr lang="en-CA" sz="2800" dirty="0"/>
              <a:t>Network traffic flow regulators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AAB7785-396F-4915-8DFC-F7434CCA128E}" type="slidenum">
              <a:rPr lang="en-CA" smtClean="0"/>
              <a:t>44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0045237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Controls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/>
              <a:t>Data Encryption</a:t>
            </a:r>
          </a:p>
          <a:p>
            <a:pPr lvl="1"/>
            <a:r>
              <a:rPr lang="en-CA" dirty="0"/>
              <a:t>Process of data scrambling</a:t>
            </a:r>
          </a:p>
          <a:p>
            <a:pPr lvl="1"/>
            <a:r>
              <a:rPr lang="en-CA" dirty="0" err="1"/>
              <a:t>Cleartext</a:t>
            </a:r>
            <a:r>
              <a:rPr lang="en-CA" dirty="0"/>
              <a:t> (plaintext)</a:t>
            </a:r>
          </a:p>
          <a:p>
            <a:pPr lvl="1"/>
            <a:r>
              <a:rPr lang="en-CA" dirty="0"/>
              <a:t>Ciphertext (enciphered text)</a:t>
            </a:r>
          </a:p>
          <a:p>
            <a:pPr lvl="1"/>
            <a:r>
              <a:rPr lang="en-CA" dirty="0"/>
              <a:t>Encryption key</a:t>
            </a:r>
          </a:p>
          <a:p>
            <a:pPr lvl="1"/>
            <a:r>
              <a:rPr lang="en-CA" dirty="0"/>
              <a:t>Can address confidentiality, integrity and availability</a:t>
            </a:r>
          </a:p>
          <a:p>
            <a:pPr lvl="1"/>
            <a:r>
              <a:rPr lang="en-CA" dirty="0"/>
              <a:t>Issues</a:t>
            </a:r>
          </a:p>
          <a:p>
            <a:pPr lvl="2"/>
            <a:r>
              <a:rPr lang="en-CA" dirty="0"/>
              <a:t>Performance degradation</a:t>
            </a:r>
          </a:p>
          <a:p>
            <a:pPr lvl="2"/>
            <a:r>
              <a:rPr lang="en-CA" dirty="0"/>
              <a:t>Weak encryption</a:t>
            </a:r>
          </a:p>
          <a:p>
            <a:r>
              <a:rPr lang="en-CA" dirty="0"/>
              <a:t>Data Anonymization</a:t>
            </a:r>
          </a:p>
          <a:p>
            <a:pPr lvl="1"/>
            <a:r>
              <a:rPr lang="en-CA" dirty="0"/>
              <a:t>Sampling</a:t>
            </a:r>
          </a:p>
          <a:p>
            <a:pPr lvl="1"/>
            <a:r>
              <a:rPr lang="en-CA"/>
              <a:t>Anonymizing</a:t>
            </a:r>
            <a:endParaRPr lang="en-CA" dirty="0"/>
          </a:p>
          <a:p>
            <a:pPr lvl="1"/>
            <a:r>
              <a:rPr lang="en-CA" dirty="0"/>
              <a:t>Randomizing</a:t>
            </a:r>
          </a:p>
          <a:p>
            <a:pPr lvl="1"/>
            <a:r>
              <a:rPr lang="en-CA" dirty="0"/>
              <a:t>Suppressing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AAB7785-396F-4915-8DFC-F7434CCA128E}" type="slidenum">
              <a:rPr lang="en-CA" smtClean="0"/>
              <a:t>45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5002541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Controls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Software Controls</a:t>
            </a:r>
          </a:p>
          <a:p>
            <a:pPr lvl="1"/>
            <a:r>
              <a:rPr lang="en-CA" dirty="0"/>
              <a:t>Internal program controls</a:t>
            </a:r>
          </a:p>
          <a:p>
            <a:pPr lvl="2"/>
            <a:r>
              <a:rPr lang="en-CA" dirty="0"/>
              <a:t>Access limitation in a database management program</a:t>
            </a:r>
          </a:p>
          <a:p>
            <a:pPr lvl="1"/>
            <a:r>
              <a:rPr lang="en-CA" dirty="0"/>
              <a:t>Operating system and network system controls</a:t>
            </a:r>
          </a:p>
          <a:p>
            <a:pPr lvl="2"/>
            <a:r>
              <a:rPr lang="en-CA" dirty="0"/>
              <a:t>Limitations enforced by OS or network to protect users from each other</a:t>
            </a:r>
          </a:p>
          <a:p>
            <a:pPr lvl="1"/>
            <a:r>
              <a:rPr lang="en-CA" dirty="0"/>
              <a:t>Independent control programs</a:t>
            </a:r>
          </a:p>
          <a:p>
            <a:pPr lvl="2"/>
            <a:r>
              <a:rPr lang="en-CA" dirty="0"/>
              <a:t>Application programs, such as password checkers, intrusion detection utilities, or virus scanners </a:t>
            </a:r>
          </a:p>
          <a:p>
            <a:pPr lvl="1"/>
            <a:r>
              <a:rPr lang="en-CA" dirty="0"/>
              <a:t>Development controls</a:t>
            </a:r>
          </a:p>
          <a:p>
            <a:pPr lvl="2"/>
            <a:r>
              <a:rPr lang="en-CA" dirty="0"/>
              <a:t>Quality standards to design, code, test and maintain software programs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AAB7785-396F-4915-8DFC-F7434CCA128E}" type="slidenum">
              <a:rPr lang="en-CA" smtClean="0"/>
              <a:t>46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4200720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Controls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CA" sz="2800" dirty="0"/>
              <a:t>Hardware Controls</a:t>
            </a:r>
          </a:p>
          <a:p>
            <a:pPr lvl="1"/>
            <a:r>
              <a:rPr lang="en-CA" sz="2400" dirty="0"/>
              <a:t>Hardware or smart card implementations of encryption</a:t>
            </a:r>
          </a:p>
          <a:p>
            <a:pPr lvl="1"/>
            <a:r>
              <a:rPr lang="en-CA" sz="2400" dirty="0"/>
              <a:t>Locks or cables for limiting access and deterring theft</a:t>
            </a:r>
          </a:p>
          <a:p>
            <a:pPr lvl="1"/>
            <a:r>
              <a:rPr lang="en-CA" sz="2400" dirty="0"/>
              <a:t>User’s identity verification devices</a:t>
            </a:r>
          </a:p>
          <a:p>
            <a:pPr lvl="1"/>
            <a:r>
              <a:rPr lang="en-CA" sz="2400" dirty="0"/>
              <a:t>Firewalls</a:t>
            </a:r>
          </a:p>
          <a:p>
            <a:pPr lvl="1"/>
            <a:r>
              <a:rPr lang="en-CA" sz="2400" dirty="0"/>
              <a:t>Intrusion detection systems</a:t>
            </a:r>
          </a:p>
          <a:p>
            <a:pPr lvl="1"/>
            <a:r>
              <a:rPr lang="en-CA" sz="2400" dirty="0"/>
              <a:t>Circuit boards that control access to storage media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AAB7785-396F-4915-8DFC-F7434CCA128E}" type="slidenum">
              <a:rPr lang="en-CA" smtClean="0"/>
              <a:t>47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7183442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Controls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CA" sz="2800" dirty="0"/>
              <a:t>Effectiveness of Controls</a:t>
            </a:r>
          </a:p>
          <a:p>
            <a:pPr lvl="1"/>
            <a:r>
              <a:rPr lang="en-CA" sz="2400" dirty="0"/>
              <a:t>Awareness of Problem</a:t>
            </a:r>
          </a:p>
          <a:p>
            <a:pPr lvl="2"/>
            <a:r>
              <a:rPr lang="en-CA" sz="2000" dirty="0"/>
              <a:t>People will willingly cooperate with security requirements if they understand why security is appropriate in a situation</a:t>
            </a:r>
          </a:p>
          <a:p>
            <a:pPr lvl="1"/>
            <a:r>
              <a:rPr lang="en-CA" sz="2400" dirty="0"/>
              <a:t>Likelihood to Use</a:t>
            </a:r>
          </a:p>
          <a:p>
            <a:pPr lvl="2"/>
            <a:r>
              <a:rPr lang="en-CA" sz="2000" dirty="0"/>
              <a:t>No control is effective unless it is used</a:t>
            </a:r>
          </a:p>
          <a:p>
            <a:pPr marL="0" lvl="1" indent="0">
              <a:buNone/>
            </a:pPr>
            <a:endParaRPr lang="en-CA" sz="2400" b="1" dirty="0"/>
          </a:p>
          <a:p>
            <a:pPr marL="0" lvl="1" indent="0">
              <a:buNone/>
            </a:pPr>
            <a:r>
              <a:rPr lang="en-CA" sz="2400" b="1" dirty="0"/>
              <a:t>Principle of Effectiveness: </a:t>
            </a:r>
          </a:p>
          <a:p>
            <a:pPr marL="0" lvl="1" indent="0" algn="ctr">
              <a:buNone/>
            </a:pPr>
            <a:endParaRPr lang="en-CA" sz="1100" b="1" dirty="0"/>
          </a:p>
          <a:p>
            <a:pPr marL="0" lvl="1" indent="0" algn="ctr">
              <a:buNone/>
            </a:pPr>
            <a:r>
              <a:rPr lang="en-CA" sz="2400" b="1" dirty="0"/>
              <a:t>Controls must be used-and used properly- to be effective. They must be </a:t>
            </a:r>
            <a:r>
              <a:rPr lang="en-CA" sz="2400" b="1" dirty="0">
                <a:solidFill>
                  <a:srgbClr val="FF0000"/>
                </a:solidFill>
              </a:rPr>
              <a:t>efficient</a:t>
            </a:r>
            <a:r>
              <a:rPr lang="en-CA" sz="2400" b="1" dirty="0"/>
              <a:t>, </a:t>
            </a:r>
            <a:r>
              <a:rPr lang="en-CA" sz="2400" b="1" dirty="0">
                <a:solidFill>
                  <a:srgbClr val="FF0000"/>
                </a:solidFill>
              </a:rPr>
              <a:t>easy to use</a:t>
            </a:r>
            <a:r>
              <a:rPr lang="en-CA" sz="2400" b="1" dirty="0"/>
              <a:t>, and </a:t>
            </a:r>
            <a:r>
              <a:rPr lang="en-CA" sz="2400" b="1" dirty="0">
                <a:solidFill>
                  <a:srgbClr val="FF0000"/>
                </a:solidFill>
              </a:rPr>
              <a:t>appropriate</a:t>
            </a:r>
            <a:r>
              <a:rPr lang="en-CA" sz="2400" b="1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AAB7785-396F-4915-8DFC-F7434CCA128E}" type="slidenum">
              <a:rPr lang="en-CA" smtClean="0"/>
              <a:t>48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6587081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Controls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5069160"/>
          </a:xfrm>
        </p:spPr>
        <p:txBody>
          <a:bodyPr>
            <a:normAutofit lnSpcReduction="10000"/>
          </a:bodyPr>
          <a:lstStyle/>
          <a:p>
            <a:r>
              <a:rPr lang="en-CA" dirty="0"/>
              <a:t>Effectiveness of Controls (cont.)</a:t>
            </a:r>
          </a:p>
          <a:p>
            <a:pPr lvl="1"/>
            <a:r>
              <a:rPr lang="en-CA" dirty="0"/>
              <a:t>Overlapping Controls (Layered Defense)</a:t>
            </a:r>
          </a:p>
          <a:p>
            <a:pPr lvl="2"/>
            <a:r>
              <a:rPr lang="en-CA" dirty="0"/>
              <a:t>Physical access control</a:t>
            </a:r>
          </a:p>
          <a:p>
            <a:pPr lvl="2"/>
            <a:r>
              <a:rPr lang="en-CA" dirty="0"/>
              <a:t>File locking</a:t>
            </a:r>
          </a:p>
          <a:p>
            <a:pPr lvl="1"/>
            <a:r>
              <a:rPr lang="en-CA" dirty="0"/>
              <a:t>Periodic Review</a:t>
            </a:r>
          </a:p>
          <a:p>
            <a:pPr lvl="2"/>
            <a:r>
              <a:rPr lang="en-CA" dirty="0"/>
              <a:t>Few controls are permanently effective without reconsidering and improvements</a:t>
            </a:r>
          </a:p>
          <a:p>
            <a:pPr lvl="2"/>
            <a:r>
              <a:rPr lang="en-CA" dirty="0"/>
              <a:t>It is an ongoing task</a:t>
            </a:r>
          </a:p>
          <a:p>
            <a:pPr lvl="2"/>
            <a:r>
              <a:rPr lang="en-CA" dirty="0"/>
              <a:t>Overlapping controls (but two controls are not always better than one, and could be even worse in some cases)</a:t>
            </a:r>
          </a:p>
          <a:p>
            <a:pPr marL="731520" lvl="2" indent="0">
              <a:buNone/>
            </a:pPr>
            <a:endParaRPr lang="en-CA" dirty="0"/>
          </a:p>
          <a:p>
            <a:pPr marL="0" lvl="1" indent="0">
              <a:buNone/>
            </a:pPr>
            <a:r>
              <a:rPr lang="en-CA" b="1" dirty="0"/>
              <a:t>Principle of Weakest Link: </a:t>
            </a:r>
          </a:p>
          <a:p>
            <a:pPr marL="0" lvl="1" indent="0" algn="ctr">
              <a:buNone/>
            </a:pPr>
            <a:endParaRPr lang="en-CA" sz="1100" b="1" dirty="0"/>
          </a:p>
          <a:p>
            <a:pPr marL="0" lvl="1" indent="0" algn="ctr">
              <a:buNone/>
            </a:pPr>
            <a:r>
              <a:rPr lang="en-CA" b="1" dirty="0"/>
              <a:t>Security can be no stronger than its weakest link.</a:t>
            </a:r>
          </a:p>
          <a:p>
            <a:pPr marL="0" lvl="1" indent="0" algn="ctr">
              <a:buNone/>
            </a:pPr>
            <a:r>
              <a:rPr lang="en-CA" b="1" dirty="0"/>
              <a:t>Two controls are not always better than one, and could be even worse.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AAB7785-396F-4915-8DFC-F7434CCA128E}" type="slidenum">
              <a:rPr lang="en-CA" smtClean="0"/>
              <a:t>49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29162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Why Security and Privacy?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CA" sz="2800" dirty="0"/>
              <a:t>System security</a:t>
            </a:r>
          </a:p>
          <a:p>
            <a:pPr lvl="1"/>
            <a:r>
              <a:rPr lang="en-CA" sz="2100" dirty="0"/>
              <a:t>Operating Systems</a:t>
            </a:r>
          </a:p>
          <a:p>
            <a:pPr lvl="1"/>
            <a:r>
              <a:rPr lang="en-CA" dirty="0"/>
              <a:t>File systems</a:t>
            </a:r>
          </a:p>
          <a:p>
            <a:pPr lvl="1"/>
            <a:r>
              <a:rPr lang="en-CA" sz="2100" dirty="0"/>
              <a:t>Networks</a:t>
            </a:r>
          </a:p>
          <a:p>
            <a:r>
              <a:rPr lang="en-CA" sz="2400" dirty="0"/>
              <a:t>Secure Computation</a:t>
            </a:r>
          </a:p>
          <a:p>
            <a:pPr lvl="1"/>
            <a:r>
              <a:rPr lang="en-CA" sz="2100" dirty="0"/>
              <a:t>Privacy-preserving data mining</a:t>
            </a:r>
          </a:p>
          <a:p>
            <a:pPr lvl="1"/>
            <a:r>
              <a:rPr lang="en-CA" dirty="0"/>
              <a:t>Privacy-preserving statistical analysis</a:t>
            </a:r>
          </a:p>
          <a:p>
            <a:r>
              <a:rPr lang="en-CA" sz="2400" dirty="0"/>
              <a:t>System protection</a:t>
            </a:r>
          </a:p>
          <a:p>
            <a:pPr lvl="1"/>
            <a:r>
              <a:rPr lang="en-CA" sz="2100" dirty="0"/>
              <a:t>Embedded software</a:t>
            </a:r>
          </a:p>
          <a:p>
            <a:pPr lvl="1"/>
            <a:r>
              <a:rPr lang="en-CA" dirty="0"/>
              <a:t>Fraud detection</a:t>
            </a:r>
          </a:p>
          <a:p>
            <a:pPr lvl="1"/>
            <a:r>
              <a:rPr lang="en-CA" sz="2100" dirty="0"/>
              <a:t>Intrusion detection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AAB7785-396F-4915-8DFC-F7434CCA128E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53934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Questions to Answer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147248" cy="4873752"/>
          </a:xfrm>
        </p:spPr>
        <p:txBody>
          <a:bodyPr>
            <a:normAutofit/>
          </a:bodyPr>
          <a:lstStyle/>
          <a:p>
            <a:r>
              <a:rPr lang="en-CA" sz="3200" dirty="0"/>
              <a:t>What kinds of vulnerabilities computing systems are prone to?</a:t>
            </a:r>
          </a:p>
          <a:p>
            <a:r>
              <a:rPr lang="en-CA" sz="3200" dirty="0"/>
              <a:t>Why these vulnerabilities are exploited? </a:t>
            </a:r>
          </a:p>
          <a:p>
            <a:r>
              <a:rPr lang="en-CA" sz="3200" dirty="0"/>
              <a:t>What are the different kinds of attacks?</a:t>
            </a:r>
          </a:p>
          <a:p>
            <a:r>
              <a:rPr lang="en-CA" sz="3200" dirty="0"/>
              <a:t>Who is involved and contributed to the security problem?</a:t>
            </a:r>
          </a:p>
          <a:p>
            <a:r>
              <a:rPr lang="en-CA" sz="3200" dirty="0"/>
              <a:t>How to prevent possible attacks?</a:t>
            </a:r>
          </a:p>
          <a:p>
            <a:endParaRPr lang="en-CA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AAB7785-396F-4915-8DFC-F7434CCA128E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87687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Computer Intrusion Characteristics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600200"/>
            <a:ext cx="8352928" cy="4873752"/>
          </a:xfrm>
        </p:spPr>
        <p:txBody>
          <a:bodyPr>
            <a:normAutofit/>
          </a:bodyPr>
          <a:lstStyle/>
          <a:p>
            <a:r>
              <a:rPr lang="en-CA" dirty="0"/>
              <a:t>Any system is most vulnerable at its weakest point</a:t>
            </a:r>
          </a:p>
          <a:p>
            <a:pPr lvl="1"/>
            <a:r>
              <a:rPr lang="en-CA" b="1" dirty="0"/>
              <a:t>Principle of Easiest Penetration</a:t>
            </a:r>
            <a:r>
              <a:rPr lang="en-CA" dirty="0"/>
              <a:t>: </a:t>
            </a:r>
          </a:p>
          <a:p>
            <a:pPr lvl="2"/>
            <a:r>
              <a:rPr lang="en-CA" dirty="0"/>
              <a:t>An intruder </a:t>
            </a:r>
          </a:p>
          <a:p>
            <a:pPr lvl="3"/>
            <a:r>
              <a:rPr lang="en-CA" dirty="0"/>
              <a:t>Must be expected  to use </a:t>
            </a:r>
            <a:r>
              <a:rPr lang="en-CA" b="1" u="sng" dirty="0"/>
              <a:t>any available means of penetration</a:t>
            </a:r>
          </a:p>
          <a:p>
            <a:pPr lvl="2"/>
            <a:r>
              <a:rPr lang="en-CA" dirty="0"/>
              <a:t>The penetration</a:t>
            </a:r>
          </a:p>
          <a:p>
            <a:pPr lvl="3"/>
            <a:r>
              <a:rPr lang="en-CA" dirty="0"/>
              <a:t>may not necessarily be by </a:t>
            </a:r>
            <a:r>
              <a:rPr lang="en-CA" b="1" u="sng" dirty="0"/>
              <a:t>the most obvious means</a:t>
            </a:r>
          </a:p>
          <a:p>
            <a:pPr lvl="3"/>
            <a:r>
              <a:rPr lang="en-CA" dirty="0"/>
              <a:t>is not necessarily the one against which </a:t>
            </a:r>
            <a:r>
              <a:rPr lang="en-CA" b="1" u="sng" dirty="0"/>
              <a:t>the most solid defense</a:t>
            </a:r>
            <a:r>
              <a:rPr lang="en-CA" dirty="0"/>
              <a:t> has been installed</a:t>
            </a:r>
          </a:p>
          <a:p>
            <a:pPr lvl="3"/>
            <a:r>
              <a:rPr lang="en-CA" dirty="0"/>
              <a:t>does not have to be </a:t>
            </a:r>
            <a:r>
              <a:rPr lang="en-CA" b="1" u="sng" dirty="0"/>
              <a:t>the way we want the attacker to behave</a:t>
            </a:r>
            <a:r>
              <a:rPr lang="en-CA" dirty="0"/>
              <a:t>.</a:t>
            </a:r>
          </a:p>
          <a:p>
            <a:pPr lvl="1"/>
            <a:r>
              <a:rPr lang="en-CA" dirty="0"/>
              <a:t>All possible means of penetration must be considered</a:t>
            </a:r>
          </a:p>
          <a:p>
            <a:pPr lvl="2"/>
            <a:r>
              <a:rPr lang="en-CA" b="1" u="sng" dirty="0"/>
              <a:t>Repeatedly</a:t>
            </a:r>
          </a:p>
          <a:p>
            <a:pPr lvl="2"/>
            <a:r>
              <a:rPr lang="en-CA" dirty="0"/>
              <a:t>Whenever the </a:t>
            </a:r>
            <a:r>
              <a:rPr lang="en-CA" b="1" u="sng" dirty="0"/>
              <a:t>system and its security change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AAB7785-396F-4915-8DFC-F7434CCA128E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50810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F3283-9508-8E44-B349-11382A0E5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1E50B-A88A-8D46-AC70-0F39D38D9FF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200" dirty="0"/>
              <a:t>Computer Security is the protection of . . 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58F9C5-0242-6247-AC59-72063D6273C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AAB7785-396F-4915-8DFC-F7434CCA128E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966664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AAB7785-396F-4915-8DFC-F7434CCA128E}" type="slidenum">
              <a:rPr lang="en-CA" smtClean="0"/>
              <a:t>9</a:t>
            </a:fld>
            <a:endParaRPr lang="en-CA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468776" y="5734050"/>
            <a:ext cx="3819443" cy="532656"/>
          </a:xfrm>
          <a:prstGeom prst="rect">
            <a:avLst/>
          </a:prstGeom>
        </p:spPr>
        <p:txBody>
          <a:bodyPr vert="horz">
            <a:normAutofit fontScale="92500"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CA" dirty="0"/>
              <a:t>Computer Objects of Value</a:t>
            </a:r>
          </a:p>
        </p:txBody>
      </p:sp>
      <p:pic>
        <p:nvPicPr>
          <p:cNvPr id="12" name="Content Placeholder 11" descr="Screen Shot 2015-09-17 at 8.24.08 AM.png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23" b="10623"/>
          <a:stretch>
            <a:fillRect/>
          </a:stretch>
        </p:blipFill>
        <p:spPr>
          <a:xfrm>
            <a:off x="467544" y="692696"/>
            <a:ext cx="7467600" cy="4873752"/>
          </a:xfrm>
        </p:spPr>
      </p:pic>
    </p:spTree>
    <p:extLst>
      <p:ext uri="{BB962C8B-B14F-4D97-AF65-F5344CB8AC3E}">
        <p14:creationId xmlns:p14="http://schemas.microsoft.com/office/powerpoint/2010/main" val="6676997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42818</TotalTime>
  <Words>1986</Words>
  <Application>Microsoft Macintosh PowerPoint</Application>
  <PresentationFormat>On-screen Show (4:3)</PresentationFormat>
  <Paragraphs>407</Paragraphs>
  <Slides>49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4" baseType="lpstr">
      <vt:lpstr>Calibri</vt:lpstr>
      <vt:lpstr>Century Schoolbook</vt:lpstr>
      <vt:lpstr>Wingdings</vt:lpstr>
      <vt:lpstr>Wingdings 2</vt:lpstr>
      <vt:lpstr>Oriel</vt:lpstr>
      <vt:lpstr> Security and Privacy</vt:lpstr>
      <vt:lpstr>Chapter 1</vt:lpstr>
      <vt:lpstr>Why Security and Privacy?</vt:lpstr>
      <vt:lpstr>Why Security and Privacy?</vt:lpstr>
      <vt:lpstr>Why Security and Privacy? (cont.)</vt:lpstr>
      <vt:lpstr>Questions to Answer</vt:lpstr>
      <vt:lpstr>Computer Intrusion Characteristics</vt:lpstr>
      <vt:lpstr>PowerPoint Presentation</vt:lpstr>
      <vt:lpstr>PowerPoint Presentation</vt:lpstr>
      <vt:lpstr>A Framework for Computer Security</vt:lpstr>
      <vt:lpstr>Analyze a System from a Security Perspective</vt:lpstr>
      <vt:lpstr>Analyze a System from a Security Perspective (cont.)</vt:lpstr>
      <vt:lpstr>Analyze a System from a Security Perspective (cont.)</vt:lpstr>
      <vt:lpstr>Threats</vt:lpstr>
      <vt:lpstr>Threats</vt:lpstr>
      <vt:lpstr>Threats</vt:lpstr>
      <vt:lpstr>Threats</vt:lpstr>
      <vt:lpstr>PowerPoint Presentation</vt:lpstr>
      <vt:lpstr>What do I Need to Attack to a System?</vt:lpstr>
      <vt:lpstr>Attack Method, Opportunity, and Motive</vt:lpstr>
      <vt:lpstr>PowerPoint Presentation</vt:lpstr>
      <vt:lpstr>Security Triad (Three Goals of Security)</vt:lpstr>
      <vt:lpstr>Computer Security</vt:lpstr>
      <vt:lpstr>PowerPoint Presentation</vt:lpstr>
      <vt:lpstr>Any Other Security Goal?</vt:lpstr>
      <vt:lpstr>Computer Security (cont.)</vt:lpstr>
      <vt:lpstr>Computer Security (cont.)</vt:lpstr>
      <vt:lpstr>Computer Security (cont.)</vt:lpstr>
      <vt:lpstr>Computer Security (cont.)</vt:lpstr>
      <vt:lpstr>What types of Vulnerabilities We Have?</vt:lpstr>
      <vt:lpstr>Vulnerabilities (Attack Surface)</vt:lpstr>
      <vt:lpstr>Vulnerabilities (cont.)</vt:lpstr>
      <vt:lpstr>Vulnerabilities (cont.)</vt:lpstr>
      <vt:lpstr>A short Kahoot Quiz</vt:lpstr>
      <vt:lpstr>Any Other Types of Assets in a Computer System?</vt:lpstr>
      <vt:lpstr>Vulnerabilities (cont.)</vt:lpstr>
      <vt:lpstr>Computer Criminals</vt:lpstr>
      <vt:lpstr>Computer Criminals</vt:lpstr>
      <vt:lpstr>Computer Criminals</vt:lpstr>
      <vt:lpstr>Methods of Defense</vt:lpstr>
      <vt:lpstr>Controls</vt:lpstr>
      <vt:lpstr>Controls (cont.)</vt:lpstr>
      <vt:lpstr>Controls (cont.)</vt:lpstr>
      <vt:lpstr>Controls (cont.)</vt:lpstr>
      <vt:lpstr>Controls (cont.)</vt:lpstr>
      <vt:lpstr>Controls (cont.)</vt:lpstr>
      <vt:lpstr>Controls (cont.)</vt:lpstr>
      <vt:lpstr>Controls (cont.)</vt:lpstr>
      <vt:lpstr>Controls (cont.)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6916 Security and Privacy</dc:title>
  <dc:creator>Samet, Saeed</dc:creator>
  <cp:lastModifiedBy>Saeed Samet</cp:lastModifiedBy>
  <cp:revision>177</cp:revision>
  <cp:lastPrinted>2017-09-17T20:08:37Z</cp:lastPrinted>
  <dcterms:created xsi:type="dcterms:W3CDTF">2013-07-25T17:28:17Z</dcterms:created>
  <dcterms:modified xsi:type="dcterms:W3CDTF">2019-09-11T14:48:28Z</dcterms:modified>
</cp:coreProperties>
</file>