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ink/ink5.xml" ContentType="application/inkml+xml"/>
  <Override PartName="/ppt/ink/ink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7.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8" r:id="rId1"/>
  </p:sldMasterIdLst>
  <p:notesMasterIdLst>
    <p:notesMasterId r:id="rId105"/>
  </p:notesMasterIdLst>
  <p:sldIdLst>
    <p:sldId id="367" r:id="rId2"/>
    <p:sldId id="260"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73"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355" r:id="rId40"/>
    <p:sldId id="296" r:id="rId41"/>
    <p:sldId id="357" r:id="rId42"/>
    <p:sldId id="358" r:id="rId43"/>
    <p:sldId id="364" r:id="rId44"/>
    <p:sldId id="304" r:id="rId45"/>
    <p:sldId id="298" r:id="rId46"/>
    <p:sldId id="299" r:id="rId47"/>
    <p:sldId id="300" r:id="rId48"/>
    <p:sldId id="306" r:id="rId49"/>
    <p:sldId id="353" r:id="rId50"/>
    <p:sldId id="354" r:id="rId51"/>
    <p:sldId id="308" r:id="rId52"/>
    <p:sldId id="309" r:id="rId53"/>
    <p:sldId id="359" r:id="rId54"/>
    <p:sldId id="311" r:id="rId55"/>
    <p:sldId id="360" r:id="rId56"/>
    <p:sldId id="312" r:id="rId57"/>
    <p:sldId id="313" r:id="rId58"/>
    <p:sldId id="314" r:id="rId59"/>
    <p:sldId id="302" r:id="rId60"/>
    <p:sldId id="301" r:id="rId61"/>
    <p:sldId id="315" r:id="rId62"/>
    <p:sldId id="316" r:id="rId63"/>
    <p:sldId id="317" r:id="rId64"/>
    <p:sldId id="321" r:id="rId65"/>
    <p:sldId id="322" r:id="rId66"/>
    <p:sldId id="318" r:id="rId67"/>
    <p:sldId id="361" r:id="rId68"/>
    <p:sldId id="363" r:id="rId69"/>
    <p:sldId id="362" r:id="rId70"/>
    <p:sldId id="320" r:id="rId71"/>
    <p:sldId id="305" r:id="rId72"/>
    <p:sldId id="323" r:id="rId73"/>
    <p:sldId id="324" r:id="rId74"/>
    <p:sldId id="325" r:id="rId75"/>
    <p:sldId id="327" r:id="rId76"/>
    <p:sldId id="328" r:id="rId77"/>
    <p:sldId id="329" r:id="rId78"/>
    <p:sldId id="330" r:id="rId79"/>
    <p:sldId id="331" r:id="rId80"/>
    <p:sldId id="332" r:id="rId81"/>
    <p:sldId id="333" r:id="rId82"/>
    <p:sldId id="334" r:id="rId83"/>
    <p:sldId id="326" r:id="rId84"/>
    <p:sldId id="335" r:id="rId85"/>
    <p:sldId id="365" r:id="rId86"/>
    <p:sldId id="336" r:id="rId87"/>
    <p:sldId id="337" r:id="rId88"/>
    <p:sldId id="338" r:id="rId89"/>
    <p:sldId id="339" r:id="rId90"/>
    <p:sldId id="340" r:id="rId91"/>
    <p:sldId id="341" r:id="rId92"/>
    <p:sldId id="366" r:id="rId93"/>
    <p:sldId id="343" r:id="rId94"/>
    <p:sldId id="342" r:id="rId95"/>
    <p:sldId id="344" r:id="rId96"/>
    <p:sldId id="345" r:id="rId97"/>
    <p:sldId id="346" r:id="rId98"/>
    <p:sldId id="347" r:id="rId99"/>
    <p:sldId id="348" r:id="rId100"/>
    <p:sldId id="349" r:id="rId101"/>
    <p:sldId id="350" r:id="rId102"/>
    <p:sldId id="352" r:id="rId103"/>
    <p:sldId id="351"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6EB71-F421-5E48-A2BA-66381BBB172A}" v="49" dt="2019-10-09T12:58:37.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6"/>
    <p:restoredTop sz="94689"/>
  </p:normalViewPr>
  <p:slideViewPr>
    <p:cSldViewPr snapToGrid="0">
      <p:cViewPr varScale="1">
        <p:scale>
          <a:sx n="146" d="100"/>
          <a:sy n="146" d="100"/>
        </p:scale>
        <p:origin x="137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Samet" userId="cfbf7cda-a3f0-4a18-b58e-e4747a47ab2e" providerId="ADAL" clId="{EDD6EB71-F421-5E48-A2BA-66381BBB172A}"/>
    <pc:docChg chg="undo custSel modSld">
      <pc:chgData name="Saeed Samet" userId="cfbf7cda-a3f0-4a18-b58e-e4747a47ab2e" providerId="ADAL" clId="{EDD6EB71-F421-5E48-A2BA-66381BBB172A}" dt="2019-10-09T12:58:39.064" v="102" actId="20577"/>
      <pc:docMkLst>
        <pc:docMk/>
      </pc:docMkLst>
      <pc:sldChg chg="modSp">
        <pc:chgData name="Saeed Samet" userId="cfbf7cda-a3f0-4a18-b58e-e4747a47ab2e" providerId="ADAL" clId="{EDD6EB71-F421-5E48-A2BA-66381BBB172A}" dt="2019-09-23T19:17:53.446" v="6" actId="20577"/>
        <pc:sldMkLst>
          <pc:docMk/>
          <pc:sldMk cId="239972122" sldId="273"/>
        </pc:sldMkLst>
        <pc:spChg chg="mod">
          <ac:chgData name="Saeed Samet" userId="cfbf7cda-a3f0-4a18-b58e-e4747a47ab2e" providerId="ADAL" clId="{EDD6EB71-F421-5E48-A2BA-66381BBB172A}" dt="2019-09-23T19:17:53.446" v="6" actId="20577"/>
          <ac:spMkLst>
            <pc:docMk/>
            <pc:sldMk cId="239972122" sldId="273"/>
            <ac:spMk id="3" creationId="{00000000-0000-0000-0000-000000000000}"/>
          </ac:spMkLst>
        </pc:spChg>
      </pc:sldChg>
      <pc:sldChg chg="modSp">
        <pc:chgData name="Saeed Samet" userId="cfbf7cda-a3f0-4a18-b58e-e4747a47ab2e" providerId="ADAL" clId="{EDD6EB71-F421-5E48-A2BA-66381BBB172A}" dt="2019-10-02T13:19:30.944" v="46" actId="20577"/>
        <pc:sldMkLst>
          <pc:docMk/>
          <pc:sldMk cId="3995251263" sldId="284"/>
        </pc:sldMkLst>
        <pc:spChg chg="mod">
          <ac:chgData name="Saeed Samet" userId="cfbf7cda-a3f0-4a18-b58e-e4747a47ab2e" providerId="ADAL" clId="{EDD6EB71-F421-5E48-A2BA-66381BBB172A}" dt="2019-10-02T13:19:30.944" v="46" actId="20577"/>
          <ac:spMkLst>
            <pc:docMk/>
            <pc:sldMk cId="3995251263" sldId="284"/>
            <ac:spMk id="3" creationId="{00000000-0000-0000-0000-000000000000}"/>
          </ac:spMkLst>
        </pc:spChg>
      </pc:sldChg>
      <pc:sldChg chg="modSp">
        <pc:chgData name="Saeed Samet" userId="cfbf7cda-a3f0-4a18-b58e-e4747a47ab2e" providerId="ADAL" clId="{EDD6EB71-F421-5E48-A2BA-66381BBB172A}" dt="2019-09-23T21:12:14.021" v="10" actId="20577"/>
        <pc:sldMkLst>
          <pc:docMk/>
          <pc:sldMk cId="3841910084" sldId="304"/>
        </pc:sldMkLst>
        <pc:spChg chg="mod">
          <ac:chgData name="Saeed Samet" userId="cfbf7cda-a3f0-4a18-b58e-e4747a47ab2e" providerId="ADAL" clId="{EDD6EB71-F421-5E48-A2BA-66381BBB172A}" dt="2019-09-23T21:12:14.021" v="10" actId="20577"/>
          <ac:spMkLst>
            <pc:docMk/>
            <pc:sldMk cId="3841910084" sldId="304"/>
            <ac:spMk id="3" creationId="{00000000-0000-0000-0000-000000000000}"/>
          </ac:spMkLst>
        </pc:spChg>
      </pc:sldChg>
      <pc:sldChg chg="delSp modSp delAnim">
        <pc:chgData name="Saeed Samet" userId="cfbf7cda-a3f0-4a18-b58e-e4747a47ab2e" providerId="ADAL" clId="{EDD6EB71-F421-5E48-A2BA-66381BBB172A}" dt="2019-09-23T21:32:48.164" v="45" actId="1038"/>
        <pc:sldMkLst>
          <pc:docMk/>
          <pc:sldMk cId="320496154" sldId="312"/>
        </pc:sldMkLst>
        <pc:spChg chg="del">
          <ac:chgData name="Saeed Samet" userId="cfbf7cda-a3f0-4a18-b58e-e4747a47ab2e" providerId="ADAL" clId="{EDD6EB71-F421-5E48-A2BA-66381BBB172A}" dt="2019-09-23T21:26:08.185" v="13" actId="478"/>
          <ac:spMkLst>
            <pc:docMk/>
            <pc:sldMk cId="320496154" sldId="312"/>
            <ac:spMk id="9" creationId="{00000000-0000-0000-0000-000000000000}"/>
          </ac:spMkLst>
        </pc:spChg>
        <pc:picChg chg="mod">
          <ac:chgData name="Saeed Samet" userId="cfbf7cda-a3f0-4a18-b58e-e4747a47ab2e" providerId="ADAL" clId="{EDD6EB71-F421-5E48-A2BA-66381BBB172A}" dt="2019-09-23T21:32:48.164" v="45" actId="1038"/>
          <ac:picMkLst>
            <pc:docMk/>
            <pc:sldMk cId="320496154" sldId="312"/>
            <ac:picMk id="12290" creationId="{00000000-0000-0000-0000-000000000000}"/>
          </ac:picMkLst>
        </pc:picChg>
        <pc:picChg chg="mod">
          <ac:chgData name="Saeed Samet" userId="cfbf7cda-a3f0-4a18-b58e-e4747a47ab2e" providerId="ADAL" clId="{EDD6EB71-F421-5E48-A2BA-66381BBB172A}" dt="2019-09-23T21:32:44.738" v="43" actId="1037"/>
          <ac:picMkLst>
            <pc:docMk/>
            <pc:sldMk cId="320496154" sldId="312"/>
            <ac:picMk id="12291" creationId="{00000000-0000-0000-0000-000000000000}"/>
          </ac:picMkLst>
        </pc:picChg>
        <pc:cxnChg chg="del">
          <ac:chgData name="Saeed Samet" userId="cfbf7cda-a3f0-4a18-b58e-e4747a47ab2e" providerId="ADAL" clId="{EDD6EB71-F421-5E48-A2BA-66381BBB172A}" dt="2019-09-23T21:26:01.905" v="12" actId="478"/>
          <ac:cxnSpMkLst>
            <pc:docMk/>
            <pc:sldMk cId="320496154" sldId="312"/>
            <ac:cxnSpMk id="6" creationId="{00000000-0000-0000-0000-000000000000}"/>
          </ac:cxnSpMkLst>
        </pc:cxnChg>
        <pc:cxnChg chg="del">
          <ac:chgData name="Saeed Samet" userId="cfbf7cda-a3f0-4a18-b58e-e4747a47ab2e" providerId="ADAL" clId="{EDD6EB71-F421-5E48-A2BA-66381BBB172A}" dt="2019-09-23T21:25:59.612" v="11" actId="478"/>
          <ac:cxnSpMkLst>
            <pc:docMk/>
            <pc:sldMk cId="320496154" sldId="312"/>
            <ac:cxnSpMk id="8" creationId="{00000000-0000-0000-0000-000000000000}"/>
          </ac:cxnSpMkLst>
        </pc:cxnChg>
      </pc:sldChg>
      <pc:sldChg chg="modSp">
        <pc:chgData name="Saeed Samet" userId="cfbf7cda-a3f0-4a18-b58e-e4747a47ab2e" providerId="ADAL" clId="{EDD6EB71-F421-5E48-A2BA-66381BBB172A}" dt="2019-10-09T11:00:08.323" v="52" actId="20577"/>
        <pc:sldMkLst>
          <pc:docMk/>
          <pc:sldMk cId="1517295535" sldId="328"/>
        </pc:sldMkLst>
        <pc:spChg chg="mod">
          <ac:chgData name="Saeed Samet" userId="cfbf7cda-a3f0-4a18-b58e-e4747a47ab2e" providerId="ADAL" clId="{EDD6EB71-F421-5E48-A2BA-66381BBB172A}" dt="2019-10-09T11:00:08.323" v="52" actId="20577"/>
          <ac:spMkLst>
            <pc:docMk/>
            <pc:sldMk cId="1517295535" sldId="328"/>
            <ac:spMk id="3" creationId="{00000000-0000-0000-0000-000000000000}"/>
          </ac:spMkLst>
        </pc:spChg>
      </pc:sldChg>
      <pc:sldChg chg="modSp">
        <pc:chgData name="Saeed Samet" userId="cfbf7cda-a3f0-4a18-b58e-e4747a47ab2e" providerId="ADAL" clId="{EDD6EB71-F421-5E48-A2BA-66381BBB172A}" dt="2019-10-09T11:02:22.581" v="53" actId="20577"/>
        <pc:sldMkLst>
          <pc:docMk/>
          <pc:sldMk cId="800064739" sldId="330"/>
        </pc:sldMkLst>
        <pc:spChg chg="mod">
          <ac:chgData name="Saeed Samet" userId="cfbf7cda-a3f0-4a18-b58e-e4747a47ab2e" providerId="ADAL" clId="{EDD6EB71-F421-5E48-A2BA-66381BBB172A}" dt="2019-10-09T11:02:22.581" v="53" actId="20577"/>
          <ac:spMkLst>
            <pc:docMk/>
            <pc:sldMk cId="800064739" sldId="330"/>
            <ac:spMk id="3" creationId="{00000000-0000-0000-0000-000000000000}"/>
          </ac:spMkLst>
        </pc:spChg>
      </pc:sldChg>
      <pc:sldChg chg="modSp">
        <pc:chgData name="Saeed Samet" userId="cfbf7cda-a3f0-4a18-b58e-e4747a47ab2e" providerId="ADAL" clId="{EDD6EB71-F421-5E48-A2BA-66381BBB172A}" dt="2019-10-09T11:03:20.578" v="55"/>
        <pc:sldMkLst>
          <pc:docMk/>
          <pc:sldMk cId="2142438691" sldId="331"/>
        </pc:sldMkLst>
        <pc:spChg chg="mod">
          <ac:chgData name="Saeed Samet" userId="cfbf7cda-a3f0-4a18-b58e-e4747a47ab2e" providerId="ADAL" clId="{EDD6EB71-F421-5E48-A2BA-66381BBB172A}" dt="2019-10-09T11:03:20.578" v="55"/>
          <ac:spMkLst>
            <pc:docMk/>
            <pc:sldMk cId="2142438691" sldId="331"/>
            <ac:spMk id="3" creationId="{00000000-0000-0000-0000-000000000000}"/>
          </ac:spMkLst>
        </pc:spChg>
      </pc:sldChg>
      <pc:sldChg chg="modSp">
        <pc:chgData name="Saeed Samet" userId="cfbf7cda-a3f0-4a18-b58e-e4747a47ab2e" providerId="ADAL" clId="{EDD6EB71-F421-5E48-A2BA-66381BBB172A}" dt="2019-10-09T11:03:54.436" v="56" actId="20577"/>
        <pc:sldMkLst>
          <pc:docMk/>
          <pc:sldMk cId="3945972245" sldId="332"/>
        </pc:sldMkLst>
        <pc:spChg chg="mod">
          <ac:chgData name="Saeed Samet" userId="cfbf7cda-a3f0-4a18-b58e-e4747a47ab2e" providerId="ADAL" clId="{EDD6EB71-F421-5E48-A2BA-66381BBB172A}" dt="2019-10-09T11:03:54.436" v="56" actId="20577"/>
          <ac:spMkLst>
            <pc:docMk/>
            <pc:sldMk cId="3945972245" sldId="332"/>
            <ac:spMk id="3" creationId="{00000000-0000-0000-0000-000000000000}"/>
          </ac:spMkLst>
        </pc:spChg>
      </pc:sldChg>
      <pc:sldChg chg="modSp">
        <pc:chgData name="Saeed Samet" userId="cfbf7cda-a3f0-4a18-b58e-e4747a47ab2e" providerId="ADAL" clId="{EDD6EB71-F421-5E48-A2BA-66381BBB172A}" dt="2019-10-09T12:04:15.414" v="63" actId="255"/>
        <pc:sldMkLst>
          <pc:docMk/>
          <pc:sldMk cId="563071978" sldId="347"/>
        </pc:sldMkLst>
        <pc:spChg chg="mod">
          <ac:chgData name="Saeed Samet" userId="cfbf7cda-a3f0-4a18-b58e-e4747a47ab2e" providerId="ADAL" clId="{EDD6EB71-F421-5E48-A2BA-66381BBB172A}" dt="2019-10-09T12:04:15.414" v="63" actId="255"/>
          <ac:spMkLst>
            <pc:docMk/>
            <pc:sldMk cId="563071978" sldId="347"/>
            <ac:spMk id="3" creationId="{00000000-0000-0000-0000-000000000000}"/>
          </ac:spMkLst>
        </pc:spChg>
      </pc:sldChg>
      <pc:sldChg chg="modSp">
        <pc:chgData name="Saeed Samet" userId="cfbf7cda-a3f0-4a18-b58e-e4747a47ab2e" providerId="ADAL" clId="{EDD6EB71-F421-5E48-A2BA-66381BBB172A}" dt="2019-10-09T12:07:14.460" v="64" actId="20577"/>
        <pc:sldMkLst>
          <pc:docMk/>
          <pc:sldMk cId="633745681" sldId="348"/>
        </pc:sldMkLst>
        <pc:spChg chg="mod">
          <ac:chgData name="Saeed Samet" userId="cfbf7cda-a3f0-4a18-b58e-e4747a47ab2e" providerId="ADAL" clId="{EDD6EB71-F421-5E48-A2BA-66381BBB172A}" dt="2019-10-09T12:07:14.460" v="64" actId="20577"/>
          <ac:spMkLst>
            <pc:docMk/>
            <pc:sldMk cId="633745681" sldId="348"/>
            <ac:spMk id="3" creationId="{00000000-0000-0000-0000-000000000000}"/>
          </ac:spMkLst>
        </pc:spChg>
      </pc:sldChg>
      <pc:sldChg chg="delSp modSp">
        <pc:chgData name="Saeed Samet" userId="cfbf7cda-a3f0-4a18-b58e-e4747a47ab2e" providerId="ADAL" clId="{EDD6EB71-F421-5E48-A2BA-66381BBB172A}" dt="2019-10-09T12:58:39.064" v="102" actId="20577"/>
        <pc:sldMkLst>
          <pc:docMk/>
          <pc:sldMk cId="329245641" sldId="352"/>
        </pc:sldMkLst>
        <pc:spChg chg="mod">
          <ac:chgData name="Saeed Samet" userId="cfbf7cda-a3f0-4a18-b58e-e4747a47ab2e" providerId="ADAL" clId="{EDD6EB71-F421-5E48-A2BA-66381BBB172A}" dt="2019-10-09T12:58:39.064" v="102" actId="20577"/>
          <ac:spMkLst>
            <pc:docMk/>
            <pc:sldMk cId="329245641" sldId="352"/>
            <ac:spMk id="3" creationId="{00000000-0000-0000-0000-000000000000}"/>
          </ac:spMkLst>
        </pc:spChg>
        <pc:graphicFrameChg chg="del">
          <ac:chgData name="Saeed Samet" userId="cfbf7cda-a3f0-4a18-b58e-e4747a47ab2e" providerId="ADAL" clId="{EDD6EB71-F421-5E48-A2BA-66381BBB172A}" dt="2019-10-09T12:58:21.700" v="98" actId="478"/>
          <ac:graphicFrameMkLst>
            <pc:docMk/>
            <pc:sldMk cId="329245641" sldId="352"/>
            <ac:graphicFrameMk id="6" creationId="{00000000-0000-0000-0000-000000000000}"/>
          </ac:graphicFrameMkLst>
        </pc:graphicFrameChg>
      </pc:sldChg>
      <pc:sldChg chg="modSp">
        <pc:chgData name="Saeed Samet" userId="cfbf7cda-a3f0-4a18-b58e-e4747a47ab2e" providerId="ADAL" clId="{EDD6EB71-F421-5E48-A2BA-66381BBB172A}" dt="2019-09-18T13:05:36.262" v="3" actId="20577"/>
        <pc:sldMkLst>
          <pc:docMk/>
          <pc:sldMk cId="439283527" sldId="367"/>
        </pc:sldMkLst>
        <pc:spChg chg="mod">
          <ac:chgData name="Saeed Samet" userId="cfbf7cda-a3f0-4a18-b58e-e4747a47ab2e" providerId="ADAL" clId="{EDD6EB71-F421-5E48-A2BA-66381BBB172A}" dt="2019-09-18T13:05:36.262" v="3" actId="20577"/>
          <ac:spMkLst>
            <pc:docMk/>
            <pc:sldMk cId="439283527" sldId="367"/>
            <ac:spMk id="3" creationId="{00000000-0000-0000-0000-000000000000}"/>
          </ac:spMkLst>
        </pc:spChg>
      </pc:sldChg>
    </pc:docChg>
  </pc:docChgLst>
  <pc:docChgLst>
    <pc:chgData name="Saeed Samet" userId="cfbf7cda-a3f0-4a18-b58e-e4747a47ab2e" providerId="ADAL" clId="{EE5B98CB-9B8A-FB49-A97D-52EB50FE6589}"/>
    <pc:docChg chg="custSel modSld">
      <pc:chgData name="Saeed Samet" userId="cfbf7cda-a3f0-4a18-b58e-e4747a47ab2e" providerId="ADAL" clId="{EE5B98CB-9B8A-FB49-A97D-52EB50FE6589}" dt="2019-10-02T16:21:13.793" v="2" actId="7634"/>
      <pc:docMkLst>
        <pc:docMk/>
      </pc:docMkLst>
      <pc:sldChg chg="addSp">
        <pc:chgData name="Saeed Samet" userId="cfbf7cda-a3f0-4a18-b58e-e4747a47ab2e" providerId="ADAL" clId="{EE5B98CB-9B8A-FB49-A97D-52EB50FE6589}" dt="2019-09-25T18:00:41.500" v="0" actId="7634"/>
        <pc:sldMkLst>
          <pc:docMk/>
          <pc:sldMk cId="4272492431" sldId="268"/>
        </pc:sldMkLst>
        <pc:inkChg chg="add">
          <ac:chgData name="Saeed Samet" userId="cfbf7cda-a3f0-4a18-b58e-e4747a47ab2e" providerId="ADAL" clId="{EE5B98CB-9B8A-FB49-A97D-52EB50FE6589}" dt="2019-09-25T18:00:41.500" v="0" actId="7634"/>
          <ac:inkMkLst>
            <pc:docMk/>
            <pc:sldMk cId="4272492431" sldId="268"/>
            <ac:inkMk id="5" creationId="{C87A9AAA-FA96-9841-AE6C-E41F0B38E6B4}"/>
          </ac:inkMkLst>
        </pc:inkChg>
      </pc:sldChg>
      <pc:sldChg chg="addSp">
        <pc:chgData name="Saeed Samet" userId="cfbf7cda-a3f0-4a18-b58e-e4747a47ab2e" providerId="ADAL" clId="{EE5B98CB-9B8A-FB49-A97D-52EB50FE6589}" dt="2019-09-25T18:00:41.500" v="0" actId="7634"/>
        <pc:sldMkLst>
          <pc:docMk/>
          <pc:sldMk cId="1831514788" sldId="270"/>
        </pc:sldMkLst>
        <pc:inkChg chg="add">
          <ac:chgData name="Saeed Samet" userId="cfbf7cda-a3f0-4a18-b58e-e4747a47ab2e" providerId="ADAL" clId="{EE5B98CB-9B8A-FB49-A97D-52EB50FE6589}" dt="2019-09-25T18:00:41.500" v="0" actId="7634"/>
          <ac:inkMkLst>
            <pc:docMk/>
            <pc:sldMk cId="1831514788" sldId="270"/>
            <ac:inkMk id="5" creationId="{A812081B-6A2A-1B4C-AC7D-DEAD143A593F}"/>
          </ac:inkMkLst>
        </pc:inkChg>
      </pc:sldChg>
      <pc:sldChg chg="addSp">
        <pc:chgData name="Saeed Samet" userId="cfbf7cda-a3f0-4a18-b58e-e4747a47ab2e" providerId="ADAL" clId="{EE5B98CB-9B8A-FB49-A97D-52EB50FE6589}" dt="2019-09-25T18:00:41.500" v="0" actId="7634"/>
        <pc:sldMkLst>
          <pc:docMk/>
          <pc:sldMk cId="2910153468" sldId="272"/>
        </pc:sldMkLst>
        <pc:inkChg chg="add">
          <ac:chgData name="Saeed Samet" userId="cfbf7cda-a3f0-4a18-b58e-e4747a47ab2e" providerId="ADAL" clId="{EE5B98CB-9B8A-FB49-A97D-52EB50FE6589}" dt="2019-09-25T18:00:41.500" v="0" actId="7634"/>
          <ac:inkMkLst>
            <pc:docMk/>
            <pc:sldMk cId="2910153468" sldId="272"/>
            <ac:inkMk id="5" creationId="{800C0354-0F8B-064B-AD73-68C86BDF7D5A}"/>
          </ac:inkMkLst>
        </pc:inkChg>
      </pc:sldChg>
      <pc:sldChg chg="addSp">
        <pc:chgData name="Saeed Samet" userId="cfbf7cda-a3f0-4a18-b58e-e4747a47ab2e" providerId="ADAL" clId="{EE5B98CB-9B8A-FB49-A97D-52EB50FE6589}" dt="2019-09-25T18:00:41.500" v="0" actId="7634"/>
        <pc:sldMkLst>
          <pc:docMk/>
          <pc:sldMk cId="218665069" sldId="276"/>
        </pc:sldMkLst>
        <pc:inkChg chg="add">
          <ac:chgData name="Saeed Samet" userId="cfbf7cda-a3f0-4a18-b58e-e4747a47ab2e" providerId="ADAL" clId="{EE5B98CB-9B8A-FB49-A97D-52EB50FE6589}" dt="2019-09-25T18:00:41.500" v="0" actId="7634"/>
          <ac:inkMkLst>
            <pc:docMk/>
            <pc:sldMk cId="218665069" sldId="276"/>
            <ac:inkMk id="5" creationId="{0B5A620D-83E3-6844-B84F-5D7E7A5DB4AB}"/>
          </ac:inkMkLst>
        </pc:inkChg>
      </pc:sldChg>
      <pc:sldChg chg="addSp">
        <pc:chgData name="Saeed Samet" userId="cfbf7cda-a3f0-4a18-b58e-e4747a47ab2e" providerId="ADAL" clId="{EE5B98CB-9B8A-FB49-A97D-52EB50FE6589}" dt="2019-09-25T22:51:15.450" v="1" actId="7634"/>
        <pc:sldMkLst>
          <pc:docMk/>
          <pc:sldMk cId="2527686716" sldId="277"/>
        </pc:sldMkLst>
        <pc:inkChg chg="add">
          <ac:chgData name="Saeed Samet" userId="cfbf7cda-a3f0-4a18-b58e-e4747a47ab2e" providerId="ADAL" clId="{EE5B98CB-9B8A-FB49-A97D-52EB50FE6589}" dt="2019-09-25T18:00:41.500" v="0" actId="7634"/>
          <ac:inkMkLst>
            <pc:docMk/>
            <pc:sldMk cId="2527686716" sldId="277"/>
            <ac:inkMk id="5" creationId="{50228799-AE5F-7147-9903-A2C92AD7D6D1}"/>
          </ac:inkMkLst>
        </pc:inkChg>
        <pc:inkChg chg="add">
          <ac:chgData name="Saeed Samet" userId="cfbf7cda-a3f0-4a18-b58e-e4747a47ab2e" providerId="ADAL" clId="{EE5B98CB-9B8A-FB49-A97D-52EB50FE6589}" dt="2019-09-25T22:51:15.450" v="1" actId="7634"/>
          <ac:inkMkLst>
            <pc:docMk/>
            <pc:sldMk cId="2527686716" sldId="277"/>
            <ac:inkMk id="6" creationId="{429BB6CB-9539-E04E-8D66-ADFD50A27308}"/>
          </ac:inkMkLst>
        </pc:inkChg>
      </pc:sldChg>
      <pc:sldChg chg="addSp">
        <pc:chgData name="Saeed Samet" userId="cfbf7cda-a3f0-4a18-b58e-e4747a47ab2e" providerId="ADAL" clId="{EE5B98CB-9B8A-FB49-A97D-52EB50FE6589}" dt="2019-10-02T16:21:13.793" v="2" actId="7634"/>
        <pc:sldMkLst>
          <pc:docMk/>
          <pc:sldMk cId="2075177072" sldId="282"/>
        </pc:sldMkLst>
        <pc:inkChg chg="add">
          <ac:chgData name="Saeed Samet" userId="cfbf7cda-a3f0-4a18-b58e-e4747a47ab2e" providerId="ADAL" clId="{EE5B98CB-9B8A-FB49-A97D-52EB50FE6589}" dt="2019-10-02T16:21:13.793" v="2" actId="7634"/>
          <ac:inkMkLst>
            <pc:docMk/>
            <pc:sldMk cId="2075177072" sldId="282"/>
            <ac:inkMk id="5" creationId="{C7B821D5-D189-184F-9932-92DA2F88F482}"/>
          </ac:inkMkLst>
        </pc:inkChg>
      </pc:sldChg>
      <pc:sldChg chg="addSp">
        <pc:chgData name="Saeed Samet" userId="cfbf7cda-a3f0-4a18-b58e-e4747a47ab2e" providerId="ADAL" clId="{EE5B98CB-9B8A-FB49-A97D-52EB50FE6589}" dt="2019-10-02T16:21:13.793" v="2" actId="7634"/>
        <pc:sldMkLst>
          <pc:docMk/>
          <pc:sldMk cId="2926402232" sldId="286"/>
        </pc:sldMkLst>
        <pc:inkChg chg="add">
          <ac:chgData name="Saeed Samet" userId="cfbf7cda-a3f0-4a18-b58e-e4747a47ab2e" providerId="ADAL" clId="{EE5B98CB-9B8A-FB49-A97D-52EB50FE6589}" dt="2019-10-02T16:21:13.793" v="2" actId="7634"/>
          <ac:inkMkLst>
            <pc:docMk/>
            <pc:sldMk cId="2926402232" sldId="286"/>
            <ac:inkMk id="5" creationId="{B8D3E48A-DFA7-E74F-8886-295D7FFA2C96}"/>
          </ac:inkMkLst>
        </pc:inkChg>
      </pc:sldChg>
      <pc:sldChg chg="addSp">
        <pc:chgData name="Saeed Samet" userId="cfbf7cda-a3f0-4a18-b58e-e4747a47ab2e" providerId="ADAL" clId="{EE5B98CB-9B8A-FB49-A97D-52EB50FE6589}" dt="2019-10-02T16:21:13.793" v="2" actId="7634"/>
        <pc:sldMkLst>
          <pc:docMk/>
          <pc:sldMk cId="2904752039" sldId="287"/>
        </pc:sldMkLst>
        <pc:inkChg chg="add">
          <ac:chgData name="Saeed Samet" userId="cfbf7cda-a3f0-4a18-b58e-e4747a47ab2e" providerId="ADAL" clId="{EE5B98CB-9B8A-FB49-A97D-52EB50FE6589}" dt="2019-10-02T16:21:13.793" v="2" actId="7634"/>
          <ac:inkMkLst>
            <pc:docMk/>
            <pc:sldMk cId="2904752039" sldId="287"/>
            <ac:inkMk id="5" creationId="{758C9911-337E-8C42-A529-4ECECBC12BAC}"/>
          </ac:inkMkLst>
        </pc:inkChg>
      </pc:sldChg>
      <pc:sldChg chg="addSp">
        <pc:chgData name="Saeed Samet" userId="cfbf7cda-a3f0-4a18-b58e-e4747a47ab2e" providerId="ADAL" clId="{EE5B98CB-9B8A-FB49-A97D-52EB50FE6589}" dt="2019-10-02T16:21:13.793" v="2" actId="7634"/>
        <pc:sldMkLst>
          <pc:docMk/>
          <pc:sldMk cId="1188582496" sldId="288"/>
        </pc:sldMkLst>
        <pc:inkChg chg="add">
          <ac:chgData name="Saeed Samet" userId="cfbf7cda-a3f0-4a18-b58e-e4747a47ab2e" providerId="ADAL" clId="{EE5B98CB-9B8A-FB49-A97D-52EB50FE6589}" dt="2019-10-02T16:21:13.793" v="2" actId="7634"/>
          <ac:inkMkLst>
            <pc:docMk/>
            <pc:sldMk cId="1188582496" sldId="288"/>
            <ac:inkMk id="5" creationId="{47A051BB-D231-1D49-B897-DBD85F16217D}"/>
          </ac:inkMkLst>
        </pc:ink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5T22:51:12.352"/>
    </inkml:context>
    <inkml:brush xml:id="br0">
      <inkml:brushProperty name="width" value="0.09071" units="cm"/>
      <inkml:brushProperty name="height" value="0.09071" units="cm"/>
    </inkml:brush>
  </inkml:definitions>
  <inkml:trace contextRef="#ctx0" brushRef="#br0">4143 8352 8038,'-9'2'0,"-1"-2"0,-2-1 212,0 0 1,-5 3 0,1 3 0,-4 5 0,-3 3 0,0 2-171,-3 3 0,-5 0 1,-5 7-1,-3 4 1,18-12-1,-1-1 1,-1 3-1,0 0 1,0 0-1,0 1 0,-1 0 1,1 0-1,0 1 1,0-1-1,-1 0 1,1-1-128,0 0 1,-1-1 0,3 2 0,-1-1 0,0-4-1,1 1 1,-2-1 0,1 0 0,0-1 0,0 1-1,-22 12 1,4 1 0,1-1 91,2-2 0,4-3 1,2-6-1,3-1 1,3-2-1,5-1 0,2-3 256,3-3 1,3 1 0,0-3 0,2-3 0,4-3-94,3-5 1,7-2 0,6-3 0,4-5 0,4-4 0,1-3-372,3-3 0,6-2 0,5-1 0,2-2 0,2-1 0,-17 15 0,1 0 0,0 0 0,0 0 144,1 0 0,0-1 0,-1 0 0,0 1 0,1-1 1,1 1-1,-2 1 0,1-1 0,0 2 0,0 0 1,20-15-1,-2 3 241,-1 1 1,-3-1-1,-2 7 1,-3 0-1,-3 1 1,-3 3-78,-4 1 0,-1 0 0,-2 3 0,-4 2 0,-4 2 0,-3 1-256,-3 2 0,-1 3 0,-4-3 0,-2 0 0,-3 0 0,-4 3 120,-2 2 0,-6 0 1,-4-1-1,-2-1 0,-2 1 1,-1 1 152,-1 1 0,1-3 1,1-1-1,2 0 1,3-2-1,3 2 1,5 0 291,2 2 1,8-3 0,6 0 0,10 0-292,6 1 1,12 2 0,9 0-1,3-1 1,7 1 0,3 1-213,-25 1 0,1 0 1,-1 0-1,0 0 1,0 0-1,-2 0 1,26 0-1,-1 0 1,-5 0-1,-4 0 37,-8 0 1,-5 0 0,-5 0 0,-6 0 0,-4 0 206,-4 0 1,-7 0 0,-6 2 0,-11 5-1,-8 9 1,-11 9-22,12-9 0,0 1 0,-1 1 0,0 2 0,-4 4 1,-1 1-1,0 1 0,0 1 0,0 2 0,0 2 0,1 1 1,1 3-1,0 2 0,2 1-136,1 3 0,0 1 0,6-11 0,0 2 0,0-1 0,-1 3 0,0-1 0,-1 1 0</inkml:trace>
  <inkml:trace contextRef="#ctx0" brushRef="#br0" timeOffset="1">3482 12579 7956,'0'-22'0,"-1"2"86,-2 2 1,1 5 0,-4 6 0,-1 4 0,-3 3-1,-2 4 1,-5 7 0,-4 6 0,-8 9 0,-10 8-143,15-13 0,0 2 0,-2 2 0,-1 0 0,-4 4 1,-1 1-1,-1 2 0,0-1 0,-2 2 0,0 1 1,0 0-1,0 0 0,1 0 0,0-1-37,0 1 0,1-2 1,5-3-1,0-1 1,2-2-1,1 0 0,3-3 1,1 1-1,4-3 1,0 0-1,-11 19 0,6-3-412,3-5 1,11-4 504,2-4 0,3-1 0,3-4 0</inkml:trace>
  <inkml:trace contextRef="#ctx0" brushRef="#br0" timeOffset="2">3482 12616 7897,'10'-8'0,"-1"3"0,0-5 0,1 6 0,-1 3 160,0 1 0,0 9 1,1 3-1,-2 6 1,-2 4-1,-3 6 0,-3 6 1,-5 5-173,-7 1 1,-7 0 0,-9-2-1,-1-1 1,-1 0 0,-1-2-1488,1-4 1499,1 0 0,1-11 0,0 3 0</inkml:trace>
  <inkml:trace contextRef="#ctx0" brushRef="#br0" timeOffset="3">3566 12402 7880,'-23'-4'511,"-6"3"0,-9-1 1,-7 5-1,18 1 1,1 2-478,-3 2 0,0 2 0,-5 2 0,-1 1 0,-5 3 0,-1 2 0,-5 2 0,-1 2-34,11-5 0,0 0 0,-1 0 0,-3 1 0,-1 1 0,-1 1 0,-3 2 0,0-1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02T16:21:35.183"/>
    </inkml:context>
    <inkml:brush xml:id="br0">
      <inkml:brushProperty name="width" value="0.09071" units="cm"/>
      <inkml:brushProperty name="height" value="0.09071" units="cm"/>
    </inkml:brush>
  </inkml:definitions>
  <inkml:trace contextRef="#ctx0" brushRef="#br0">14041 6899 8557,'6'0'0,"0"0"192,1 0 1,-1-1-1,0-1 1,1-2 0,1 0-1,2-1 1,-1 1 216,0 0 1,1-3-1,-1 4 1,0 1-1,0 0 1,1 0 0,0-1-1,2 1-217,0 1 0,4-2 0,0 0 0,2 1 0,1 0 0,2 2 0,2-1 0,1-1-44,1-1 1,2 0 0,2 3-1,2-1 1,2-1 0,2-1-35,-1 1 1,-1 1 0,2 1 0,-1 0 0,1 0 0,1 0 0,2 0 0,-1 0 68,0 0 0,-1-3 0,0 0 1,-2 1-1,1 1 0,1 1-79,1 0 1,1 0 0,-2 0 0,-1 0 0,-1 0 0,1 0-18,1 0 1,2-4 0,-1 1 0,0 1-1,1 1 1,1 1 0,0 0 93,0 0 0,1 0 0,4 0 0,0 0 0,-1 0 0,1 0 0,-1 0 36,1 0 1,-5 0 0,-2 0 0,-1 0 0,-1 1-1,1 1-167,-2 1 0,-7 1 0,-1-3 1,-2 1-1,-3 1 0,-1-1-56,-2-1 0,0-1 0,-3 0 0,-2 0 0,-3 0 0,-1 0-66,1 0 0,-4 0 1,0 1-1,1 1-356,2 1 1,-3 0-927,0-3 0,0 0 32,4 0 1,-4 0-318,0 0 1,-3 0-1,3 0 1,-4 4 1438,2 3 1,-3 1-1,-1 1 1</inkml:trace>
  <inkml:trace contextRef="#ctx0" brushRef="#br0" timeOffset="1">4925 7709 9815,'5'-6'791,"1"0"0,3 3-488,4-3 1,5 4-73,7-2 0,3 0 55,3 1 0,4-3-4,9 3 1,1-3-414,-17 4 0,0 1 0,-1-2 0,1-1 363,2 3 0,2-1 0,1 0 0,0 0-21,2 0 0,1 1 0,3 0 0,0 0 102,1-2 0,1 0 1,0 2-1,2 0-257,0-1 0,0 1 0,2-1 1,0-1 31,3 2 0,1-1 0,0 1 1,0-1-1,2 2 0,0 0 1,1 0-1,-1 0 0,-1 0 1,0 0-1,0 0 0,-1 0-28,1 0 1,0 0 0,-6 2-1,1-1 1,1 1 0,-1 1 0,-4-1-1,-2 0 1,-3 0 0,-1 0 0,-3-1-1,-1 1-607,-3 0 1,0 0 0,22 0 0,-7 4 0,-7 2 0,-6 1 546,-4 3 0,-6 3 0,2 3 0,2 1 0,0 0 0</inkml:trace>
  <inkml:trace contextRef="#ctx0" brushRef="#br0" timeOffset="2">3231 8780 9928,'-4'-5'282,"2"1"1,-5 4-1,0 0 1,-1 0-1,-1 1 1,-1 1-1,0 2 31,-2 1 1,0-2-1,-3 4 1,-3 0-1,-2 1 1,-2 2-1,-3 2 1,-4 1-108,-4 2 1,-4 0 0,-4 4 0,-2 1 0,-3 0 0,0 2 0,-1 0-1,1 0-616,-1 3 0,0-1 1,2 0-1,2-1 1,6-3-1,6-1 0,6-4 1,7-2-2868,4-3 2723,4-1 1,5-3-1,1-2 1</inkml:trace>
  <inkml:trace contextRef="#ctx0" brushRef="#br0" timeOffset="3">2765 8817 8307,'-5'0'390,"1"-1"1,4-2 0,0-3 0,0-2 0,1-2 0,2 2 18,3 2 1,3-2-1,1 3 1,2-2-1,4 2 1,1 0 0,2 1-1,1-1 137,2-1 0,1 1 0,5-2 0,0 2 0,0 0 0,-1 1-261,-2-1 1,1 2 0,-5 3 0,0 0 0,-1 0 0,-3 1 0,-1 2-300,-4 4 1,-1 2-1,-3 2 1,-2 4-1,-3 1 1,-4 5 17,-5 2 1,-4 5 0,-10 4 0,-2 1 0,-3 3-1098,-1 3 1,10-17 0,-1-1 975,1 2 1,-2 0 0,0 1 0,0-1 0,-1 0 0,1 1 0</inkml:trace>
  <inkml:trace contextRef="#ctx0" brushRef="#br0" timeOffset="4">2868 12514 7311,'0'-6'1270,"0"-1"-995,0 5 1,0-6 0,-1 3 0,-1-1-22,-1-1 1,-2 5-1,2-1 1,-3 2 0,-2 2-1,-2 2 1,1 4-221,0 1 0,-4 2 0,0 2 0,-1 1 0,-3 2 0,-1 0-1018,0 0 847,-5 2 0,-1-2 0,-5 4 0,-2 2 0,-3 2 0,-2 0 47,-1 3 1,-5 0-1,-2 1 1,20-13-1,0-1 1,0 1 0,0 1 155,1-1 0,0 1 75,-3-1 1,1 1 0,-14 12 0,-3-2 0,6-4 0,8-2 97,6-4 1,6-1 1,3-5-176,3 1 1,9-5 0,5-3-1,3-4 1,3-4 0,3-3-671,2 0 1,3 0-1,0-1 1,2 0 604,2-2 0,1-3 0,5-4 0</inkml:trace>
  <inkml:trace contextRef="#ctx0" brushRef="#br0" timeOffset="5">2551 12523 8016,'-9'-8'347,"-1"1"0,-1 0 1,1 0-1,2-1 472,-1-1 0,6 0 0,4 3 0,7 3-531,7 2 0,3 1 0,1 0 0,3 0 0,3 0 0,3 0 1,3 1-616,3 2 1,-2-2 0,-1 2 0,-2-2 0,0-1-1,0 0 1,0 1 194,-2 2 1,-4-2 0,-1 3 0,-1-2 0,-4 1 0,-4 3 83,-5 2 1,-3 3 0,-7 1 0,-4 4 0,-7 6 0,-9 7-10,-9 7 1,-3 3 0,13-18 0,-1 1 0,1 1 0,-1 0 0,0 1 0,0 0-1,0 2 1,0 0 56,1 0 0,1 0 0,0-1 0,0 0 0,2-1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5T22:51:12.346"/>
    </inkml:context>
    <inkml:brush xml:id="br0">
      <inkml:brushProperty name="width" value="0.09071" units="cm"/>
      <inkml:brushProperty name="height" value="0.09071" units="cm"/>
    </inkml:brush>
    <inkml:brush xml:id="br1">
      <inkml:brushProperty name="width" value="0.12095" units="cm"/>
      <inkml:brushProperty name="height" value="0.12095" units="cm"/>
    </inkml:brush>
  </inkml:definitions>
  <inkml:trace contextRef="#ctx0" brushRef="#br0">1723 3985 9533,'5'-4'85,"3"2"0,-2-3 0,2 1 0,2 0 0,-1 1 0,1 0 0,2 1 0,0 1 0,1 1 0,-1 0 0,1 0-113,2 0 1,0 0 0,4 0 0,0 0-1,-2 0 1,1 0 0,-1 0 0,3 0 63,0 0 1,-1 0 0,0 0-1,0 0 1,-1 0 0,1 0 0,0 0-1,-1-1 38,1-2 1,-1 2-1,1-2 1,0 2-1,-1 1 1,0 0 0,-2 0-1,0 0-54,1 0 1,0 0-1,2 0 1,-1 0 0,1 0-1,0 0 7,-1 0 1,1 0 0,-1 0 0,1 0 0,0 0 0,-1 0 78,1 0 1,0 0 0,-1 0 0,1 0 0,-1 0 0,1 0-35,0 0 0,-1 0 0,1 0 0,0 0 1,-2 0-1,0 0-38,-2 0 1,1 0 0,2 0 0,0 0 0,-2 0 0,0 0 0,1 0-78,0 0 1,-1 0 0,-1 0 0,2 0-1,0 0-32,2 0 1,-1 0 0,-2 0 0,0 1 0,0 1 0,2 1 0,0-1 23,1-1 0,0 2 0,-1 0 1,1-1-1,-2-1 0,0 0 1,-2 2 44,2 0 0,1 0 1,0-3-1,1 0 0,-1 0 1,2 0 16,2 0 1,-2 0-1,2 0 1,0 0-1,1 0 1,1 0 92,1 0 1,-1 0 0,1 0-1,0 0 1,0 0 0,-1-1 47,-2-2 1,3 2-1,-3-3 1,0 3-1,-1 1 1,1 0-146,-1 0 1,1 0-1,0 0 1,-1 0-1,0 0 1,-1 0-78,2 0 0,1 0 0,-3 0 0,3 0 0,0 0 0,1 1 22,0 3 0,-3-3 0,3 2 0,0-2 0,0 0 0,1 1 11,2 1 0,-2 1 0,0-2 0,1 1 0,0 0 1,0 0 25,-2 1 0,0-1 1,2-2-1,-1 1 1,0 1-1,0-1 33,-1-1 0,1 0 0,3 1 1,-1 1-1,-1-1 0,-1-1 86,1-1 1,-3 0 0,2 0 0,1 0 0,1 0 0,1 0 17,0 0 0,-3 0 1,0 0-1,0 0 1,1 0-1,0 0-9,-1 0 0,-1 0 0,2 0 0,-2 0 0,2 0 1,0 0-124,-1 0 1,1 0 0,-3 0 0,0 0 0,2 0 0,0 0 0,0 0-42,1 0 0,1 0 1,1 0-1,0 0 1,-1 0 32,1 0 1,-1 0 0,-1 0 0,-1 0-1,1 0 1,0 0 0,0 0 21,-2 0 1,0 0 0,3 0-1,-1 0 1,1 0 0,-1 0-1,0 0 63,-3 0 1,4 0 0,-2 0 0,2 0 0,1 0 0,-1 0-53,-2 0 1,2 0 0,-4 0-1,2-1 1,-1-1 0,0-1-6,0 1 1,-3 1-1,3 1 1,0 0-1,0 0 1,1 0-55,-2 0 0,4 0 1,-3 0-1,1 0 1,0 0-1,1 0 19,0 0 0,1 0 0,-1 0 1,0 0-1,2 0 0,1 0 2,-2 0 0,4 0 0,-3 0 0,1 0 0,0 0 0,-1 0-39,0 0 0,0 0 0,-2 0 0,0 0 0,-1 0 0,1 0 88,1 0 0,1 0 0,0 0 1,1 0-1,0 0 0,1 0-15,0 0 0,-3 0 0,4 0 0,-2 0 0,-1 0 1,-1 0 30,1 0 0,0 0 0,1 0 0,1 0 1,2 0-1,1 0-66,3 0 0,-1 0 0,-1 0 1,-3 0-1,-2 0 0,0 0 14,2 0 0,-1 0 1,3 0-1,0 0 1,-1 1-1,0 1-2,-2 1 0,2 0 0,-1-3 0,-1 0 0,-1 0 0,-1 0 0,0 1-76,0 2 1,-3-2 0,-1 3-1,-1-3 1,-2-1 0,1 0-1,0 0-170,-2 0 1,0 3-1,-2 0 1,-2-1-1,0-1 1,0-1-403,2 0 1,-3 1-1,0 1 1,-1 1 0,0 0 531,-1 1 0,4-3 0,-3 4 1</inkml:trace>
  <inkml:trace contextRef="#ctx0" brushRef="#br0" timeOffset="1">2039 5717 8490,'0'-9'468,"0"2"0,0 1 0,0-1 0,-1 0 0,-1-1 0,-2 2 0,-1 0 0,-3 1 0,0 1 0,-1 4 0,0 0 0,-1 1 0,1 1 0,-1 2-457,-3 1 1,-1 2 0,-5 5 0,0 1 0,0 2-1,-3 1-243,-3 2 1,-5 5 0,-3 0 0,-2 2 0,-3-1 0,-1 0 64,1 0 1,-2-3-1,-1 3 1,3-1 0,3-2-1,4-3-59,2-2 1,2 0 0,3-3-1,5-2 1,4-1 0,4-1-473,2-3 0,6-1 0,1-3 698,4 1 0,8 0 0,4-3 0</inkml:trace>
  <inkml:trace contextRef="#ctx0" brushRef="#br1" timeOffset="2">1620 5782 12628,'-5'-4'-105,"-2"-1"0,3-4 0,-1 2 573,1 1 0,1 3 0,3-3 0,1-2 0,3 1 0,5 0 0,4 2-17,5 1 0,-1-3 0,9 3 1,2 0-1,3-1 0,2 1-370,2 0 1,-2 0 0,2 2 0,-1-2 0,-1 2 0,-2 0 0,-3 0 0,-3-1-256,-4 1 1,-2 1 0,-4 1-1,-2 0 159,-3 0 1,-6 4 0,-4 1 0,-7 3 0,-7 1 0,-8 4 539,-4 4 1,-6 5-1,-2 0 1,-3 3-1,-3 3 1,0 3-537,1 2 0,5-2 1,2 2-1,5 0 1,2 1 37,3 1 0,6 1 1,3 1-1</inkml:trace>
  <inkml:trace contextRef="#ctx0" brushRef="#br0" timeOffset="3">1136 7635 8390,'-5'-4'3276,"1"3"-2703,4-3 0,4 4 0,2 0 0,2 0 0,2 0-439,-1 0 0,3 0 0,2 0 0,0 0 1,3 0-1,0 0 0,2 0 0,0 0-219,-1 0 0,4 0 0,1-1 0,0-2 0,3 0 0,1 1 129,1 1 1,1-2 0,1-1 0,2 0 0,1-1 0,3 1 26,0-1 0,2-2 1,1 1-1,2-1 0,-2 0 1,-1 0-53,-1 0 1,1 0 0,-2 0 0,-1 1 0,-2 1-1,0 0 1,-1-1-113,0 1 1,-1-3 0,-4 4 0,-1 0 0,-2 0 0,-1 1 0,-2 0-98,-2 0 1,0 0 0,-2 3-1,0-1 1,-3-1 0,0-2-354,-3 2 1,0 1 338,-2 1 1,-4-1 131,-2-2 1,-2 1 0,-2-3 0,-2 0 0,-3 0 88,-2-3 1,-3 3 0,0-1 0,-3 0 0,0 0 0,-3-1 37,0 0 1,-5-1 0,-1-1 0,1 0-1,-1 2 1,1 2 145,-1 1 1,4-3-1,-3 4 1,3 0 0,4 0-1,2 0 1316,3 1 0,1 0-740,-1-1 0,6 2 0,4-2 0,5 1-411,4-1 0,3 1 0,2-1 0,0 2 0,3 0 0,1-1-37,4-1 0,-2 0 0,2 3 0,0 0 0,0 0 0,0 0-277,0 0 0,-2 3 0,3 1 1,-2 1-1,1 2 0,-2-1-206,-4 0 0,-2 0 1,-5 4-1,-1-1 0,-1 0 1,-4 1-1,-2 0 0,-2 2 21,-2 4 0,-8-2 0,-6 2 0,-5 0 0,-2 2 1,-2 1-415,-1-1 1,-1-2 0,1-1 0,0 3 0,1 1 0,2 3-2731,1-1 2457,1 3 1,4-1 0,-1 5 0</inkml:trace>
  <inkml:trace contextRef="#ctx0" brushRef="#br0" timeOffset="4">9050 16769 7926,'-12'0'-219,"-1"0"328,2 0 1,4 0-1,2-1 1,-1-1 0,2-2-1,0-2 1,2-1 1,1 2 0,2 0 0,2 1 0,3 2 0,3 1 0,0 1-84,0 0 1,1 0-1,0 0 1,1 0 0,2 0-1,-1 0 1,2 0 0,0 1 44,0 2 1,4-1-1,-2 3 1,1-1 0,2-2-1,-1-1 16,1-1 0,4 0 1,2 0-1,2 0 1,0 0-1,1-1 226,0-2-277,0 2 0,-2-6 0,1 4 0,2 0 0,0-1 0,0 0-1,-1-1 1,0 3-1,0-1 1,0 2 0,0 1-1,-2 0-117,-1 0 1,2 0 0,-2 0 0,2 0-1,1 0 1,-1 0 0,-1 0 27,-2 0 1,1 0 0,3 0 0,-1 0 0,-1 0 0,-1 0 52,1 0 0,-3 0 0,1 0 0,-1 0 0,-2 0 0,-3 0 90,-2 0 0,1 0 0,-2 0 1,0 0-1,1 1 0,-1 1-32,0 1 0,3 0 0,-3-2 0,2 1 0,0 1 1,1 0-49,1-2 1,2-1 0,-1 0-1,2 0 1,1 0 0,2 0-1,0 0-10,1 0 1,1 0 0,1 0 0,1 0-1,0 0-33,-1 0 10,6 0 0,-9-4 0,6 1 0,-2 1 0,-2 1 0,1 1-29,0 0 0,-3 0 0,0 0 0,0 0 0,0 1 0,-2 1 26,0 1 1,2 4-1,-2-3 1,0 0-1,0 1 1,0 0-1,1 2 21,0-2 1,1 2 0,1-3 0,0 0 0,-1 0 0,1-1 73,1 2 0,0-4 0,-1 2 1,-2-2-1,2 0 0,0 1 18,-1 1 0,2 0 0,-2-3 0,1 0 0,-1 0 0,-1 0-18,-1 0 0,2 0 0,-3 0 0,-1 0 0,1 0 1,0-1-50,-2-2 1,3 2 0,0-2 0,0 2 0,-1 1 0,0-1-77,1-2 27,1 2 0,1-4 0,-1 5 0,2 0 0,1 0 0,2 0-3,2 0 1,-2-3 0,3 0 0,-1 1 0,0 0 0,0 0 3,1-1 1,-2 0 0,4 3 0,-2 0 0,-1-1-1,0-1 92,0-1 1,0 0 0,-3 3 0,0 0 0,0 0 0,-1-2 0,1 0-24,0-1 0,0 0 0,0 3 0,0 0 0,0 0 1,0 0-89,0 0 0,1 0 1,1 0-1,1 0 0,-1 0 1,-1 0 6,-1 0 0,-1 0 1,-1 0-1,-2 0 0,1-1 1,0-1 43,0-1 1,-3 0 0,1 3 0,0 0 0,-2 0 0,-1 0 3,-2 0 0,1 0 0,-2 0 1,0 0-1,-3 0 0,1 0 39,-1 0 0,1 0 0,0 0 0,-1 0 1,-2 0-1,1 0 0,-1 0 159,1 0 1,-2 0-1,1 0 1,-1 0-1,-2 0 224,0 0 1,1-3 64,-1 0 1,-4-1-489,-2 0 1,-3 3 0,-3-2 0,-3 2 0,-2 1-405,-2 0 0,1 0 0,0 0 1,-1 0-1,1 1 0,1 2-835,1 4 1232,3 1 0,4 1 0,0 1 0</inkml:trace>
  <inkml:trace contextRef="#ctx0" brushRef="#br0" timeOffset="5">15316 16666 7836,'-4'6'108,"2"-2"1,-3-5 0,0-1 347,0-1 1,4-1 0,1 4 140,5 0 0,3 0-630,1 0 1,5 0 0,2-1 0,4-1 0,2-1 0,-1 1-73,2 1 1,1-2 0,4 0 0,0 1-1,0 0 1,0 0 94,0-1 1,3-1-1,1 4 1,0-1-1,1-1 1,0-1 53,2 1 0,1 1 0,2 1 0,-1 0 0,0 0 0,0 0 31,1 0 1,-1 0 0,0 0-1,0 0 1,2 0 0,-1 0 0,0 0 17,-2 0 1,3 1 0,2 1 0,0 1-1,1 0 1,-3 1-87,-1-1 1,3 0 0,0-2 0,1 1 0,-1 1 71,-2-1-94,8-1 1,-7-1-1,7 0 1,-3 0 0,0 0-1,-1 0-5,2 0 1,0 0 0,2 0 0,-1-1 0,0-1 0,-1-1 20,2 1 0,-3 0 0,6 0 0,-2-1 0,-3 1 0,0-1 20,-2 0 1,1 2 0,5-2 0,1 2 0,-3 1-1,0 0 1,-2 0 23,3 0 0,2 0 0,-3 0 1,1 0-1,-3 0 0,1 0-39,-1 0 0,-1 0 1,-1 0-1,2 0 0,1 0 1,3 0 7,1 0 1,-22-1-1,1-1 1,-2 0-1,1 1 1,1 0-1,0 0 1,0 0-1,0 1 1,0 0 0,0 0 12,0 0 0,0 0 0,-1 0 1,-1 0-1,2 0 0,1 0 1,-1-1-1,0 1 0,0-1 0,1 0 1,0-1-1,1 1 9,-1-1 1,1 2 0,0-1-1,-1 1 1,-2-1 0,1 2-1,0-1 1,0 1 0,-1-1 0,1 2-1,0-1 1,0 1-10,-1-1 1,1 0 0,-2 1-1,-1 0 1,26 1 0,-1 0-1,-3 0 1,-1 0 0,-4 0-459,-2 2 1,-6-3 0,-2 4-1,0 1 1,0 0 430,2 0 0,6 5 0,1-2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5T22:51:12.222"/>
    </inkml:context>
    <inkml:brush xml:id="br0">
      <inkml:brushProperty name="width" value="0.12095" units="cm"/>
      <inkml:brushProperty name="height" value="0.12095" units="cm"/>
    </inkml:brush>
    <inkml:brush xml:id="br1">
      <inkml:brushProperty name="width" value="0.09071" units="cm"/>
      <inkml:brushProperty name="height" value="0.09071" units="cm"/>
    </inkml:brush>
  </inkml:definitions>
  <inkml:trace contextRef="#ctx0" brushRef="#br0">18426 335 13086,'0'-6'267,"0"0"0,-1 4 0,-2-1 142,-3 2 1,1 5-1,-2 2 1,0 3-1,0 4 1,0 3 0,-1 5-1,-1 4-243,-2 2 1,-3 1 0,3-1 0,-1 1-1,-1 0 1,1 0 0,-1-1 0,2-2-1,1-3 1,0-3-539,1 0 0,3-1 1,1-3-1,-1-2 1,2-3 319,0-1 1,1-5 0,3-4 0,1-6 0,3-5 55,6-5 1,-1-2-1,4-4 1,1-3-1,1-2 1,3-1-1,0 0 1,0 0 69,-2 0 0,1 0 0,-2 1 0,0-1 1,0 1-1,-1 2 85,1 3 1,-3-1 0,2 2 0,0 1 0,-2 2 0,1 4 206,-1 0 0,1 2 0,-5 3 0,-1-1 0,-1 2 0,2 2-180,0 3 0,1 3 1,-1 3-1,0 3 1,-3 3-1,0 3-61,0 0 0,-2 5 0,2-2 0,0 3 1,-3 1-1,0 0-182,1 3 0,-2-2 1,2 2-1,-2 0 0,-1 0 1,0-1-229,0-2 1,0 0-1,0-2 1,0 0-1,0-2 1,0 1-263,0-2 1,0 1 0,0-4 0,0 3 0,0-1 0,0 1-1093,0-3 1,-3 2 818,0 0 1,-9-1 0,2-2 0</inkml:trace>
  <inkml:trace contextRef="#ctx0" brushRef="#br1" timeOffset="1">18287 624 8370,'-6'-4'1566,"4"-3"72,4-1 0,5-1 0,5 0 0,7-1-1007,5 1 1,4 0-369,3-1 1,0 4-1310,7 0 0,-2 4 1,6-1 1045,0 2 0,-2 1 0,-3 0 0</inkml:trace>
  <inkml:trace contextRef="#ctx0" brushRef="#br1" timeOffset="2">18342 1201 9957,'-5'4'661,"0"1"0,3 6 0,-1 0-333,1 2 0,-2 4 1,0 1-1,-2 3 1,0 2-1,0 1 0,0 0 1,-2 1-449,0-2 0,2 2 0,0-4 0,-1-2 0,-1-2 0,1-3 0,2-3 0,0-2-511,0 1 0,1-4 1,-1-2 563,1-3 0,2-4 0,4-10 1,2-3-1,1-4 0,3-4 95,0-2 1,4 0-1,2-7 1,0-2 0,3-1-1,0 1 116,2 3 0,0 3 0,-1 1 1,0 1-1,-2 2 0,0 5 0,1 2 1,0 4 1046,2 0 0,-4 2-1172,1 2 0,-5 5 1,2 2-1,-3 3 1,-2 3-1,-2 5 0,-3 2 1,-1 2-140,-2 0 1,-5 1-1,-1 1 1,-2-1-1,0 0 1,0-1-86,2-2 1,1-1 0,-1 1 0,3-1 0,2 0 0,2 1 83,2-1 0,3 0 0,6 1 0,4-1 1,2 0-1,1 2 132,3 1 0,-2-2 1,1 3-1,-2-3 1,-4-1-1,-3 1 0,-5-1 1,0 0-1,-5 1 1,-4-1 0,-6 0-27,-6 1 1,-9 0 0,-4 1 0,-4 2 0,-3-1 0,-3 1-601,1-1 1,-3 0 614,5-2 0,-2 3 0,-2 2 0</inkml:trace>
  <inkml:trace contextRef="#ctx0" brushRef="#br1" timeOffset="3">18408 1983 8379,'5'-9'399,"0"-1"1,-2-2-1,3 0 1,2-1-1,2 1 1718,-1 0-1680,-4-1 1,4 3-1,-4-2 1,1 0-379,0 1 0,-5 4 0,-1 4 0,-6 2 1,-5 3-138,-5 5 0,-3 0 0,-2 9 1,-4 4-1,-2 4 0,-1 4 0,1 2 351,2 1 0,4 0 0,5-3 0,4-1 0,2-2 0,4-1-78,3-1 0,6-1 0,4-5 0,5 0 0,4-3 0,5 1-1834,4-1 1,4-2 1588,5 0 0,0 3 0,7-1 0</inkml:trace>
  <inkml:trace contextRef="#ctx0" brushRef="#br1" timeOffset="4">18231 2877 8210,'-6'0'1638,"2"-4"0,5 0-1571,2 2 0,-1 3 0,2 8 1,-1 1-1,1 3 0,0 2 0,1 4 1,0 3-1161,3 3 1,0 1 0,1 1 587,1-2 0,-1 2 0,0-3 0</inkml:trace>
  <inkml:trace contextRef="#ctx0" brushRef="#br1" timeOffset="5">18361 3268 8210,'3'14'-360,"0"0"1,-1 1-1,-1-3 1,-1-2 761,0 0 1,0-1-1,0 0 1,0 1 0,0-1-1,0 0 1,0 1 0,0 3-148,0 2 0,0 4 0,-1 3 0,-2 3-255,-3 2 0,-2 5 0,-2 1 0</inkml:trace>
  <inkml:trace contextRef="#ctx0" brushRef="#br1" timeOffset="6">18314 3864 8158,'0'13'286,"0"-1"0,0 2 0,0 0 182,0-3 0,0-1 0,0 0 0,0-1 0,0 0 0,1 2 0,2 0-268,0 2 0,0 0 1,-2-1-1,1 4 1,1 3-201,-1 2 0,3 3 0,0 4 0</inkml:trace>
  <inkml:trace contextRef="#ctx0" brushRef="#br1" timeOffset="7">18296 4842 8203,'-9'-1'1638,"-1"-2"0,5 0-1229,2-3 1,3 4-1,3-1 1,4 2-1,6 1 1,5 0 0,6 0-1,2 0-464,-1 0 0,2 1 0,-4 1 0,1 2 1,-2 1-1,-3 2-219,-4-2 1,2 3 0,-5-3 0,-1 1 0,-1 1 0,-3-1 155,-1-1 0,-4 3 0,1-1 0,-3 1 0,-3 0 0,-3 0 0,-2 1 284,-1 1 0,-4 2 1,0 1-1,-3 2 0,-2 3 1,-4 2-84,-2 1 0,2 0 1,-3 4-1,1 1 0,0 0 1,2-1-53,2 0 0,2-3 1,0 2-1,3-1 1,2-2-1,3 1 83,1 0 1,-1-1 0,2-3 0,2-1 0,2-3 0,1 1 57,0-1 1,-1-3 0,4 2 0,1-3-1,2-1 1,1 1 267,1-1 1,1-3 0,3-1 0,2 0 0,1-3 0,4-1 0,1-1-469,2 0 0,3 0 0,-1 0 0,1 0 0,0-1 1,-1-2-1,0-3-519,-1 1 1,-3 0 0,0 3 0,-3-1 0,0 1 0,-3 0-231,0-1 1,-2 2 0,0-4 0</inkml:trace>
  <inkml:trace contextRef="#ctx0" brushRef="#br1" timeOffset="8">18184 5298 8137,'-8'-1'458,"2"-2"0,3-3-94,1-3 0,4 3 0,1 1 0,3 0 0,2 1 0,1-2 0,2 1 0,1-1 0,5 0 104,3 0 0,0 2 0,3-1 0,-1 0 0,0 1 0,1 0 0,1 1-540,0-1 0,-3 3 1,4-3 71,1 3 0,1-3 0,1-1 0</inkml:trace>
  <inkml:trace contextRef="#ctx0" brushRef="#br1" timeOffset="9">19171 559 8046,'0'-10'491,"0"1"0,0 0 0,0-1 0,0 1-58,0 0 1,0 3-1,1 0 1,2 2-1,3 2 1,3 0-448,0-1 0,0 2 1,2-2-1,0 2 1,2 1-1,2 0 1,0 1-1,1 1-60,-1 1 1,1 0 0,4-3 0,0 1 0,3 1 0,0 1 38,0-1 1,3-1 0,-2-1 0,3 0 0,1 0 0,0 0-103,0 0 1,3 0 0,1 0 0,0 0 0,0 0-1,-2 0 1,-1 0 9,-1 0 0,0 0 0,-1 0 0,-1 0 0,-2 0 0,-2 0 0,-1 0 42,-1 0 0,-3 0 0,0 0 0,-3 0 1,0 0-1,-3 0-29,0 0 1,-2 0 0,0 0 121,1 0 1,-4 0-1,-1-1 1,-1-2 64,-2-3 1,-1 1 0,-2-1 0,-1-1 0,-2-1 95,-1 2 0,0-2 0,-3 3 0,2-2 0,0 1 193,1-1 0,1 2 1,5-1-1,2-1-98,3 2 1,3 1 0,4 4 0,1 0-13,1 0 1,2 1-105,-2 2-10</inkml:trace>
  <inkml:trace contextRef="#ctx0" brushRef="#br1" timeOffset="10">20149 542 13012,'-4'2'-53,"-31"14"-305,-4 1 0,-1 2-1,-1 1 1,1 0 0,2 2 358,5-1 0,1-2 0,8 0 0</inkml:trace>
  <inkml:trace contextRef="#ctx0" brushRef="#br0" timeOffset="11">20102 391 14412,'-6'-8'-1658,"1"1"3296,1 0 0,-3 4-1092,4-3 0,0 8 0,4 1 0,2 4 0,4 2 0,1-2-239,1-1 0,0 0 1,1 4-1,-1-2 1,0-1-1,1-1 1,-2 2-1,-1 0-963,-1 1 1,-4 1-1,2-1 1,-3 0 0,-1 0-438,0 1 1,-1-2 0,-1-1 272,-2 0 1,-3-1 0,2 3 0</inkml:trace>
  <inkml:trace contextRef="#ctx0" brushRef="#br0" timeOffset="12">20698 382 14112,'-3'-10'3276,"0"1"-2955,0 0 1,4 4-125,2 2 0,2 2 1,4 2-1,1 1 0,-1 1 1,-1 0-1,-1 0 0,0 1-629,0 1 1,-2-2-1,0 4 1,0 0-1,0 1 143,-1 1 0,-2 1 0,-5-1 1,-4 0-1,-1 2 0,-1 0 330,0 1 0,-2 1 1,0-4-1,-2 2 1,2 0-1,1 1 416,0 0 0,2-2 0,2-1 0,3 1 1,2-1 181,1 0 1,0-3 0,2 1 0,4-1-161,6-1 1,1-1-1,-1-4 1,0 1-1,-1 1 1,1 1-1027,0-1 1,-2 0 0,0-1 0,-1 1 0,-1 2 0,-1 0-2731,0 0 2457,-5 3 1,2-2 0,-4 5 0</inkml:trace>
  <inkml:trace contextRef="#ctx0" brushRef="#br1" timeOffset="13">19292 1499 8460,'0'-9'411,"0"3"0,0-1 1,1 1-1,1 0-47,1 0 0,5 4 0,-2-1 0,2 1 0,1 2 0,2 0 0,1 0 0,4 0 0,1 0-362,2 0 0,0 0 0,2 0 0,2 0 0,0 0 0,2 0 0,0 0-34,4 0 1,1 4-1,-2-1 1,1-1-1,1 0 1,2 0-82,1 1 0,1 0 1,1-3-1,-1 0 0,0 0 1,-1 0-1,-2 0-51,-2 0 0,-1 0 1,-1 0-1,-2 0 1,-4-1-1,-2-1 141,-3-1 1,-3-1 0,-4 2 0,0-2-1,-2-1 1,-2 0-29,-1 0 0,-1 2 0,-3-3 0,-1 0 1,-2-1-1,-3 1 94,-2-1 0,-2 2 0,0 0 0,-1-1 0,-2 2 0,2 0 266,1 2 0,0-2 346,1 1 0,6 1 1,6 4-1,8 2 0,6 1-187,1 2 0,2 2 0,1 0 0,1 0 0,-2 2 0,-1 0 0,-3 1-92,0 0 0,-8-2 0,0-1 0,-2 2 1,-4 0-716,-1 2 0,-11 4 562,-5 2 1,-11 4-224,-8 4 0,-6 1 0,-3 0 0</inkml:trace>
  <inkml:trace contextRef="#ctx0" brushRef="#br1" timeOffset="14">20866 1369 8368,'4'-10'0,"-3"1"39,2 0 1,-1-1 0,0 1-1,1 0 1,0 0 0,0-1 563,0 1 1,4 0-26,-4-1 1,0 1 359,-3 0-470,4-1 0,-3 1 0,2 0 0,-3 1 0,-2 5 0,-2 6 0,0 5 1170,0 1 0,0 4-1273,0 3 1,3 2 0,-2 0 0,2 2 0,1 1 0,0 1-149,0 2 1,0 0-148,0 1 1,0 2 113,0-3 0,0-1-16,0-1 1,0-2-915,0-2 0,0-2 236,0-1 1,-4-3 500,-2 0 0,1-2 56,-1 0 0,-1-1 0,-3-1 0,-1 0 0,-3-3 1,1 0-1,-2-1 0,1 0 0,-2-2 0,1-1 1,0-1-1,1-1-594,-1-2 1,3-2 0,-3-4 0,2-2 0,2-1 0,1-3-217,4 1 0,2-8 0,4 3 0</inkml:trace>
  <inkml:trace contextRef="#ctx0" brushRef="#br1" timeOffset="15">20689 1331 8368,'0'-9'0,"1"0"1092,2 0 0,-1 3 0,4 3-683,1 2 1,2 2-1,0 2 1,0 5-1,1 3 1,-1 6 0,0 2-1,2 4-1930,1 1 1521,-2 1 0,8 2 0,-4 1 0</inkml:trace>
  <inkml:trace contextRef="#ctx0" brushRef="#br1" timeOffset="16">19246 2244 8233,'-10'5'826,"1"-2"1,3-2 0,2-1-281,3 0 0,4 3 0,9 1 0,5 1 0,3 0 0,5-1-320,2 0 1,4 2 0,1-3 0,2-1 0,4-1 0,1-1 0,1 0 0,-1 0-165,-1 0 1,4 0-1,-6-1 1,1-1 0,-3-2-1,-2 0-300,-2 0 1,-4 0-1,-4 2 1,-2-2-1,-5-1 1,-4 0-121,-2 0 0,-4 2 0,-2-3 1,-1-1-1,-2-2 0,0 0 286,0 0 1,-5-1-1,-1 1 1,-3 0-1,-3-1 1,0 1 604,1 0 0,3-1 1,3 1-1,1 0 13,2 0 0,2 3 0,3 3 0,4 2 0,5 1 0,3 0-89,3 0 0,1 4 0,-1 4 0,0 2 0,-2 3 0,-2 1 0,-3 0-292,-3 1 0,-4 0 1,-1 4-1,-3 1 0,-5 0 1,-5 3-1,-7 1-1804,-7 2 1,-7-2 1291,-3 0 0,-7 5 1,20-12-1,0-1 1</inkml:trace>
  <inkml:trace contextRef="#ctx0" brushRef="#br1" timeOffset="17">20577 2290 8027,'-5'-6'1628,"1"1"-1204,0 1 1,-2 1-1,-3 2-323,0-2 0,0 1 0,3-5 0,3 0 19,2-1 1,1-1-1,0-1 1,0 1 82,0 0 1,0 2-1,1 2 1,1 0-1,2 1 22,2 0 0,0 1 0,2 2 0,-1-1-179,-1-1 1,0 0 0,1 7 0,-2 2 0,-1 2 0,-2 1-100,-1 1 1,2 0 0,0 1 0,0 3 0,-3 0 0,-4 2 22,-2-2 0,-2 3 1,-1-4-1,-1 1 1,0 0-1,-1 0 14,-2-1 1,1 3-1,2-4 1,1-1-1,0-1 1,0-3 136,-1-1 0,4-3 77,0 4 1,5-6 0,1-1 0,5-6-116,3-2-88,6-5 1,-3 1 0,5-2 0,0-1-1,2 1 1,0-3 62,1 0 1,-4-2 0,1 2 0,1 0 0,-1 2 24,0 2 0,-3 1 0,-4 2 0,1 1 1,-2 0-39,-2-1 1,-3 5 84,-6 2 1,-2 9-1,-5 4 1,-2 1 0,0 2-1,1 3 411,0 2 1,3-3 0,1 1 0,1 0 0,2 2-363,2 0 0,5-2 0,5-2 1,2 0-1,4-3 0,4 0-327,5-2 1,4-1-1,3-1 1,2-1 147,1-2 0,1 3 0,3-2 0</inkml:trace>
  <inkml:trace contextRef="#ctx0" brushRef="#br1" timeOffset="18">19432 3026 8323,'0'-13'0,"0"-2"425,0 1 1,0 0-1,0 7 1,0 4-1,0 7-792,0 6 0,1 9 0,1 7 0,1 5 1,0 6-1,0 5 0,0 4 367,-1 1 0,4-1 0,-1 1 0</inkml:trace>
  <inkml:trace contextRef="#ctx0" brushRef="#br1" timeOffset="19">19478 3641 8323,'-1'15'119,"-2"1"0,2-5 0,-3 1 52,0-1 1,3-2 0,-2 0 0,2 1 0,1 0 0,0 1-1,0 4 1,-1 2-1033,-2 6 1,2 3 860,-3 2 0,-1 4 0,0 1 0</inkml:trace>
  <inkml:trace contextRef="#ctx0" brushRef="#br1" timeOffset="20">19432 4125 8323,'-3'9'31,"-1"0"268,-2 1 1,3-1-1,-2 0 1,0 2-1,1 0 1,0 2-1,2 3-299,1 4 0,5 2 0,1 6 0</inkml:trace>
  <inkml:trace contextRef="#ctx0" brushRef="#br1" timeOffset="21">19069 5335 11625,'9'0'394,"3"-1"0,3-1 0,1-1-273,4 1 1,5 1 0,0 1 0,3 0-1,2 0 1,1 0 0,0 0 0,0 0-1,1 0 86,1 0-151,1 0 1,0 0 0,-1 0-1,0 0 1,-1 0 0,2 0-183,-1 0 1,-3 0 0,1 0 0,-2 0 0,-2 0 0,-2 0-184,0 0 0,-8 0 1,-2-1-1,-3-1 1,-4-2 337,-2-2 1,-3 0-1,-6-2 1,-3 1 0,-2 0-1,-2 0 1,1 0 1010,0 1 1,-4-3-1,1 4-493,1 0 0,5-2 0,7 5-334,8 3 1,1 0-1,6 5 1,0 1 0,1 2-1,-2 0-29,-2 0 1,-1 1 0,-2 0 0,-2 1-1,-3 2 1,-3-1-841,-1 2 1,-9-3-1,-6 4 1,-5 2 0,-6 2 548,-2 2 1,-5 3-1,-1 4 1</inkml:trace>
  <inkml:trace contextRef="#ctx0" brushRef="#br1" timeOffset="22">20447 5344 8067,'0'-9'128,"1"0"0,1-1 0,2 1 118,1 0 1,-3 0-1,1-1 1,-1 1-1,0 0 1,1-1-1,0 0 1,-2-1-72,-1-2 0,-5 1 0,-1 2 1,-2 2-1,-2 1 0,-2 2 0,-1 1 1,-2 2-150,-1 1 0,-2 2 0,1 2 0,0 4 0,1 3 0,0 5 110,-2 2 1,3 1-1,0 6 1,2-1 0,3 0-1,1 1 130,3 0 1,4-2 0,-1 1-1,2-1 1,2-4 0,2-5 112,3-3 1,4-1-1,2-3 1,3-3-1,3-2 1,2-1-331,1 0 0,0-7 0,3-3 0,-1-4 1,-2-2-1,1-2 14,0-1 0,-5 0 0,-3-2 0,-2-1 0,0 2 0,-3 0 414,-2 1 1,-4 2 0,2 1 0,0 4 133,-3 1 0,-1 7 0,0 4 0,2 5-315,3 4 0,2 3 0,3 2 0,1 0 0,4 3 0,1 0-843,2 2 1,3-1 0,0 1 0,1-1 0,1-1 0,0 1 217,2 1 1,0 6 0,2-1-1</inkml:trace>
  <inkml:trace contextRef="#ctx0" brushRef="#br1" timeOffset="23">6238 1034 8186,'0'-7'1526,"0"1"112,0-1 0,3 2-1170,0-2 0,1 10 0,-5-1 0,-2 3 0,-1 1 0,-1 1 0,-2 2-555,-1 0 1,-3-3 0,-1 0 0,-3 1 0,0 2 0,0 0-159,2 0 1,-3-2 0,3-2 0,0-1 0,-1-2 0,3-1 306,0-1 1,2 0 0,0 0 0,-1-1 112,1-2 0,4-3 1,2-6-1,2 0 1,1 0-1,0 1 1,1 0-1,2-3 23,3 0 0,-1 2 1,2 0-1,0 2 28,1 0 0,1 1-118,1 0 1,2-1 110,1 1 0,-1 1 63,-3 2 1,2-3-94,1 3 1,-2 1 105,3-1 1,-3 4-77,-1-1 0,4-2-28,-1 2 0,1 0-116,-4 3 0,-3 0 0,0 0-129,2 0 0,0 0 0,0 1 0,-2 2 103,-3 4 1,-1 2 0,-2 2 0,-2 2 0,0-1 0,-2 2-13,-1 1 1,-1 0 0,-3 0 0,-1 2 0,0 0 0,-1 2-73,-2-1 1,1 2-1,2 1 1,1 1-1,0-2 1,-1 0-29,1-2 0,-2 0 1,0-1-1,3-3 0,0 1 1,0-2-56,-2 0 1,1 1 0,0-3 0,0 2 0,2-3 198,1-3 0,3 1 66,-3-5 0,5-1 1,1-5-1,5-5-280,3-3 0,1 0 0,2-4 1,0 1-1,3-1 0,0 0 90,3 0 0,-3-2 0,3 1 1,1-2-1,3 0 0,0-1 1,-2 1 135,0-1 0,0 3 0,-1 1 0,1-1 1,-1 2-1,0 2 0,-3 1 24,-2 2 1,-6 1 0,-2 0-342,-1 2 1,-1 4 0,-7-1 0,-2 3 189,-2 3 0,-2 2 0,-2 6 0,-1 1 0,-1 4 0,1 1 398,1 2 0,5-1 1,2 1-1,1 0 1,2-1-1,1 1 182,1-1 0,5 0 0,3-1 0,5-3 0,1 0 0,3-3 0,0-1 0,2-4 0,0 0 0,-1-2 0,1-2 0,-1 0-1366,1 1 1,-3-2 0,-2 3 0,-1 0 723,-1 3 1,-2 1 0,0 1-1</inkml:trace>
  <inkml:trace contextRef="#ctx0" brushRef="#br0" timeOffset="24">17700 456 28842,'0'-6'-656,"-1"1"1,-1 0-1,-1 0 1,1-3 0,0 1 295,-2 1 0,-1-1 1,-4 3-1,0 2 0,-1 1 1,1 1 438,0 0 0,-1 5 0,0 1 1,0 2-1,-1 2 0,3 2 0,0 1 1,1 1-188,0-1 1,0 3-1,4-3 1,1 0-1,1 1 1,1-3 59,0 0 0,3-2 0,1 0 0,2 1 1,4-2-1,1-2 314,0-3 1,4-2-1,-1-1 1,2 0-1,-2 0 1,0 0-13,-3 0 0,3-4 0,-2-2 0,0-2 0,-2-2 0,-2 1-341,-2 0 0,2-5 0,-5 0 1,-1-2-1,-1 1 0,-2-2 219,-2 0 0,-6 1 0,-3 2 0,1 0 0,0 3 1,1 0-727,-3 2 0,6 1 0,-2 2 555,1 2 0,-1 8 0,0 1 0</inkml:trace>
  <inkml:trace contextRef="#ctx0" brushRef="#br0" timeOffset="25">17607 1276 22456,'5'-1'-43,"-2"-3"136,-2-2 1,2 1 0,0-1 0,0 0 0,1-1 0,0 2 0,1 1 294,2 2 0,-2 1 1,0 2-1,1 2 1,-2 3-1,0 4 1,-2 2-1,-1 4-574,-1 1 1,-1 2 0,-1 0 0,-2 2 0,0 3-1,-1 2-1453,3 3 1,1 2 818,1 0 1,0 2 0,0 4 0</inkml:trace>
  <inkml:trace contextRef="#ctx0" brushRef="#br0" timeOffset="26">17616 2104 10016,'-1'5'13,"-2"-1"0,1-3 0,-4-1 0,0-1 0,0-3 0,2-1 0,1-1 208,0 0 0,0 0 0,3-4 0,1 0 0,1-1-170,1-2 1,4 1-89,0 2 0,1 1 0,1 0 0,0 0 1,1 0-1,-1 2 66,0 1 1,1 0-1,-1-3 1,1 3-1,1 2 1,0 1 70,0 0 1,-3-1 0,2 2 0,-3-2 0,1 2 0,0 1-95,1 1 1,-3 1 0,-1 2 0,1 4-124,-1 1 0,-3 4 0,1 1 0,-2-1 0,-1 2 1,0 1-1,0 3-38,0 0 0,-4 1 0,-2 1 0,-3 0 0,0 3 0,-1 0-6,-3 0 1,-1 1 0,-5-1 0,1 0-1,-2 0 1,-1-3 131,0 0 0,-1-2 0,3-2 0,2-1 0,0-3 0,3-3 110,0-1 1,2-6-1,2 1 235,1-2 1,4-5-1,3-2 1,4-3-1,4 0-159,2 0 1,3-1 0,0 2 0,3 1 0,0 2 0,3 1-41,0 1 1,5 2-1,0 1 1,-2 2-1,0 4 1,-1 3-830,-1 1 1,1 5 0,-1-1 716,1 1 0,0 6 0,-1-1 0</inkml:trace>
  <inkml:trace contextRef="#ctx0" brushRef="#br1" timeOffset="27">17309 5177 8239,'0'-9'99,"0"-1"1,0 1 816,0 0-713,0-1 1,1 4 0,1 0 0,2 0 0,0-1-1,1 1 195,1-1 1,0 2-1,3 0 1,0-1-381,1 1 1,-1 3 0,0-1-1,1 3-84,-1 3 1,-3 2 0,-1 5 0,-1 0-1,-1 2 1,-2 3-38,-1-1 1,0 4 0,0-2-1,0 1 1,-1 2 0,-3-1 73,-2 1 1,-5 0 0,-3 0 0,-1 3 0,-4 2 0,-2 1 19,-3-1 0,0-3 0,-2 0 0,2-4 0,2-2 0,2-2 93,3-1 1,3-3 0,2-3 0,0-3 244,1-2 1,4-2 0,4-2-1,2-3-217,1-2 0,4 2 1,3 0-1,2 2 0,2 2 1,3 1-126,0 1 0,2 0 1,2 0-1,1 1 1,0 2-1,0 4-3196,3 1 3209,-2 1 0,7 5 0,-4 0 0</inkml:trace>
  <inkml:trace contextRef="#ctx0" brushRef="#br1" timeOffset="28">17616 5177 6060,'0'-6'1132,"0"-1"1,-1 5-846,-2-1 1,1 3 0,-4 3 0,-2 4 0,0 1 0,0 1-249,2 0 0,-2 1 0,4-1 0,0 1 0,0 2 0,2 0 0,1 0 0,1-2 40,0-1 0,1 1 0,2-1 0,3 0 0,3 0 99,0 1 0,0-1 1,-1 0-1,0 1 0,-3-1 1,0 0-156,0 1 1,-3-1 0,1 0 0,-2 1 0,-1-1 0,-1 1-100,-2 3 1,-5-2 0,-5 4-1,-2-1 1,-1-1 0,-1 1-399,1-3 1,-1 0 0,1-2-1,0 0 1,0 0 473,4-3 0,2 2 0,0-3 0</inkml:trace>
  <inkml:trace contextRef="#ctx0" brushRef="#br1" timeOffset="29">17625 5168 8311,'1'-13'643,"2"1"1,1 0 0,1 2 0,2 2-368,1 1 0,2 0 1,0 3-1,2 0 1,4 0-1,3 1 1,2 0-1,5 0-276,4 0 0,3 2 0,5 1 0</inkml:trace>
  <inkml:trace contextRef="#ctx0" brushRef="#br1" timeOffset="30">968 829 8185,'0'-7'2665,"0"3"-2288,0 3 0,-1 3 1,-1 9-1,-1 0 1,1 3-1,0 0 1,0 4-372,-1 2 1,-1 1-1,1 4 1,-3 1-1,0 1 1,0 2 0,-1 1-1,-2 1-151,0-1 0,-1-1 0,-2-2 0,0 0 1,1-1-1,0-2 151,2-1 0,0-5 0,-1-3 1,1-2-1,1-1 0,1-2 95,0-1 0,4-2-103,-3-1 1,4-8 0,0-2-1,4-6 1,3-3 0,1-2-70,1-1 1,-1-3 0,4-3 0,1-1-1,2-2 1,-2 0-46,0-1 0,1-1 1,1-1-1,2 0 0,0 0 1,1 2 7,-1 1 1,-2-1 0,2 3 0,1 0 0,-1 1 0,0 1 137,-2 1 0,3 2 0,-3-1 0,2 0 0,0 1 0,1-1 73,-1 0 0,0 2 0,1 0 0,-1 3 1,-1 0-1,0 3 87,-1 1 1,3 0-1,-3 1 1,1 1 0,-1 2-1,-2 1-7,-4 1 1,1 3-1,-2-1 1,1 4-1,0 4-96,-4 3 1,-2 1 0,-1 3-1,0 2 1,0 3 0,0 1-32,0 3 0,-3 1 0,-1 3 0,-1-2 1,0 2-1,1 0 29,0-1 1,-3 2 0,2-3-1,-2 1 1,2-1 0,0 1-64,0-1 1,2 0 0,-2-4 0,-1 2-1,2-2 1,0-3-101,2-1 1,-2-5-1,1 3 1,1-2-1,0 1 1,0-2-1016,-1-1 1,-1 0 0,4-1-2185,0 0 3274,-4 1 1,-1-5-1,-4-1 1</inkml:trace>
  <inkml:trace contextRef="#ctx0" brushRef="#br1" timeOffset="31">922 1136 8104,'-9'-4'230,"3"-2"0,-1-3 0,5 1 0,3 1 1,4 1-1,4-2 179,4 0 1,-2 2-1,6 0 1,3-1-1,3 1 1,5 1 0,2 0-1,2 1-1414,1 0 1005,-3 1 0,2 3 0,-4 0 0</inkml:trace>
  <inkml:trace contextRef="#ctx0" brushRef="#br0" timeOffset="32">1611 763 11605,'0'-9'510,"0"5"1,0 5-309,0 7 1,0 7 0,0 7 0,-1 2-1,-1 3 1,-1 1 0,-1 1 0,1 2 330,0 3 1,-3-1-866,3 2 0,-1-5 0,2 1 1,-1-3-1,1-4 0,-1-3 6,0-4 0,2-1 0,-2-3 0,1-3 0,0-4 341,-1-6 0,0-2 0,3-6 0,0-4 0,0-2 1,0-6 49,0-3 0,1-5 0,2-3 1,3-4-1,3-1 0,0-1-65,0 0 0,0 3 0,2 0 0,1 3 0,4 3 0,1 4 86,2 1 1,0 2 0,0 5 0,2 1 0,1 2 0,-1 2 296,2 4 0,0 0 1,3 4-1,-2 1 1,-2 1-1,-1 1-413,-1 0 1,-5 4 0,-1 3 0,-3 3-1,-4 4 1,-3 0-210,-5 3 1,-4 4 0,-6 1 0,-4 1 0,-1 0 0,-4-2 321,0-2 0,1-3 0,1-2 0,3 1 0,2-2 1,3 1 207,1-3 0,3-1 0,3 0 0,2-1 0,2 0-22,2 1 0,6-4 0,4 0 0,2 0 0,0 0 0,1 1-19,-1 0 1,1 1 0,1 1-1,-1 1 1,-4-1 0,-2 0-255,-4 1 1,-2-1-1,-5 1 1,-2 2 0,-6 1-1,-5 1-300,-8-1 0,-4 4 0,-4-2 1,-2 2-1,-3-1 0,1-1-516,1-2 1,2 0 0,5-4 0,4-1 473,7-2 0,-1-1 0,2-5 0</inkml:trace>
  <inkml:trace contextRef="#ctx0" brushRef="#br1" timeOffset="33">2542 903 6762,'5'-4'280,"2"-1"1,-3-4 0,1-1 0,0 1-1,0 0 129,2-1 1,-2-2-1,2-2 1,0 1-1,1 0 1,0 0 0,0 1-1,-3-1 410,-1 2 0,2 1 0,-3 0 0,-1 1-769,-1 0 0,-5 3 0,-3 3 0,-4 3 0,-5 3 0,-3 4 0,-1 2 0,-3 3-337,-1 4 0,-1 5 0,-2 1 0,2 3 0,0 4 0,-1 4 487,-1 3 1,2 5 0,1 0 0,2 2-1,2 0 1,4-1 345,7-1 0,4-7 0,6-3 0,3-3 0,6-4 0,9-5 0,8-2 0,6-10 0,7-1 0,4-4 0,1-3 0,2-2-186,-1-3 0,-6-5 0,-3-2 1,-3 2-1,-4 1 0,-5 0-3637,-4 1 3248,-7 4 1,0-3 0,-5 2 0</inkml:trace>
  <inkml:trace contextRef="#ctx0" brushRef="#br1" timeOffset="34">2896 615 8546,'-5'-15'0,"-5"3"0,-4 2 156,-4 4 0,-6 2 0,-5 5 0,-9 2 0,-12 3 0,20-1 0,-2 0 0,-3 1 0,-2 1 0,-3 2 0,-2 1 0,-2 1 0,-2 1 0,-3 2 0,-2-1 0,15-3 0,-1 0 0,0-1 0,-2 2 0,0-1 0,-1 0-14,-1 2 0,0-1 1,0 1-1,0-1 1,0 2-1,-1-1 1,0 0-1,-1 0 1,1 1-1,0 0 1,0-1-1,1 1 1,-1 0-1,0 0 0,1 1 1,2-1-1,0 0 1,1 1-1,1-1 1,1 0-1,1 0 1,-14 6-1,2-1-440,2 0 0,2-1 0,3-1 0,2 0 0,6-3 0,1 1 0,4-2 0,1-1 1,-14 8-1,11-7 0,10-5 264,9-7 0,17-9 1,9-5-1</inkml:trace>
  <inkml:trace contextRef="#ctx0" brushRef="#br1" timeOffset="35">1220 754 8546,'0'-14'507,"-5"-4"1,-5 4-1,-4 0 1,-4 5-1,0 5-98,-1 3 1,0 6-1,3 4 1,3 6-1,7 3 1,5 4 0,5 4-1,7 3-45,6 2 0,11 4 0,9-1 0,-16-16 0,1 0 0,1 1 0,1 0 0,2-1 0,1 1-494,2 0 0,1-1 0,1 1 1,1-1-1,1 1 0,-1-1 1,1-1-1,0 1-338,-1-1 1,1 0 0,5 2 0,1 0-1,2 2 1,-1 1 0</inkml:trace>
  <inkml:trace contextRef="#ctx0" brushRef="#br1" timeOffset="36">1276 2151 8362,'-19'18'-26,"3"-2"14,1-1 0,4 1 1,-3 4-1,2 1 1,-2 4-1,1 1 8,-1-1 1,-1 1 0,1-5 0,1 0 0,-1-2 0,4-4 0,3-2 322,4-3 0,2-6 0,3-6 1,4-9-1,6-10-306,5-5 0,6-9 0,2-4 0,1-5 0,-12 20 0,0 0 1,1-1-1,-1 0 19,2 0 1,-1-1-1,0 1 1,0 1-1,2 0 1,0 1-1,-1 0 1,0 1-1,-1-1 1,1 1-1,15-20 206,0 0 1,1 9 0,-2 6-1,0 5 1,-3 4 0,-5 6 198,-2 4 1,-5 5 0,-3 6 0,-2 5-1,-1 4 1,-3 7-75,-3 4 0,-4 9 1,-4 6-1,-7 4 0,-3 4 1,-6 0-364,-2 1 0,-1-1 1,10-22-1,1-1 1,-13 22-1,2-1 0,2-4-484,5-2 0,2-4 1,6-3-1,0-2 0,0-3 484,3-1 0,2-2 0,4-4 0</inkml:trace>
  <inkml:trace contextRef="#ctx0" brushRef="#br1" timeOffset="37">1229 2328 8228,'0'-14'819,"1"8"0,2-1 0,4 3 0,5 0-464,3-2 1,4 0-1,3-3 1,4 0 0,4-2-1,4 0 1,3-2-1,2 2 1,3 0-3633,0-2 2781,-7 7 1,10-11 0,-7 7 0</inkml:trace>
  <inkml:trace contextRef="#ctx0" brushRef="#br1" timeOffset="38">1918 2011 8352,'-5'1'2388,"2"2"-1920,2 2 0,-2 9 0,-2 2 0,0 4 0,-3 3 0,-2 1 0,-3 2-161,2 0 1,-4 5 0,0 2 0,-2-1 0,1 0 0,0-3 0,1-3 0,0-5-810,3-1 0,3-6 1,1-2 75,2-5 1,4-7 0,-1-7-1,2-6 1,2-5 0,2-6 171,3-3 1,4-2 0,2-2-1,2-2 1,2 0 0,-1 3 165,2 4 0,1 5 0,0 8 0,1 5 0,-1 2 0,0 5 284,-2 3 1,0 4 0,-3 4-1,-2 2 1,0 4 0,1 0 271,0 0 0,1 0 0,-3-3 0,2-2 0,3-1 0,0-4 0,1-3 0,0-2 0,3-5 0,2-3 0,0-6 0,1-4 0,0-5 0,0-2-303,-2-2 1,0-2 0,-1-2 0,-2-1-1,-1 1 1,-4 2-822,-2 3 1,0-1-1,-1 1 1,0-1 0,1 2 125,-1 5 1,0 5 0,1 5 0</inkml:trace>
  <inkml:trace contextRef="#ctx0" brushRef="#br1" timeOffset="39">2570 1965 8161,'-5'-10'1240,"0"6"0,5 4-772,0 5 0,0 5 0,0 1 0,0 3 0,0 3 0,-1 4 0,-2 3-201,-3 4 1,-2 0 0,-1 4-1,-1 0 1,1-2 0,1-4-853,1-3 0,0-4 0,4-4 0,0-2 506,-1-3 1,3-13 0,-1-7 0,4-9 0,4-7 0,3-4 420,4-4 0,1-5 0,5-2 0,-1 1 1,2 1-1,1 0-122,1 3 1,3 6 0,0 2 0,2 6-1,1 3 1,0 4 257,0 6 1,0 1-1,0 6 1,0 3-1,-1 5 1,-3 5 25,-2 5 0,-3 7 0,-4 5 0,-3 5 0,-5 3 0,-5 1-246,-4 0 0,-8 5 0,-9 0 0,-6 2 0,-5-2 0,-3-2 1,-2-3-1,-1-5-805,-3-3 1,0-6 0,1-1 0,-2-2 0,-1-3 0,-1 0 223,-3-2 1,-4-3 0,23-5-1,0-1 1</inkml:trace>
  <inkml:trace contextRef="#ctx0" brushRef="#br1" timeOffset="40">1806 1704 8950,'0'-6'455,"0"-1"0,0 0 0,0-1 0,0-1 0,0-1 0,1 1-282,2 0 0,3-1 1,3 1-1,0 1 1,1 1-1,-1 1 1,0 1-1,0 1-332,1 0 1,-1 1-1,0 2 1,1-1 0,0-1-1,1 1 67,2 1 0,0-1 1,0 0-1,1-1 1,2 1-1,-1 0 203,2-1 0,3 2 1,2-2-1,0 2 0,1 1 1,2-1 14,1-2 0,1 2 0,-1-2 0,-1 2 0,0 0 0,0-2 122,0 0 0,-2 0 0,2 3 1,-2 0-1,-1 0 0,0-1-172,2-2 0,-2 2 0,3-2 0,0 2 0,-1 1 1,0 0-203,-1 0 0,3 0 0,-2 0 0,0 0 0,1 0 0,1 0 9,1 0 0,0 0 0,-1 0 0,-1 0 0,0 0 0,3 0 1,2 0-1,1-1 68,-1-2 0,3 2 0,-1-3 0,1 1 1,1-2-1,0 1 25,0 0 0,-4-2 1,2 2-1,-1 0 0,0-2 1,-1 2-11,-1 0 0,-4-2 0,-1 2 0,-2 0 0,-4-1 0,-2 0 149,-3 1 1,0-2 0,-5 2 0,-1-1 0,-2-2 57,-1-2 0,0 3 0,-6 1 0,-1 0 0,-3 0 0,-2-2-194,-1 2 0,-4-2 0,1 3 0,0 0 0,2-2 0,1 2 67,-1 0 1,1 0 954,0 1-706,4 2 0,1-3 0,8 4 0,2 0 0,2 0 0,1 0 67,1 0 0,-1 1 0,1 1 0,2 2 0,0 1 0,0 1 49,-2 0 1,-1 2 0,1-2 0,-2 2-1,-2 2-501,-3-1 1,-2 3 0,-3 1-1,-4-1 1,-7 2 0,-4 1-731,-5 3 1,2-1 0,-2 1 0,-1-2 136,-2 1 1,-2 7-1,-1-5 1</inkml:trace>
  <inkml:trace contextRef="#ctx0" brushRef="#br1" timeOffset="41">3817 1089 8342,'0'-10'181,"0"-1"0,0-2 0,0 2 0,0 1 365,0 0 0,0 1 0,0 0 0,-1 0 0,-1 2 0,-2 2-283,-1 1 1,2 2-1,-3 6 1,-2 4-1,0 6 1,-1 3-1,-1 7 1,-2 5-292,0 5 0,-2 2 1,3 3-1,-1 0 0,0 2 1,1 2-155,-2 1 0,7-7 0,-1-3 0,3-6 0,1-5 0,2-5 278,3-4 1,3-2 0,5-5 0,3-2-1,1-1 1,2-3-13,-1-3 0,1-3 0,2-4 0,0-2 0,-3 0 1,-2-3-3,-3 0 0,-2-2 0,-1-2 0,-4 0 0,-2 2 0,-1 1-363,0 2 0,-4 0 0,-4 4 0,-2 1 0,-3 2 0,-1 2-263,1 3 1,-3 1-1,4 0 544,0 0 0,2 5 0,1 0 0</inkml:trace>
  <inkml:trace contextRef="#ctx0" brushRef="#br1" timeOffset="42">4125 1089 8194,'-4'-9'660,"-3"1"1,-1 2-273,-1 2 1,-1 4 0,1 4 0,1 2 0,1 2 0,1 2 0,2 2-232,2 0 0,1 5 0,2-2 0,2 2 0,4-1 0,1 0 34,1 0 1,1-2 0,2-1-1,1 0 1,1-1 0,-1 0 115,-1-2 1,1-1-1,-1-1 1,0 0-1,-3-2 1,-2 1 0,-1 1-182,-2 2 1,-1-1-1,-3 0 1,0 1-1,-1-2 1,-2 0-1,-4-1-673,-1 1 1,-4 5 0,-1-5 0,1 1 0,0-2 0,-1 0-1093,2 1 1,0-2 1068,2-3 0,-4 2 0,-2 0 0</inkml:trace>
  <inkml:trace contextRef="#ctx0" brushRef="#br1" timeOffset="43">4087 1108 8221,'6'-13'330,"-1"-1"0,-2-1 0,3 2 1,3 3 137,4 1 0,-2-1 0,4 2 0,-1 1 0,2 2 0,3-1 0,5 2-872,3 0 1,2 1 0,1 3 403,1 0 0,4 4 0,-2 1 0</inkml:trace>
  <inkml:trace contextRef="#ctx0" brushRef="#br1" timeOffset="44">4721 1425 8170,'-7'-5'589,"2"-1"230,1-2 0,0 2 0,2 0 0,-1-2-474,1 0 1,2 3 0,4 2 0,4 2 0,5 1 0,1 0 0,3 0-343,0 0 1,6 0-1,2 1 1,2 1-1,1 1 1,0-1-166,-1-1 1,1-1 0,1 0-1,1 0 1,1-1 0,0-1 239,1-1 1,1 0 0,2 2 0,-1-2-1,1-3 1,0 0 83,-1 0 0,2 3 0,-5-2 0,-1 0 0,-1 0 0,-3 0-132,-1 0 0,-2 3 0,-5-2 0,-2 1 1,-1 0-593,-2 1 1,0-1 476,-4 0 0,-4 1 0,-2-4 1,-3 0-1,-3 0 0,-3-1 70,-2 0 1,-2 2 0,1-1 0,-1-1 0,-2-1 0,-1 2 372,-2 3 1,4-1-1,-2 0 1,3 0 1160,1 0 1,2 0-1322,3 4 0,9 0 0,8 0 0,2 1 0,0 3 1,2 2 61,1 2 0,-2 1 0,3 1 0,-3-1 0,-3 0 0,-1 1-231,-2-1 1,-2 3 0,-1 1 0,-4-1 0,-2 2 0,-4 1-1123,-7 3 1,-5 4 0,-15 4 453,-4 4 0,-5-1 0,16-13 0,0 0 1</inkml:trace>
  <inkml:trace contextRef="#ctx0" brushRef="#br1" timeOffset="45">7030 1043 8143,'-10'-3'442,"1"0"1,3-4 0,0 3 0,-1-1 2833,2-2-2730,1 3 0,5 0 0,2 3 0,3-2 0,3 0 0,1 1-107,3 1 1,1 1-1,5 0 1,-1 0 0,2 0-1,1 0-849,0 0 0,2-3 1,-3 0-1,0 1 1,0 1-1,0 2 0,-3 1 1,-1 2-1230,-3 1 1,-1 3 818,-6 4 1,2 3 0,-3 3 0</inkml:trace>
  <inkml:trace contextRef="#ctx0" brushRef="#br1" timeOffset="46">6983 1276 8214,'-8'-1'1638,"2"-3"0,3 2-1092,6-4 0,2 4 0,5-1 0,4 2 0,3 1 0,5-1-137,2-2 1,2 2-1,3-2 1,1 2-1,0 1 1,2 0 0,1 1-1,0 1 302,-1 1 0,7 4 0,0-2 0</inkml:trace>
  <inkml:trace contextRef="#ctx0" brushRef="#br1" timeOffset="47">7886 745 10200,'-5'-14'305,"-2"3"0,4-3 0,1 0 194,1 3 1,1 0 0,0 2-91,0 0 1,0 8-1,0 6 1,0 8-1,0 9 1,1 6 0,1 5-1,1 5 137,-1 4 0,-1-3 0,-1 2 0,0 0 0,0 0 0,1 1-1173,2-1 1,-1-1 0,4-2 0,1-2 626,-2-2 0,7 2 0,-1-3 0</inkml:trace>
  <inkml:trace contextRef="#ctx0" brushRef="#br1" timeOffset="48">7905 680 8350,'0'-10'1053,"0"1"0,0 0-728,0-1 0,4 5 1,2 1-1,4 1 0,2 0 1,5 1-1,4 1 0,6 1-248,3 0 0,6-3 1,1 0-1,3 1 1,1 1-1,2 1-152,-1 0 1,-2 0 0,4 0-1,1 0 1,3 0 0,3 0 46,0 0 0,-24 0 0,0 0 1,2 0-1,0 0 0,1 0 1,0 0-1,1 0 0,-1 0 1,2 0-1,-1 0 71,1 0 1,0 0 0,1-1 0,1 0 0,-1 1 0,1-2 0,1 1 0,-1-2 0,1 1 0,0-1 0,0 0 0,0 0-20,0 0 1,0 1-1,-2-2 1,-1-1-1,2 2 1,0 0-1,-1-1 1,1 0 0,-1-1-1,0 1 1,0-1-1,0 0 15,0 1 1,0-1-1,-4 2 1,0 0-1,0 0 1,-1 0-1,0 0 1,0-1-1,-1 1 1,-1 0-1,26-2-248,-4 1 0,-3-2 1,-4 3-1,-1 1 0,-5-1 1,-2 1 52,-3-1 0,-5 0 1,-4 3-1,-2 0 0,-3 0 1,-4 0 24,-2 0 0,0 0 0,-2 1 0,-1 1 310,-1 1 1,-4 5 0,1-2 0,-1 2 0,-2 1 0,1 1-6,2-1 1,-2 0 0,2 1-1,-2 0 1,-1 1 0,1 3-1,1-1-54,1 1 0,1 2 0,-1 0 0,2 1 0,2 2 0,-1 1-158,1 1 1,1 0 0,2 4 0,-1 1 0,0 0 0,1-1-21,-1 0 0,0 0 1,2 3-1,-1-1 0,1-1 1,-1-2-111,-2-2 0,2 0 0,-4-3 1,2-1-1,-1 1 0,-2-1 32,-1-3 0,-1 2 0,-3-5 1,0 0-1,0 1 0,0-1 240,0 0 0,-4-2 1,-3-1-1,-3 1 0,-4-2 13,0-2 1,-2 1 0,-2-2 0,-1-1 0,-1 1 0,0-1 0,-3 0 0,-1-2 115,-2-1 0,-1-1 1,-1 1-1,0 1 1,0 1-1,0-1-413,-4 0 1,2-1 0,-3 1-1,0 1 1,1-1 0,-1 0 43,0 1 0,-1-2 0,-3 3 0,-2-1 0,-1 0 0,-3-1 217,-3-1 1,-3-1 0,-2 0 0,22 0 0,1 0 0,-2 0 0,0 0 0,-2 0-1,0 0 143,-2 0 1,0 0-1,-2 0 1,0 0-1,-3 0 1,0 0-1,0 0 1,0 0-1,-3 0 1,0 0-1,-1 0 1,0 0-1,-1 0 1,0 0-155,1 0 0,0 0 0,2 0 0,1 0 0,0 0 1,0 0-1,0 0 0,1 0 0,1 1 0,1-1 1,0 1-1,1 1 0,2-1 0,1 1-363,1-1 1,1 0 0,-1 1 0,1 0-1,2 0 1,0 0 292,2 1 0,-1-1 0,-1-1 0,-1 0 0,2 2 0,0-1 0,1 1 0,-1 0 0,-22 3 0,4 0 0</inkml:trace>
  <inkml:trace contextRef="#ctx0" brushRef="#br1" timeOffset="49">6350 1052 8297,'-4'-9'93,"-2"0"1,-3 3 0,0 3 0,0 2 0,-1 1 0,1 1 0,0 2 0,0 4-1,-1 2 1,2 3 0,0 5-82,-2 4 0,4 2 0,-4 4 0,4-1 0,1-3 0,3-2 37,1-4 1,1-1 0,1 0 0,2-1 0,4-3 0,2-3-1,3-2 1,3-3 100,-1-2 0,7-1 0,-2-2 0,1-2 0,3-5 0,1-3 0,0-3 0,-3-2-79,-1 1 0,-5-1 0,-3-2 0,-3 2 0,-1 0 0,-3 1 119,-1 0 1,-2-2 0,-6 0 0,-4-2 0,-5-3 0,-1 1-119,-3 2 1,-5 4 0,-1 3 0,-2 2 0,1 4 0,0 3-21,0 2 1,0 3-1,-4 4 1,1 7-1,1 4 1,2 5 149,1 3 1,2 5 0,4 1 0,4-2 0,4-2 0,4-4 0,3 0 0,2-2-29,3-1 1,3-7 0,7-3 0,2-3 0,4-3 0,4-2-158,5-1 1,1-6-1,4-4 1,0-3-1,-1-3 1,-1-1-164,-4-2 1,-3 0 0,-7 0 0,-2 2-1,-5 0 1,-4 0 107,-2-2 0,-2-1 1,-6 1-1,-5-2 1,-6-1-1,-3-1-127,-4-2 0,-2 4 0,-4 2 0,0 5 1,1 6-1,0 4 0,1 3 0,2 4 193,1 5 0,-1 4 0,5 4 0,1 1 0,2 1 0,1 2 126,3 2 0,2 0 0,4 1 0,3-2 0,2-3 0,1-4 76,0-2 0,4-3 1,4-2-1,7-1 0,7-4 1,5-3-259,4-3 0,1-7 0,4-5 1,-1-3-1,0 0 0,-3-1-142,-2 0 1,-9 1 0,-3-1 0,-4 0 0,-4 1 0,-2-1 38,-5 1 1,-3-1 0,-5-1 0,-7 0 0,-6-2-1,-5 1 1,-4 4-56,-3 4 0,-1 2 0,-5 9 0,-3 4 0,1 7 0,1 8 0,3 4 243,3 3 1,3 1 0,3 3 0,4 0 0,5 0 0,3 0 353,3 0 1,5-3 0,3-2 0,4 0 0,5-3 0,4-4-250,5-3 1,6-4-1,4-3 1,5-4 0,6-4-1,4-5-368,2-4 0,1-4 0,-5-4 0,-2 1 1,-6-1-1,-7 1 57,-5-1 1,-4 0 0,-7 1-1,-3-1 1,-5 1 0,-6 0 146,-6 2 0,-3 4 1,-8 6-1,-4 3 0,-4 4 1,-2 5 146,-2 6 1,0 9 0,2 4 0,4 2 0,5 1 0,3 0-556,4 0 1,8-1 0,3 1 0,6 0 409,6 0 0,13 4 0,10 1 0</inkml:trace>
  <inkml:trace contextRef="#ctx0" brushRef="#br1" timeOffset="50">6462 1071 8401,'-10'0'468,"1"0"0,6 0 0,6-1 0,10-1 0,6-2 0,7-1 0,4 0-104,4 0 0,8 2 0,4-2 0,-20 2 0,1 1 0,2-1 0,0 1 0,2 0 0,0-1-275,1 1 0,0-1 0,5 2 0,1-1 0,1-1 0,2 0 0,3 0 0,1 0 0,3-1 1,0 1-1,4 0 0,0 0 0,-16 1 0,0 0 0,0 0 0,2 0 0,0 0 0,0 0-154,1 0 0,0-1 0,0 2 0,0-1 1,0 2-1,0-2 0,3 1 0,1-2 1,-1 1-1,1 0 0,-1 0 0,1 0 1,-1 0-1,0 0 0,0 0 0,0 0 0,-1 0 1,1 1-1,-1-1 0,1 1 0,-1-1 1,1 2-1,-1-1 0,0 0-45,0 1 0,0 0 0,0-1 1,0 1-1,-1 0 0,-1 0 1,0 0-1,-1 0 0,0 0 1,-1 0-1,-1 0 0,0 0 201,16 1 0,0-2 0,-2 0 0,-1-1 0,-1 1 0,0-1 0,-2 1 0,-1 0 0,-3 0 0,0 1 0,-4 0 0,-1 0 61,-1 0 1,0 0-1,-6-1 1,1-1-1,-2 1 0,1-1 1,21-2-1,-9 2 1,-7-2-1,-8-1 0,-7 0 288,-5 0 1,-5 2 0,-4-3 0,-2-2-178,-3 0 1,-7-1-420,-3 0 0,-9-5 0,-12 0 0,-11-1 0,16 8 0,-2 1 0,-3-1 0,-3 1-82,-3 0 0,-1 0 0,-1 0 1,-2 1-1,-4 0 0,-2 2 0,0 1 1,-1-1-1,-2 0 0,-1 1 0,14 0 1,0 1-1,-1 0 131,-1-1 0,-1 1 0,0 0 0,-2 0 1,-1 2-1,0 0 0,-1 1 0,0 0 0,-1 1 1,-1 0-1,0 1 0,-1 0 0,0 1 0,0 0 1,0 1-987,-1-1 1,1 1 0,-1 0 1084,0 2 0,1-1 0,-1 1 0,0 0 0,1 0 0,-1 0 0,-1 1 0,1 1 0,0 0 0,0 0 0,-1 0 0,1 1 0,1 0 0,-1 0 0,2 1 0,0 0 0,1 0 0,0-1 41,2 1 0,0-1 0,1 0 0,3 1 1,1 0-1,1 0 0,-12 3 0,1 0 1,4-1-1,0 0 0,5-2 0,1 0 1,3-1-1,1 0 234,5-2 1,1 0 0,-14 5 0,10-5 0,8 0-170,7-3 0,9-2 1,11-4-1,12 0 0,15 0 1,18-1-76,-17 0 0,2-1 1,7 1-1,2 0 1,-9-1-1,2 1 1,0-1-1,2 0 1,1 0-1,0 1 1,5-1-1,0 1 1,1-1-1,3 1 1,0-1-1,1 0-18,2 0 1,1 1-1,0-1 1,-11 1-1,0 0 1,1 1-1,-1-1 1,1 0-1,1-1 1,-1 1-1,0 0 1,1 0-1,-1 0 1,1 0-1,0 0 1,0 0-1,-1 0 1,1 1-1,-1 0 1,-1-1-1,-1 1 1,0 0-1,0 0-47,10-1 1,1 2-1,-2-1 1,-3 0-1,-1-1 1,0 2-1,-1-1 1,0 0-1,-1 1 1,-2-1-1,1 1 1,-1 0-1,-1 0 1,-1 0-1,0 0 1,-2 0-1,1-1 1,-1 1-32,-2-1 0,1 1 0,-1-1 0,16 0 0,-1 0 1,-1 0-1,0 0 0,-4 0 0,0 0 0,-3 0 1,-2 0-1,-3 0 0,-2-1-45,-3 0 0,-2-1 1,-3 0-1,-1-1 0,13-6 1,-9 2-1,-9 0 0,-9-4 99,-5-3 0,-8-4 0,-10-1 0,-11-2 1,-12-2-1,-12 1 0,17 10 0,-1 1-63,-5 0 1,-1 1 0,-4 0 0,-3 1-1,-3 1 1,-3 1 0,-2 1 0,-2 1-1,15 2 1,0 0 0,-1 1 0,-1 1-1,0 0 1,-1 1 0,0 0 0,-1 1-1,1 0 35,0 1 0,0 0 0,0 0 0,-3 1 0,0 0 0,-1 1 1,1 0-1,-1 0 0,1 1 0,0 1 0,-1 0 0,1 0 0,1 0 1,0 1-1,1 1 0,2-1 0,0 0 0,1 0 320,2 1 0,0 0 0,1-1 0,-14 3 0,1 0 0,7 0 0,1 1 0,6-1 0,1-1 0,6-1 0,1 1 0,-12 4 546,12-3 0,13 2 0,19-7 0,19 0-1000,18-2 181,-10 0 0,3-1 0,3 0 0,2-1 0,5 3 0,2 0 0,0 0 0</inkml:trace>
  <inkml:trace contextRef="#ctx0" brushRef="#br1" timeOffset="51">6695 2123 8246,'-12'-6'0,"3"-1"405,1 0 1,2 3 0,0 1-1,-1 2 1,-1 1 3,-2 0 1,4 4-1,1 2 1,0 4-1,1 1 1,-2 2 0,2 2-1,-1 1 1229,0 2 0,3 1-1538,-1-1 0,-1 4 0,1-1 0,-1-3 0,1-1 0,-1-1-314,-1 2 0,2-3 0,-3-2 0,-2-1 1,0 1-1,-1-2-282,0 0 0,-1-2 0,0 1 1,-1 2-1,-3 0 0,0-2-100,-3-2 0,3 0 1,-1-3-1,1 0 596,-1-2 0,0-2 0,-4-1 0</inkml:trace>
  <inkml:trace contextRef="#ctx0" brushRef="#br1" timeOffset="52">6341 2244 8230,'0'-9'3276,"0"-1"-2184,0 1 0,4 4 0,2 3-1496,2 4 1,2 3 0,0 5 0,2 2 0,4 1 0,3 1 403,2-1 0,3 4 0,4-3 0</inkml:trace>
  <inkml:trace contextRef="#ctx0" brushRef="#br1" timeOffset="53">7048 2253 11444,'1'-6'275,"3"0"0,5 0 1,3-1-1,3 2 1,1 0-441,2 0 1,5 3 0,0-1 0,2 2-1,0 1 1,0 0 164,-1 0 0,3 8 0,-4 2 0</inkml:trace>
  <inkml:trace contextRef="#ctx0" brushRef="#br1" timeOffset="54">7123 2467 8172,'-5'0'1638,"0"0"0,7 0-1092,1 0 0,3 0 0,6 0 0,5 0 0,3-1 0,5-1-492,2-1 0,5 0 0,1 3 0</inkml:trace>
  <inkml:trace contextRef="#ctx0" brushRef="#br1" timeOffset="55">9190 2179 6901,'4'0'1638,"-4"0"0,-4 0-1088,-6 0 1,1 3-1,0 0 1,0-1-1,-1-1-390,1-1 1,3 0-1,0 0 1,-2 0-1,0 0-139,-1 0 1,2-3 0,2-1 0,1-1-1,1-3-80,-1 0 0,3-1 0,-2-1 1,2 1-1,1 0 0,1 0 0,1-1 20,1 1 0,3 0 0,-2 0 1,0 2-1,2 2 0,-1 1 153,2 2 1,1-2 0,2-1-1,-1 1-196,0 0 1,0 2 0,-2 4-1,-2 2 1,0 1-15,0 3 1,-3 0-1,2 1 1,0 1 0,-1-1-1,-1 0 63,-1 1 0,-1-1 1,0 1-1,-1 2 1,-1 1-1,-2 0 76,-2 1 0,0 1 0,-3-2 0,0-1 1,-1 1-1,2-1-69,2 0 0,-3-2 1,3-1-1,-1 0 1,0 1 23,1-1 0,2-1 0,-1 0 1545,1-2-1271,1-4 1,3-2-1,0-6 1,1-3 0,2-1-480,3-2 1,6 1 0,1-2 0,2 0-1,1 0 1,1 0 158,-2-1 0,3 1 1,-3 1-1,3 0 1,0-1-1,-2 1 117,0 0 1,-5-1 0,2 4 0,-3 1-1,-2 0 1,-2 2-80,-3-1 1,2 2-267,-2-1 0,-1 3 0,-5 1 0,-4 3 0,0 4 269,1 0 1,-2 0 0,3 2 0,-2-1 0,1 2 0,0 0 336,1 1 1,0 2 0,3 0-1,-2 1 1,2 0 0,1-2 215,1-1 0,0 1 0,0-1 0,0 0 0,1 1 0,1-1-105,2 0 0,3 0 0,-2-2 0,1-2 0,0 0 0,2-1 0,0 1-89,1 1 0,0-3 0,1 3 0,-1 0 0,0-1-239,1-2 0,-4-2 0,0 0 0,1 2-68,2 0 1,-3 0-790,0-3-1405,-4 0 246,2 0 1083,-4 0 1,-8 4 0,-2 1 0</inkml:trace>
  <inkml:trace contextRef="#ctx0" brushRef="#br1" timeOffset="56">11266 2402 8028,'5'-4'655,"-2"-2"0,-2 1 1,-1-2-1,0 2 0,0 3-213,0 5 1,0 5-1,0 1 1,0 0 0,0 1-1,0-1-431,0 0 0,0 4 1,0-1-1,0-1 1,0 0-1,0-2 0,0 0 1,0 1-117,0-1 1,4 0 0,-1 1-1,-1-1 1,-1 0 0,-1 0 0,0 1-140,0-1 0,0 0 1,0 1-1,-1-1 1,-1 0 286,-1 1 1,-5-4 0,2-1 0,-2 0 0,-3-1-1,0 2 190,-1-1 0,-5-2 0,2 2 1,-4-1-1,-2-1 0,-1 0-215,-2 0 1,0 1 0,-3-4 0,0 1 0,-2 1-1,0 1-9,0-1 0,-2-1 0,-1-1 0,0 0 0,-1 0 0,1 0 0,-1 0 0,1-1 23,0-2 1,-4 2 0,2-2 0,-2 2 0,-1 1 0,0 0-13,-1 0 0,1 0 0,0 0 0,-1 0 0,-2 0 0,0 0-50,1 0 0,-1 3 0,1 0 1,-1-1-1,-1-1 0,1-1 55,0 0 0,-2 3 0,3 0 1,-2-1-1,-1-1 0,1-1 39,1 0 0,-2 1 0,0 1 0,-2 1 0,1-1 0,-1 0-215,2 2 1,-7-2-1,3 3 1,-3 0-1,-1 0 1,1 1 36,0 0 0,-2 2 0,2-2 0,0 1 1,1 1-1,-1-2 0,-1 0 121,2-1 0,0 3 0,2-2 0,0 0 0,2 0 0,0 0 0,0 0 47,-2 1 1,3-1-1,0 3 1,1-1-1,0 0 1,1-2-11,2 1 1,0 1 0,3 1 0,1-2 0,2-1 0,1 0 165,2-1 1,1 3 0,2-5 0,2-1 0,2-1 0,2-1 285,-1 0 0,3 0 1,5 0-1,-1 0 1,2 0 115,-1 0 1,2-1-1,3-2 1,0-3-410,3-3 0,-1 0 0,4 0 0,1-2 0,1 0 0,1-2-135,0-2 1,-1 1 0,-1-3 0,-1 0 0,1-1 0,0-4-34,2-2 0,-3 0 1,-1-1-1,0 0 0,-1-1 1,0-1 79,-2-1 1,-2 3 0,0 1 0,0 2-1,-1 1 1,2 2-669,2 4 0,-1 1 0,2 5 0,1 0-1086,0 0 1,2 4 869,5 5 0,7 9 0,4 5 0</inkml:trace>
  <inkml:trace contextRef="#ctx0" brushRef="#br1" timeOffset="57">11741 2384 8111,'-3'-16'1014,"0"2"1,0 0-834,-1 3 0,2-3 1,-1 2-1,3-1 1,2 0-1,3-1 1,0-2-1,2 2 13,1 0 0,2-1 0,-1 2 0,1 2 0,2 0 0,0 3 1,-1 1-1,1 2-5,0 1 1,-1-3 0,2 4-1,-1 1 1,2 0 0,-1 0-144,1-1 0,-2 0 1,-1 3-1,0 1 1,1 2-1,0 2-493,-2 0 1,-2 5 0,0-2-1,-3 3 1,-1 1 0,-2-1 127,-1 1 1,-1 2 0,-1 1 0,-2-1 0,-4-2 0,-4 2-1,-2-1 528,-2 1 1,1-2 0,-3-3 0,2 1 0,-1-1 0,2 0 0,1 1 445,3-1 0,1-1 1,-1-1-1,2 0 0,1 0 0,1 1 0,4 2 1,-1-1-1,1 0 0,2 0-1202,0 1 1,0-1 0,0 1 0,0 2 0,0 1 0,0 2-1602,0 1 2148,0 2 0,0 5 0,0 0 0</inkml:trace>
  <inkml:trace contextRef="#ctx0" brushRef="#br1" timeOffset="58">11825 2812 8015,'-5'4'3276,"2"-4"-2184,1 0 0,4-4 0,0 3 0,1-2 0,1 2 0,-1-2-1562,3 2 1,-3 2-1,-4 1 470,-7 1 0,-10 8 0,-5-1 0</inkml:trace>
  <inkml:trace contextRef="#ctx0" brushRef="#br0" timeOffset="59">4320 1471 8947,'6'-6'376,"0"-1"1,-1 0-299,0 2 1,-2 2 0,3 3 0,2 0 0,0 1 0,1 2 0,-1 4 0,1 1 112,0 1 1,-4 1 0,7 3-1,0 2 1,1 2 0,4-1 0,1 0-1,0 1-215,1 0 0,0 2 0,2-2 0,2 0 0,0-3 0,1 1 0,1-2 0,2 1 21,-1-3 0,0 0 1,1-3-1,0-1 0,-1-2 1,0 0 133,0 1 1,0-4 0,2 1-1,0-2 1,0-1 0,1 0-107,2 0 0,1 0 0,3 0 0,-1 0 0,2 0 0,0 0-68,1 0 0,-3 0 1,-1 0-1,-1 0 0,-2 0 1,0 0-1,0 0 1,1 0-17,-1 0 1,-3 0-1,-1 0 1,1 0 0,-1 0-1,1-1 61,0-2 1,1 2-1,0-4 1,-1 2-1,2 0 1,1 1-120,1 1 1,5-2 0,-2 0 0,2 1 0,1 1 0,0 1 64,1 0 0,0 0 0,1-1 0,2-1 0,-3-1 41,-3 1-20,1-4 1,-3 5-1,5-2 1,-1 1 0,0 0-1,-1-2 117,-1-1 1,1 2 0,-2-2 0,2-1 0,1 2 0,1-1-53,-1 0 0,-1 0 0,-1-3 0,-1 2 0,2 0 0,-1 0 3,-1 0 0,1 3 0,-3-4 1,0 1-1,1 0 0,0 1-173,3 1 1,0-3-1,1 4 1,0 1-1,0 0 1,2 0-12,1-1 0,-2 0 1,3 3-1,-2-1 1,0-1-1,2-1 81,-2 1 1,-1-3 0,-2 1 0,0 0-1,-2-1 1,0 0 225,-1-2 1,2 1 0,-3 0 0,0 0 0,0 0 0,-1 0-88,2-2 0,-3 1 1,4 0-1,0 2 0,0-1 1,0 2-54,1 0 0,0 0 0,0 2 1,-3-1-1,-1 1 0,0 1 92,-1 1 0,-4 0 0,-3 0 0,1 0 0,-1 0 0,0 0 0,-4 0 0,0 0-34,0 0 0,-6 1 0,6 1 0,-3 1 1,0 0-1,-1 1-80,2 2 0,0 0 0,1 0 0,-1 1 0,-2 1 0,2 2-68,0-1 1,-1 3-1,-2 1 1,1-1 0,-2 1-1,2 0 80,-1 2 1,-3-3-1,3 2 1,-2 0-1,1-2 1,-2 1 44,-1-1 1,-3 1 0,-1-4 0,0 0-1,0 1-33,1-1 0,-4 0 0,2 0 0,-1 1-77,-2-1 1,0-4 0,0-1 0,1 1-95,-1 1 0,2-1 318,0 1 0,0-4 1,-1 0-138,3-4 1,-2-3 0,-1-4 0,-2-2 0,-1 0 110,0-1 1,0-1 0,0 4-1,-1-2 1,-1 0 0,-1-1 310,1 0 0,1 5 0,1 1 0,-1 0 360,-2 0 1,2 0-894,-2 6 0,3-1 0,2 7 0,2 3 0,0 1 0,1 4-283,0 0 0,-2-2 0,3 3 0,-2-1 0,-2 0 1,-1-1 327,-1-1 1,0 1 0,0 0 0,0-2 0,-1-1 0,-2-1 0,-3-3-72,-3-3 0,-4-2 1,-4-1-1,-3-1 1,-5-1-1,-2-2-3172,-1-2 3079,0 0 1,0-3-1,0 0 1</inkml:trace>
  <inkml:trace contextRef="#ctx0" brushRef="#br1" timeOffset="60">6061 2523 8668,'-1'-5'1123,"-2"2"-1034,-3 2 0,-3 1 1,-3 1-1,0 2 1,-1 2-1,1 1 1,-1 2-1,-2 1-60,-1 2 0,-2 2 0,-1-3 0,0 2 0,-4 1 0,-5 1 0,-6 3 0,-5 0-117,-5-2 1,6-1-1,2-5 1,3 1 0,3 1-1,2-1 143,3-2 1,2-2 0,4 2 0,2-3 0,1-1 0,5-1-1506,4 1 1450,-2-3 0,13 7 0,-3-2 0</inkml:trace>
  <inkml:trace contextRef="#ctx0" brushRef="#br1" timeOffset="61">6117 2551 8190,'6'0'1098,"1"0"-807,-5 0 0,-2 3 1,-6 1-1,-3 2-84,0 1 0,0-1 0,-1 2 0,0 3 0,-1-1 0,-2 0 0,1 0 0,-1-1-189,1 0 0,1 1 0,3-1 0,3 0 0,0-1 0,1 0-1428,0-2 1353,-4-4 1,8 1 0,0-6-1,6-4 120,2-5 1,1 2-1,0-3 1,1-1-1,0-1 1,2-4 160,0-3 1,0 3 0,-2-2 0,-2 3-1,-2 3 1,-3-1 57,-2 2 1,-2-1 0,-2 4 0,-5-1 0,-7 0 0,-6 3 0,-6 2-1,-4 0-155,-3 0 1,-7 3 0,-2 1-128,-3 2 0,-4 5 0,-2 1 0</inkml:trace>
  <inkml:trace contextRef="#ctx0" brushRef="#br1" timeOffset="62">20754 6853 8158,'3'-22'0,"1"1"298,1 4 0,-2-1 0,3 6 0,-2 0 248,-2 2 0,-2 5 0,-3 3 0,-4 4 0,-1 6 0,-2 7-177,-3 6 1,-1 6 0,-5 4-1,0 4 1,-2 4 0,-1 1-1,2 1 1,0 3-260,1 2 1,5-2 0,1-6 0,4-5 0,3-3 0,3-5-171,2-4 0,8-2 0,3-7 0,4-3 0,2-3 0,3-1 0,2-4 241,0-3 1,5-4 0,-2-4 0,0-1 0,-2-3 0,-4 0 0,-2-2-54,-4 2 0,-6-4 1,-3 4-1,-3-1 0,-3 3 1,-5 1-623,-6 2 1,-3 1 0,-8 1 0,-1 1 0,0 2-1,2 2-1145,2 1 1,6 1 1272,4 0 1,2 4 0,0 1 0</inkml:trace>
  <inkml:trace contextRef="#ctx0" brushRef="#br1" timeOffset="63">21173 6871 8189,'0'-9'2546,"-1"1"-2137,-2 2 1,-2 3-1,-5 6 1,1 2-1,1 2 1,0 1 0,3 4-1,1 0 31,2 2 0,1 1 1,1-1-1,1 0 1,2 3-1,3-1-296,3 0 0,0 0 1,1-2-1,2-1 0,0 1 1,-1-3-1,0 0 0,-3 1-228,-2 0 0,2 0 0,-5-1 0,-1 0 0,-1 2 0,-2-2-80,-2-1 0,-6 3 0,-4-1 0,-3 0 0,-2-1 0,-3 0-383,0 2 1,2-4 0,1-4 0,3 0 0,2 0 0,3-1-2731,1-2 2845,3-1 0,2-10 0,4-1 0</inkml:trace>
  <inkml:trace contextRef="#ctx0" brushRef="#br1" timeOffset="64">21145 6890 8189,'5'-13'1091,"2"1"1,-3-2-1,1-1-682,-1 1 1,3 2-1,-2 0 1,1 2-1,1 0 1,1 1 0,3 1-1,5 0-290,1 2 1,6 4 0,3-2 0,5 1 0,5 0-120,4 1 0,0 5 0,-3 2 0</inkml:trace>
  <inkml:trace contextRef="#ctx0" brushRef="#br1" timeOffset="65">21536 7244 8189,'4'-5'1638,"2"2"0,4 2-1477,2 1 0,4-4 0,5 1 0,5 1 0,5 1 0,6 1 0,6 0-161,2 0 0,2-4 0,-1-1 0</inkml:trace>
  <inkml:trace contextRef="#ctx0" brushRef="#br1" timeOffset="66">22178 6955 8189,'-5'-4'190,"1"2"0,4-4 1,0-1-1,0-2 1,0 0-1,0 0 0,0-1 145,0 1 1,4-1-1,1-2 1,2 0-1,-1 1 1,1 0-1,0 2 527,0 0-767,1-1 0,-4 4 0,3 1 0,-1 0 0,2 1 42,0-1 0,1 2 1,1 3-1,-1 0 1,0 0-1,0 1 0,0 2-109,-3 4 0,4 2 0,-2 3 0,-1 4 0,0 1 0,-1 3-15,0 2 1,-3 2-1,0 4 1,-2 0-1,-1-1 1,-1 1-1,-2 1-107,-4 2 0,-2-3 0,-2 1 1,-3-4-1,1-2 0,-2-2 1,1-3 34,-3-2 0,3 0 0,-1-3 0,1-3 0,0-2 0,1-3 289,1 0 0,2-2 0,1-3 1,1-1 15,1-2 1,3-3 0,4-3 0,0 0-1,1-1-130,2 1 0,3 0 0,4 0 0,1 0 1,3 3-1,0 3-353,3 2 0,1 1 0,3 0 1,1 1-1,-2 2 0,1 3 0,1 3-856,3 0 1,1 0 0,-1 0 433,0 1 1,4-1-1,4 0 1</inkml:trace>
  <inkml:trace contextRef="#ctx0" brushRef="#br1" timeOffset="67">22765 6788 8189,'-13'-9'429,"2"6"0,-1-5 0,1 3-20,2 3 1,0 2-1,0 2 1,-1 2-1,2 1 1,2 2 0,3 3-1,2 1 137,1 1 0,1 5 0,2-1 0,3 1 0,3 3 0,3 0-411,0 2 0,5 0 0,-2-3 1,3-1-1,0 1 0,0-1 1,-2 1-1,0 0-152,1-1 0,-4 0 0,-2-2 0,-2 0 0,-4-1 0,-1 1-389,-2-1 1,-6 0-1,-5 0 1,-6-1 0,-2-2-1,-3 1-250,-2-2 1,2-1-1,-1-1 1,1-2 0,1-2 304,1-1 1,-1-1 0,1-3 0</inkml:trace>
  <inkml:trace contextRef="#ctx0" brushRef="#br1" timeOffset="68">22802 6788 8189,'0'-14'819,"1"4"0,2-3 0,4 4 0,1 2-351,1 1 0,1 4 0,-1-3 0,1 2 0,4 0 0,4 1 0,6 1-1102,3 1 1,9 1-1,3 1 634,3 1 0,-1 9 0,-4-2 0</inkml:trace>
  <inkml:trace contextRef="#ctx0" brushRef="#br1" timeOffset="69">22979 7328 9656,'-5'-9'1092,"6"6"0,8-6 0,6 2-860,2 2 0,6-3 1,1 4-1,1-1 1,1-1-1,2 0 1,2 0-1,0 2-853,-1 2 1,-3-2 0,-1 1 0,-4 1 620,-4 1 0,-4 1 0,-4 0 0</inkml:trace>
  <inkml:trace contextRef="#ctx0" brushRef="#br1" timeOffset="70">23082 7188 8189,'-24'-13'405,"2"2"1,7-2-1,2 0 1,4 0 62,3-2 0,6 3 0,7-3 0,5 2 0,7 1 0,6-1 0,5 1-55,4 0 1,2 5-1,2 2 1,2 1-414,0 2 0,5 5 0,-3 2 0</inkml:trace>
  <inkml:trace contextRef="#ctx0" brushRef="#br1" timeOffset="71">23836 6788 8189,'5'-10'509,"3"-2"0,-2-1 1,2 2-1,-1 1 0,-1 1 37,1 3 0,-2 4 0,-2 7 0,-3 6 0,-5 3 0,-3 5-116,-3 2 0,-7 1-417,0 0 1,-2 2 0,-4 4 0,0 0 0,1-1 0,-2-2-21,1 0 1,2-4 0,7 1 0,2-4 0,4-2 0,3-4 124,3-1 1,3-3 0,4-2 0,5-3 0,7-2-1,5-1 1,7 0-492,5 0 1,5 0 0,1 0 0,1 0 0,0-1-1,-2-1-1266,-1-1 1,-4 0 1518,-2 3 0,-2-8 0,-1-3 0</inkml:trace>
  <inkml:trace contextRef="#ctx0" brushRef="#br1" timeOffset="72">23929 6955 9487,'0'16'1092,"0"-1"0,0 2 0,0 1-683,0 4 1,3-1-1,0 3 1,-1-1-1,-1 1 1,0 2 0,1 1-1,2 1-2048,2 0 1,-4 2 1264,1-2 1,2 2 0,0-6 0</inkml:trace>
  <inkml:trace contextRef="#ctx0" brushRef="#br1" timeOffset="73">24357 6890 8189,'-13'-9'661,"2"4"0,-1 1 0,2 5 0,-1 6-354,-1 5 0,0 8 1,-2 3-1,1 0 1,1 4-1,2 3 0,2 4 1,1 2-1,4-1 239,2-1 0,1-4 0,2 0 0,4-4 0,7-6 0,3-3-324,3-5 0,4-5 1,2-4-1,2-3 1,-1-3-1,0-5 0,-2-3-29,-1-5 0,-6-5 0,-4-3 0,-3-2 1,-1-2-1,-3-3 0,-4-2-532,-4-1 0,-3 1 0,-6 0 1,-1 4-1,-4 5 0,-2 4-1300,-4 6 1,-2 6 818,-4 5 1,0-2 0,0 0 0</inkml:trace>
  <inkml:trace contextRef="#ctx0" brushRef="#br1" timeOffset="74">21015 8333 8189,'0'-14'0,"1"1"409,2 3 1,-1-2-1,3-2 1,0 1-1,-1-1 1,0 3 0,0 2-1,-1 1 179,0 2 1,0 5 0,-3 1 0,-1 6 0,-1 6-628,-1 3 0,-6 4 0,1 2 0,-3 3 0,-1 1 1,1 0-251,-1 1 1,1 1-1,-1 1 1,1-1-1,2-3 1,1-2-1,2-2 285,3-2 0,1-3 1,2-3-1,2-1 0,1-3 1,4-1-1,4-2-262,5-1 1,5 0-1,5-5 1,4-2-1,4-1 1,3-1 265,0-2 0,0-6 0,0-1 0</inkml:trace>
  <inkml:trace contextRef="#ctx0" brushRef="#br1" timeOffset="75">21191 8408 8189,'-12'3'602,"0"0"1,1 0-1,3 1-449,2 2 1,4 4 0,-1 2 0,2 4 0,2 2 0,3 3 0,4 2 0,4-1-595,3 1 1,2 0 0,4-2 440,4 0 0,2 5 0,1-2 0</inkml:trace>
  <inkml:trace contextRef="#ctx0" brushRef="#br1" timeOffset="76">21499 8529 8189,'-10'0'697,"1"0"-315,0 0 1,4 4-1,1 3 1,0 3-1,1 3 1,1-1-1,2 1 1,3-1 112,4 0 0,1-2 0,2-1 1,3 0-1,2 0 0,3-3-388,0-3 0,0-2 1,-2-2-1,-1-2 0,-2-3 1,-1-3-1,-3 0 0,-3-1-386,-3-3 1,-3 3-1,-4-3 1,-4 0-1,-4 1 1,-2 0-1361,1 2 1,-3 2 1330,4 2 0,-5-3 0,3 4 0</inkml:trace>
  <inkml:trace contextRef="#ctx0" brushRef="#br1" timeOffset="77">22113 8519 6717,'-5'-8'2639,"1"2"-2093,4-6 0,0 9 0,1 7 0,1 3 0,2 2 0,1 0-516,3 1 0,-3-1 0,1 0 1,1 1-1,2-1 0,0 0-747,0 1 0,0-5 0,1-3 1,-2-4 840,-2-4 1,-2-3 0,-3 0-1,1 0 1,2-1 0,-1 2 177,1 2 0,-2 2 0,4 4 1,1 0-1,2 1-178,0 2 1,0-1-1,1 4 1,-1 1-1,-1 2 1,-1-1-436,0-2 1,-4 1 0,3-3 305,1-2 0,1-2 0,2-4 0,-2-2 126,-2-2 0,2-1 1,-1 0-1,1 2 1,1 2-433,1 1 0,-4 1 0,0 4 1,1 1-1,2 2 0,-1 1 1,0 2-237,1 2 1,-1-1 0,4-1 0,-1-1 0,2 1 0,2-2 513,3-2 1,1 2 0,-1 0 0</inkml:trace>
  <inkml:trace contextRef="#ctx0" brushRef="#br1" timeOffset="78">22607 8603 8189,'14'-5'199,"3"-3"1,-5 2-1,0-4 1,-3-1 0,-3-2 346,-3 2 0,-2 4 0,-2 2 0,-2 1 0,-3 1 0,-2 3-78,-2 4 0,2-2 0,1 4 0,2 1 0,0 1 0,3 2 0,1-1-397,1 0 0,0 1 1,1-2-1,3-1 1,2-2-1,3-1 0,3-1-152,4-2 0,-2-1 0,1-1 0,-2-3 0,-1-2 1,-2-3-1,-2-2 0,-1-2-357,-4 2 1,-2 0-1,-1 2 1,-2 0 0,-4 0-1,-3 3-109,-1 3 1,-4 2 0,2 1 0,1 0 0,0 0 0,2 1-2561,0 2 3107,3 2 0,6 9 0,6 0 0</inkml:trace>
  <inkml:trace contextRef="#ctx0" brushRef="#br1" timeOffset="79">22961 8613 8189,'8'-5'1948,"-2"-1"-1293,-3-2 0,-2-1 1,-1-1-1,-1 2 0,-2 2-433,-3 3 0,-2 2 0,-2 1 1,1 0-1,0 1 0,-1 2 1,1 3-479,0 2 0,-1 2 0,2-1 0,1 0 1,2 1 167,1-1 0,5-1 1,6-2-1,4-3 1,4-3-1,1-3 1,2-4 140,1-4 0,2-1 0,-1-3 0,1-3 0,0-1 0,0-4 138,-1-1 0,-2 0 0,0-3 0,-3 0 0,-2-2 0,-3-1 1,-2-1 79,-1 0 0,-2 0 0,-3 4 0,1 3 0,-1 3 0,-1 4 355,-1 5 1,-4 6-1,-1 5 1,-1 6-250,-1 7 0,5 9 0,-1 4 1,2 3-1,2 3 0,2 2 0,3 1-449,3 0 0,3-1 1,2 2-1,0 0 1,4-1 71,2-1 0,4 3 0,4-3 0</inkml:trace>
  <inkml:trace contextRef="#ctx0" brushRef="#br1" timeOffset="80">23920 8380 8806,'0'-10'512,"0"1"-148,0 0 0,0-2 0,1 0 0,2-1 0,3 0 0,2 2 0,2 1 0,-1-2 0,-1 0 2912,-2-1-3036,3-1 0,-4 5 0,4 1 0,0 1 0,0 1-318,-3 0 0,2 3 1,-2-1-1,2 3 0,-1 3 1,-1 3-1,0 2-117,-1 2 1,3 0-1,-5 3 1,-1 2 0,-1 4-1,-1 1 122,0 2 0,0 4 1,-1-1-1,-2 2 0,-5 1 1,-2-1-1,-3-2-369,-2 0 0,3-4 0,-3 1 0,1-4 1,-1-2-1,0-4 270,0-1 1,-1-3-1,3-2 1,2-3-1,1-2 1,0-1 485,1 0 1,1-1 0,1-2-1,1-4 1,2-4 231,2-1 0,2 0 0,2 1 0,2 0 0,2-1 0,2 3-188,3 2 1,3 2-1,2-1 1,0 2 0,0 3-1,3 1 1,2 1-302,0 3 0,5 1 1,-1 5-1,2 2 1,1 3-58,0-1 0,4 4 0,1-3 0</inkml:trace>
  <inkml:trace contextRef="#ctx0" brushRef="#br1" timeOffset="81">24422 8315 8218,'6'-10'-102,"2"1"1,-2 0 0,1-1 510,-1 1 0,3 0 0,-4-1 1,1 1-1,-1 0 0,0 1 1,0 0 94,-1 2 1,-2 4-1,-5-1 1,-3 3-1,-3 3 1,0 3-462,0 2 1,-2 3 0,1 0 0,0 3 0,1-1 0,2 1 40,2-3 1,-2 2 0,4 0 0,0-2 0,3 0 0,4-2 126,2 0 0,2 0 0,2 1 0,2-1 0,1 0 0,2 1 163,1-1 1,-1 0-1,-1 1 1,1-1-1,-2 0 1,1 1 0,-3-1-337,-1 0 1,-1 2 0,-2 0 0,-2 2 0,-1 1 0,-2-1-335,-1-1 0,-5 1 0,-3 1 1,-4-1-1,-5 0 0,-2-1-251,0-2 1,-1-1 0,1 1 0,-1-1 0,0-1 0,1 0 13,-1-2 1,-4-4 0,-1 2 0</inkml:trace>
  <inkml:trace contextRef="#ctx0" brushRef="#br1" timeOffset="82">24441 8268 8128,'4'-19'788,"1"2"1,6 1-1,1 4 1,3 2-348,-1 0 0,4 4 0,-2 1 0,5 1 0,4 2 0,2 2 0,2 3-441,2 3 0,2 2 0,4 2 0</inkml:trace>
  <inkml:trace contextRef="#ctx0" brushRef="#br1" timeOffset="83">22597 9693 8128,'-5'-5'297,"2"-1"1,2 3 0,0 3 0,-1 6 0,-1 7 0,1 5 0,1 6 0,1 4-1,0 2 1,1 1 0,1 0-99,1 1 1,4-2 0,-1 3 0,3-1-1,0-2-199,0-1 0,1-1 0,-1 0 0</inkml:trace>
  <inkml:trace contextRef="#ctx0" brushRef="#br1" timeOffset="84">22923 9730 10121,'-4'-9'8,"-1"0"1,-4 3 0,0 4 0,2 4 400,1 4 1,0 3-1,-3 0 1,3 0-1,3 1 1,2 3 0,1 2-1,1 3 59,2 1 0,3-2 0,6 0 0,1-3 0,1 1 0,0-2 0,1 2 31,1-1 1,-2-2 0,-2 1-1,-2-1 1,-1 1 0,-2-2-786,-1 0 1,-4-2 0,1 1 0,-3 2 0,-3 0 0,-3 0 0,-3 1-535,-4-1 1,-1 2 0,-5-3 0,0 1-1,-3 0 1,2-2 0,-3 0 0</inkml:trace>
  <inkml:trace contextRef="#ctx0" brushRef="#br1" timeOffset="85">22877 9646 8072,'9'-18'1031,"1"3"1,2 3 0,1 2-1181,2 4 0,-3-1 0,4 4 0,0 1 0,3 1 149,3 1 0,5 0 0,7 0 0</inkml:trace>
  <inkml:trace contextRef="#ctx0" brushRef="#br1" timeOffset="86">21694 11341 8072,'0'-13'741,"0"1"-444,0 0 1,1 6 0,2 4 0,4 5 0,0 8 0,0 5 0,-2 7 0,-1 4-1,-2 5 1,0 4 0,-2 3 170,0 2 0,-5 2 0,-1-2 0,-1-2 0,1-1 0,3-1 0,2 0-420,1-3 1,0 2-1,0-3 1</inkml:trace>
  <inkml:trace contextRef="#ctx0" brushRef="#br1" timeOffset="87">22197 11462 7955,'-1'-9'3276,"-2"5"-2810,-3 7 0,-3 3 0,-1 7 1,-2-1-1,-4 1 0,-1-2 1,-2 0-518,0-2 1,4-1 0,0-1 0,2-1 0,2-2 0,0-2 0,2-2 0,1-3-132,1-4 1,3-1 0,4-2 0,0-3 0,0-2 0,2-4-1,3-1 388,5-2 1,5-1-1,1 3 1,2 1 0,3 2-1,2 3 194,1 2 1,-3 6 0,3 3 0,-1 3 0,-2 3 0,-2 4 418,0 5 0,-5 3 0,-2 7 0,-5 3-85,-4 2 1,-7 5-374,-5 2-667,-9 2 1,-6 1 0,-5 2-1334,-2 1 1,-2-2-1,15-18 1,-1 1 1638,2 0 0,1 0 0,-1 0 0,1-1 0,-13 24 0,-1-4 0,0-1 0,-1-2 0</inkml:trace>
  <inkml:trace contextRef="#ctx0" brushRef="#br1" timeOffset="88">22421 11890 10631,'0'-9'655,"2"3"0,3 3 1,5 1-1,4 0 0,3-1-220,4 1 1,0-3 0,3 0 0,4-1-1,4-1 1,6 1-436,0 1 0,0-3 0,-1 2 0</inkml:trace>
  <inkml:trace contextRef="#ctx0" brushRef="#br1" timeOffset="89">22681 11499 7906,'10'-9'0,"-5"-4"288,-2 1 1,1-4 0,-1 4 0,-1 0-1,-1 2 1,-1 1 0,0-1 0,0 1 0,-1 1-1,-2 2 1,-4 3 120,-5 2 1,1 2-1,-4 2 1,-2 4-1,-1 4 1,-1 6 0,-2 4-1,-2 4-98,-1 5 1,1 0-1,-3 5 1,2 1-1,1 2 1,3 3-1,0 1-165,1-1 0,5 0 0,1-4 0,4-2 0,3-3 0,3-5 0,2-4-7,1-6 1,5-3-1,4-8 1,7-3-1,5-3 1,8-5-1,7-8-128,3-7 1,-16 6-1,0-1 1,0-1-1,-1-1 1,0-1 0,-1 1-1,1-2 1,-1-1-1,-2 1 1,0-1 0,-1 0-1,-1 0-36,14-21 0,-4 1 0,-4 3 0,-6 0 1,-6 3-1,-6 3-305,-3 2 1,-7 5 0,-5 4 0,-8 3 0,-6 6 0,-3 4-1310,-1 4 1,-6 10 1453,0 5 0,-4 5 0,5 1 0</inkml:trace>
  <inkml:trace contextRef="#ctx0" brushRef="#br1" timeOffset="90">21927 11648 8007,'-31'10'114,"0"3"1,0 1-1,2 5 1,-1 0-1,-2 3 1,0 2 100,0 0 0,1 0 0,4-5 0,2 1 0,4-4 0,5-2 0,3-5 19,3-2 0,6-6 0,4-2 1,6-6-1,5-6-145,5-5 1,2 1 0,1-8 0,3-1 0,3-2-1,2-2 30,1-1 0,-4 0 1,0 4-1,-1 2 0,-3 3 1,-4 4-13,-3 2 0,-8 0 1,-6 4-1,-9 4 1,-6 5-164,-5 5 0,-8 3 0,1 4 1,-1 2-1,-1 0 0,1 3 134,1 0 0,-1-3 0,9 2 1,2-3-1,5-1 0,3-2-21,4-1 1,3-5 0,7-1 0,6-6-1,5-6 1,7-4-125,6-5 0,1-3 1,4-4-1,0-1 1,-1-1-1,-1-1 108,-4 1 0,-1-1 0,-9 3 0,-4 5 1,-6 3-1,-5 5 0,-6 3 71,-7 5 0,-11 3 0,-7 6 1,-7 4-1,-6 6 0,-1 6-336,-1 4 1,5 2 0,0 3 0,5 2 223,6 2 0,4-2 0,5 4 0</inkml:trace>
  <inkml:trace contextRef="#ctx0" brushRef="#br1" timeOffset="91">23054 11927 8001,'-6'-5'546,"3"-4"0,4 3 0,6-3 0,5 4 0,5 3 0,1 1 273,1 1 0,3 0 0,1 0 0,5 1-608,7 2 0,6 2 0,5 5 0</inkml:trace>
  <inkml:trace contextRef="#ctx0" brushRef="#br1" timeOffset="92">23677 11732 9222,'-6'1'126,"0"1"1,-1 2 0,-1 0 0,-2 1-1,1-1 1,-1 1 0,-2-3 0,0 0-93,0 1 1,2-2-1,1 1 1,0-4-1,2-4 1,2-4-1,1-1 876,2-2-774,1 1 1,5 0 0,2-2 0,2 1 0,2-1 0,0 2 78,3-2 1,-2 4 0,3-1 0,0 2 0,-2 3 0,1 0 0,-1 1 8,-1 2 1,0 2 0,-2 1 0,-1 1 0,-1 2-1,-3 4-88,0 4 0,-3 4 1,2 5-1,-3 1 1,-3 4-1,-3 2 0,-4 1-96,-2 0 1,1 0 0,-5 0-1,1 0 1,-1 0-75,1 0 1,0-5 0,-2-1-1,3-2 1,1-3 0,1-1-1,2-4 378,1-1 1,2-3-160,1-2 0,5-2 0,0-5 0,5-2 0,3-4 0,4-3-311,-1-3 0,5-3 1,1 0-1,4-2 1,2 0-1,-2-2-14,0-2 1,0 5 0,0-4 0,2 0 0,-1 2 0,-2-1 172,0 2 0,0 0 1,-2 2-1,-1 3 0,-5 1 1,-3 0 269,-1 4 1,-6 0 0,-1 5 0,-6 1-118,-2 5 0,-4 2 0,-1 5 0,2 2 0,0 4 0,-1 2 1,0 0 304,0 1 0,5 3 0,2-1 1,1 1-1,2-1 0,1-1 18,1 1 1,1-6-1,2 2 1,3-1 0,2-3-1,3 1-654,1-3 1,-1-1 0,4 0-1,-1-1 1,0 0 0,-1 1-3133,-1-1 2457,-2 0 1,-5 0 0,-1 1 0</inkml:trace>
  <inkml:trace contextRef="#ctx0" brushRef="#br1" timeOffset="93">24273 11434 7995,'-15'-26'538,"-1"4"1,5 2 0,-1 10 0,1 3-1,2 2-129,0 3 1,3 6-1,4 6 1,4 9-1,5 8 1,2 7 0,4 5-1,5 6-205,-8-21 1,1 0 0,0 2 0,-1 0-1,0 2 1,-2 0 0,0 0 0,-1 1 0,0 0-1,-1 0 1,-1 0 0,-1 1 0,0-1 0,-2 0-1,0-1 1,-2 0-440,0 0 1,-2 0 0,-2 0 0,-2 0 0,-2 0 0,-3 0 0,-1 1 0,-1-1 0,-3 1 0,-2 0 0,-1 0 0,-3 0 0,-1-1 0,-1-1 165,-2-1 1,-1-2-1,-4 1 1,-1-2-1,-1 0 1,-1 0-1</inkml:trace>
  <inkml:trace contextRef="#ctx0" brushRef="#br1" timeOffset="94">21880 11024 8167,'0'-13'524,"0"-1"1,-1 0-116,-2 4 1,-2 10-1,-5 11 1,-3 7-1,-2 10 1,-4 11 0,8-15-1,1 2-205,-3 6 1,1 0 0,-2 4 0,1 2-1,-1 4 1,0 2 0,0 0 0,0 1 0,0 1-1,1 2 1,1 0 0,0 1 0,2 1 0,2 0-1,1 1 1,1 0-853,2 0 1,1 0 0,0-1 0,2 0 178,0-1 1,2 1 0,4-2 0,2-1 0,1 2 0,0-1 0</inkml:trace>
  <inkml:trace contextRef="#ctx0" brushRef="#br1" timeOffset="95">9637 2244 8199,'0'-6'1124,"0"0"0,4 0-862,2 0 1,3-1 0,3 4 0,1 0 0,1 0 0,0-1 0,1 2 0,0 1 0,1 1-621,-1 0 1,0 0 0,1 0 0,-1 0-1,-2 1 1,-1 1 357,-2 2 0,3 3 0,2-2 0</inkml:trace>
  <inkml:trace contextRef="#ctx0" brushRef="#br1" timeOffset="96">9758 2086 9743,'-5'-5'746,"-3"3"-337,5-4 1,0 5-1,3 1 1,0 5-1,0 4 1,0 1 0,0 1-1,1 3-153,2 0 0,2 2 1,4 3-1,-2 2 0,-1 1 1,1 0-1,2-1 0,0 1-256,0-1 0,1 3 0,-1-1 0</inkml:trace>
  <inkml:trace contextRef="#ctx0" brushRef="#br1" timeOffset="97">10121 2095 9131,'-8'-9'175,"1"-1"0,4 1 0,2-1 0,1-2 234,0 0 1,1-4-1,2 3 1,3-1-1,0 0 1,0 1 0,0-1-1,0 3 110,1 0 1,-1 3 0,3 1 0,0 2-493,1 1 0,-4 0 1,0 5-1,0 3 1,1 2-1,-1 2 0,0 2 1,0 3-9,0 2 0,-4 3 1,3 1-1,-2-1 1,0 1-1,-1 0-191,-1 3 1,-5-2 0,-2 2 0,-3-3 0,0 0 0,0-2-112,-1-1 0,-2 0 0,0-4 1,0-3-1,1-2 0,-1 0-220,0-2 1,0-1-1,2-4 1,1 0 828,0 0 0,3-4 1,3-2-1,2-3 0,1 0-80,0 0 1,4-1 0,3 1 0,1 1 0,1 2 0,2 1-323,1 1 0,-2 3 1,4-2-1,-2 2 0,2 2 1,-1 1-1,2 2 0,-2 2-1563,1 1 1,2 1 1542,0 1 1,1 1 0,2-1 0</inkml:trace>
  <inkml:trace contextRef="#ctx0" brushRef="#br1" timeOffset="98">10503 1918 8209,'-7'-8'3020,"1"2"-2523,0 1 0,1 6 0,2 3 0,2 2 0,1 2 0,0 2-110,0 3 1,0-3-1,0 3 1,1-3 0,2-1-1,3 1 1,2 0-1,2 0-203,-1 0 1,0 1 0,1-5 0,-1 2 0,0 2 0,-1-1-245,-1 0 1,1 1 0,-3-1-1,0 0 1,-1 0 0,0-2-343,-1-1 0,0 3 1,-3 4-1,-1-2 1,-2-1-1,-5 1-145,-3 1 1,0-1 0,-4 1 0,2-2 0,0 0 0,1-1 362,-1 0 1,-3 1-1,1-1 1</inkml:trace>
  <inkml:trace contextRef="#ctx0" brushRef="#br1" timeOffset="99">10437 1974 8209,'4'-16'804,"-1"2"0,-1 0 0,-1 3-149,-1 1 0,4 4 1,3-1-1,3 1 0,4 1 164,0 2 0,6 1 0,5 0 0,4-1-568,5 1 0,4 0 1,9 2-1</inkml:trace>
  <inkml:trace contextRef="#ctx0" brushRef="#br0" timeOffset="100">12542 326 20653,'0'-6'-547,"0"-1"1,1 1 0,1 0 0,1 0 0,0-1 0,1-2-104,2 0 0,-1 3 0,-2 0 0,-1-2 1,0 0 1253,1-1 1,0 3-1,-3-1 1,-1 1-1,-2 1-220,-3 2 0,-3 7 0,0 5 0,0 6 0,-2 3 0,0 4 0,-1 3 0,-1 2-299,0 1 0,2 4 0,-1 1 0,2 1 0,1-1 0,2-2-346,1-4 1,4-3 0,-1-5 0,3-2 0,3-1 0,3-4 40,2-2 1,3-1 0,1-3 0,4-3-1,1-2 1,2-1 70,-1 0 0,-2-5 0,-2-3 1,0-5-1,-3 0 0,-1-2 269,-4 1 1,-2 1-1,-4-1 1,-2-1-1,-3 2 1,-6 1-777,-2 3 1,0 0-1,-1 4 1,1 0 0,1 2 409,2 1 0,5 2 1,0 0-1</inkml:trace>
  <inkml:trace contextRef="#ctx0" brushRef="#br0" timeOffset="101">12868 335 14967,'0'-14'-458,"-4"0"0,0 6 580,-1 2 1,2 2-1,-2 3 1,0 0 0,1 1-1,-1 4 204,3 3 1,1 6 0,2 3 0,2 2-1,4 0 1,1 1 0,1-1 0,1 0 56,-1-3 0,0 3 0,2-3 0,0 0 0,1 0 0,0-2-379,-2-2 0,-1 3 1,1-2-1,-2 0 1,-1-2-1,-2-1-473,0 1 1,-3-1 0,-7 0 0,-3 1 0,-4-2 0,-3-1 0,-1-2-625,-2-1 1,3-1 0,-1-3 371,0 0 0,2 0 0,1 0 0</inkml:trace>
  <inkml:trace contextRef="#ctx0" brushRef="#br0" timeOffset="102">12868 326 12805,'0'-13'672,"0"1"0,1 1-345,2 0 1,-1 3 0,4 1-1,1 2 1,2-1 0,1 2-1,2 0 1,5 2 0,4 1-1,4 1-1966,5 0 1,4 4 1648,3 2 1,0 7 0,0 1 0</inkml:trace>
  <inkml:trace contextRef="#ctx0" brushRef="#br0" timeOffset="103">13296 559 12805,'0'-10'403,"0"1"1,4 4 0,2 1 0,4 1 0,1 0 0,2 0-266,2 2 1,3 1 0,4 1-1,-1 2 1,0 0 0,-1-1 0,2 0-1,-1 0-1777,-2 1 1,-1 0 1547,-3-3 1,3 4 0,-3 1 0</inkml:trace>
  <inkml:trace contextRef="#ctx0" brushRef="#br0" timeOffset="104">13473 410 12805,'-8'-4'1638,"1"-3"0,3 4-1092,4 3 0,0 5 0,0 7 0,0 2 0,1 2 0,1 2-1093,1 2 1,5-1 0,-3 4 0,1 1 0,0 0 0,1 1-822,2-1 1,0 2 1334,0-5 1,1 1-1,-1-3 1</inkml:trace>
  <inkml:trace contextRef="#ctx0" brushRef="#br0" timeOffset="105">13706 503 12805,'5'-23'-236,"3"4"1,-2 0 0,3 3 644,0 3 1,-3-1-1,0 3 1,1-1-1,1 0 1,-1 2 0,-2 1-1,0 0 634,0 3 1,-1-1 0,2 4-1102,1 1 1,1 2-1,1 4 1,-2 5-1,-1 6 1,0 2-1,-1 3 1,-1 2 15,-3 2 1,-1 1-1,0 2 1,-1 2 0,-3 0-1,-2-1-505,-2-3 1,-4 1 0,-2-5 0,1 0 0,-2-2 0,2-4 100,-1-2 0,2-4 1,1-3-1,0-3 0,-1-2 700,0-1 0,6-1 1,3-2-1,2-3 0,1-2 1,1-3 196,2-1 1,3 2 0,6-3 0,1 3 0,2 0-1,1 2-210,2 2 0,-1-1 0,0 4 0,-3 1 1,0 2-1,-2 3-1061,2 3 1,-4 2 0,2 2 0,-2 2 440,-4 0 1,2 1-1,-3-4 1</inkml:trace>
  <inkml:trace contextRef="#ctx0" brushRef="#br0" timeOffset="106">14218 326 12805,'-10'-14'-687,"2"4"1014,2 3 1,1 5 0,2 0-1,-3 4 1,0 4 0,1 2-1,1 3 1,2 0 0,1 2-1,1 2 219,0 1 0,4 2 0,2 0 0,2-2 0,2 0 0,-1-1-256,0 0 0,1 1 0,-1-2 0,0-1 1,0 2-1,-2-2-364,-1 1 0,-4 2 1,1-1-1,-2 0 0,-1 0 1,-1-2-385,-2-2 1,-3 3 0,-6-2 0,-1 0 0,-1-2 0,-2-2-363,2-2 1,-3 2 0,4-4 0,-1 0 445,1 0 1,0-5 0,4-4 0</inkml:trace>
  <inkml:trace contextRef="#ctx0" brushRef="#br0" timeOffset="107">14227 317 12805,'1'-15'1036,"2"3"0,3 1-793,3 2 0,0 4 0,0 1 1,1 1-1,0-1 0,1 2 0,4 1 1,1 2-1883,4 3 1,4 1 1472,-3 4 0,5 4 1,-2 2-1</inkml:trace>
  <inkml:trace contextRef="#ctx0" brushRef="#br0" timeOffset="108">14460 708 12805,'-5'-5'1638,"-3"0"0,6-3-1170,3 2 0,1 2 0,7 3 0,2-1 0,2-2 0,4 2 0,1 1-936,0 1 1,2 0 0,0 0-1,-1 0 1,-2 0 0,-3 0 0,-2 0-189,-2 0 1,-5-1-1,-3-2 1,-5-2 0,-5-2 270,-4-2 1,-4 1-1,0-4 1,-1 2 0,-1 0-1,2 1 1040,0 0 0,5 0 1,-1 2-1,4 1 0,3-1-109,1-2 0,2 1 0,5 1 0,4 2 0,4 1 0,6 1-518,4 2 0,2 1 1,6 0-1,1 0 29,1 0 0,1 0 0,-5 0 0</inkml:trace>
  <inkml:trace contextRef="#ctx0" brushRef="#br0" timeOffset="109">15074 372 13859,'10'0'2215,"-5"1"-2143,-2 3 0,-2 1 1,-1 4-1,-1 0 1,-3 1-1,-5-1-106,-2 0 1,-2 0 0,1-2 0,-1-1 0,-1 0 0,1-1 0,2-1-1,0-3-377,2-1 0,0-1 0,0-3 0,3-3 0,3-3 309,2-3 0,1 0 0,0 1 0,1-4 0,2-2 1,2 1-1,1 0 0,1 3 207,0 0 0,1 2 0,0 3 0,0 0 0,-2 3 0,1 3 144,1 2 0,2 2 0,-1 2 0,0 4 0,1 6 0,-1 5 37,0 6 1,0 3 0,-3 1 0,-3 0 0,-3 0 0,-3 0-827,-3 0 0,-4 0 0,-1-1 1,-3-2-1,0-1 0,-3 0-2737,0 0 3044,2-3 1,-2 1 0,2-3-1</inkml:trace>
  <inkml:trace contextRef="#ctx0" brushRef="#br0" timeOffset="110">15354 419 12805,'-7'2'801,"2"4"1,0 7-1,0 3-750,-2 3 0,-2 1 1,0 0-1,1 2 0,1-1 1,1-2-1,2 0-353,2 0 1,1-1-1,2 1 1,2-2 0,3-1-1,3-5 439,0-4 0,0 1 0,1-5 0,-1-1 0,0-1 0,2-2 0,0-2 0,1-4 168,0-5 0,-3-2 1,-2-6-1,-1-1 1,-2-1-1,-2-1-715,-1 0 0,-5-2 1,-3 4-1,-1 1 1,-2 3-1,-2 5 0,0 3 1,1 2 277,0 4 1,2-2 0,0 0 0</inkml:trace>
  <inkml:trace contextRef="#ctx0" brushRef="#br0" timeOffset="111">15884 354 12805,'0'-15'274,"1"3"1,2 5 134,4 0 1,-1 5-1,2-1 1,4 2-1,1 1 1,4 0 0,0 1-1,3 1-321,1 1 0,-1 5 1,2-3-1,-4 1 0,-1 0 1,-2 2-372,-2 0 1,-1 1 0,-2 0-1,-2 1 1,-2-1 0,-3 1 136,-2 3 0,-1-2 0,-1 4 0,-2-1 0,-3 1 1,-2 0 263,-2 0 0,1 2 0,0-1 0,-1 0 0,2 1 1,1-3 126,1 0 1,4 1-1,-1-2 1,2-2-1,1 0 1,1 1 0,2 0-1,3 1-537,2 0 0,6-3 0,0 3 0,2-4 0,-1-2 0,1 0-364,-2 0 1,3-2-1,-4 0 1,1-1 0,-1-2 491,-2-1 0,0-1 0,-2 0 0</inkml:trace>
  <inkml:trace contextRef="#ctx0" brushRef="#br0" timeOffset="112">15922 624 12805,'-15'-9'1049,"6"2"-503,6 1 0,3 3 0,3-2 0,4 1 0,5 2 0,7 1-445,5 1 1,8 1 0,4 2 0,4 3-73,3 2 1,4 2 0,5-1 0</inkml:trace>
  <inkml:trace contextRef="#ctx0" brushRef="#br1" timeOffset="113">12439 1164 8455,'7'-4'-17,"-2"-2"324,-1-3 1,0 1 0,-2 1 0,1 1 0,-1-2 0,-1 0 0,-1-1 0,0-1-1,0 1 2438,0 0-2833,0 4 0,-1 1 1,-2 8-1,-2 3 1,-2 5-1,-2 7-127,-1 5 0,-1 3 0,0 0 0,0 2 0,-1 2 0,0 3 200,2-1 1,0 2 0,1-3 0,1-1 0,2-2 0,3-5 0,2-5 0,1-3 140,0-4 0,4-1 0,2-3 0,2-2 0,1-3 1,2-2 157,1-1 1,0-1-1,2-2 1,0-3-1,-3-3 1,-1-3-191,0 0 0,-5-5 0,-2 2 0,-2-2 0,-1 2 0,-1 1-711,-2 1 1,-2 6-1,-5-2 1,0 4 616,-2 3 0,-7 1 0,-5 1 0</inkml:trace>
  <inkml:trace contextRef="#ctx0" brushRef="#br1" timeOffset="114">12840 1164 8406,'5'-9'617,"-1"-1"1,-4 1 0,0 0-359,0-1 1,-1 5-1,-2 2 1,-3 3 0,-3 3-1,0 4 1,0 5 3,-1 3 0,-2 7 0,0 2 0,0 2 0,3 1 0,2 2-228,0-1 0,5 0 1,-1-3-1,2-3 1,1-3-1,1-4 1,2-2-1,5-3 148,3-1 1,1-3 0,6 0 0,2-2 0,-1-2-1,1-2-69,-1-3 1,-4-4-1,0-4 1,-3-1 0,-3-1-1,-2 1-627,-3-1 0,-1-2 0,-4 2 1,-3 2-1,-5 1 0,-4 1 513,-5 3 0,-7-2 0,-8 3 0</inkml:trace>
  <inkml:trace contextRef="#ctx0" brushRef="#br1" timeOffset="115">13268 1443 8942,'-5'-4'2467,"1"2"-2058,4-4 1,1 4-1,2-1 1,3 2-1,3 1 1,4 0 0,2 1-1,3 1-767,0 1 1,2 0 0,1-3 0,2 1 0,-1 1 0,1 1 357,-2-1 0,3-1 0,-1-1 0</inkml:trace>
  <inkml:trace contextRef="#ctx0" brushRef="#br1" timeOffset="116">13417 1266 8411,'-5'0'3276,"1"1"-2730,4 2 0,0 4 0,0 5 0,0 3 0,0 1 0,0 2-593,0 1 1,0 2-1,0-1 1,1 1-1,1 4 1,2 2 0,1 1 46,2 0 0,2-4 0,0-1 0</inkml:trace>
  <inkml:trace contextRef="#ctx0" brushRef="#br1" timeOffset="117">13734 1350 8116,'0'-19'593,"3"4"0,1 0 0,0 2 0,1 1 0,-1-1-180,0 1 1,3-1-1,-3 4 1,0 0 0,1 0-1,-1 2 1,1 2-140,0 1 0,2 1 0,2 3 0,0 1-191,1 2 0,-1 2 0,-1 5 0,-1 2 1,0 1-1,-1 2-63,-1 1 0,-1 5 0,-4 1 1,0-1-1,-1 1 0,-3 1-424,-5 1 1,-2-4-1,-3 2 1,-1-2-1,1-3 1,-3-1 42,0-4 1,2-2-1,2-3 1,0-2-1,1-1 1,1-2 547,0-1 1,2-5 0,1-2 0,1-2 0,4-2 358,2 1 0,5 3 0,3 1 0,2 1 0,2 0 0,3 1-349,0 0 0,1 0 1,1 4-1,0 1 1,-1 2-1,1 2-1836,-1 1 1,-2 1 1070,2 1 1,1 5 0,2 0 0</inkml:trace>
  <inkml:trace contextRef="#ctx0" brushRef="#br1" timeOffset="118">14106 1238 12167,'-4'-14'274,"3"0"135,-8 9 1,7 1 0,-3 5 0,0 3 0,1 5-153,0 2 1,1 4-1,3-1 1,0 0-1,0 2 1,1-1-34,2 1 1,1-2 0,3 2 0,-1-3 0,1 0 0,-1-1 0,0 0 0,0-1 61,-1 1 1,4-1 0,-4 1 0,0-2 0,-1 0-789,0-1 0,-3-3 0,2 1 0,-3 0 0,-2 1-318,-1 1 1,-7-2 0,1-1 0,-3 0 347,-1-1 1,2 3 0,-2-2-1</inkml:trace>
  <inkml:trace contextRef="#ctx0" brushRef="#br1" timeOffset="119">14059 1238 9642,'0'-9'1092,"3"0"0,2-1 0,0 1-683,2 0 1,2 1-1,3 0 1,1 2-1,2 0 1,2 1 0,4 1-1,4 0 157,2 1 1,-1 1-567,1 5 0,-5 3 0,5 3 0</inkml:trace>
  <inkml:trace contextRef="#ctx0" brushRef="#br1" timeOffset="120">14395 1555 8153,'5'0'641,"0"0"1,-2 0 0,3 0-233,3 0 1,4-3-1,1 0 1,2 0-1,-1-1 1,2 1 0,0 0-1,-1 0-103,0 0 0,-4 0 0,3 2 0,-2-1 0,-2-1-306,0 1 0,-2-3 0,0-1 0</inkml:trace>
  <inkml:trace contextRef="#ctx0" brushRef="#br1" timeOffset="121">14469 1415 9761,'0'-9'409,"0"0"1,1-1-1,2 2 1,3 1-1,4 1 1,1-1 0,3 1-1,0 1 921,3 1 0,4 1-1330,4 3 0,2 0 0,1 0 0</inkml:trace>
  <inkml:trace contextRef="#ctx0" brushRef="#br1" timeOffset="122">15074 1248 8161,'1'-7'3276,"2"1"-3199,-2 4 0,0-1 1,-5 6-1,-1 2 1,-2 2-1,-1-2-391,-2-1 0,1 2 0,1-2 0,1 0 0,0 0 0,0-1 328,-1-2 1,0-6 0,0-1 0,3-2 0,1-1 214,2-1 0,1 1 0,1-1 0,0-2 0,0 0 0,1 1-10,2 0 0,-1 5 0,4 0 0,2-1 0,0-1-102,1 2 1,0 2 0,1 4 0,-1 0 0,0 1 0,2 2 100,1 3 0,-2 4 1,4 1-1,-3 2 1,0 2-1,-3 0-60,0 0 1,-4 2 0,-1-1 0,-2 2-1,-1 0 1,0 1-638,0-1 0,-4 0 0,-3-1 0,-4-2 0,-5 2 0,-1 0-2798,-2 2 2869,0-1 1,-3-3-1,-2-2 1</inkml:trace>
  <inkml:trace contextRef="#ctx0" brushRef="#br1" timeOffset="123">15307 1136 8334,'5'-4'1685,"2"-4"-1139,-3-5 0,0 6 0,-2 7 0,1 6 0,0 5 0,0 5-420,0 2 1,4 5 0,-1 4 0,-1 4 0,-1 1 0,-1 1 0,1 1 0,0 1-127,0 1 0,4 1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5T22:51:12.210"/>
    </inkml:context>
    <inkml:brush xml:id="br0">
      <inkml:brushProperty name="width" value="0.09071" units="cm"/>
      <inkml:brushProperty name="height" value="0.09071" units="cm"/>
    </inkml:brush>
    <inkml:brush xml:id="br1">
      <inkml:brushProperty name="width" value="0.12095" units="cm"/>
      <inkml:brushProperty name="height" value="0.12095" units="cm"/>
    </inkml:brush>
  </inkml:definitions>
  <inkml:trace contextRef="#ctx0" brushRef="#br0">13510 5382 8489,'5'-4'28,"0"-1"1,-3-2-1,2 1 1,-1-1-1,0-2 1,1 1-1,1 1 1,2 1 226,2-2 0,0 4 1,0 0-1,1 1 1,-1 0-1,0 1 1,0 1-1,1 1-256,-1 0 0,0 1 1,1 1-1,0 1 1,1 0-1,2 0 1,-2 0-1,0 0 44,-2 2 1,1-4-1,2 2 1,0-1-1,0 0 1,1 1-1,-1-1 1,0-1 53,-2-1 0,2 0 0,1 1 0,-1 1 1,1 1-1,0-1-84,2-1 1,-3-1 0,2 1-1,1 2 1,-1 0 0,2-1 28,-2-1 1,4-1 0,-2 0 0,1 0 0,2 0 0,-2 0 0,1 0 0,0 0 57,1 0 0,2-3 1,-3 0-1,1 0 1,1 2-1,0 1-105,2 0 0,1-3 0,-2 0 0,0 1 0,0 1 0,-1 1-30,-2 0 0,1 0 0,0 0 0,-1 0 1,1 0-1,-2 0 25,-1 0 1,2 3 0,-3 0 0,2-1 0,-1-1 0,-1 0 30,-2 3 1,3-3 0,-3 2 0,0-2 0,2-1 0,-2 1 0,1 1 0,-2 1 69,2-1 0,-3-1 0,4-1 1,-2 0-1,-1 0 0,1 0-100,-1 0 0,4 0 0,-4 0 0,1 0 0,-1 0 0,1 1-14,2 2 1,-3-2 0,4 2 0,-1-2 0,1-1 0,-1 0 106,2 0 0,-2 0 0,0 0 1,2 0-1,-1 0 0,1 0 8,-2 0 0,0 0 0,1 0 0,0 0 0,0 0 0,1 0 0,-1 0-23,0 0 1,-1 0 0,3 0-1,-1 0 1,-3 0 0,1 0 0,-2 0-99,0 0 1,4 0-1,-3 0 1,2 0 0,0 0-1,-1 0-133,0 0 0,2 0 1,-2 0-1,0 1 0,0 1 1,-1 2 81,1-2 1,-3 2 0,2-1 0,1 0 0,-2 0 0,1 0 147,-3-1 1,3-1 0,-2-1 0,0 0 0,1 1 0,0 1 84,2 2 1,-3-1-1,3-3 1,-1 0-1,0 0 1,0 0-151,1 0 0,0 0 1,3 0-1,-2 0 1,0 0-1,0 0 0,2 0 1,1 0 24,-1 0 0,1 0 0,-1 0 0,2 0 1,1 0-1,1 0 36,-2 0 0,1 0 0,0 0 0,1 0 1,2 0-1,2 0 30,1 0 0,1-1 1,0-1-1,0-2 0,0 2 1,-1 1-106,-3 1 1,3 0 0,-3 0-1,0 0 1,-1 0 0,-2 0-25,1 0 1,0 0 0,-5 0-1,1 0 1,-1 0 0,1 0-41,2 0 1,-3 0-1,5 0 1,-2 0 0,-2 0-1,1 0 41,0 0 0,0 0 1,2 0-1,2 0 1,1 0-1,1 0 43,2 0 1,1 0 0,0 0 0,1 0-1,1 0 1,2 0 149,1 0 1,-3 0 0,1 0 0,-2 0-1,-1 0 1,0 0 0,-1 0-36,-2 0 1,1 0 0,-5 0 0,1 0 0,0 0 0,0 0-167,-2 0 0,3 0 0,0 0 1,-1 0-1,-2 0 0,-3 0-245,-3 0 0,2 0 0,-4 0 0,0 0 1,-2 0-1353,-1 0 1,-3 0 1347,1 0 0,-1 4 0,3 2 0</inkml:trace>
  <inkml:trace contextRef="#ctx0" brushRef="#br1" timeOffset="1">3184 6480 17917,'11'-4'224,"0"-2"1,2-1-175,2 1 0,-1-2 0,3 4 0,-1 0 0,0-1 0,2 1 0,1-1 1,3-1-1,3 0 145,2 1 1,2-2-1,1 3 1,2-1-1,0 0 1,1 1-1,-1 0 1,1 1-82,0-1 1,0 3 0,3-2 0,-2 2 0,1 0 0,0-1 0,0-2 0,-1 2-64,2 1 1,-3 1 0,1 0 0,0 0-1,0-1 1,0-1 0,1-1 35,2 1 0,-3 0 0,-1 0 0,0-1 0,-1 1 0,1 1 0,-1 0-80,0-2 1,0 2 0,-2-4 0,2 2-1,0 0 1,1 1-52,-3 1 1,2-2-1,0 0 1,0 0-1,1 0 1,0 0-28,2 0 0,-2 2 0,1 0 0,2-1 0,0-1 0,1 1-36,0 1 0,0 1 0,1 0 0,-1 0 0,0 0 0,0 0 0,1 0 32,-1 0 1,-1 0-1,-1 0 1,-2 0 0,1 0-1,-2 0 1,0 0 45,-2 0 1,0 0-1,0 0 1,1 1-1,-1 1 1,0 1 81,1-1 0,-4-1 0,3-1 1,1 0-1,0 0 0,2 0-20,0 0 0,1 0 0,3-1 1,1-1-1,0-1 0,1 0-18,2-1 0,0 3 0,-1-3 0,4 1 0,1 0 0,2 0 39,-1-2 0,-1 3 0,0-3 0,4 1 0,1 1 0,0 0 0,-1 0-41,-1 1 1,-2 1 0,1 0 0,-1-2 0,1 0 0,-2 1 0,1 1-50,0 1 0,-1 0 0,5 0 1,0 0-1,1 0 0,0 1 9,-1 2 0,-23-2 0,0-1 0,-1 2 0,1 1 0,0-1 0,0 0 0,0 0 1,-1 1-1,26 2-34,-1-2 0,1 1 1,-5 0-1,-2 1 0,-3-1 1,-3-2 91,0-1 1,-3-1-1,-2 0 1,-3 1-1,-3 1 1,-2 1-1,-2-1 1,-2-1-117,-1-1 1,-2 0-1,-3 0 1,-1 0-1,-1 0 1,0 0-217,-1 0 1,-1 0 0,-2 0 0,-1 0-1,0 0-931,1 0 1,-4 0-1784,0 0 2991,-4 4 1,6-3-1,-2 3 1</inkml:trace>
  <inkml:trace contextRef="#ctx0" brushRef="#br0" timeOffset="2">13845 8249 8217,'10'0'0,"-1"-1"0,0-2 225,0-3 0,4-1 0,-1 0 0,1 1 0,-1 1 0,2 1 0,-1-1 0,2 1 0,-1 0 0,3 2 6,0 1 0,2-3 0,0 1 0,3 0 0,3 0 0,1 0 0,1 1 0,0 1-227,2 1 0,1 0 1,-2 0-1,-1 0 0,2 0 1,1 0-1,1 0 0,-1 0 82,-1 0 0,1 0 1,0 0-1,-1 0 0,1 0 1,-1 0 24,0 0 1,-2 0 0,-1 0-1,-1 0 1,1 0 0,1 0 81,1 0 0,0 0 0,-1 0 0,1 0 0,0 0 0,-1 0-158,-2 0 0,2 0 1,-2-1-1,2-1 1,1-1-1,0 1 1,-2 0-22,-1-2 0,3 3 1,-1-2-1,3 2 1,0 0-1,-1-1 29,-1-1 0,0 0 0,1 3 0,1-1 0,2-1 0,0-1 0,1 1 121,0 1 1,-2 1 0,2 0 0,1 0 0,-1 0 0,1 0-10,-1 0 1,-1 0 0,-4 0 0,0 0 0,0 0 0,0 0-58,0 0 0,-1 0 1,-2 0-1,-1 0 0,0 0 1,-1 0-85,-1 0 1,3 0 0,-3 0 0,-1 0-1,-2 0 1,0 0-157,0 0 0,-1 0 0,1 0 0,0 0 1,-1 0-1,1 0-54,-1 0 1,0 0 0,-1 0 0,-2 0 0,1 0 0,-2 0-41,-2 0 1,2 0-1,-2 0 1,0 0-1,-2 0 1,-1 0-43,1 0 1,-1 0 0,0 0 0,1 0 0,-1 0-1,0 0 108,1 0 1,-1 1 0,0 1 0,0 1 0,1 0 167,-1 1 1,-3-3 0,0 2-491,2-2 1,-4 3 0,-2 3 491,-4 1 0,-3 1 0,-5 1 0</inkml:trace>
  <inkml:trace contextRef="#ctx0" brushRef="#br1" timeOffset="3">14637 11648 15225,'9'0'-202,"0"1"0,1 1 0,-1 1 0,0-1 0,1-1 1,-1-1-1,0 0 323,0 0 1,1 3-1,-1 0 1,0-1 0,1-1-1,-1-1 1,0 0 0,1 0-1,-1 0 92,0 0 1,4 0-1,-1 0 1,0 0-1,2 0 1,1 0-1,2 0-198,-1 0 1,4 0 0,-1 0 0,1 0 0,-1 0 0,0 0-41,-1 0 1,1 0 0,1 0 0,0 0-1,2 0 1,-1 0 31,-2 0 1,1-3-1,1 0 1,1 1 0,-2 1-1,0 1 1,0 0 23,1 0 0,-1 0 0,2 0 0,-2 0 0,0 0 0,1 0 0,-2 0 11,2 0 0,-3 0 1,-3 0-1,2 0 0,0 0 1,2 0 72,-1 0 1,4 0 0,0 0 0,-1 0 0,-2 0 0,0 0-46,0 0 1,-1 0 0,2 0 0,1 0 0,1 0 0,1 0-16,0 0 1,2 0 0,-4 0 0,1 0-1,0 0 1,1 0 27,0 0 0,-2 0 0,2 0 0,-3 0 1,1 0-1,-1 0 0,1 0-43,-2 0 0,1 0 0,-2 0 0,1 0 0,0 0 0,-1 0-64,1 0 0,0 0 0,-1 0 0,1 0 1,0 0-1,2 0 25,1 0 1,0-3 0,-4 0 0,2 1 0,1 1 0,0 1 0,0-1 42,-1-2 0,-1 2 0,2-2 0,1 2 1,-2 1-1,0 0 45,-1 0 0,2 0 0,1 0 0,0 0 0,0 0 0,0 0-38,2 0 1,-3 0 0,2 1-1,-2 1 1,2 1 0,0-1-11,0-1 0,2-1 0,0 1 0,1 1 0,0 1 0,-1-1 67,1-1 0,1-1 0,1 0 0,-1 0 0,1 0 0,0 1 331,0 2-368,-4-2 0,3 3 0,-3-4 1,1 0-1,-2 0 0,1 0 31,0 0 0,-3 0 0,0 0 0,-2 0 0,-2 0 0,-3 0-402,-1 0 1,0 0-1,-4 0 1,1 0-1340,-1 0 1,-3 0 545,0 0 1,-4 5 0,1 1 626,-2 2 1,-1 6-1,0 0 1</inkml:trace>
  <inkml:trace contextRef="#ctx0" brushRef="#br1" timeOffset="4">2989 12756 12509,'0'-6'85,"1"0"0,2 2 0,3 3 1,2 2-1,2 2-14,-1 0 0,3 1 1,2-1-1,0-1 1,3-1-1,2-1 1,1 0-1,4-1 118,3-2 0,-1 1 0,5-5 0,-1 1 0,2 0 0,4 0 0,3-1-2,1-2 1,0 3-1,1 0 1,4 0 0,-2-1-1,1 2 1,-3 0 0,3 1-178,1 0 0,-3 1 1,4 3-1,-1-1 1,-3-1-1,-1-1-23,1 0 1,-4 2-1,3 1 1,-1 0 0,-1 0-1,0 0 1,3 0 121,-1 0 0,2 0 1,-4 0-1,2 0 0,1 0 1,0-1 69,0-2 0,2 2 0,2-3 0,1 1 1,1-1-1,0 0-67,2 0 1,-23 0-1,0 1 1,24 0-1,-24 2 1,-1-1-1,1 1 1,-1-1-1,0 0 1,1 1 50,24-1 0,-24 0 0,0 0 0,24-1 0,1 0 0,-26 1 0,1 0 0,1 1 0,-1-2-42,1 1 1,0-1 0,-1 2-1,-1 0 1,0-1 0,1 0 0,0 0-1,-1 1 1,2-1 0,-1 1 0,1 0-1,-1 0-151,26 0 1,0 1 0,-7 0-1,-2 0 1,-4 0 0,-2 0-356,-2 0 1,-5 0-1,-4 0 1,-4 1-1,-3 1 1,-3 1-1,-2 0-669,-6 1 0,1 2 968,-4 7 0,-2-3 1,0 4-1</inkml:trace>
  <inkml:trace contextRef="#ctx0" brushRef="#br0" timeOffset="5">13408 16024 8360,'-6'0'1616,"2"0"-1151,4 0 0,1 3 0,2 0-219,4-1 0,2-2 0,2-2 0,2-1 0,-1 1 1,1 1-1,0 0 0,2-1-233,1-1 0,-1 0 1,-1 3-1,1 0 1,-2 0-1,1 1-310,1 2 237,-4-2 1,6 4 0,-4-3 0,2 1 0,1 0 0,1 0 28,-2 0 0,3 1 0,-2-4 0,1 0 0,2 0 0,-1 0 70,1 0 1,0 0-1,-2 0 1,0 0 0,-2 0-1,2 0 1,0 0 59,2 0 1,0 0-1,-2-1 1,0-2 0,-2 0-1,2 1-52,0 1 0,-1 1 1,-1 0-1,2 0 1,2 0-1,1 0-27,2 0 1,0 0 0,-3 0-1,2 0 1,2 0 0,1 0-17,2 0 1,-3 3 0,1 0-1,0 0 1,-1-2 0,1-1 92,-1 0 0,2 3 0,3 0 0,0-1 0,-1-1 0,-1-1 25,-1 0 0,-1 0 0,4 0 0,0-1 0,0-1 1,0-1-1,0 1-35,0 1 1,0 1-1,1 0 1,1 0-1,1 0-67,-1 0-52,-1 0 1,0 0 0,1 0 0,2 0-1,1 0 44,2 0 1,0 0 0,2 0 0,-1 0 0,2-1 0,1-2 0,3 0 47,1 1 0,0 1 0,0 1 0,1 0 0,-1 0 0,0 0-12,2 0 1,-3 0 0,2 0 0,-1 0 0,1 0-1,-1 0-17,2 0 1,0 0 0,1 0-1,-2 0 1,0 0 0,-1 0-5,-1 0 0,4 0 0,-4 0 1,1 0-1,-2 0 0,1 0-33,1 0 0,2 1 0,-1 1 0,-2 1 1,1 0-1,-1-1-1,3 1 1,-3-2 0,2 2 0,0-2 0,3 0-1,1 1 1,2 1 15,-1-1 0,1-1 0,1 0 0,0 1 1,0 1-1,1-1-9,-25-1 1,0 0-1,25-1 1,-26 0-1,1 0 1,1 0-1,0 0 1,1 0-1,0 0 1,1 0-1,-1 0 48,1 0 1,0 0 0,-1 0 0,-1 0 0,2 0 0,1 0 0,0 0 0,-1 0 0,2 0 0,-1 0 0,1 0 0,-1 0 29,1 0 0,1 0 0,-2 0 1,1 0-1,0 0 0,0 0 0,0 0 1,0 0-1,1 0 0,0 0 0,0 0 1,0 0-75,0 0 1,1 0 0,-2-2-1,1 0 1,-1 1 0,1-1-1,-1 1 1,1 0 0,0 1 0,-1-1-1,1 1 1,-1 0-388,1 0 0,0 0 0,-3 0 0,0 0 0,-2 0 0,1 0 0,23 1 0,-1 1 383,-2 1 0,-6 5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5T22:51:11.953"/>
    </inkml:context>
    <inkml:brush xml:id="br0">
      <inkml:brushProperty name="width" value="0.12095" units="cm"/>
      <inkml:brushProperty name="height" value="0.12095" units="cm"/>
    </inkml:brush>
    <inkml:brush xml:id="br1">
      <inkml:brushProperty name="width" value="0.09071" units="cm"/>
      <inkml:brushProperty name="height" value="0.09071" units="cm"/>
    </inkml:brush>
  </inkml:definitions>
  <inkml:trace contextRef="#ctx0" brushRef="#br0">10205 4032 18407,'9'0'0,"0"0"129,1 0 0,2 0 0,1 0 0,1-1 0,0-2 0,0 0 0,0 1 0,0 1 0,-1 0 73,-1-2 1,1 2 0,1-2 0,0 2-1,2 1 1,-1 0 0,0 0 0,-1 0-84,1 0 0,-3-3 0,3 0 0,2 1 0,0 1 1,-1 1-1,0 0 0,0 0 0,2 0-75,0 0 0,1 1 0,0 1 0,-2 1 0,1-1 0,-1-1 0,3 0-55,0 2 1,-1-2 0,0 2-1,1-1 1,0 0 0,2 1 58,-1 0 0,-1-1 0,1 0 0,1 1 1,-1-1-1,-2-1 22,0-1 1,-1 0 0,1 1 0,0 1 0,-1 1 0,1-1 0,1-1 0,1-1 28,4 0 1,0 0 0,2 0-1,2 0 1,1 0 0,1 0-67,0 0 1,4 0 0,-2 0 0,1 0 0,-1 0 0,1 0-40,-1 0 0,-5 0 0,2 0 1,0 0-1,-1 0 0,-1 0 2,0 0 0,1 0 0,1 0 0,1 0 0,0 0 1,1 0 0,-1 0 1,0 0-1,-2 0 1,1 0 0,1 0-1,0 0-4,1 0 0,0 0 1,3 0-1,-1 0 1,1 0-1,1 0 56,2 0 0,0 0 1,1 0-1,3 0 0,-1 0 1,0 0 59,-1 0 0,-2 0 0,0-1 1,1-1-1,-1-1 0,-2 1 0,-1 1-80,-2 1 0,3 0 1,-5 0-1,-1 0 0,0 0 1,0 0-1,2 0-90,1 0 1,-2 0-1,3 0 1,1 0 0,1 0-1,2 0 2,-1 0 0,3 0 0,2 0 1,-1 0-1,0 0 0,0 0 75,0 0 1,0 0-1,4 0 1,-3 0 0,1 0-1,-1 0 30,3 0 1,3 0 0,2 0 0,-3 0 0,-1 0 0,-3 0 2,2 0 0,-3 0 0,2 0 0,-1 0 1,1 0-1,-2 0-35,-1 0 0,1 0 0,-3 0 0,3 0 0,0 1 1,2 1-65,2 1 0,2 3 1,0-2-1,1 1 0,-2 0 1,0-1-1,2 1 52,1 0 1,-2 0 0,-1 3 0,-2-3 0,-2 0 0,0 0-1,-2 1 44,1 0 1,-1 1 0,4-3 0,1 0 0,2 1 0,0-1 7,3 1 1,-4 1-1,4-2 1,0 1 0,-25-2-1,1 0 1,0 0-1,0 0-91,1 1 1,0-1 0,1-2 0,0 1 0,0 1 0,0 0 0,-1 0 0,0 0 0,0 0 0,0 0 0,-2 0 0,1 1-38,24 3 1,1-3-1,-5 0 1,-5-1 0,-3 0-1,-2-1 114,-3-1 1,1-1-1,-4 0 1,-1 0 0,-2 0-1,-2 0-181,-1 0 0,-5 0 0,2 0 0,-2 0 0,-2 0 0,1 0-259,0 0 0,-4 0 1,0 0-1,-1 0 0,-1 0 1,2 1-1,-2 2-256,1 0 1,1 3-1,-2-3 1,-2 0 0,0 1-165,-2 2 1,4 3 0,2 0 0</inkml:trace>
  <inkml:trace contextRef="#ctx0" brushRef="#br0" timeOffset="1">5866 5708 27295,'0'-10'-3277,"0"4"3270,0 0 0,1 3 0,2-2 0,2-1 0,1 2 0,1 0 0,0 2 371,1 1 0,1 1 0,1 0 0,-1 0 0,0 0 0,2 0 0,0 0 0,1 0 0,1 0-79,0 0 0,-2 0 0,2 0 0,0 0 0,-1 0 0,0 0 0,1 0-114,-1 0 1,4 0 0,-3 0-1,1 0 1,0 0 0,0 0-1,0 0 1,-1 0-8,1 0 0,1 0 0,-1 0 0,-1 0 0,2 0 0,-2 0-210,1 0 1,1 0 0,-1 0-1,-1 0 1,2 0 0,-2 0 8,1 0 1,1 0 0,-2 0 0,2 0 0,0 0 0,1 0 312,0 0 1,-5 0-1,2 0 1,0 0-1,0 0 1,1 0-277,-1 0 0,1 0 0,-3 0 0,2 0 0,2 0 0,0 0 0,1 0 0,-2 0 0,0 0 0,1 0 0,-1 0 0,-1 0 0,2 0 0,-1 0 0,3 0 0,-3 0 0,2 0 0,-1 0 0,1 0 0,-1 0 0,2 0 0,0 0 0,2 0 0,-1 0 0,-2 1 0,0 1 0,0 1 0,2 0 0,1-3 0,-1 0 0,0 1 0,-2 1 0,0 2 0,0-2 0,2-1 0,1-1 0,-1 0 0,1 0 0,-1 0 0,1 0 0,0 0 0,-1 0 0,2 0 0,1 0 0,0 0 0,1 0 0,1 0 0,-3-1 0,2-1 0,0-2 0,0 2 0,-1 0 0,2-1 0,-2 2 0,3-2 0,-2 2 0,0 0 0,0-1 0,0-1 0,2 0 0,-2 3 0,0 0 0,0 0 0,-1 0 0,0 0 0,2 0 0,-1-1 0,-2-1 0,0-2 0,-3 2 0,-1 1 0,2 1 0,-4 0 0,1 0 0,-3 0 0,-2 0 0,0 0 0,-1 0 0,0 0 0,1-1 0,-1-1 0,0-1 0,0 1-820,1 1 1,0-2 0,2 0 0,0 1 452,-1 1 0,0 1 1,-2 0-1</inkml:trace>
  <inkml:trace contextRef="#ctx0" brushRef="#br1" timeOffset="2">15279 5708 8560,'3'4'-73,"0"-4"263,0-4 1,1-3-1,0 1 1,1-1-1,2-1 1,1-1-1,2 2 1,-1 2-1,1 0 152,3 0 1,1 3-1,4-2 1,-2 3-1,0 0 1,1-1-1,3-1 1,3 1-293,1 1 1,-3 2 0,4 1 0,1 1 0,1 0 0,2 0 0,1 1-102,1-2 1,3 2-1,-3-1 1,0-1 0,1-1-1,1 0 1,2 1 142,-1 1 0,1 0 0,4-3 0,1 0 0,0 0 0,-1 0 71,1 0 1,2 0 0,2 0 0,-1 0-1,-2 0 1,-1 0-48,2 0 1,-1 0 0,4 0 0,-3 0 0,1 0 0,-1 0-82,2 0 1,-2 0-1,-1 0 1,0 0-1,0 0 1,1 0 18,3 0 1,-3 0-1,2 0 1,-1 0-1,1 0 1,0 0-2,4 0 0,-2 0 0,5 0 1,-1 0-1,0 0 0,1 0-11,0 0 0,1 1 1,-2 1-1,0 2 1,-2-1-1,0 0-4,-3 0 0,0 1 1,0-2-1,-1 1 0,-4 0 1,-1 0 56,-2 0 1,0 1-1,-1-3 1,-2 1 0,-3 1-1,-2-1-134,-1-1 1,-4 2 0,-2 0 0,-4-1-1,-1-1 1,-2-1-685,-2 0 1,-1 0-1,-2 1 1,-1 1-1028,0 1 1750,-4 0 0,0 2 0,-5 0 0</inkml:trace>
  <inkml:trace contextRef="#ctx0" brushRef="#br0" timeOffset="3">3156 6909 14053,'-3'-10'-1015,"0"1"0,1 0 1,2-1 1560,3 1 0,-1 1 0,3 1 0,1 0 0,-1 1 0,2 0 0,1 0 0,2 4 0,-1-1 0,0 2 0,3 1 0,2 0-148,5 0 1,6-4 0,-1 1 0,4 1 0,3 1 0,5 0-209,3-2 1,3 2 0,5-3 0,-1 1 0,2 0 0,3 1-119,-24 1 0,2 1 1,-2-2-1,1 1 1,2-1-1,-1 0 0,0 1 1,-1 0-1,1 1 1,-1-1-1,1 1 1,0-1 7,0 0 1,1-1-1,2 2 1,-1-1-1,0-1 1,-1 0-1,1 0 1,-1 1-1,0-1 1,0 0-1,0 0 1,0 0-13,1-1 0,0 1 1,-1 1-1,0-1 1,0 2-1,-1-1 1,0 0-1,-1 0 1,0 0-1,-1-1 1,0 1-1,0 0 1,25 0 111,-2 1 1,3 0-1,-2 0 1,-1 0-1,2 0 1,-1 0 0,-1 0-48,-1 0 1,-2 0 0,-2 0-1,1 0 1,1 0 0,2 0-63,2 0 0,-3 0 0,5 0 0,-26 0 0,0-1 0,0 0 0,0 0 0,0-1 0,-1 1-24,1 0 1,-1 0-1,0 0 1,1 0 0,0 0-1,1 0 1,-1-1 0,0 1-1,24-3 1,0 1-160,-2 0 0,-3 0 1,-3 2-1,-5-1 1,-5-1-1,-3 1-705,-3 1 0,-6 1 0,-3-1 1,-4-1-823,-4-1 1,-6 0 1004,-4 3 0,-4 4 0,-5 1 0</inkml:trace>
  <inkml:trace contextRef="#ctx0" brushRef="#br0" timeOffset="4">2011 3985 22859,'15'-4'189,"-4"-2"0,-3-2-84,-2 2 1,-3 1 0,1 3 131,0-1 0,1 0 1,4 3-1,2 0 0,0 0 1,2 0-1,2 0 0,2 0-282,0 0 1,5 3-1,0 0 1,-2-1 0,0-1-1,-1-1 1,0 0-1,3 0 0,-2 1 0,1 1 0,-1 1 0,-1-1 0,-1-1 1,1 0 62,-1 3 0,-2-3 0,-1 2 0,2-2 0,1 0 1,0 1 8,1 1 1,-4 0 0,1-3 0,0 1 0,1 1-1,0 1 1,-2-1 20,2-1 0,-1-1 1,1 0-1,-2 0 1,2 0-1,0 0-63,2 0 0,0 0 0,-1 0 0,1 0 0,1 0 0,0 0 1,2 0 71,-1 0 0,-1 0 0,2 0 0,2-1 1,1-1-1,0-1-27,0 1 0,2 0 0,1 0 0,-1-1 0,-1 1 0,-1 0 51,1-1 1,0 2 0,-1-3-1,-1 2 1,-1 0 0,-2-1-109,-2 1 1,3 1-1,0 0 1,-1-1-1,1-1 1,0 1 0,-1 1-110,-2 1 0,3 0 0,0-1 0,-2-1 1,0-1-1,0 1 95,1 0 0,-1 2 0,2 0 0,-3 0 0,1 0 0,1 0 0,1 0 30,-2 0 0,3 0 1,0 0-1,1 0 1,1-1-1,1-1-67,-1-1 0,2 0 0,-3 3 1,1 0-1,-2 0 0,1-1-43,0-2 0,0 2 1,2-2-1,-3 2 0,1 1 1,-1 0-302,0 0 362,3 0 1,-6 0-1,4 0 1,0 0-1,-1 0 57,-1 0 0,3-3 0,-3 0 1,0 1-1,-1 1 0,2 1 1,1-1-7,2-3 1,-2 3 0,-1-2 0,1 2 0,-1 1 0,1 0 0,-1 0-8,-1 0 1,3-3 0,-2 0 0,0 1 0,0 1 0,0 1-4,0 0 0,2 0 0,-2 0 1,-1 0-1,2 0 0,-1 0-10,0 0 1,-1 0 0,0 0 0,2 0 0,1 0 0,-1 0-9,-2 0 0,3 0 0,-2 0 1,1 0-1,1 0 0,-1 0-4,1 0 0,-3 0 1,2 0-1,-1 0 0,0 0 1,0 0 35,-2 0 0,1 0 0,1 0 0,0 0 0,0 0 0,-3 0 37,0 0 0,2 0 0,0 0 0,-1-1 1,1-1-1,0-1 5,-2 1 1,0 1-1,0 1 1,0 0 0,2 0-1,-1 0-62,-2 0 0,3 0 0,0 0 0,0-1 0,-1-1 0,1-2 20,-1 2 0,-1 1 1,1 1-1,1 0 1,-1 0-1,-3 0 1,-1 0-32,-2 0 1,1 0-1,2 0 1,1 0 0,0 0-1,0 0-13,3 0 1,-2 0-1,1 0 1,-1 0-1,-1 0 1,-1 0 0,1 0 26,0 0 1,-1 0 0,1 0 0,-1 0 0,2 0 0,1-1 99,1-2 0,-1 2 0,-1-2 0,1 2 0,0 1 0,1 0 10,1 0 0,-3 0 1,4 0-1,0-1 1,-1-1-1,1-1-92,-1 1 1,0 1-1,3 1 1,1 0 0,-2 0-1,0 0 0,-2 0 1,1 0 0,2 0 0,-1 0 0,0 0 0,0 0 29,-1 0 1,-2 0 0,2 0-1,0 0 1,-2 0 0,1 0 46,-2 0 1,-1 0 0,-2 0 0,1 0-1,0 0 1,2 0-60,1 0 0,1 3 0,-3 0 0,2-1 0,0-1 0,-1-1 22,1 0 0,3 0 0,-2 1 1,1 1-1,1 1 0,2-1 23,1-1 0,-1-1 0,-1 0 0,-1 1 0,2 1 1,2 2 42,2-2 1,1-1 0,-2-1 0,2 0 0,0 0 0,1 0-1,-1 0 19,0 0 1,-1 0 0,-2 0-1,2 0 1,2 0-20,1 0 0,2 0 1,-3 0-1,1 0 0,-1 0 1,-1 0-1,-1 0 78,1 0 0,-6 0 0,2 0 0,-1 0 0,0 0 0,1 0-105,0 0 0,-3 0 1,-2 0-1,1 0 0,-1 0 1,0 0-1,-3 0-238,0 0 0,-2 0 1,-2 0-1,-1 0 0,-2 0 1,-2 0-658,0 0 1,-2 3 0,0 1 0,0 1-1,-3 2 1,2 6 0,-3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30T20:23:11.470"/>
    </inkml:context>
    <inkml:brush xml:id="br0">
      <inkml:brushProperty name="width" value="0.09086" units="cm"/>
      <inkml:brushProperty name="height" value="0.09086" units="cm"/>
      <inkml:brushProperty name="color" value="#FF0000"/>
    </inkml:brush>
  </inkml:definitions>
  <inkml:trace contextRef="#ctx0" brushRef="#br0">7663 13287 8464,'6'5'-21,"0"-3"151,1-4 0,-1-2 1,0-4 122,1 2 0,2 3 1,3-2-1,1 1 1,2 1-1,1 0 1,2-2-1,0 1 1,1-1-1,0 1-79,-1 0 0,2 1 0,1 3 1,0-1-1,0-1 0,0-1 1,0 0-1,0 2 0,0 2-109,-1 3 0,-4-2 0,1 3 1,0 0-1,0-1 0,0 1 1,1-1 16,1 1 0,-4 1 0,1-2 0,0 0 0,2 1 0,-1-1-103,-1 0 28,1 4 1,-2-6-1,3 3 1,-2 0-1,0-1 1,0 1 14,2 1 0,0-4 1,1 1-1,0-2 1,-1-1-1,2 0 1,1 0 47,0 0 1,5 0-1,-1 0 1,2-1-1,2-1 1,1-2-14,1-2 1,0 4-1,-2-1 1,1 1-1,1 0 1,-1-1-81,-1 1 1,2-2 0,0 1 0,-1 1-1,0 1 1,0 0 10,1-3 1,0 2 0,-4-3 0,-1 1-1,-1 1 1,1 0 39,0 0 1,2-3-1,0 2 1,0 1 0,-1 0-1,0 0-2,1 1 1,-5 0-34,5-1 0,-4 1 1,2-3-1,-1 1 1,0 0-2,-1 0 1,2 3-1,-5-3 1,1 1-1,0 0 1,0 1-40,-2 1 1,3-2 0,0 0 0,0 1 0,0-1 0,0 1 0,0-1 1,0 0 0,-3 3 0,2 0 0,0 0 0,-1 0 0,1 0 38,-1 0 1,0 0-1,-1 0 1,2 0-1,0 0 1,-1 0 6,1 0 0,3 0 0,-3 0 0,-2 0-48,0 0 0,2-3 41,0 0 0,-1 0 0,-1 3 1,1 0-1,1 0 0,1 0 21,0 0 0,2 0 0,-3 0 0,2 0 0,2 0 0,0 0 403,-1 0-396,2 0 1,-3 0-1,3 0 1,1 0-1,0 0 1,-1 1 3,-2 2 0,2-2 0,-3 2 1,1-2-1,-2-1 0,1 1-84,0 2 0,1-2 0,2 2 0,-1-2 0,-2-1 0,2 0 64,1 0 1,1 0-1,0 0 1,1 0-1,1 0 1,1 0-1,-1 0 13,-1 0 0,2 0 0,1 0 1,0-1-1,1-1 0,-1-1 64,0 1 1,3 1 0,-4 1 0,0 0 0,0-1 0,0-1 36,-1-1 0,-1 0 0,-1 2 0,-1-1 0,1-1 0,0 1-8,0 1 1,3-3-1,-1 1 1,-2 0 0,-2 0-1,0 0-60,1 1 0,-2 0 0,-1 0 0,-1-1 1,0 0-1,1 0-101,0-1 0,-4 1 0,2 3 0,-1 0 0,-1-1 0,3-1-762,1-1 616,-3 0 0,2 3 0,-2 0 0,2 0 0,0 1 0,-1 1-351,-1 1 1,2 1 0,-1-2 0,-2 3 0,1 0 0,-1 2 492,-2 1 1,3-3 0,-7 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02T16:21:35.152"/>
    </inkml:context>
    <inkml:brush xml:id="br0">
      <inkml:brushProperty name="width" value="0.09071" units="cm"/>
      <inkml:brushProperty name="height" value="0.09071" units="cm"/>
    </inkml:brush>
  </inkml:definitions>
  <inkml:trace contextRef="#ctx0" brushRef="#br0">12700 7486 8325,'0'-9'454,"0"-1"0,0 1-45,0 0 1,1 0-1,1 2 1,1 1-1,0 0 1,1 0 0,3 0-1,1 2-273,1 2 1,1 1-1,-1 1 1,0 0-1,2 0 1,1 0-1,2 0 1,3 0-1,1 0 1,1 0-1,2 0 1,2 0-1,1 1 1,3 1-1,1 1 1,0-1-1,0 0 1,0 1 0,0 0-1,0-1 1,0-1-1,0-1 1,0 0-1,0 0 59,0 0 1,0 0 0,0 0 0,-1 0 0,0 0 0,0 0 0,0 0 0,1 0 0,0 0 0,0-1 0,0-1 0,0-1 0,0 0-1,0 2 1,-1 1 0,-2 0 105,1 0 0,1 0 0,0 0 0,-1 0 0,-2 0 0,0 0-252,-1 0 1,-1 4 0,2-1 0,0-1 0,-1 0 0,2 0 0,0 1 41,0-1 0,-3-1 0,1-1 0,1 0 0,-1 0 1,0 0-1,-3 0-8,0 0 0,-4 0 0,-2 0 0,1 0 1,-2 0-1,0 0 32,-1 0 0,-2 0 0,1 0 1,0 0-1,1 0-165,0 0 1,-2-1 0,-1-1-634,1-1 1,-4 0-138,0 3 1,-4-1 0,0-1 0,-4-1-2458,-4 0 2980,-2 2 1,-2 1 0,1 0 0</inkml:trace>
  <inkml:trace contextRef="#ctx0" brushRef="#br0" timeOffset="1">16936 7514 9112,'1'-6'587,"3"0"0,2 2-201,2 2 0,1 0 0,2 0 0,0-1 0,3 1 0,1 0-59,5-1 1,-1 2 0,7-2-1,2 2 1,3 0 0,1-1-1,2-2 1,3 2 0,3 1-1,2 1 219,2 0 0,2 0 0,4-1 0,0-1 0,-1-1 0,2 1-264,1 1 1,0 1-1,-26 0 1,1 0-1,25 0 1,-1-1-1,-3-1-136,0-1 0,-9 0 0,-3 3 0,-2 0 0,-4 0 0,-1 0-142,-2 0 1,-4 0 0,-4-1-1,-5-1 1,-1-3-598,-1 0 1,-3 3-1047,-2-1 1,-6 2 818,-1 1 1,-9 4 0,-5 1 0</inkml:trace>
  <inkml:trace contextRef="#ctx0" brushRef="#br0" timeOffset="2">5773 8287 8472,'4'-10'310,"2"1"0,2 0 0,3 0 0,0 2 0,1 2-126,0 1 1,-1 1 0,1 3-1,1 0 1,2 0 0,0 0 0,2 0-1,0 0 182,3 0 1,2 0 0,-1 0 0,4 0 0,2 0-1,1 0-45,0 0 0,3 0 0,1 0 0,1 0 0,2 0 0,2 0 0,0 0 0,0-1-5,0-2 0,4 1 1,-1-4-1,0 2 1,2 1-1,0-1-134,0-2 1,3 2-1,-3 0 1,3 0 0,2 0-1,1 0-86,0 0 1,-1 1-1,3 2 1,2-1-1,-26 0 1,0 1-1,1 0 1,-1 0-29,1 0 0,0 1 1,0 0-1,1 0 0,0 0 1,0 0-1,0 0 0,0 0 1,-1 0-1,1 0 1,1-1-1,-1 1 20,2-2 1,-1 0 0,0 2-1,-1-1 1,3 0 0,-1-1 0,1 2-1,-1-1 1,2 1 0,-1 0-1,1 0 1,-1 0-29,2 0 1,-1 0-1,-1 0 1,0 0 0,-1 0-1,1 0 1,-2 0-1,0 0 1,0 0 0,0 0-1,-1 0 1,0 0 8,1 0 0,-1 0 0,0 0 1,-1 0-1,26 0 0,-3-1 1,-3-1-1,-1-1-76,-3 1 1,-2 1-1,-7 0 1,-3-1 0,-3-1-1,-4 0-482,-2-1 0,-2 1 0,-3-2 0,-1 1 0,-4 1-604,-1-1 1,-5 3 0,-1-3 331,-1 0 1,-5 3 0,-4-4 0</inkml:trace>
  <inkml:trace contextRef="#ctx0" brushRef="#br0" timeOffset="3">7346 8901 8096,'-9'0'211,"0"0"1,5 3-1,4 0-29,5-1 0,6-2 0,3-2 1,0-2-1,3-1 0,0-1 1,3 0-1,0 0-194,2 2 0,3-2 1,-2 2-1,1 0 1,0 0-1,2 2 1,0 0-1,1 0-53,-1-2 1,-1 1 0,2 3 0,-2 1-1,2 1 1,-1 2 0,0-1 169,-2 1 1,3-3 0,-2 3-1,2-1 1,-1 0 0,0-1-1,-1-1-31,1-1 0,2 0 0,2 0 1,0 0-1,-1 0 0,-1 1-140,1 2 0,1-2 0,-2 3 1,-1-3-1,-2 0 0,-1 1 42,-1 1 0,5 0 1,-2-3-1,0 0 1,0 0-1,-1 0 90,3 0 0,-2 0 0,5 0 0,-2 0 0,-1 0 0,1-1 65,2-2 1,-2 1 0,3-4 0,-1 1 0,0 0 0,-1-1-17,-1 1 0,0-2 0,0 3 0,0 2 1,-2 0-1,0 0-134,0-1 1,-2 0-1,-1 3 1,1 0 0,0 0-1,-1 0 66,-1 0 1,3 0 0,-2 0 0,3 0-1,1-1 1,0-1 173,0-1 0,-3 0 1,-1 3-1,-2 0 0,-1 0 1,-1 0-77,-2 0 1,0 3 0,-1 0-1,-3-1 1,0 0-386,-3 1 0,-2-1 1,-2 3-1,-1 1 0,-1-2-1399,0 0 1,-2 2 1460,3-3 1,0 0-1,4-3 1</inkml:trace>
  <inkml:trace contextRef="#ctx0" brushRef="#br0" timeOffset="4">14283 9069 7916,'-9'0'111,"-1"-4"0,1-2 1,0 0-1,-1 0 57,1-1 1,3 2 0,0-1 0,-1 1 0,1 1 0,0-1 276,-1 0 1,2 3-520,-2-1 0,6 2 0,1 1 0,6 1 0,5 1 0,1 2 57,0 1 1,2 1 0,2 4 0,1-2 0,2-1 0,-1-1 16,1 1 1,3-1 0,1-1-1,0 0 1,2-1 0,0 1 198,0 0 0,0-1 0,3 1 1,0 0-1,1-1 0,1 0-174,1-2 0,0 2 0,-2 1 0,1-1 0,1 0 0,0-2-21,1-1 0,-2 2 0,3 0 1,0-1-1,-1-1 7,0-1 1,2 3-1,-2 0 1,0 0-1,0-2 1,-2-1 62,-1 0 0,2 0 0,0 0 0,-1 0 0,-1 0 0,-1 0-4,0 0 1,2 0 0,-1 0 0,-1 0-1,0 0 1,0 0-83,-1 0 0,-1 0 1,2 0-1,0 0 0,0 0 1,0 0-25,-1 0 1,0 0 0,-1 0-1,-1 0 1,0 0 0,0 0 75,0 0 0,-4-4 0,3 1 0,0 1 0,-1 1 0,0 1-19,1 0 1,-2 0 0,3 0 0,2-1 0,2-1 0,2-1-24,-1 1 0,2 1 1,0 1-1,0 0 1,1-1-1,0-1 43,2-1 0,1 0 0,1 2 1,-2-1-1,-1-2 0,2 2-67,4 1 0,-5-2 0,3 0 0,0 1 0,3 1 0,0 1-31,0 0 1,3 0-1,-3 0 1,2 0-1,1 0 1,2 0 72,0 0 1,2 0 0,2-1 0,-23 0 0,0 0 0,1-1-1,0 1 1,0 0 0,0 0 60,1 0 1,0 1 0,-1-2 0,1 1 0,2-1 0,1-1 0,0 1-1,1 0 1,1 0 0,-1 0 0,1 1 0,0-1-9,-1 0 1,0 0 0,-1 1 0,1 1-1,0-2 1,-1 1 0,1 0 0,0 1 0,1-1-1,0 1 1,0-1 0,0 0-92,0-1 0,-1 1 1,0-1-1,0 0 1,0 2-1,1 0 0,-1 0 1,1 0-1,0 0 1,1 0-1,0 0 1,-1 0-47,1 0 0,0 0 0,1 0 0,0 0 0,0 0 1,0 0-1,0 0 0,1 0 0,0 0 0,0 0 1,2 0-1,-1 0 77,2 1 0,1-2 1,-4 1-1,0-1 0,3 1 1,1-2-1,-1 1 1,1-1-1,-1 1 0,0-1 1,1 1-1,0-1 98,0 1 0,-1-1 1,-3-1-1,0 0 1,1 1-1,1 0 1,-1-1-1,0 0 0,0 0 1,0 0-1,-1 0 1,0 0-135,-1 0 1,0 0 0,0 2-1,-1 0 1,-1-1 0,-1 1 0,0 0-1,1 1 1,-1 0 0,1 0 0,-1 0-1,-1 0-962,0 0 1,-1 0 988,1-1 0,0 2 0,-2 0 0,-1 1 0,3-1 0,-1 1 0,2-1 0,-1 0 0,1 0 0,1-1 0</inkml:trace>
  <inkml:trace contextRef="#ctx0" brushRef="#br0" timeOffset="5">13734 10521 8472,'9'-8'330,"0"1"1,-1 1-1,0-2 1,-2 1-1,1 0 1,1 1-1,2-1 1,-1 1-1,0 1 216,1 1 0,-1 1 0,0 3 0,0 1 0,-2 1 0,-1 2-487,1 1 1,1-2 0,2 2 0,-1 0 0,1-2 0,2 0-1,1 0 1,2 0-8,1 1 1,-1-3 0,0 2 0,2-2 0,-1-1-1,1 0-33,-2 0 0,1 0 0,3 0 1,-1 0-1,1 0 0,1-1-34,1-2 1,-1 2 0,2-2 0,-3 2-1,1 1 1,1 0 10,0 0 1,1-1 0,-2-1-1,0-1 1,2 1 0,-1 1 58,-1 1 0,-3 0 0,1 0 0,-2 0 1,2 0-1,-2 0 11,2 0 1,0 0 0,1 0 0,2 0 0,1 0 0,-1 0-13,2 0 0,-3 0 0,3 0 0,-2 0 0,1 0 0,0 0 10,0 0 0,-2 0 1,2 0-1,-3 0 0,0 0 1,0 1-24,-1 2 1,-2-2 0,-1 2-1,2-2 1,1-1 0,-1 0 0,-1 0 1,1 0 0,-2 0 0,0 0-1,1 0 1,-1 0 5,0 0 1,1 0 0,-2 0 0,-1 0-1,2 0 1,-1 0 4,3 0 0,-3 0 0,2 0 0,-1 0 0,1 0 0,-1 0-16,2 0 1,0 0-1,2 0 1,0 0-1,-1 0 1,1 0-6,0 0 1,-1 0 0,1 0 0,-1 0 0,1 0-1,0 0-13,-1 0 1,0 1 0,-2 1-1,-1 1 1,-1-1 0,0-1-30,-1-1 1,3 0-1,-3 1 1,1 1-1,0 2 1,0-2 56,-1-1 1,4 2-1,-3 0 1,2-1-1,-2-1 1,1-1 73,-1 0 0,1 0 0,1 0 0,0 1 1,-1 1-1,1 1 104,-1-1 1,1-1 0,1-1-1,0 0 1,-3 0 0,1 0-141,-1 0 0,-1 0 0,1 0 0,0 0 1,-3 0-1,-1 0-55,0 0 1,-1 0 0,0 0 0,1 0-511,-1 0-1181,0 0-1616,-4 0 1814,0 0 1,-13 0 1462,-1 0 0,-2 0 0,1 0 0</inkml:trace>
  <inkml:trace contextRef="#ctx0" brushRef="#br0" timeOffset="6">17337 10586 7856,'9'-6'10,"0"1"1,1 1 0,-1 2 495,0 1 0,1 1 0,0 0 0,1 0 0,3 0 0,0 0-25,3 0 0,-2 3-330,4 0 0,-2 3 1,5-2-1,1 1 1,2 0-1,2 0-57,1 2 0,1-2 1,1 0-1,2 1 1,1-2-1,2 1 0,1 0 1,2 1 4,-1-1 1,0 3 0,0-4 0,0 0 0,2 1 0,0-1 28,1 0 1,2 1 0,-2-3 0,3 1 0,0-1 0,0-1 65,2-1 1,-2 0 0,3 0-1,2 0 1,-1 0 0,0 0 46,-4 0 0,3 0 0,-4-1 0,2-1 0,-2-1-193,-1 1 0,3 1 0,-3 1 0,2 0 0,1 0 29,2 0 1,-3 0 0,-1 0 0,2 0 0,0 0 0,4 0 62,0 0 0,-1 3 1,0 0-1,-1 0 1,2 0-1,0 0-17,2-1 0,-24 0 0,1 0 0,23 2 0,-2 1 0,-1 0 0,-4-1-176,-3 0 0,-1-1 1,-2-2-1,0 1 1,-1 1-1,-1-1-288,-4-1 0,-7-1 0,-2 0 0,-2 0 0,-3 0 1,-1 0-753,-4 0 1,-4-1 0,-2-1 272,1-1 1,-3 0 0,0 3 0</inkml:trace>
  <inkml:trace contextRef="#ctx0" brushRef="#br0" timeOffset="7">6443 12169 10775,'9'0'175,"-2"3"1,0 0 0,2 0 0,4-2 0,1-1 0,3 0 0,0 0 19,2 0 1,-1-1 0,1-2 0,1 0 0,0 1 0,2 1 0,-1 1 0,-3 0-82,-2 0 1,4 0 0,-4 0-1,1 0 1,-1 0 0,0 0-1,-2 1 1,1 1-6,-1 1 0,-1 1 0,1-4 1,1 0-1,-1 0 0,3 0 317,0 0-357,-2 0 1,2 0-1,-1-1 1,2-2 0,3-1-1,1 0 35,-1 0 1,-1 0 0,1 2 0,1-1 0,-1 0-1,1 0-62,0-1 0,0 1 0,-4 3 1,2 0-1,1 0 0,0 0 1,0 0 15,-1 0 0,-2-3 0,1 0 1,0 1-1,-1 1 0,1 1-16,-1 0 1,-2 0 0,-1 0 0,2 0 0,0 0 0,-1 0-49,0 0 0,-2 0 0,3 0 0,-3 0 1,1 0-1,-2 0 112,0 0 0,4 0 0,-2 0 1,0 0-1,1 0 0,0-1 15,2-2 0,-3 2 0,1-2 0,0 2 0,2 0 1,2-1-48,1-1 1,-1-2 0,2 3 0,-2-1 0,1 0 0,2 0 0,0-1 74,-1-1 0,4 3 0,-2-3 0,1 2 0,-1 0 0,-1 1 0,0 1-181,0 1 1,-1 0 0,-3 0 0,2 0 0,1 0 0,-3 0-128,-2 0 0,2 0 1,-2 0-1,4 0 156,-1 0 1,0 0-1,-1 0 1,0 1 105,3 2 1,-2-2 0,3 2 0,-2-2-46,1-1 1,3 0-1,-2 0 1,-1 0 0,2 0-1,0 0 201,2 0 0,0 0 0,0 0 1,-2 0-1,2 0 0,0 0 1,0 0-44,-1 0 1,-3 0 0,2 0-1,1-1 1,-1-1 0,-1-1-162,-1 1 1,-2 1 0,2 0-1,-4-1 1,-1-1 0,-1 1-1,-1 0-279,0-1 1,1 2-1,-2-2 1,-1 2-1,0 1 1,-1-1-870,-2-3 1,-1 3 0,1-2-2185,-1 2 2457,0 1 1,-3 0 0,-2 0 0</inkml:trace>
  <inkml:trace contextRef="#ctx0" brushRef="#br0" timeOffset="8">10233 14004 7854,'0'5'34,"1"-1"0,2-4 0,3 0 1,1-1-1,0-1 0,0-1 0,0 0 1,1-1-1,1 1-86,1 1 0,-2 0 0,-1 0 0,0-1 0,0 1 0,1 1 0,1 1 125,1 0 1,-1 0-1,0 0 1,2 0-1,1 0 1,4 0-1,0 0 1,1 0-1,-2 0 69,2 0 1,3 0 0,2 0 0,-1 0 0,-1 0 0,-1 0 0,2 0-70,1 0 0,-1 0 0,-1 0 0,1 0 0,0 0 0,0 0-24,-1 0 1,-1 0 0,2 0-1,0 0 1,-2 0 0,0 0 46,1 0 0,-3 3 0,-1 1 0,0 0 0,2 1-75,1 1 1,-1-3 0,1 2 0,-1 0 0,1-1 0,0 0-21,-1-2 1,4-1-1,1-1 1,0 0 0,0 0-1,0 0-24,0 0 1,0-1 0,-3-1 0,3-1 0,1 1 0,1 0 43,-2-1 0,3 2 1,-3-2-1,0 1 1,0 0 39,-3-1 0,3 0 1,-1 3-1,0 0 1,-1 0-1,2 0-26,1 0 0,-4 0 0,3 0 0,-1 0 1,1 0-1,-1 0 23,1 0 1,2 0 0,-2-2 0,1 0-1,0-1 1,2 1 38,2 1 0,-3-2 0,5 0 0,-2 0 0,0 0-48,-2 0 0,4-4 0,-4 4 0,0 0 0,0 0 1,0 0-19,-1 1 1,-1-2 0,-3 1 0,1 1 0,1 1 0,0 1-64,-2 0 1,1 0 0,0 0-1,0 0 1,0 0 0,0 0 36,2 0 0,-2 0 0,3 0 0,1 0 0,1 0 0,3 0-6,1 0 0,2 0 0,-2 0 0,3 0 1,2-1-1,1-1 32,0-2 0,-2 1 0,-1 2 0,1-1 0,0-1 1,-1 1 112,-3 1 0,1 1 1,-1-1-1,-2-1 1,-2-1-1,-3 1 26,-1 1 0,2 1 0,-4 0 0,0 0 0,-1 0 0,-2 0-67,1 0 0,0 0 0,-1 1 0,1 1 0,-1 1 0,0-1-228,-3-1 1,3-1-1,-2 0 1,0 0 0,1 0-265,-2 0 1,-2 3-1,1 0 1,0-1-1,-3-1 1,0 0-2889,2 2 3172,-3-1 0,4 2 0,-5-4 0</inkml:trace>
  <inkml:trace contextRef="#ctx0" brushRef="#br0" timeOffset="9">15633 14004 7832,'9'5'41,"-3"-1"1,1-4 0,0 0 0,1 0 115,1 0 0,2 0 0,0 0 0,3 0 0,-1 0 0,2 0 1,-1 0-1,3 0-207,0 0 1,2 0-1,-1 0 1,1 0 0,0 0-1,-1 0 1,2 0 12,2 0 1,-3 0 0,4 0 0,-1 0 0,1 0-1,0 0 143,3 0 0,-2 0 0,1 0 0,1 0 0,1 0 0,1 0 27,0 0 1,-1 0 0,1 0 0,1 0 0,1 0-1,1 0-43,-1 0 1,0 0 0,0 0 0,1 0 0,-1 0-86,-1 0 0,0-1 1,1-1-1,1-1 1,-2 1-1,-2 1-22,-2 1 0,3-4 0,3 0 0,-1 0 0,0 0 0,0 1-79,1-1 1,3 3 0,-3-2-1,0 1 1,0-1 0,1 0 106,2 1 0,0 0 0,2 0 0,-1-1 0,-1 1 122,1 1 1,-3-2-1,0 0 1,0 1 0,-1 1-1,0 1-36,1 0 1,-3 0 0,2 0 0,-1 0 0,0 0 0,1 0-86,-1 0 0,-1 0 0,-1 0 1,0 0-1,1 0 0,1 0 19,1 0 0,3 0 0,-2 0 0,1-1 0,2-1 1,2-2 7,4 2 1,-2 1 0,3 1-1,1-1 1,-2-1 0,2-1 12,-1 1 0,-3 1 0,2 1 0,-3-1 0,-2-1 0,-1-1 73,-1 1 1,1 1 0,2 1 0,0-1-1,0-1 1,1-1 46,-1 0 1,1 2 0,0 0 0,1-1 0,-3-1-125,0 1 0,3 1 0,3 1 0,-1 0 0,1 0 1,-2 0-62,1 0 0,-2 0 0,2 0 0,0 0 1,3 0-1,1 0 99,2 0 1,-3 0 0,2 0 0,2 0 0,2 0 0,1 0-315,-3 0 1,3 0 0,0 0 0,-1 0-1,1 0 1,-2 1-1412,-2 2 1,-2-2 1410,1 2 1,-1 3-1,6-1 1</inkml:trace>
  <inkml:trace contextRef="#ctx0" brushRef="#br0" timeOffset="10">12309 16769 7844,'-9'4'2154,"4"-3"-1773,5 2 1,5-1 0,4 0 0,0 2 0,1 1-289,-1-1 0,0-1 0,2-3 0,0 0 0,1 0 1,1 0 39,0 0 1,-1 0 0,3 0 0,2 0-1,0 0 1,2 0 0,-1 0-36,1 0 1,3 0 0,1 0 0,-1 0 0,3 0 0,0-1-45,1-2 0,3 2 1,-4-3-1,1 3 1,-1 0-1,-1-1 95,-1-1 1,0 0-1,-3 2 1,2-1-1,-1-1 1,-2 1-116,0 1 0,0 1 0,-1 0 1,1 0-1,-1 0 0,-2 0-133,0 0 0,-1 0 1,4 0-1,-1 0 0,1 0 1,-1 0 108,-3 0 1,6 0 0,-3 0 0,2 0 0,0 1 0,-2 1 9,1 1 0,0 0 0,-1-3 0,1 0 0,0 0 0,2 0 13,1 0 1,0 0 0,-4 0 0,1 0 0,-1 0 0,2 0 0,1 0 112,1 0 1,0 0 0,-1 0-1,2-1 1,1-1-70,1-1 0,2 0 0,2 2 0,1-1 0,2-1 0,0 1-67,1 1 0,1-1 1,-2 0-1,0-1 1,1 1-1,-1 1 4,0 1 1,2 0 0,-3 0 0,-1 0 0,-1 0 0,-1 0 34,0 0 1,1 0 0,0 0-1,0 0 1,-2 0 0,0 0 16,0 0 0,1 0 0,0 0 0,-1 0 0,1 0 0,0 0-26,0 0 1,3 0 0,1 0 0,0 0 0,2 0 0,-2 0 9,0 0 0,3 1 0,-1 1 0,2 1 0,1-1 0,1 1 38,-1 0 1,0-2 0,1 2 0,2-1 0,1 0 0,1 1-54,-1-1 1,6-1 0,0 0 0,2 1-1,1 1 1,-23-1 0,-1-2-28,1 1 1,1-1-1,0 1 1,0-2-1,0 1 1,1 0 0,0 0-1,0 0 1,1 0-1,0 0 1,0 0 0,0 0 18,0 0 1,0 0 0,1 0 0,1 0 0,-1 0 0,0 0 0,1 0 0,1 0 0,1 0 0,0 0-1,1 0 1,1 0 11,-1 0 1,0 0 0,4 0 0,0 0 0,-1 0 0,0 0 0,1 0 0,1 0 0,-1 1 0,0-2 0,0 1 0,-1-1 1,-1 0 1,0-1 0,5 2 0,-1-1 0,-1-1 0,-1 0 0,1 1 0,1-1 0,-1 0 0,1 1 0,-1 0 0,0 0 1,-1 0 0,-1 1 1,4-2-1,-1 1 1,1-1-1,0 1 1,0 0-1,1 0 0,-1 0 1,0-1-1,-2 2 1,0-2-14,-1 1 0,0-1 0,2 1 0,0-1 0,-1 2 0,0 0 0,0 0 0,-1 0 1,-1 0-1,1-1 0,-2 0 0,0 0-30,0 0 1,1-1 0,-2 0 0,1 1 0,-1 1 0,-1 0 0,0 0 0,0 0 0,-2 0 0,1 0 0,-1 0 0,-1-1-155,-1-1 1,-1 1 0,0 0-1,0 1 1,-1-2 0,-1 1-1,-1 0 1,0 1 0,25 0-1,-4-1-939,0-3 1,-4 3 0,-1-3 1092,-3 0 0,-4 0 0,5-2 0,-3 3 0,-1 2 0,0 1 0</inkml:trace>
  <inkml:trace contextRef="#ctx0" brushRef="#br0" timeOffset="11">4097 17672 8054,'-6'0'819,"0"-1"0,3-1 0,4-1 0,4 1-460,4 1 0,0 1 1,1 0-1,2 0 1,1 0-1,1 0 0,0 0-478,1 0 1,0 0 0,4 1 0,0 1-1,2 1 1,2-1 133,1-1 1,0-1-1,2 0 1,1 0-1,2 0 1,1 0 178,2 0 0,0 0 0,4 0 0,-2 0 0,2 0 0,2 0 55,3 0 1,-1 0-1,-3 0 1,1 0 0,2 0-1,0 0-114,-1 0 1,3 0 0,-1 0 0,2 0 0,1 0 0,2 0-11,0 0 1,1 0 0,0-1 0,2-1 0,1-1 0,-2 1-29,0 1 0,1 0 1,3-1-1,-25 0 1,0-1-1,1 1 1,1 0-1,-1 0 0,0 0-55,-1 1 1,0 0 0,1-1 0,1 0 0,0 0 0,-1 0 0,2 0 0,0 0 0,1-1 0,0 1 0,0-1 0,1 1-50,-1 1 1,0-2-1,-1 0 1,1-1-1,0 1 1,1 1-1,-1-1 1,0 0-1,0-1 1,1 1-1,0 0 1,0 0-1,1 0 1,-1 0-36,1 0 0,-1 0 0,1 1 1,1 1-1,0-2 0,0-1 1,1 1-1,1 0 0,1 0 0,0 0 1,0 0-1,1 0-2,1-1 1,0 1 0,-1 0 0,0 1-1,3 0 1,-1 0 0,0 1 0,1-1 0,-1 1-1,0-1 1,1 1 0,-1 0 123,1 0 1,0 1 0,1 0 0,0 0-1,1 0 1,1 0 0,0 0 0,2 0-1,0 0 1,0 0 0,0 0 0,1 0 48,-1 0 1,1 0 0,1 0 0,1 1-1,1 0 1,0 0 0,2 1 0,0-1-1,1 0 1,-1 0 0,1 0 0,0-1-71,-17 0 1,-1 0 0,1 0 0,16 2-1,0-1 1,-16 1 0,0-1 0,0 0 0,-1-1-1,1 1 1,-1 0 0,17-1 0,1 1 0,-1-1-1,0 0-117,1 0 0,0 0 0,-2 0 0,1 0 0,1 0 0,0 0 0,-2 0 0,1 0 1,-1-1-1,1 1 0,-2-1 0,0 0-216,-2-1 1,0 0 0,3 1 0,-1-1 0,-2 2 0,-1 0 0,-1 0 0,0 0 0,-1 0 0,0 0 0,-3 0 0,1 0-1366,-3 0 1,1 0 1638,3 1 0,-1-2 0,-4 0 0,1-1 0,3 1 0,1-1 0,0 1 0</inkml:trace>
  <inkml:trace contextRef="#ctx0" brushRef="#br0" timeOffset="12">15717 16890 7984,'-6'6'0,"0"0"701,2 2-270,-3-4 1,6 4 0,-2-2 0,2 2 0,2 2 0,2-2-68,3-2 0,0-2 0,3-4 0,2 0 0,1 0 0,3 0 0,-1 0 0,4-1 0,2-1 45,1-1 1,1-3-1,-2 3 1,0 1-1,2 1 1,-1 1 0,0 1-1,-1 2-269,2 3 1,3 2 0,-2 2 0,0-1 0,2 0 0,0 1 0,0-1-113,1 0 0,-3 1 1,1-1-1,0-1 0,-1-1 1,1-1-10,-1-2 1,-2 2 0,0-3 0,-4-1 0,-2-1-1,-1-1-80,1 0 0,-4-1 0,2-1 1,-4-2-660,-3-1-370,2 3 1,-7-1-1,3 6 270,-3 3 1,-1 2 0,0 1 0,1 0-2458,2-3 3265,2 2 0,8-7 0,2 3 0</inkml:trace>
  <inkml:trace contextRef="#ctx0" brushRef="#br0" timeOffset="13">3687 17570 8041,'14'-10'409,"-5"1"1,0-1-1,-4-2 1,1 0-1,-2 0 1,-1 2 0,0 1-1,-1-1 410,-1 1 0,-2 1 0,-2 2 0,-3 5-410,-3 6 1,-1 2-1,-2 9 1,-4 0-1,-2 3 1,0 2 0,-2 4-1,-2 2-223,-2 1 1,-3 4 0,-1 2 0,0 3 0,0 0 0,0 1-734,0 2 1,0-1 0,1 0 0,2-4 0,5-4 0,2-3-110,3-3 1,3-2-1,1-5 1,3 0 0,2-3 423,2-2 1,-3 1-1,2 1 1</inkml:trace>
  <inkml:trace contextRef="#ctx0" brushRef="#br0" timeOffset="14">3696 17560 8529,'4'-9'3276,"-1"0"-2842,0 8 1,-3 2 0,0 9 0,0 2 0,0 4-1,0 0 1,-1 1-529,-2-1 1,2-1 0,-3 4 0,3-1 0,1 0 0,0-2-635,0 0 1,0-5 0,0 2-1,1-3 183,3-1 0,1-3 0,4-4 1,-1-5-1,0-7 562,-2-4 1,-3-4 0,2-1 0,-1-3 0,-2-3 0,-1-1 528,-1 1 0,0-5 0,-1 1 0,-2-2 0,-2 0 0,-1 4 0,0 5 0,-1 3 0,-2 3 0,-1 5 0,-3 3 0,-2 3 0,-3 0 0,-7 6 0,-5 6 0,-7 1 0,-4 1 0,-5 2-1612,-2 1 1,-1-2 1065,23-4 0,-1 1 0,1 0 0,-1 0 0,-1 1 0,1-1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02T16:21:35.168"/>
    </inkml:context>
    <inkml:brush xml:id="br0">
      <inkml:brushProperty name="width" value="0.09071" units="cm"/>
      <inkml:brushProperty name="height" value="0.09071" units="cm"/>
    </inkml:brush>
  </inkml:definitions>
  <inkml:trace contextRef="#ctx0" brushRef="#br0">2579 5568 10049,'4'-5'211,"-2"-3"0,5 4 1,0 0-1,1 0 0,1 1 1,1 0-1,-1 0 37,0 1 1,1-2 0,0 0 0,1 2 0,2 1 0,-2 1 0,-1-1 0,0-1-119,-1-1 0,0 0 0,2 3 0,0 0 0,3 0 0,-1-1 0,1-1 0,1-1-45,2 1 1,-1 1 0,1 1-1,-2 0 1,2-1 0,-1-1-143,0-1 1,1-1 0,-1 4 0,0 0 0,1 0-1,-1 0-5,0 0 1,2 0 0,0 1 0,1 2 0,0 0 0,-2-1 60,-1-1 1,4-1-1,-1 0 1,1 0 0,-1 0-1,0 0 103,-1 0 1,1 0-85,0 0 1,0 0-1,2 0 1,1 0 57,-2 0 0,1-1 0,0-1 0,1-1-17,-2 0 1,0 2-27,-1 1 0,-1-1 0,1-1 0,-1-1-125,1 1 0,0 1-5,-1 1 0,1 0 1,0 0-1,-1 0 0,1 0 1,-1 0 49,1 0 1,1 0 0,0 0 0,2 0-1,-1 0 1,-2 0-8,0 0 0,0 0 150,-1 0 1,1 3 0,0 0 0,-1-1-13,1-1 1,-1-1 0,1 0-1,-1 0 1,-2 0 0,0 0-6,0 0 1,2 0-1,-1 0 1,0 0 0,-2 0-1,2 0-24,1 0 1,0 0 0,1 0 0,0 0 0,-1-1 0,0-1-54,-3-1 0,6 0 0,-2 3 0,1 0 1,2 0-1,0 0 34,-2 0 1,3-3 0,0 0 0,0 1 0,0 1 0,1 0 17,2-2 0,-2 2 0,1-2 0,0 1 0,-1 2 0,1 0-81,1 0 1,0 0 0,0 0 0,-1 0 0,-1 0 0,1 0-1,-1 0 1,0 0-34,0 0 0,-4 0 0,3 0 0,-1 0 0,0 0 0,-2 0 48,0 0 0,2 0 1,-1 0-1,0 0 1,-1 0-1,-2 0 143,1 0 1,1 0 0,0 0-1,2 0 1,-1 0 0,-2 0-57,0 0 0,3 4 0,-1-1 1,0-1-1,-1-1 0,-1-1 30,3 0 1,-1 0-31,4 0 0,-4 0 23,4 0-33,-4 0-37,6 0 0,-3 0 26,4 0 1,-4 0 0,1 0-1,1 0 1,0 0 0,0 0 0,-1 0-1,1 0 1,0 0 0,2 0-60,0 0 0,0 0 1,0 0-1,0 0 1,0 0-1,0 0-82,0 0 0,3 0 0,0 0 0,-1 0 1,-1 0-1,-1 0 151,0 0 1,0 0 160,0 0 1,3 0-66,0 0 1,4 0-26,-1 0 1,0 0 0,1-1-1,2-1 1,-2-1 0,0 1-147,-2 0 0,2 2 1,-4 0-1,-1 0 0,-2 0 1,-2 0-103,-1 0 1,-4-3 0,0 0 0,-1 1-1,-2 1 1,-2 1-246,0 0 1,-2 0 0,3 0 0,-3-1 0,0-1 0,-3-1-736,-1 1 1,0 1 0,-1 1 272,0 0 1,1 4 0,-1 1 0</inkml:trace>
  <inkml:trace contextRef="#ctx0" brushRef="#br0" timeOffset="1">9655 5531 8501,'1'-10'124,"2"1"0,3 0 0,0 0 0,0 2 0,1 2 0,2 1 75,0 2 1,0-2 0,1 1 0,-1-1 0,0 1 0,0 0 0,1 1 0,-1 1 4,0 1 0,1-3 1,-1 0-1,0 1 0,1 1 1,-1 1-179,0 0 1,4 0 0,-1 0 0,-1 0 0,1 0 0,-1 0 14,2 0 0,3 0 1,-1 0-1,0 0 0,1 0 1,0-1 11,2-2 0,-3 2 0,1-2 0,0 2 0,2 1 0,1 0-51,-1 0 1,1 0-1,-2 0 1,0 0-1,-1 0 1,0 0-60,2 0 1,-1 3-1,0 0 1,-2-1 0,2 0-1,0 0 77,2 1 1,-3 0 0,-1-3 0,1 0-1,-1 0 1,1 0 89,0 0 0,1 0 1,-1 0-1,0 0 0,-1 0 1,1 0-137,-1 0 1,1 1 0,2 1 0,-2 1 0,0-1 0,0-1-45,2-1 1,1 4 0,2-1-1,1 0 1,-1 0 0,-2 0 72,0-1 1,3 2-1,-1-1 1,0 0 0,0 1-1,-1-1 61,2-1 1,0 0 0,-4 0-1,1 1 1,0-1 0,-1 0 48,1 1 1,-1-2 0,1 2 0,0-2 0,-1-1 0,1 0-11,0 0 1,-4 0 0,1 0 0,0 0 0,1 0 0,-1 0-88,0 0 0,-1 0 1,3-1-1,0-1 1,-1-1-1,2 1 13,-3 1 1,6 1 0,-3 0-1,0 0 1,1 0 0,0 0 19,1 0 1,-1-3-1,2 0 1,-2 1 0,1 1-1,1 1-59,-2 0 1,3 0 0,-1 0-1,-1 0 1,-1 0 0,1 0 6,1 0 0,-1 0 0,-2 0 0,1 0 0,0 1 0,2 1 6,-1 1 1,-1 0-1,-2-3 1,1 0-1,-1 0 1,2 0 110,2 0 1,-3 0 0,3 0 0,-1 0 0,0 0 0,1 0-40,2 0 1,-2 0 0,2 0 0,-1 0 0,1 0-1,2 0-74,1 0 0,-2 0 0,0 0 0,0 0 0,1 0 0,0 0-28,-1 0 1,0 3-1,3 0 1,-1-1 0,-1-1-1,-3 0 21,0 2 0,3-1 1,-2 1-1,1-1 1,-1 0-1,2 1 48,1-1 0,1-1 0,0-1 0,0 1 0,1 1 0,1 1 70,1-1 0,0-1 1,-2-1-1,2 0 1,3 0-1,2 1-38,2 2 1,-4-2-1,0 3 1,1-3-1,0 0 1,0 1-31,0 1 0,-5 0 1,2-2-1,-1 1 1,0 1-1,0-1 55,1-1 1,-4 0 0,1 1 0,-3 1 0,-2-1 0,1 0-36,0-2 0,-4 0 0,3 0 1,-1 0-1,3 0 0,-1 0-139,-1 0 1,1 0 0,-3 0 0,1 0 0,0 1 0,-2 1 1,-2 1 0,-3 0 0,-1-3 1,1 0-1,-1 0 0,0 0-129,-2 0 1,1 0 0,-3 0 0,2 1-1,-1 1 1,0 1-282,1-1 1,0-1 0,-1-1 0,0 1 0,0 1 0,1 1-294,-1-1 1,1-1-1,-4 0 1,0 2-150,1 0 1,-1 0 924,0-3 0,1 4 0,-1 1 0</inkml:trace>
  <inkml:trace contextRef="#ctx0" brushRef="#br0" timeOffset="2">931 5959 7904,'-1'-14'145,"-2"-1"1,2 0-1,-2 1 1,2 1 0,1 1-1,0 2 1,0 1-14,0-1 0,0 6 0,1 4 0,1 5 0,1 4 0,0 0-134,1 0 0,1 4 0,6 0 0,0 0 0,3 1 0,1-3 0,4 0-20,1-2 0,9-1 0,0-1 1,3-1-1,5-2 0,1-2 62,2-1 1,5-1 0,-1 0 0,4-1 0,1-2 0,0-3 68,-1-3 0,-2-3 0,-1-1 0,-4 2 1,-5 1-1,-4 0 55,-5 1 1,0 3-1,-6 0 1,-4-1-1,-3 1 1,-5 0-1,-2 0-204,0 1 1,-5-4 0,1 3 0,-3-2-1,-3-2-110,-3-3 0,-6 3 1,0-4-1,-1 2 0,1 0 1,-2 0 185,0 2 1,3 0 0,-3 2 0,3 1 0,0 2 0,3 1 0,1 1 726,2-2 1,2 4 0,6-2-384,3 2 1,5 5 0,3 2-1,1 0 1,4 0 0,2 2-164,-1 4 1,3-1 0,-2 5 0,-3 0-1,-2 2 1,-4 1-310,-3 3 1,-4 2 0,-7 5 0,-6 2 0,-8 4 0,-10 4-237,10-17 0,-1 0 0,-4 1 1,-2 0-1,-1 2 0,0 0 1,-2 1-1,0 1 0,-1 0 1,-1 0 247,1-1 0,0 0 0,1 2 0,-1-1 1,-1-1-1,0 0 0</inkml:trace>
  <inkml:trace contextRef="#ctx0" brushRef="#br0" timeOffset="3">8073 12179 7978,'-10'0'369,"1"-1"1,0-2-1,0-1 1,2 0-1,2-1 1,0 1-1,1-1 403,-1 0 0,2 1 0,4-2 1,2 0-593,4 1 0,1 1 1,2 4-1,2 0 0,0 0 1,1 0-1,-1 0 0,0 0-95,0 0 0,-2 1 0,0 1 0,2 2 0,0 0 0,0 1 0,-1-1 1,0 1-41,2-3 1,3 2 0,-1-1 0,1-1-1,2-1 1,2-1 30,-1 0 0,4 3 0,0 0 1,1-1-1,1 0 0,2 0-123,1 1 1,-1 1 0,-1-4-1,-1 0 1,1 0 0,1 0-117,1 0 1,-1 0 0,1 0 0,0 0 0,1 0 0,0-1 43,-1-3 1,2 3-1,-6-3 1,1 1 0,-1 0-1,-2 0-8,-1-1 0,-1 3 0,-2-2 0,0 2 0,-3 0 0,-2-1 0,-3-2 69,0 2 0,-5 0 0,-1 0 0,-1-2-5,0-1 1,-5 3 0,-6-2 0,-5 1 0,0-2 76,-1 0 0,-2 2 0,0-3 0,-1 0 0,-2 0 0,0-1 0,1 0 286,-1-1 0,2 2 0,0-1 0,3 0 0,0 0 509,3 1 0,5-3 1,4 4-379,4 0 0,4 1 0,5 4 1,4 0-1,1 0 0,5 1 46,2 2 1,-1 2-1,5 4 1,1-1-1,-1 0 1,-2 2-228,-2 1 1,-1 0-1,-2 1 1,0 0 0,-4 0-1,-1 1-134,-4-1 0,-5 1 1,-2-3-1,-3 1 1,-2 2-1,-3-1-366,-2 2 0,-7-4 0,-6 3 0,-5 0 0,-4 0 0,-3 1-219,-3-1 1,-1 3 0,0-4 0,2 1 0,2-1 0,4 0 0,5 0-286,6-2 1,-2 4-1,4 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02T16:21:35.172"/>
    </inkml:context>
    <inkml:brush xml:id="br0">
      <inkml:brushProperty name="width" value="0.09071" units="cm"/>
      <inkml:brushProperty name="height" value="0.09071" units="cm"/>
    </inkml:brush>
  </inkml:definitions>
  <inkml:trace contextRef="#ctx0" brushRef="#br0">3622 6611 8594,'0'-10'327,"0"1"1,-4 4 0,-2 2-1,-3 3 1,-1 2 0,-2 2-1,-5 1 1,-3 3 0,-2 3-1,-2 2 82,-2 2 1,-5 0-1,-3 4 1,-2 1-1,-2 0 1,0 3 0,-1 1-1,-3 2-185,0 1 1,2-1 0,-3 0 0,2-1 0,1 1 0,2 1-1,2 0 1,2-2-1045,3-4 1,6-1 0,4-2 0,5-3 78,3-2 1,3 1-1,1 0 1</inkml:trace>
  <inkml:trace contextRef="#ctx0" brushRef="#br0" timeOffset="1">3259 6657 8157,'-3'-9'450,"0"0"1,-1-1-1,4 1 1,2 1-1,2 0 1,4 2-1,4-1-41,3-1 1,3-2-1,5 2 1,1 1-1,2 1 1,1 0 0,2-1-1,1 2-112,1 1 1,-3 0 0,-3 2 0,-1-1 0,0 1 0,-2 1 0,-3 1 0,-3 0-520,0 0 1,-5 0 0,1 1 0,-1 2 0,-3 3 0,-1 3 510,-1 4 1,-3-2 0,0 6 0,-2 2-1,-2 5 1,-4 3 136,-4 1 1,-1 3 0,-7 1 0,-1 0 0,-3 1 0,0-1-986,2 0 0,0 2 0,1-1 0,3 0 559,2 2 0,3 1 0,1 1 0</inkml:trace>
  <inkml:trace contextRef="#ctx0" brushRef="#br0" timeOffset="2">3194 13110 8050,'0'-10'0,"0"1"0,-1 0 0,-1-2 0,-3 1 0,0 0 409,-2 1 1,-1 5-1,-3-1 1,0 1-1,-2 2 1,-2 1 0,-2 2-1,0 2 0,-2 3 1,1 3-1,-2 0 1,-1 1-1,-1 2 1,-1 1 0,-1 1-1,0 3-91,-2 1 0,-1 0 1,-1 1-1,0 1 0,-2 0 1,-2 2-755,2-1 1,2-2 0,-1 1 0,-1 1 0,0 0 0,2 0-1204,2-1 1,4-2 1213,-3 1 1,0 0 0,-3-1-1</inkml:trace>
  <inkml:trace contextRef="#ctx0" brushRef="#br0" timeOffset="3">3017 13054 8084,'-6'-9'0,"-1"-1"435,1 1 0,0 1 0,0 0 657,-2 2 0,0 1 0,0-2-744,2 1 0,3 2 1,7-1-1,4 0 1,4 1-1,3-1-152,1 0 1,6 1-1,3-1 1,2 0-1,1 0 1,1-2 53,2-2 0,2 3 0,3 1 0,-1 1 1,-2 2-1,-1 1-73,-2 1 1,-5 0 0,-4 1 0,-4 3 0,-6 5 0,-4 7-38,-4 5 0,-7 2 0,-6 6 0,-8 2 1,-7 3-1,-6 4-300,13-18 0,-1 0 0,0 0 0,0-1 0,-3 3 0,0 0 0,1-1 0,0 1 0,0 0 0,1 1 0,1-1 0,0 0 160,2 0 0,1 1 0,-1 2 0,1 1 0,4-2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5D1F6-6950-4A7F-B8BB-DA07B1FD735E}" type="datetimeFigureOut">
              <a:rPr lang="en-CA" smtClean="0"/>
              <a:t>2019-10-07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333FE9-259E-4CE1-80EB-A380D2C004E6}" type="slidenum">
              <a:rPr lang="en-CA" smtClean="0"/>
              <a:t>‹#›</a:t>
            </a:fld>
            <a:endParaRPr lang="en-CA"/>
          </a:p>
        </p:txBody>
      </p:sp>
    </p:spTree>
    <p:extLst>
      <p:ext uri="{BB962C8B-B14F-4D97-AF65-F5344CB8AC3E}">
        <p14:creationId xmlns:p14="http://schemas.microsoft.com/office/powerpoint/2010/main" val="201046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last chapter</a:t>
            </a:r>
            <a:r>
              <a:rPr lang="en-US" baseline="0"/>
              <a:t> we learned that one important component in any computing system is data. On the other hand, to reach to the computer security goals, we need to have controls on different system components. Therefore, we need to address data controls as one of our main tasks. We also talked about two main approaches for data controls, encryption and </a:t>
            </a:r>
            <a:r>
              <a:rPr lang="en-US" baseline="0" err="1"/>
              <a:t>anonymization</a:t>
            </a:r>
            <a:r>
              <a:rPr lang="en-US" baseline="0"/>
              <a:t>. </a:t>
            </a:r>
          </a:p>
          <a:p>
            <a:r>
              <a:rPr lang="en-US" baseline="0"/>
              <a:t>In this chapter, we will talk and discuss various ways of cryptosystems as the way to reach to the first approach.</a:t>
            </a:r>
          </a:p>
          <a:p>
            <a:r>
              <a:rPr lang="en-US" baseline="0"/>
              <a:t>As I also mentioned in the course introduction, we do not have enough time to go to many details for each item. However, as I figure out, not many students in this class are familiar with cryptography. Therefore, we try to go in the middle way, to learn fundamental knowledge of cryptography in this chapter.</a:t>
            </a:r>
          </a:p>
          <a:p>
            <a:r>
              <a:rPr lang="en-US" baseline="0"/>
              <a:t>OK, as the start point, the word “cryptography” comes from Greek and means Hidden Writing. So we are working to hide the original messages in some ways. However, when we say hiding a message, nowadays, we mean some methods that have mathematical base and some theories behind that. In this way, we are able to formulize the methods as well as measuring the level of security.</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2</a:t>
            </a:fld>
            <a:endParaRPr lang="en-CA"/>
          </a:p>
        </p:txBody>
      </p:sp>
    </p:spTree>
    <p:extLst>
      <p:ext uri="{BB962C8B-B14F-4D97-AF65-F5344CB8AC3E}">
        <p14:creationId xmlns:p14="http://schemas.microsoft.com/office/powerpoint/2010/main" val="3086027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However, we should know some</a:t>
            </a:r>
            <a:r>
              <a:rPr lang="en-US" baseline="0"/>
              <a:t> facts.</a:t>
            </a:r>
          </a:p>
          <a:p>
            <a:r>
              <a:rPr lang="en-US" baseline="0"/>
              <a:t>First of all, a cryptanalyst cannot be controlled and expected to try long and hard ways.</a:t>
            </a:r>
          </a:p>
          <a:p>
            <a:r>
              <a:rPr lang="en-US" baseline="0"/>
              <a:t>Speed of processors are growing very fast, so we should have some estimation of breakability based on these growth.</a:t>
            </a:r>
          </a:p>
          <a:p>
            <a:r>
              <a:rPr lang="en-US" baseline="0"/>
              <a:t>Moore’s law says that the speed of processors will be doubled every 1.5 years, and it has been true estimation over two decades.</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11</a:t>
            </a:fld>
            <a:endParaRPr lang="en-CA"/>
          </a:p>
        </p:txBody>
      </p:sp>
    </p:spTree>
    <p:extLst>
      <p:ext uri="{BB962C8B-B14F-4D97-AF65-F5344CB8AC3E}">
        <p14:creationId xmlns:p14="http://schemas.microsoft.com/office/powerpoint/2010/main" val="170356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Through</a:t>
            </a:r>
            <a:r>
              <a:rPr lang="en-US" baseline="0"/>
              <a:t> this chapter we will follow a notation convention. We will show the plaintext in Uppercase letters and </a:t>
            </a:r>
            <a:r>
              <a:rPr lang="en-US" baseline="0" err="1"/>
              <a:t>ciphertext</a:t>
            </a:r>
            <a:r>
              <a:rPr lang="en-US" baseline="0"/>
              <a:t> in lowercase letters.</a:t>
            </a:r>
          </a:p>
          <a:p>
            <a:r>
              <a:rPr lang="en-US" baseline="0"/>
              <a:t>Also encryption algorithms are usually based on mathematical transformations and modular arithmetic. Because we usually working with messages in English language, we transform the letters to 0 to 25 in their alphabetical order, and therefore the modular arithmetic is in Modula 26.</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12</a:t>
            </a:fld>
            <a:endParaRPr lang="en-CA"/>
          </a:p>
        </p:txBody>
      </p:sp>
    </p:spTree>
    <p:extLst>
      <p:ext uri="{BB962C8B-B14F-4D97-AF65-F5344CB8AC3E}">
        <p14:creationId xmlns:p14="http://schemas.microsoft.com/office/powerpoint/2010/main" val="120249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types of traditional ways</a:t>
            </a:r>
            <a:r>
              <a:rPr lang="en-US" baseline="0"/>
              <a:t> of encryptions. In general most of them are categorized in two types, substitution and transposition. In substitution one letter is exchanged for another letter, while in transposition the order of the letters is rearranged. </a:t>
            </a:r>
          </a:p>
          <a:p>
            <a:r>
              <a:rPr lang="en-US" baseline="0"/>
              <a:t>As I have already mentioned, we want to study these cryptosystems as they are the base of modern cryptography techniques. We learn these encryptions, their strengths and weaknesses. Then we see how we can use them to establish a better and stronger set of cryptosystems.</a:t>
            </a:r>
          </a:p>
          <a:p>
            <a:r>
              <a:rPr lang="en-US" baseline="0"/>
              <a:t>We will start by substitution ciphers.</a:t>
            </a:r>
          </a:p>
          <a:p>
            <a:r>
              <a:rPr lang="en-US" baseline="0"/>
              <a:t>There are two general type of substitution cipher. The first one is mono-alphabetic in which a fixed substitution will be applied over the entire message, which is a simple substitution. We will see some examples like Caesar ciphers by shifting the alphabet letters and </a:t>
            </a:r>
            <a:r>
              <a:rPr lang="en-US" baseline="0" err="1"/>
              <a:t>Atbash</a:t>
            </a:r>
            <a:r>
              <a:rPr lang="en-US" baseline="0"/>
              <a:t> cipher by reversing the alphabet letters.</a:t>
            </a:r>
          </a:p>
          <a:p>
            <a:r>
              <a:rPr lang="en-US" baseline="0"/>
              <a:t>The second type of substitution cipher is poly-alphabetic, in which we use a number of substitutions at different positions in a given message. It is more complex than the mono-alphabetic type. We will work on some of cryptosystems in this type such as </a:t>
            </a:r>
            <a:r>
              <a:rPr lang="en-US" baseline="0" err="1"/>
              <a:t>vigenere</a:t>
            </a:r>
            <a:r>
              <a:rPr lang="en-US" baseline="0"/>
              <a:t> cipher and enigma machine.</a:t>
            </a:r>
          </a:p>
          <a:p>
            <a:r>
              <a:rPr lang="en-US" baseline="0"/>
              <a:t>After talking about these cryptosystems, we will analyze their security to see how strong they could be. We will se that they are not very secure, but we can see them as some building blocks.</a:t>
            </a:r>
          </a:p>
          <a:p>
            <a:r>
              <a:rPr lang="en-US" baseline="0"/>
              <a:t>In general, the main objective in substitution cipher is confusion. We will define this term later, but in short, the main purpose is to create a complex relation between the plaintext and </a:t>
            </a:r>
            <a:r>
              <a:rPr lang="en-US" baseline="0" err="1"/>
              <a:t>ciphertext</a:t>
            </a:r>
            <a:r>
              <a:rPr lang="en-US" baseline="0"/>
              <a:t>.</a:t>
            </a:r>
          </a:p>
          <a:p>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13</a:t>
            </a:fld>
            <a:endParaRPr lang="en-CA"/>
          </a:p>
        </p:txBody>
      </p:sp>
    </p:spTree>
    <p:extLst>
      <p:ext uri="{BB962C8B-B14F-4D97-AF65-F5344CB8AC3E}">
        <p14:creationId xmlns:p14="http://schemas.microsoft.com/office/powerpoint/2010/main" val="4087735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 let start the mono-alphabetic substitution cipher with shift cipher, and especially Caesar</a:t>
            </a:r>
            <a:r>
              <a:rPr lang="en-US" baseline="0"/>
              <a:t> cipher which has been named from Julius Caesar, who is believed as the first person used the substitution cipher. In general shift cipher translates each letter to the letter with a fixed number of places after it inside the alphabet. In Caesar cipher, the shift value is 3. so this means that we substitute letter A with d, B with e and so on. When we reach to the letter X, we do same as the modular arithmetic, so X will be substituted with a, Y with b and finally Z with c.</a:t>
            </a:r>
          </a:p>
          <a:p>
            <a:r>
              <a:rPr lang="en-US" baseline="0"/>
              <a:t>Therefore, we can write the encryption as an equation like this.</a:t>
            </a:r>
          </a:p>
          <a:p>
            <a:r>
              <a:rPr lang="en-US" baseline="0"/>
              <a:t>This is an example, in which we encrypt CAESAR CIPHER to this using this substitution cipher. </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14</a:t>
            </a:fld>
            <a:endParaRPr lang="en-CA"/>
          </a:p>
        </p:txBody>
      </p:sp>
    </p:spTree>
    <p:extLst>
      <p:ext uri="{BB962C8B-B14F-4D97-AF65-F5344CB8AC3E}">
        <p14:creationId xmlns:p14="http://schemas.microsoft.com/office/powerpoint/2010/main" val="418657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 see what would</a:t>
            </a:r>
            <a:r>
              <a:rPr lang="en-US" baseline="0"/>
              <a:t> be the advantages and disadvantages of this encryption system.</a:t>
            </a:r>
          </a:p>
          <a:p>
            <a:r>
              <a:rPr lang="en-US" baseline="0"/>
              <a:t>In one hand, it is very simple and easy to understand. However, on the other hand it is very simple to break as well. We just need a small piece of </a:t>
            </a:r>
            <a:r>
              <a:rPr lang="en-US" baseline="0" err="1"/>
              <a:t>ciphertext</a:t>
            </a:r>
            <a:r>
              <a:rPr lang="en-US" baseline="0"/>
              <a:t> to predict the entire pattern of the encryption.</a:t>
            </a:r>
          </a:p>
          <a:p>
            <a:endParaRPr lang="en-US"/>
          </a:p>
          <a:p>
            <a:r>
              <a:rPr lang="en-US"/>
              <a:t>Now let see how we can do cryptanalysis for shift cipher.</a:t>
            </a:r>
          </a:p>
          <a:p>
            <a:r>
              <a:rPr lang="en-US"/>
              <a:t>First of all, when we allow blank</a:t>
            </a:r>
            <a:r>
              <a:rPr lang="en-US" baseline="0"/>
              <a:t> to be translated to itself, it gives a strong clue to the attackers.</a:t>
            </a:r>
          </a:p>
          <a:p>
            <a:r>
              <a:rPr lang="en-US" baseline="0"/>
              <a:t>Second, we can easily figure out the short words.</a:t>
            </a:r>
          </a:p>
          <a:p>
            <a:r>
              <a:rPr lang="en-US" baseline="0"/>
              <a:t>Then we can substitute same characters in other places.</a:t>
            </a:r>
          </a:p>
          <a:p>
            <a:r>
              <a:rPr lang="en-US" baseline="0"/>
              <a:t>We can also guess the three-letter words.</a:t>
            </a:r>
          </a:p>
          <a:p>
            <a:r>
              <a:rPr lang="en-US" baseline="0"/>
              <a:t>Then by deleting the already found letters from the alphabet, we can guess unused letters easily.</a:t>
            </a:r>
          </a:p>
          <a:p>
            <a:r>
              <a:rPr lang="en-US" baseline="0"/>
              <a:t>Lets try the following example using some info from the following website.</a:t>
            </a:r>
          </a:p>
          <a:p>
            <a:r>
              <a:rPr lang="en-US"/>
              <a:t>Ok, lets think about number</a:t>
            </a:r>
            <a:r>
              <a:rPr lang="en-US" baseline="0"/>
              <a:t> of possible keys in shift cipher. 25</a:t>
            </a:r>
          </a:p>
          <a:p>
            <a:r>
              <a:rPr lang="en-US" baseline="0"/>
              <a:t>So it means the shift cipher is very far from secure.</a:t>
            </a:r>
          </a:p>
          <a:p>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15</a:t>
            </a:fld>
            <a:endParaRPr lang="en-CA"/>
          </a:p>
        </p:txBody>
      </p:sp>
    </p:spTree>
    <p:extLst>
      <p:ext uri="{BB962C8B-B14F-4D97-AF65-F5344CB8AC3E}">
        <p14:creationId xmlns:p14="http://schemas.microsoft.com/office/powerpoint/2010/main" val="43011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a:t>
            </a:r>
            <a:r>
              <a:rPr lang="en-CA" baseline="0"/>
              <a:t> terms of the complexity of substitution cipher, we can say that</a:t>
            </a:r>
          </a:p>
          <a:p>
            <a:r>
              <a:rPr lang="en-CA" baseline="0"/>
              <a:t>First of all, encryption and decryption can be done by direct lookup in a table of letters and their correspondence</a:t>
            </a:r>
          </a:p>
          <a:p>
            <a:r>
              <a:rPr lang="en-CA" baseline="0"/>
              <a:t>The transformation can be done in constant time</a:t>
            </a:r>
          </a:p>
          <a:p>
            <a:r>
              <a:rPr lang="en-CA" baseline="0"/>
              <a:t>And  therefore, the complexity of an algorithm to encrypt a message with n characters is proportional to n</a:t>
            </a:r>
          </a:p>
          <a:p>
            <a:endParaRPr lang="en-CA"/>
          </a:p>
        </p:txBody>
      </p:sp>
      <p:sp>
        <p:nvSpPr>
          <p:cNvPr id="4" name="Slide Number Placeholder 3"/>
          <p:cNvSpPr>
            <a:spLocks noGrp="1"/>
          </p:cNvSpPr>
          <p:nvPr>
            <p:ph type="sldNum" sz="quarter" idx="10"/>
          </p:nvPr>
        </p:nvSpPr>
        <p:spPr/>
        <p:txBody>
          <a:bodyPr/>
          <a:lstStyle/>
          <a:p>
            <a:fld id="{0C333FE9-259E-4CE1-80EB-A380D2C004E6}" type="slidenum">
              <a:rPr lang="en-CA" smtClean="0"/>
              <a:t>16</a:t>
            </a:fld>
            <a:endParaRPr lang="en-CA"/>
          </a:p>
        </p:txBody>
      </p:sp>
    </p:spTree>
    <p:extLst>
      <p:ext uri="{BB962C8B-B14F-4D97-AF65-F5344CB8AC3E}">
        <p14:creationId xmlns:p14="http://schemas.microsoft.com/office/powerpoint/2010/main" val="1135456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If we want to summarize the possible</a:t>
            </a:r>
            <a:r>
              <a:rPr lang="en-CA" baseline="0"/>
              <a:t> ways for breaking this types of cryptosystems, we can list them as follows</a:t>
            </a:r>
          </a:p>
          <a:p>
            <a:r>
              <a:rPr lang="en-CA" baseline="0"/>
              <a:t>By guess</a:t>
            </a:r>
          </a:p>
          <a:p>
            <a:r>
              <a:rPr lang="en-CA" baseline="0"/>
              <a:t>We should have some strategy and steps</a:t>
            </a:r>
          </a:p>
          <a:p>
            <a:r>
              <a:rPr lang="en-CA" baseline="0"/>
              <a:t>We sometimes need some simple mathematical skills</a:t>
            </a:r>
          </a:p>
          <a:p>
            <a:r>
              <a:rPr lang="en-CA" baseline="0"/>
              <a:t>Patterns in the language are very important and informative to break a cipher such as frequent short words, words with some repeated patterns, like too, been, meet, seen, … and also some common initial and final letters and words.</a:t>
            </a:r>
          </a:p>
          <a:p>
            <a:r>
              <a:rPr lang="en-CA" baseline="0"/>
              <a:t>The best tool is the letter frequency table in the host language, as well as </a:t>
            </a:r>
            <a:r>
              <a:rPr lang="en-CA" baseline="0" err="1"/>
              <a:t>digrams</a:t>
            </a:r>
            <a:r>
              <a:rPr lang="en-CA" baseline="0"/>
              <a:t>, trigrams, …</a:t>
            </a:r>
          </a:p>
          <a:p>
            <a:r>
              <a:rPr lang="en-CA" baseline="0"/>
              <a:t>And of course it would be very helpful if we have some ideas about the message context</a:t>
            </a:r>
          </a:p>
        </p:txBody>
      </p:sp>
      <p:sp>
        <p:nvSpPr>
          <p:cNvPr id="4" name="Slide Number Placeholder 3"/>
          <p:cNvSpPr>
            <a:spLocks noGrp="1"/>
          </p:cNvSpPr>
          <p:nvPr>
            <p:ph type="sldNum" sz="quarter" idx="10"/>
          </p:nvPr>
        </p:nvSpPr>
        <p:spPr/>
        <p:txBody>
          <a:bodyPr/>
          <a:lstStyle/>
          <a:p>
            <a:fld id="{0C333FE9-259E-4CE1-80EB-A380D2C004E6}" type="slidenum">
              <a:rPr lang="en-CA" smtClean="0"/>
              <a:t>17</a:t>
            </a:fld>
            <a:endParaRPr lang="en-CA"/>
          </a:p>
        </p:txBody>
      </p:sp>
    </p:spTree>
    <p:extLst>
      <p:ext uri="{BB962C8B-B14F-4D97-AF65-F5344CB8AC3E}">
        <p14:creationId xmlns:p14="http://schemas.microsoft.com/office/powerpoint/2010/main" val="4271065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Before continuing</a:t>
            </a:r>
            <a:r>
              <a:rPr lang="en-CA" baseline="0"/>
              <a:t>, it would be better to have some general cryptographer’s dilemma</a:t>
            </a:r>
          </a:p>
          <a:p>
            <a:r>
              <a:rPr lang="en-CA" baseline="0"/>
              <a:t>First of all, if a cryptosystem is based on a hard problem, it does not necessary mean that it is secure</a:t>
            </a:r>
          </a:p>
          <a:p>
            <a:r>
              <a:rPr lang="en-CA" baseline="0"/>
              <a:t>Short messages give little info to cryptanalysts.</a:t>
            </a:r>
          </a:p>
          <a:p>
            <a:r>
              <a:rPr lang="en-CA" baseline="0"/>
              <a:t>Encryption algorithms should be regular both for implementation purposes as well as cryptographers to formulize and remember them.</a:t>
            </a:r>
          </a:p>
          <a:p>
            <a:r>
              <a:rPr lang="en-CA" baseline="0"/>
              <a:t>The principle of adequate protection</a:t>
            </a:r>
          </a:p>
          <a:p>
            <a:endParaRPr lang="en-CA"/>
          </a:p>
        </p:txBody>
      </p:sp>
      <p:sp>
        <p:nvSpPr>
          <p:cNvPr id="4" name="Slide Number Placeholder 3"/>
          <p:cNvSpPr>
            <a:spLocks noGrp="1"/>
          </p:cNvSpPr>
          <p:nvPr>
            <p:ph type="sldNum" sz="quarter" idx="10"/>
          </p:nvPr>
        </p:nvSpPr>
        <p:spPr/>
        <p:txBody>
          <a:bodyPr/>
          <a:lstStyle/>
          <a:p>
            <a:fld id="{0C333FE9-259E-4CE1-80EB-A380D2C004E6}" type="slidenum">
              <a:rPr lang="en-CA" smtClean="0"/>
              <a:t>18</a:t>
            </a:fld>
            <a:endParaRPr lang="en-CA"/>
          </a:p>
        </p:txBody>
      </p:sp>
    </p:spTree>
    <p:extLst>
      <p:ext uri="{BB962C8B-B14F-4D97-AF65-F5344CB8AC3E}">
        <p14:creationId xmlns:p14="http://schemas.microsoft.com/office/powerpoint/2010/main" val="3441996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Before going to the second type of</a:t>
            </a:r>
            <a:r>
              <a:rPr lang="en-CA" baseline="0"/>
              <a:t> traditional cryptosystems we little bit talk about a cryptosystem that is able to provide perfect secrecy.</a:t>
            </a:r>
          </a:p>
          <a:p>
            <a:r>
              <a:rPr lang="en-CA" baseline="0"/>
              <a:t>It is called one-time pads. The ideal case is that the length of the key is the same as the length of the message itself.</a:t>
            </a:r>
          </a:p>
          <a:p>
            <a:r>
              <a:rPr lang="en-CA" baseline="0"/>
              <a:t>So, we can imagine what would be the issues even before talking about the cryptosystem itself.</a:t>
            </a:r>
          </a:p>
          <a:p>
            <a:r>
              <a:rPr lang="en-CA" baseline="0"/>
              <a:t>If the key is generated in a true random fashion, then it means that no matter what the plaintext message is, the </a:t>
            </a:r>
            <a:r>
              <a:rPr lang="en-CA" baseline="0" err="1"/>
              <a:t>ciphertext</a:t>
            </a:r>
            <a:r>
              <a:rPr lang="en-CA" baseline="0"/>
              <a:t> is also a true random sequence. This results that for a </a:t>
            </a:r>
            <a:r>
              <a:rPr lang="en-CA" baseline="0" err="1"/>
              <a:t>ciphertext</a:t>
            </a:r>
            <a:r>
              <a:rPr lang="en-CA" baseline="0"/>
              <a:t> with length m, any meaningful phrase of length m could be the possible plaintext message with equal probability.</a:t>
            </a:r>
            <a:endParaRPr lang="en-CA"/>
          </a:p>
        </p:txBody>
      </p:sp>
      <p:sp>
        <p:nvSpPr>
          <p:cNvPr id="4" name="Slide Number Placeholder 3"/>
          <p:cNvSpPr>
            <a:spLocks noGrp="1"/>
          </p:cNvSpPr>
          <p:nvPr>
            <p:ph type="sldNum" sz="quarter" idx="10"/>
          </p:nvPr>
        </p:nvSpPr>
        <p:spPr/>
        <p:txBody>
          <a:bodyPr/>
          <a:lstStyle/>
          <a:p>
            <a:fld id="{0C333FE9-259E-4CE1-80EB-A380D2C004E6}" type="slidenum">
              <a:rPr lang="en-CA" smtClean="0"/>
              <a:t>19</a:t>
            </a:fld>
            <a:endParaRPr lang="en-CA"/>
          </a:p>
        </p:txBody>
      </p:sp>
    </p:spTree>
    <p:extLst>
      <p:ext uri="{BB962C8B-B14F-4D97-AF65-F5344CB8AC3E}">
        <p14:creationId xmlns:p14="http://schemas.microsoft.com/office/powerpoint/2010/main" val="239781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instance </a:t>
            </a:r>
            <a:r>
              <a:rPr lang="en-US" err="1"/>
              <a:t>Vernam</a:t>
            </a:r>
            <a:r>
              <a:rPr lang="en-US"/>
              <a:t> cipher is a one-time pads cryptosystem, in which we map the letters to their corresponding numbers from 0 to 25.</a:t>
            </a:r>
            <a:r>
              <a:rPr lang="en-US" baseline="0"/>
              <a:t> We than use a key sequence and combine with the message to create the </a:t>
            </a:r>
            <a:r>
              <a:rPr lang="en-US" baseline="0" err="1"/>
              <a:t>ciphertext</a:t>
            </a:r>
            <a:r>
              <a:rPr lang="en-US" baseline="0"/>
              <a:t>. Same key sequence is used for decryption.</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20</a:t>
            </a:fld>
            <a:endParaRPr lang="en-CA"/>
          </a:p>
        </p:txBody>
      </p:sp>
    </p:spTree>
    <p:extLst>
      <p:ext uri="{BB962C8B-B14F-4D97-AF65-F5344CB8AC3E}">
        <p14:creationId xmlns:p14="http://schemas.microsoft.com/office/powerpoint/2010/main" val="187166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an outline for the main topics</a:t>
            </a:r>
            <a:r>
              <a:rPr lang="en-US" baseline="0"/>
              <a:t> we will discuss in this chapter, we will first bring the terminology and definitions we need during this chapter. </a:t>
            </a:r>
          </a:p>
          <a:p>
            <a:r>
              <a:rPr lang="en-US" baseline="0"/>
              <a:t>Then we will study some simple and traditional methods for cryptography. We have two purposes for this study. First we learn a history of cryptography from the early ages, which gives us many lessons that we can utilize in our new methods. Second, some of these simple methods are the base and building blocks for modern cryptography. Therefore we should learn these traditional and simple cryptosystems.</a:t>
            </a:r>
          </a:p>
          <a:p>
            <a:r>
              <a:rPr lang="en-US" baseline="0"/>
              <a:t>Then we talk about some general information and lessons we get from those cryptosystems as well as cryptanalysis. How we can attack to break a cryptosystem. This will give us some way of measurements for weakness and strength of a given cryptosystem.</a:t>
            </a:r>
          </a:p>
          <a:p>
            <a:r>
              <a:rPr lang="en-US" baseline="0"/>
              <a:t>Then we go to some modern cryptography. We categorize it into two main solutions, symmetric and asymmetric, or private-key and public-key encryptions. For each case, we will first talk about its characteristics  and then we bring one or more cryptosystems that are currently used in various systems. We will also talk about some applications such as digital signature and secret sharing.</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3</a:t>
            </a:fld>
            <a:endParaRPr lang="en-CA"/>
          </a:p>
        </p:txBody>
      </p:sp>
    </p:spTree>
    <p:extLst>
      <p:ext uri="{BB962C8B-B14F-4D97-AF65-F5344CB8AC3E}">
        <p14:creationId xmlns:p14="http://schemas.microsoft.com/office/powerpoint/2010/main" val="3941512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a:t>
            </a:r>
            <a:r>
              <a:rPr lang="en-US" baseline="0"/>
              <a:t> of one-time pads, in which keys are random two digit numbers. We use addition Modula 26 to find cipher. In this example we see two “a” and two “t” in the cipher. However, they have different situations. Having two “</a:t>
            </a:r>
            <a:r>
              <a:rPr lang="en-US" baseline="0" err="1"/>
              <a:t>a”s</a:t>
            </a:r>
            <a:r>
              <a:rPr lang="en-US" baseline="0"/>
              <a:t> is by accident, because we have same letters at two positions with the same keys. However, the first “t” is the cipher of “V” while the second “t” comes from “I”, which is the main point of this type of cryptosystem.</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21</a:t>
            </a:fld>
            <a:endParaRPr lang="en-CA"/>
          </a:p>
        </p:txBody>
      </p:sp>
    </p:spTree>
    <p:extLst>
      <p:ext uri="{BB962C8B-B14F-4D97-AF65-F5344CB8AC3E}">
        <p14:creationId xmlns:p14="http://schemas.microsoft.com/office/powerpoint/2010/main" val="3345239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We can increase the level of security of shift cipher and make it harder to break by drastically increasing the key space. One way is to do permutation instead of simple shift. Therefore, the possible keys will be increased to ? 26! = 4X10^26.</a:t>
            </a:r>
          </a:p>
          <a:p>
            <a:r>
              <a:rPr lang="en-US" baseline="0"/>
              <a:t>Let see an example of permutation as the mono-alphabetic substitution cipher.</a:t>
            </a:r>
          </a:p>
          <a:p>
            <a:r>
              <a:rPr lang="en-US" baseline="0"/>
              <a:t>Homophones is one solution for letter frequency issue, in which number of symbols, which is proportional to the letter frequency, are assigned and randomly selected. </a:t>
            </a:r>
          </a:p>
          <a:p>
            <a:r>
              <a:rPr lang="en-US" baseline="0"/>
              <a:t>We can also use a keyword arranged by the sender and receiver as the starting point, and then continue the rest of the unused letters in order.</a:t>
            </a:r>
          </a:p>
          <a:p>
            <a:r>
              <a:rPr lang="en-US" baseline="0"/>
              <a:t>However, if the key word is short, then letters and their corresponding ciphers are very close to each other. Also, many times, some last letters map to themselves.</a:t>
            </a:r>
          </a:p>
          <a:p>
            <a:r>
              <a:rPr lang="en-US" baseline="0"/>
              <a:t>You can find many types of mono-alphabetic substitution ciphers, and all of them suffer from letter and word frequency attack.</a:t>
            </a:r>
          </a:p>
          <a:p>
            <a:r>
              <a:rPr lang="en-US" baseline="0"/>
              <a:t>Before going forward, we will see two other types of substitution cipher. In the first one, </a:t>
            </a:r>
            <a:r>
              <a:rPr lang="en-US" baseline="0" err="1"/>
              <a:t>PlayFair</a:t>
            </a:r>
            <a:r>
              <a:rPr lang="en-US" baseline="0"/>
              <a:t> and Hill, we encrypt multiple letters of plaintext. In the second one, </a:t>
            </a:r>
            <a:r>
              <a:rPr lang="en-US" baseline="0" err="1"/>
              <a:t>Vigenere</a:t>
            </a:r>
            <a:r>
              <a:rPr lang="en-US" baseline="0"/>
              <a:t>, we use multiple cipher alphabets. </a:t>
            </a:r>
          </a:p>
          <a:p>
            <a:r>
              <a:rPr lang="en-US" baseline="0"/>
              <a:t>In poly-alphabetic substitution cipher, a set of related mono-alphabetic substitutions are used, based on the selected key.</a:t>
            </a:r>
          </a:p>
          <a:p>
            <a:r>
              <a:rPr lang="en-US" baseline="0"/>
              <a:t>There are two types of attack to </a:t>
            </a:r>
            <a:r>
              <a:rPr lang="en-US" baseline="0" err="1"/>
              <a:t>vigenere</a:t>
            </a:r>
            <a:r>
              <a:rPr lang="en-US" baseline="0"/>
              <a:t> cipher. One by using the repeated patterns, and the second is to use the letter frequency table.</a:t>
            </a:r>
          </a:p>
          <a:p>
            <a:endParaRPr lang="en-US" baseline="0"/>
          </a:p>
          <a:p>
            <a:r>
              <a:rPr lang="en-US" baseline="0"/>
              <a:t> </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22</a:t>
            </a:fld>
            <a:endParaRPr lang="en-CA"/>
          </a:p>
        </p:txBody>
      </p:sp>
    </p:spTree>
    <p:extLst>
      <p:ext uri="{BB962C8B-B14F-4D97-AF65-F5344CB8AC3E}">
        <p14:creationId xmlns:p14="http://schemas.microsoft.com/office/powerpoint/2010/main" val="260076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If we</a:t>
            </a:r>
            <a:r>
              <a:rPr lang="en-CA" baseline="0"/>
              <a:t> only rearrange the order of letters in the plaintext, than we have transposition cipher.</a:t>
            </a:r>
          </a:p>
          <a:p>
            <a:r>
              <a:rPr lang="en-CA" baseline="0"/>
              <a:t>By doing this, we want to make some sort of diffusion, which means widely spreading the message across the whole ciphertext.</a:t>
            </a:r>
          </a:p>
          <a:p>
            <a:r>
              <a:rPr lang="en-CA" baseline="0"/>
              <a:t>There are many types of transpositions. For instance we can use rail fence by writing the plaintext as a sequence of diagonals and then read it as a sequence of rows.</a:t>
            </a:r>
          </a:p>
          <a:p>
            <a:r>
              <a:rPr lang="en-CA" baseline="0"/>
              <a:t>Another type is the columnar transposition, in which we write the plaintext in a rectangular matrix, row by row, and then read it in columns. We can even set a key as a random order of the columns and then read the columns based on the ascending order of key numbers. Example</a:t>
            </a:r>
          </a:p>
          <a:p>
            <a:endParaRPr lang="en-CA"/>
          </a:p>
        </p:txBody>
      </p:sp>
      <p:sp>
        <p:nvSpPr>
          <p:cNvPr id="4" name="Slide Number Placeholder 3"/>
          <p:cNvSpPr>
            <a:spLocks noGrp="1"/>
          </p:cNvSpPr>
          <p:nvPr>
            <p:ph type="sldNum" sz="quarter" idx="10"/>
          </p:nvPr>
        </p:nvSpPr>
        <p:spPr/>
        <p:txBody>
          <a:bodyPr/>
          <a:lstStyle/>
          <a:p>
            <a:fld id="{0C333FE9-259E-4CE1-80EB-A380D2C004E6}" type="slidenum">
              <a:rPr lang="en-CA" smtClean="0"/>
              <a:t>23</a:t>
            </a:fld>
            <a:endParaRPr lang="en-CA"/>
          </a:p>
        </p:txBody>
      </p:sp>
    </p:spTree>
    <p:extLst>
      <p:ext uri="{BB962C8B-B14F-4D97-AF65-F5344CB8AC3E}">
        <p14:creationId xmlns:p14="http://schemas.microsoft.com/office/powerpoint/2010/main" val="1528241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What is the key in this transposition?</a:t>
            </a:r>
          </a:p>
          <a:p>
            <a:r>
              <a:rPr lang="en-CA"/>
              <a:t>We can also add column order as extra key</a:t>
            </a:r>
          </a:p>
          <a:p>
            <a:endParaRPr lang="en-CA"/>
          </a:p>
        </p:txBody>
      </p:sp>
      <p:sp>
        <p:nvSpPr>
          <p:cNvPr id="4" name="Slide Number Placeholder 3"/>
          <p:cNvSpPr>
            <a:spLocks noGrp="1"/>
          </p:cNvSpPr>
          <p:nvPr>
            <p:ph type="sldNum" sz="quarter" idx="10"/>
          </p:nvPr>
        </p:nvSpPr>
        <p:spPr/>
        <p:txBody>
          <a:bodyPr/>
          <a:lstStyle/>
          <a:p>
            <a:fld id="{0C333FE9-259E-4CE1-80EB-A380D2C004E6}" type="slidenum">
              <a:rPr lang="en-CA" smtClean="0"/>
              <a:t>24</a:t>
            </a:fld>
            <a:endParaRPr lang="en-CA"/>
          </a:p>
        </p:txBody>
      </p:sp>
    </p:spTree>
    <p:extLst>
      <p:ext uri="{BB962C8B-B14F-4D97-AF65-F5344CB8AC3E}">
        <p14:creationId xmlns:p14="http://schemas.microsoft.com/office/powerpoint/2010/main" val="1797735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algorithm is not suitable especially for long messages and when the time is of the essence.</a:t>
            </a:r>
          </a:p>
        </p:txBody>
      </p:sp>
      <p:sp>
        <p:nvSpPr>
          <p:cNvPr id="4" name="Slide Number Placeholder 3"/>
          <p:cNvSpPr>
            <a:spLocks noGrp="1"/>
          </p:cNvSpPr>
          <p:nvPr>
            <p:ph type="sldNum" sz="quarter" idx="10"/>
          </p:nvPr>
        </p:nvSpPr>
        <p:spPr/>
        <p:txBody>
          <a:bodyPr/>
          <a:lstStyle/>
          <a:p>
            <a:fld id="{0C333FE9-259E-4CE1-80EB-A380D2C004E6}" type="slidenum">
              <a:rPr lang="en-CA" smtClean="0"/>
              <a:t>25</a:t>
            </a:fld>
            <a:endParaRPr lang="en-CA"/>
          </a:p>
        </p:txBody>
      </p:sp>
    </p:spTree>
    <p:extLst>
      <p:ext uri="{BB962C8B-B14F-4D97-AF65-F5344CB8AC3E}">
        <p14:creationId xmlns:p14="http://schemas.microsoft.com/office/powerpoint/2010/main" val="2107076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It is also good to indicate the </a:t>
            </a:r>
            <a:r>
              <a:rPr lang="en-CA" err="1"/>
              <a:t>digrams</a:t>
            </a:r>
            <a:r>
              <a:rPr lang="en-CA"/>
              <a:t> and trigrams that will usually not occur</a:t>
            </a:r>
            <a:r>
              <a:rPr lang="en-CA" baseline="0"/>
              <a:t> in the host language, such as –</a:t>
            </a:r>
            <a:r>
              <a:rPr lang="en-CA" baseline="0" err="1"/>
              <a:t>vk</a:t>
            </a:r>
            <a:r>
              <a:rPr lang="en-CA" baseline="0"/>
              <a:t>- or –</a:t>
            </a:r>
            <a:r>
              <a:rPr lang="en-CA" baseline="0" err="1"/>
              <a:t>qp</a:t>
            </a:r>
            <a:r>
              <a:rPr lang="en-CA" baseline="0"/>
              <a:t>-</a:t>
            </a:r>
          </a:p>
          <a:p>
            <a:r>
              <a:rPr lang="en-CA" baseline="0"/>
              <a:t>Just remember that infrequent sequences could happen in acronyms, foreign words and across word boundaries.</a:t>
            </a:r>
          </a:p>
          <a:p>
            <a:endParaRPr lang="en-CA"/>
          </a:p>
        </p:txBody>
      </p:sp>
      <p:sp>
        <p:nvSpPr>
          <p:cNvPr id="4" name="Slide Number Placeholder 3"/>
          <p:cNvSpPr>
            <a:spLocks noGrp="1"/>
          </p:cNvSpPr>
          <p:nvPr>
            <p:ph type="sldNum" sz="quarter" idx="10"/>
          </p:nvPr>
        </p:nvSpPr>
        <p:spPr/>
        <p:txBody>
          <a:bodyPr/>
          <a:lstStyle/>
          <a:p>
            <a:fld id="{0C333FE9-259E-4CE1-80EB-A380D2C004E6}" type="slidenum">
              <a:rPr lang="en-CA" smtClean="0"/>
              <a:t>26</a:t>
            </a:fld>
            <a:endParaRPr lang="en-CA"/>
          </a:p>
        </p:txBody>
      </p:sp>
    </p:spTree>
    <p:extLst>
      <p:ext uri="{BB962C8B-B14F-4D97-AF65-F5344CB8AC3E}">
        <p14:creationId xmlns:p14="http://schemas.microsoft.com/office/powerpoint/2010/main" val="3642545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a:t>
            </a:r>
            <a:r>
              <a:rPr lang="en-US" baseline="0"/>
              <a:t> we saw these two approaches, substitution and transposition, let us talk little bit about the combination of these approaches.</a:t>
            </a:r>
          </a:p>
          <a:p>
            <a:r>
              <a:rPr lang="en-US" baseline="0"/>
              <a:t>We will see that we can use them as some building blocks for our modern techniques in cryptosystems.</a:t>
            </a:r>
          </a:p>
          <a:p>
            <a:r>
              <a:rPr lang="en-US" baseline="0"/>
              <a:t>The combination could be </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29</a:t>
            </a:fld>
            <a:endParaRPr lang="en-CA"/>
          </a:p>
        </p:txBody>
      </p:sp>
    </p:spTree>
    <p:extLst>
      <p:ext uri="{BB962C8B-B14F-4D97-AF65-F5344CB8AC3E}">
        <p14:creationId xmlns:p14="http://schemas.microsoft.com/office/powerpoint/2010/main" val="240954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46</a:t>
            </a:fld>
            <a:endParaRPr lang="en-CA"/>
          </a:p>
        </p:txBody>
      </p:sp>
    </p:spTree>
    <p:extLst>
      <p:ext uri="{BB962C8B-B14F-4D97-AF65-F5344CB8AC3E}">
        <p14:creationId xmlns:p14="http://schemas.microsoft.com/office/powerpoint/2010/main" val="3659587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94</a:t>
            </a:fld>
            <a:endParaRPr lang="en-CA"/>
          </a:p>
        </p:txBody>
      </p:sp>
    </p:spTree>
    <p:extLst>
      <p:ext uri="{BB962C8B-B14F-4D97-AF65-F5344CB8AC3E}">
        <p14:creationId xmlns:p14="http://schemas.microsoft.com/office/powerpoint/2010/main" val="195745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talk about cryptography, we need an</a:t>
            </a:r>
            <a:r>
              <a:rPr lang="en-US" baseline="0"/>
              <a:t> understanding to some terminology and definitions. </a:t>
            </a:r>
          </a:p>
          <a:p>
            <a:r>
              <a:rPr lang="en-US" baseline="0"/>
              <a:t>Encryption, or encoding or enciphering or simply ciphering, is the process of converting a message to a non-meaningful message such that its meaning is not obvious.</a:t>
            </a:r>
          </a:p>
          <a:p>
            <a:r>
              <a:rPr lang="en-US" baseline="0"/>
              <a:t>On the other hand, the reverse process is named decryption, or decoding or deciphering, by which an encrypted message will be transformed to the original message.</a:t>
            </a:r>
          </a:p>
          <a:p>
            <a:r>
              <a:rPr lang="en-US" baseline="0"/>
              <a:t>With encryption and decryption methods, together we create a cryptosystem.</a:t>
            </a:r>
          </a:p>
          <a:p>
            <a:r>
              <a:rPr lang="en-US" baseline="0"/>
              <a:t>This diagram or data flow shows the process of encryption and decryption in a given cryptosystem.</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4</a:t>
            </a:fld>
            <a:endParaRPr lang="en-CA"/>
          </a:p>
        </p:txBody>
      </p:sp>
    </p:spTree>
    <p:extLst>
      <p:ext uri="{BB962C8B-B14F-4D97-AF65-F5344CB8AC3E}">
        <p14:creationId xmlns:p14="http://schemas.microsoft.com/office/powerpoint/2010/main" val="291317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we usually have a mathematical</a:t>
            </a:r>
            <a:r>
              <a:rPr lang="en-US" baseline="0"/>
              <a:t> function for our encryption and decryption, we use the function notation to show these two processes.</a:t>
            </a:r>
          </a:p>
          <a:p>
            <a:r>
              <a:rPr lang="en-US" baseline="0"/>
              <a:t>…</a:t>
            </a:r>
          </a:p>
          <a:p>
            <a:r>
              <a:rPr lang="en-US" baseline="0"/>
              <a:t>In every cryptosystem we want to find the original message. So if we apply the decryption on the encryption, we will reach to the original message.</a:t>
            </a:r>
          </a:p>
          <a:p>
            <a:r>
              <a:rPr lang="en-US" baseline="0"/>
              <a:t>Usually, encryption and decryption use a set of keys. Therefore, the resulting cipher depends on the original message, algorithm and the key value. Therefore, it would be more accurate if we show the encryption as this.</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5</a:t>
            </a:fld>
            <a:endParaRPr lang="en-CA"/>
          </a:p>
        </p:txBody>
      </p:sp>
    </p:spTree>
    <p:extLst>
      <p:ext uri="{BB962C8B-B14F-4D97-AF65-F5344CB8AC3E}">
        <p14:creationId xmlns:p14="http://schemas.microsoft.com/office/powerpoint/2010/main" val="2505910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Later on we will see in the modern cryptography that in</a:t>
            </a:r>
            <a:r>
              <a:rPr lang="en-US" baseline="0"/>
              <a:t> general we have two types of cryptosystems, symmetric and asymmetric. In symmetric encryption, both encryption and decryption use the same key.</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6</a:t>
            </a:fld>
            <a:endParaRPr lang="en-CA"/>
          </a:p>
        </p:txBody>
      </p:sp>
    </p:spTree>
    <p:extLst>
      <p:ext uri="{BB962C8B-B14F-4D97-AF65-F5344CB8AC3E}">
        <p14:creationId xmlns:p14="http://schemas.microsoft.com/office/powerpoint/2010/main" val="51901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asymmetric encryption,</a:t>
            </a:r>
            <a:r>
              <a:rPr lang="en-US" baseline="0"/>
              <a:t> encryption key is different from decryption key, and therefore we use subscripts for each key.</a:t>
            </a:r>
            <a:endParaRPr lang="en-US"/>
          </a:p>
          <a:p>
            <a:r>
              <a:rPr lang="en-US"/>
              <a:t>Before going further, I just want to bring your attention to one</a:t>
            </a:r>
            <a:r>
              <a:rPr lang="en-US" baseline="0"/>
              <a:t> traditional method, called Steganography. As we saw, for any cryptosystem, we can formulize it based on some mathematical methods. Although steganography can be used to hide a message, it cannot be considered as an encryption. There are various ways in this method, such as invisible ink, concealing in an image, pin punctures on selected characters, minute differences between handwritten characters, pencil marks on typewritten characters, … as in this method we conceal the message in a clear sight, it will have different purpose. In encryption, the message is very important. In steganography, although the message is important, however, the both sides, sender and receiver, are also very important to remain unknown to others.</a:t>
            </a:r>
          </a:p>
        </p:txBody>
      </p:sp>
      <p:sp>
        <p:nvSpPr>
          <p:cNvPr id="4" name="Slide Number Placeholder 3"/>
          <p:cNvSpPr>
            <a:spLocks noGrp="1"/>
          </p:cNvSpPr>
          <p:nvPr>
            <p:ph type="sldNum" sz="quarter" idx="10"/>
          </p:nvPr>
        </p:nvSpPr>
        <p:spPr/>
        <p:txBody>
          <a:bodyPr/>
          <a:lstStyle/>
          <a:p>
            <a:fld id="{0C333FE9-259E-4CE1-80EB-A380D2C004E6}" type="slidenum">
              <a:rPr lang="en-CA" smtClean="0"/>
              <a:t>7</a:t>
            </a:fld>
            <a:endParaRPr lang="en-CA"/>
          </a:p>
        </p:txBody>
      </p:sp>
    </p:spTree>
    <p:extLst>
      <p:ext uri="{BB962C8B-B14F-4D97-AF65-F5344CB8AC3E}">
        <p14:creationId xmlns:p14="http://schemas.microsoft.com/office/powerpoint/2010/main" val="73540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a:t>
            </a:r>
            <a:r>
              <a:rPr lang="en-US" baseline="0"/>
              <a:t> call person who studies encryption and </a:t>
            </a:r>
            <a:r>
              <a:rPr lang="en-US" baseline="0" err="1"/>
              <a:t>ciphertexts</a:t>
            </a:r>
            <a:r>
              <a:rPr lang="en-US" baseline="0"/>
              <a:t> to figure out the corresponding plaintexts as a cryptanalyst.</a:t>
            </a:r>
          </a:p>
          <a:p>
            <a:r>
              <a:rPr lang="en-US" baseline="0"/>
              <a:t>A cryptanalyst does the following activities:</a:t>
            </a:r>
          </a:p>
          <a:p>
            <a:r>
              <a:rPr lang="en-US" baseline="0"/>
              <a:t>Try to break single messages.</a:t>
            </a:r>
          </a:p>
          <a:p>
            <a:r>
              <a:rPr lang="en-US" baseline="0"/>
              <a:t>Find patterns in the </a:t>
            </a:r>
            <a:r>
              <a:rPr lang="en-US" baseline="0" err="1"/>
              <a:t>ciphertexts</a:t>
            </a:r>
            <a:r>
              <a:rPr lang="en-US" baseline="0"/>
              <a:t>, to find some way to break the cryptosystem using subsequent ciphers</a:t>
            </a:r>
          </a:p>
          <a:p>
            <a:r>
              <a:rPr lang="en-US" baseline="0"/>
              <a:t>Infer some meaning from the </a:t>
            </a:r>
            <a:r>
              <a:rPr lang="en-US" baseline="0" err="1"/>
              <a:t>ciphertexts</a:t>
            </a:r>
            <a:r>
              <a:rPr lang="en-US" baseline="0"/>
              <a:t> without actually break the system, using some methods such as unusual frequency of communication, as well as the length of the communications.</a:t>
            </a:r>
          </a:p>
          <a:p>
            <a:r>
              <a:rPr lang="en-US" baseline="0"/>
              <a:t>Find the encryption and decryption keys to break subsequent ciphers.</a:t>
            </a:r>
          </a:p>
          <a:p>
            <a:r>
              <a:rPr lang="en-US" baseline="0"/>
              <a:t>Find weaknesses of the system implementation.</a:t>
            </a:r>
          </a:p>
          <a:p>
            <a:r>
              <a:rPr lang="en-US" baseline="0"/>
              <a:t>Find weaknesses of the algorithms, without working on the messages.</a:t>
            </a:r>
          </a:p>
          <a:p>
            <a:r>
              <a:rPr lang="en-US" baseline="0"/>
              <a:t>We call the techniques in general as cryptanalysis.</a:t>
            </a:r>
          </a:p>
          <a:p>
            <a:r>
              <a:rPr lang="en-US" baseline="0"/>
              <a:t>We call both cryptography and cryptanalysis as cryptology.</a:t>
            </a:r>
          </a:p>
        </p:txBody>
      </p:sp>
      <p:sp>
        <p:nvSpPr>
          <p:cNvPr id="4" name="Slide Number Placeholder 3"/>
          <p:cNvSpPr>
            <a:spLocks noGrp="1"/>
          </p:cNvSpPr>
          <p:nvPr>
            <p:ph type="sldNum" sz="quarter" idx="10"/>
          </p:nvPr>
        </p:nvSpPr>
        <p:spPr/>
        <p:txBody>
          <a:bodyPr/>
          <a:lstStyle/>
          <a:p>
            <a:fld id="{0C333FE9-259E-4CE1-80EB-A380D2C004E6}" type="slidenum">
              <a:rPr lang="en-CA" smtClean="0"/>
              <a:t>8</a:t>
            </a:fld>
            <a:endParaRPr lang="en-CA"/>
          </a:p>
        </p:txBody>
      </p:sp>
    </p:spTree>
    <p:extLst>
      <p:ext uri="{BB962C8B-B14F-4D97-AF65-F5344CB8AC3E}">
        <p14:creationId xmlns:p14="http://schemas.microsoft.com/office/powerpoint/2010/main" val="109990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Cryptanalysts</a:t>
            </a:r>
            <a:r>
              <a:rPr lang="en-US" baseline="0"/>
              <a:t> can use various tools for their job:</a:t>
            </a:r>
          </a:p>
          <a:p>
            <a:r>
              <a:rPr lang="en-US" baseline="0"/>
              <a:t>Encrypted messages</a:t>
            </a:r>
          </a:p>
          <a:p>
            <a:r>
              <a:rPr lang="en-US" baseline="0"/>
              <a:t>Known encryption algorithms</a:t>
            </a:r>
          </a:p>
          <a:p>
            <a:r>
              <a:rPr lang="en-US" baseline="0"/>
              <a:t>Intercepting the plaintexts</a:t>
            </a:r>
          </a:p>
          <a:p>
            <a:r>
              <a:rPr lang="en-US" baseline="0"/>
              <a:t>Data items suspected to be in a </a:t>
            </a:r>
            <a:r>
              <a:rPr lang="en-US" baseline="0" err="1"/>
              <a:t>ciphertext</a:t>
            </a:r>
            <a:r>
              <a:rPr lang="en-US" baseline="0"/>
              <a:t>. It could come from the nature of the environment in which messages are being exchanged.</a:t>
            </a:r>
          </a:p>
          <a:p>
            <a:r>
              <a:rPr lang="en-US" baseline="0"/>
              <a:t>Various mathematical and/or statistical techniques. For instance we will use letter frequency table</a:t>
            </a:r>
          </a:p>
          <a:p>
            <a:r>
              <a:rPr lang="en-US" baseline="0"/>
              <a:t>Language properties. For instance we use frequent words in any given language.</a:t>
            </a:r>
          </a:p>
          <a:p>
            <a:r>
              <a:rPr lang="en-US" baseline="0"/>
              <a:t>Computers</a:t>
            </a:r>
          </a:p>
          <a:p>
            <a:r>
              <a:rPr lang="en-US" baseline="0"/>
              <a:t>Ingenuity. It is especially good for traditional ways as well as for steganography</a:t>
            </a:r>
          </a:p>
          <a:p>
            <a:r>
              <a:rPr lang="en-US" baseline="0"/>
              <a:t>Luck, same as previous one.</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9</a:t>
            </a:fld>
            <a:endParaRPr lang="en-CA"/>
          </a:p>
        </p:txBody>
      </p:sp>
    </p:spTree>
    <p:extLst>
      <p:ext uri="{BB962C8B-B14F-4D97-AF65-F5344CB8AC3E}">
        <p14:creationId xmlns:p14="http://schemas.microsoft.com/office/powerpoint/2010/main" val="347207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a:t>
            </a:r>
            <a:r>
              <a:rPr lang="en-US" baseline="0"/>
              <a:t> say an encryption is breakable, it means if a cryptanalyst is given enough time and data, they can determine the algorithm.</a:t>
            </a:r>
          </a:p>
          <a:p>
            <a:r>
              <a:rPr lang="en-US"/>
              <a:t>However, a</a:t>
            </a:r>
            <a:r>
              <a:rPr lang="en-US" baseline="0"/>
              <a:t> cryptosystem, might be impractical to break even if it is breakable.</a:t>
            </a:r>
          </a:p>
          <a:p>
            <a:r>
              <a:rPr lang="en-US" baseline="0"/>
              <a:t>For instance, a cipher with the length of 25 characters could have 26 to 25 possible decipherments. </a:t>
            </a:r>
            <a:endParaRPr lang="en-US"/>
          </a:p>
        </p:txBody>
      </p:sp>
      <p:sp>
        <p:nvSpPr>
          <p:cNvPr id="4" name="Slide Number Placeholder 3"/>
          <p:cNvSpPr>
            <a:spLocks noGrp="1"/>
          </p:cNvSpPr>
          <p:nvPr>
            <p:ph type="sldNum" sz="quarter" idx="10"/>
          </p:nvPr>
        </p:nvSpPr>
        <p:spPr/>
        <p:txBody>
          <a:bodyPr/>
          <a:lstStyle/>
          <a:p>
            <a:fld id="{0C333FE9-259E-4CE1-80EB-A380D2C004E6}" type="slidenum">
              <a:rPr lang="en-CA" smtClean="0"/>
              <a:t>10</a:t>
            </a:fld>
            <a:endParaRPr lang="en-CA"/>
          </a:p>
        </p:txBody>
      </p:sp>
    </p:spTree>
    <p:extLst>
      <p:ext uri="{BB962C8B-B14F-4D97-AF65-F5344CB8AC3E}">
        <p14:creationId xmlns:p14="http://schemas.microsoft.com/office/powerpoint/2010/main" val="376054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18D8D12-7CDF-4595-A908-26EA90135E28}" type="datetime1">
              <a:rPr lang="en-CA" smtClean="0"/>
              <a:t>2019-10-07</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3AAB7785-396F-4915-8DFC-F7434CCA128E}"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901F6F-9F28-4F3A-AF49-E4E44FECA7AB}" type="datetime1">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B7785-396F-4915-8DFC-F7434CCA128E}"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0643E1-3C4B-4CD5-B236-8DDE9807FB4E}" type="datetime1">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B7785-396F-4915-8DFC-F7434CCA128E}"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E0F963D-4464-499F-AF62-C6E82BAD4853}" type="datetime1">
              <a:rPr lang="en-CA" smtClean="0"/>
              <a:t>2019-10-07</a:t>
            </a:fld>
            <a:endParaRPr lang="en-CA"/>
          </a:p>
        </p:txBody>
      </p:sp>
      <p:sp>
        <p:nvSpPr>
          <p:cNvPr id="9" name="Slide Number Placeholder 8"/>
          <p:cNvSpPr>
            <a:spLocks noGrp="1"/>
          </p:cNvSpPr>
          <p:nvPr>
            <p:ph type="sldNum" sz="quarter" idx="15"/>
          </p:nvPr>
        </p:nvSpPr>
        <p:spPr/>
        <p:txBody>
          <a:bodyPr rtlCol="0"/>
          <a:lstStyle/>
          <a:p>
            <a:fld id="{3AAB7785-396F-4915-8DFC-F7434CCA128E}" type="slidenum">
              <a:rPr lang="en-CA" smtClean="0"/>
              <a:t>‹#›</a:t>
            </a:fld>
            <a:endParaRPr lang="en-CA"/>
          </a:p>
        </p:txBody>
      </p:sp>
      <p:sp>
        <p:nvSpPr>
          <p:cNvPr id="10" name="Footer Placeholder 9"/>
          <p:cNvSpPr>
            <a:spLocks noGrp="1"/>
          </p:cNvSpPr>
          <p:nvPr>
            <p:ph type="ftr" sz="quarter" idx="16"/>
          </p:nvPr>
        </p:nvSpPr>
        <p:spPr/>
        <p:txBody>
          <a:bodyPr rtlCol="0"/>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60C6B9-8E15-4029-AF23-DFD91F42C03D}" type="datetime1">
              <a:rPr lang="en-CA" smtClean="0"/>
              <a:t>2019-10-07</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AAB7785-396F-4915-8DFC-F7434CCA128E}"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7A4038E-73CC-4937-944C-EE1334E4E461}" type="datetime1">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B7785-396F-4915-8DFC-F7434CCA128E}" type="slidenum">
              <a:rPr lang="en-CA" smtClean="0"/>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046C38C-0FE4-4FBE-A5AD-606C2A78943C}" type="datetime1">
              <a:rPr lang="en-CA" smtClean="0"/>
              <a:t>2019-10-07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AB7785-396F-4915-8DFC-F7434CCA128E}" type="slidenum">
              <a:rPr lang="en-CA" smtClean="0"/>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6EEC274-E6F7-497C-9C05-2AFE280166A0}" type="datetime1">
              <a:rPr lang="en-CA" smtClean="0"/>
              <a:t>2019-10-07</a:t>
            </a:fld>
            <a:endParaRPr lang="en-CA"/>
          </a:p>
        </p:txBody>
      </p:sp>
      <p:sp>
        <p:nvSpPr>
          <p:cNvPr id="7" name="Slide Number Placeholder 6"/>
          <p:cNvSpPr>
            <a:spLocks noGrp="1"/>
          </p:cNvSpPr>
          <p:nvPr>
            <p:ph type="sldNum" sz="quarter" idx="11"/>
          </p:nvPr>
        </p:nvSpPr>
        <p:spPr/>
        <p:txBody>
          <a:bodyPr rtlCol="0"/>
          <a:lstStyle/>
          <a:p>
            <a:fld id="{3AAB7785-396F-4915-8DFC-F7434CCA128E}" type="slidenum">
              <a:rPr lang="en-CA" smtClean="0"/>
              <a:t>‹#›</a:t>
            </a:fld>
            <a:endParaRPr lang="en-CA"/>
          </a:p>
        </p:txBody>
      </p:sp>
      <p:sp>
        <p:nvSpPr>
          <p:cNvPr id="8" name="Footer Placeholder 7"/>
          <p:cNvSpPr>
            <a:spLocks noGrp="1"/>
          </p:cNvSpPr>
          <p:nvPr>
            <p:ph type="ftr" sz="quarter" idx="12"/>
          </p:nvPr>
        </p:nvSpPr>
        <p:spPr/>
        <p:txBody>
          <a:bodyPr rtlCol="0"/>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20B62-109B-4AAC-BAEF-F3A7BADEB72D}" type="datetime1">
              <a:rPr lang="en-CA" smtClean="0"/>
              <a:t>2019-10-07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AAB7785-396F-4915-8DFC-F7434CCA128E}"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A0EB0CF-B17E-472A-BC26-6DC823F7C4AB}" type="datetime1">
              <a:rPr lang="en-CA" smtClean="0"/>
              <a:t>2019-10-07</a:t>
            </a:fld>
            <a:endParaRPr lang="en-CA"/>
          </a:p>
        </p:txBody>
      </p:sp>
      <p:sp>
        <p:nvSpPr>
          <p:cNvPr id="22" name="Slide Number Placeholder 21"/>
          <p:cNvSpPr>
            <a:spLocks noGrp="1"/>
          </p:cNvSpPr>
          <p:nvPr>
            <p:ph type="sldNum" sz="quarter" idx="15"/>
          </p:nvPr>
        </p:nvSpPr>
        <p:spPr/>
        <p:txBody>
          <a:bodyPr rtlCol="0"/>
          <a:lstStyle/>
          <a:p>
            <a:fld id="{3AAB7785-396F-4915-8DFC-F7434CCA128E}" type="slidenum">
              <a:rPr lang="en-CA" smtClean="0"/>
              <a:t>‹#›</a:t>
            </a:fld>
            <a:endParaRPr lang="en-CA"/>
          </a:p>
        </p:txBody>
      </p:sp>
      <p:sp>
        <p:nvSpPr>
          <p:cNvPr id="23" name="Footer Placeholder 22"/>
          <p:cNvSpPr>
            <a:spLocks noGrp="1"/>
          </p:cNvSpPr>
          <p:nvPr>
            <p:ph type="ftr" sz="quarter" idx="16"/>
          </p:nvPr>
        </p:nvSpPr>
        <p:spPr/>
        <p:txBody>
          <a:bodyPr rtlCol="0"/>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fld id="{4AD076A6-A460-4E2B-9EE9-AE55BC3E13D1}" type="datetime1">
              <a:rPr lang="en-CA" smtClean="0"/>
              <a:t>2019-10-07</a:t>
            </a:fld>
            <a:endParaRPr lang="en-CA"/>
          </a:p>
        </p:txBody>
      </p:sp>
      <p:sp>
        <p:nvSpPr>
          <p:cNvPr id="18" name="Slide Number Placeholder 17"/>
          <p:cNvSpPr>
            <a:spLocks noGrp="1"/>
          </p:cNvSpPr>
          <p:nvPr>
            <p:ph type="sldNum" sz="quarter" idx="11"/>
          </p:nvPr>
        </p:nvSpPr>
        <p:spPr/>
        <p:txBody>
          <a:bodyPr rtlCol="0"/>
          <a:lstStyle/>
          <a:p>
            <a:fld id="{3AAB7785-396F-4915-8DFC-F7434CCA128E}" type="slidenum">
              <a:rPr lang="en-CA" smtClean="0"/>
              <a:t>‹#›</a:t>
            </a:fld>
            <a:endParaRPr lang="en-CA"/>
          </a:p>
        </p:txBody>
      </p:sp>
      <p:sp>
        <p:nvSpPr>
          <p:cNvPr id="21" name="Footer Placeholder 20"/>
          <p:cNvSpPr>
            <a:spLocks noGrp="1"/>
          </p:cNvSpPr>
          <p:nvPr>
            <p:ph type="ftr" sz="quarter" idx="12"/>
          </p:nvPr>
        </p:nvSpPr>
        <p:spPr/>
        <p:txBody>
          <a:bodyPr rtlCol="0"/>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B309345-F267-40A1-B40F-4ACA86BD5316}" type="datetime1">
              <a:rPr lang="en-CA" smtClean="0"/>
              <a:t>2019-10-07</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AB7785-396F-4915-8DFC-F7434CCA128E}"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1.png"/><Relationship Id="rId4" Type="http://schemas.openxmlformats.org/officeDocument/2006/relationships/image" Target="../media/image4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5.emf"/><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0.emf"/><Relationship Id="rId5" Type="http://schemas.openxmlformats.org/officeDocument/2006/relationships/oleObject" Target="../embeddings/oleObject7.bin"/><Relationship Id="rId4" Type="http://schemas.openxmlformats.org/officeDocument/2006/relationships/image" Target="../media/image49.emf"/></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ttbryce.com/cryptograms/stats.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3.xml"/><Relationship Id="rId4" Type="http://schemas.openxmlformats.org/officeDocument/2006/relationships/hyperlink" Target="https://www.mtholyoke.edu/courses/quenell/s2003/ma139/js/count.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6.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8.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9.emf"/></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CA"/>
            </a:br>
            <a:r>
              <a:rPr lang="en-CA"/>
              <a:t>Security and Privacy</a:t>
            </a:r>
          </a:p>
        </p:txBody>
      </p:sp>
      <p:sp>
        <p:nvSpPr>
          <p:cNvPr id="3" name="Subtitle 2"/>
          <p:cNvSpPr>
            <a:spLocks noGrp="1"/>
          </p:cNvSpPr>
          <p:nvPr>
            <p:ph type="subTitle" idx="1"/>
          </p:nvPr>
        </p:nvSpPr>
        <p:spPr/>
        <p:txBody>
          <a:bodyPr>
            <a:normAutofit lnSpcReduction="10000"/>
          </a:bodyPr>
          <a:lstStyle/>
          <a:p>
            <a:r>
              <a:rPr lang="en-CA"/>
              <a:t>Fall 2019</a:t>
            </a:r>
          </a:p>
          <a:p>
            <a:r>
              <a:rPr lang="en-CA"/>
              <a:t>Instructor:  Dr. Saeed Samet</a:t>
            </a:r>
          </a:p>
          <a:p>
            <a:r>
              <a:rPr lang="en-CA"/>
              <a:t>School of Computer Science</a:t>
            </a:r>
          </a:p>
          <a:p>
            <a:r>
              <a:rPr lang="en-CA"/>
              <a:t>University of Windsor</a:t>
            </a:r>
          </a:p>
        </p:txBody>
      </p:sp>
    </p:spTree>
    <p:extLst>
      <p:ext uri="{BB962C8B-B14F-4D97-AF65-F5344CB8AC3E}">
        <p14:creationId xmlns:p14="http://schemas.microsoft.com/office/powerpoint/2010/main" val="43928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a:xfrm>
            <a:off x="457200" y="1600200"/>
            <a:ext cx="7715200" cy="4873752"/>
          </a:xfrm>
        </p:spPr>
        <p:txBody>
          <a:bodyPr>
            <a:noAutofit/>
          </a:bodyPr>
          <a:lstStyle/>
          <a:p>
            <a:r>
              <a:rPr lang="en-CA" sz="2800"/>
              <a:t>Breakable Encryption</a:t>
            </a:r>
            <a:endParaRPr lang="en-CA" sz="1700"/>
          </a:p>
          <a:p>
            <a:pPr lvl="1"/>
            <a:r>
              <a:rPr lang="en-CA" sz="2500"/>
              <a:t>Given enough time and data, an analyst can determine the algorithm. </a:t>
            </a:r>
          </a:p>
          <a:p>
            <a:pPr lvl="1"/>
            <a:r>
              <a:rPr lang="en-CA" sz="2500"/>
              <a:t>An algorithm that is theoretically breakable may be impractical to try to break</a:t>
            </a:r>
          </a:p>
          <a:p>
            <a:pPr lvl="2"/>
            <a:r>
              <a:rPr lang="en-CA" sz="2200"/>
              <a:t>Example: </a:t>
            </a:r>
          </a:p>
          <a:p>
            <a:pPr lvl="3"/>
            <a:r>
              <a:rPr lang="en-CA" sz="2200"/>
              <a:t>For a 25-character message, a cipher may have 26</a:t>
            </a:r>
            <a:r>
              <a:rPr lang="en-CA" sz="2200" baseline="30000"/>
              <a:t>25</a:t>
            </a:r>
            <a:r>
              <a:rPr lang="en-CA" sz="2200"/>
              <a:t> (approximately 10</a:t>
            </a:r>
            <a:r>
              <a:rPr lang="en-CA" sz="2200" baseline="30000"/>
              <a:t>35</a:t>
            </a:r>
            <a:r>
              <a:rPr lang="en-CA" sz="2200"/>
              <a:t>) possible decipherments</a:t>
            </a:r>
          </a:p>
          <a:p>
            <a:pPr lvl="3"/>
            <a:r>
              <a:rPr lang="en-CA" sz="2200"/>
              <a:t>If a computer performs 10</a:t>
            </a:r>
            <a:r>
              <a:rPr lang="en-CA" sz="2200" baseline="30000"/>
              <a:t>10 </a:t>
            </a:r>
            <a:r>
              <a:rPr lang="en-CA" sz="2200"/>
              <a:t>operations per second, it would require 10</a:t>
            </a:r>
            <a:r>
              <a:rPr lang="en-CA" sz="2200" baseline="30000"/>
              <a:t>25</a:t>
            </a:r>
            <a:r>
              <a:rPr lang="en-CA" sz="2200"/>
              <a:t> seconds, or roughly 10</a:t>
            </a:r>
            <a:r>
              <a:rPr lang="en-CA" sz="2200" baseline="30000"/>
              <a:t>17</a:t>
            </a:r>
            <a:r>
              <a:rPr lang="en-CA" sz="2200"/>
              <a:t> years</a:t>
            </a:r>
          </a:p>
        </p:txBody>
      </p:sp>
      <p:sp>
        <p:nvSpPr>
          <p:cNvPr id="4" name="Slide Number Placeholder 3"/>
          <p:cNvSpPr>
            <a:spLocks noGrp="1"/>
          </p:cNvSpPr>
          <p:nvPr>
            <p:ph type="sldNum" sz="quarter" idx="15"/>
          </p:nvPr>
        </p:nvSpPr>
        <p:spPr/>
        <p:txBody>
          <a:bodyPr/>
          <a:lstStyle/>
          <a:p>
            <a:fld id="{3AAB7785-396F-4915-8DFC-F7434CCA128E}" type="slidenum">
              <a:rPr lang="en-CA" smtClean="0"/>
              <a:t>10</a:t>
            </a:fld>
            <a:endParaRPr lang="en-CA"/>
          </a:p>
        </p:txBody>
      </p:sp>
    </p:spTree>
    <p:extLst>
      <p:ext uri="{BB962C8B-B14F-4D97-AF65-F5344CB8AC3E}">
        <p14:creationId xmlns:p14="http://schemas.microsoft.com/office/powerpoint/2010/main" val="38254172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p:sp>
        <p:nvSpPr>
          <p:cNvPr id="3" name="Content Placeholder 2"/>
          <p:cNvSpPr>
            <a:spLocks noGrp="1"/>
          </p:cNvSpPr>
          <p:nvPr>
            <p:ph sz="quarter" idx="1"/>
          </p:nvPr>
        </p:nvSpPr>
        <p:spPr>
          <a:xfrm>
            <a:off x="457200" y="1600200"/>
            <a:ext cx="8003232" cy="4873752"/>
          </a:xfrm>
        </p:spPr>
        <p:txBody>
          <a:bodyPr>
            <a:noAutofit/>
          </a:bodyPr>
          <a:lstStyle/>
          <a:p>
            <a:r>
              <a:rPr lang="en-CA"/>
              <a:t>Secret reconstruction</a:t>
            </a:r>
          </a:p>
          <a:p>
            <a:pPr lvl="1"/>
            <a:r>
              <a:rPr lang="en-CA"/>
              <a:t>Select any three shares, say</a:t>
            </a:r>
          </a:p>
          <a:p>
            <a:pPr marL="0" indent="0" algn="ctr">
              <a:buNone/>
            </a:pPr>
            <a:r>
              <a:rPr lang="en-CA" sz="2000"/>
              <a:t>(2,1942),(4,3402),(5,4414)</a:t>
            </a:r>
          </a:p>
          <a:p>
            <a:pPr lvl="1"/>
            <a:r>
              <a:rPr lang="en-CA"/>
              <a:t>Use a polynomial interpolation method, such as Lagrange, to find the coefficients of the polynomial</a:t>
            </a:r>
          </a:p>
          <a:p>
            <a:pPr lvl="1"/>
            <a:r>
              <a:rPr lang="en-CA"/>
              <a:t>Secret would be the constant value of the polynomial</a:t>
            </a:r>
          </a:p>
        </p:txBody>
      </p:sp>
      <p:sp>
        <p:nvSpPr>
          <p:cNvPr id="4" name="Slide Number Placeholder 3"/>
          <p:cNvSpPr>
            <a:spLocks noGrp="1"/>
          </p:cNvSpPr>
          <p:nvPr>
            <p:ph type="sldNum" sz="quarter" idx="15"/>
          </p:nvPr>
        </p:nvSpPr>
        <p:spPr/>
        <p:txBody>
          <a:bodyPr/>
          <a:lstStyle/>
          <a:p>
            <a:fld id="{3AAB7785-396F-4915-8DFC-F7434CCA128E}" type="slidenum">
              <a:rPr lang="en-CA" smtClean="0"/>
              <a:t>100</a:t>
            </a:fld>
            <a:endParaRPr lang="en-CA"/>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743" y="4005064"/>
            <a:ext cx="5552514" cy="17281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5800303"/>
            <a:ext cx="2007152" cy="7077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148" y="5974270"/>
            <a:ext cx="2227590" cy="3828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3180960" y="5969499"/>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a:ea typeface="Cambria Math"/>
                        </a:rPr>
                        <m:t>→</m:t>
                      </m:r>
                    </m:oMath>
                  </m:oMathPara>
                </a14:m>
                <a:endParaRPr lang="en-CA"/>
              </a:p>
            </p:txBody>
          </p:sp>
        </mc:Choice>
        <mc:Fallback xmlns="">
          <p:sp>
            <p:nvSpPr>
              <p:cNvPr id="5" name="TextBox 4"/>
              <p:cNvSpPr txBox="1">
                <a:spLocks noRot="1" noChangeAspect="1" noMove="1" noResize="1" noEditPoints="1" noAdjustHandles="1" noChangeArrowheads="1" noChangeShapeType="1" noTextEdit="1"/>
              </p:cNvSpPr>
              <p:nvPr/>
            </p:nvSpPr>
            <p:spPr>
              <a:xfrm>
                <a:off x="3180960" y="5969499"/>
                <a:ext cx="44275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28184" y="5981036"/>
                <a:ext cx="442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smtClean="0">
                          <a:latin typeface="Cambria Math"/>
                          <a:ea typeface="Cambria Math"/>
                        </a:rPr>
                        <m:t>→</m:t>
                      </m:r>
                    </m:oMath>
                  </m:oMathPara>
                </a14:m>
                <a:endParaRPr lang="en-CA"/>
              </a:p>
            </p:txBody>
          </p:sp>
        </mc:Choice>
        <mc:Fallback xmlns="">
          <p:sp>
            <p:nvSpPr>
              <p:cNvPr id="10" name="TextBox 9"/>
              <p:cNvSpPr txBox="1">
                <a:spLocks noRot="1" noChangeAspect="1" noMove="1" noResize="1" noEditPoints="1" noAdjustHandles="1" noChangeArrowheads="1" noChangeShapeType="1" noTextEdit="1"/>
              </p:cNvSpPr>
              <p:nvPr/>
            </p:nvSpPr>
            <p:spPr>
              <a:xfrm>
                <a:off x="6228184" y="5981036"/>
                <a:ext cx="442750" cy="369332"/>
              </a:xfrm>
              <a:prstGeom prst="rect">
                <a:avLst/>
              </a:prstGeom>
              <a:blipFill>
                <a:blip r:embed="rId5"/>
                <a:stretch>
                  <a:fillRect/>
                </a:stretch>
              </a:blipFill>
            </p:spPr>
            <p:txBody>
              <a:bodyPr/>
              <a:lstStyle/>
              <a:p>
                <a:r>
                  <a:rPr lang="en-US">
                    <a:noFill/>
                  </a:rPr>
                  <a:t> </a:t>
                </a:r>
              </a:p>
            </p:txBody>
          </p:sp>
        </mc:Fallback>
      </mc:AlternateContent>
      <p:pic>
        <p:nvPicPr>
          <p:cNvPr id="194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6001818"/>
            <a:ext cx="1008305" cy="348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6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fade">
                                      <p:cBhvr>
                                        <p:cTn id="12" dur="500"/>
                                        <p:tgtEl>
                                          <p:spTgt spid="194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9460"/>
                                        </p:tgtEl>
                                        <p:attrNameLst>
                                          <p:attrName>style.visibility</p:attrName>
                                        </p:attrNameLst>
                                      </p:cBhvr>
                                      <p:to>
                                        <p:strVal val="visible"/>
                                      </p:to>
                                    </p:set>
                                    <p:animEffect transition="in" filter="fade">
                                      <p:cBhvr>
                                        <p:cTn id="20" dur="500"/>
                                        <p:tgtEl>
                                          <p:spTgt spid="194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9462"/>
                                        </p:tgtEl>
                                        <p:attrNameLst>
                                          <p:attrName>style.visibility</p:attrName>
                                        </p:attrNameLst>
                                      </p:cBhvr>
                                      <p:to>
                                        <p:strVal val="visible"/>
                                      </p:to>
                                    </p:set>
                                    <p:animEffect transition="in" filter="fade">
                                      <p:cBhvr>
                                        <p:cTn id="28"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p:sp>
        <p:nvSpPr>
          <p:cNvPr id="3" name="Content Placeholder 2"/>
          <p:cNvSpPr>
            <a:spLocks noGrp="1"/>
          </p:cNvSpPr>
          <p:nvPr>
            <p:ph sz="quarter" idx="1"/>
          </p:nvPr>
        </p:nvSpPr>
        <p:spPr>
          <a:xfrm>
            <a:off x="457200" y="1600200"/>
            <a:ext cx="8003232" cy="4873752"/>
          </a:xfrm>
        </p:spPr>
        <p:txBody>
          <a:bodyPr>
            <a:noAutofit/>
          </a:bodyPr>
          <a:lstStyle/>
          <a:p>
            <a:r>
              <a:rPr lang="en-CA" sz="2000"/>
              <a:t>Proactive Secret Sharing</a:t>
            </a:r>
          </a:p>
          <a:p>
            <a:pPr lvl="1"/>
            <a:r>
              <a:rPr lang="en-CA" sz="2000"/>
              <a:t>It is a method to periodically update the secret shares.</a:t>
            </a:r>
          </a:p>
          <a:p>
            <a:pPr lvl="1"/>
            <a:r>
              <a:rPr lang="en-CA" sz="2000"/>
              <a:t>Attacker has less time to compromise the shares</a:t>
            </a:r>
          </a:p>
          <a:p>
            <a:pPr lvl="1"/>
            <a:r>
              <a:rPr lang="en-CA" sz="2000"/>
              <a:t>Example for Shamir style</a:t>
            </a:r>
          </a:p>
          <a:p>
            <a:pPr lvl="2"/>
            <a:r>
              <a:rPr lang="en-CA" sz="1600"/>
              <a:t>By the dealer</a:t>
            </a:r>
          </a:p>
          <a:p>
            <a:pPr lvl="3"/>
            <a:r>
              <a:rPr lang="en-CA" sz="1600"/>
              <a:t>Create a new polynomial with </a:t>
            </a:r>
            <a:r>
              <a:rPr lang="en-CA" sz="1600" b="1"/>
              <a:t>zero for the constant</a:t>
            </a:r>
            <a:r>
              <a:rPr lang="en-CA" sz="1600"/>
              <a:t> value</a:t>
            </a:r>
          </a:p>
          <a:p>
            <a:pPr lvl="3"/>
            <a:r>
              <a:rPr lang="en-CA" sz="1600"/>
              <a:t>Send the new shares to the participants</a:t>
            </a:r>
          </a:p>
          <a:p>
            <a:pPr lvl="3"/>
            <a:r>
              <a:rPr lang="en-CA" sz="1600"/>
              <a:t>Participants will add their old and new shares to have new ones</a:t>
            </a:r>
          </a:p>
          <a:p>
            <a:pPr lvl="2"/>
            <a:r>
              <a:rPr lang="en-CA" sz="1600"/>
              <a:t>By the participants</a:t>
            </a:r>
          </a:p>
          <a:p>
            <a:pPr lvl="3"/>
            <a:r>
              <a:rPr lang="en-CA" sz="1600"/>
              <a:t>Each participant creates a random polynomial with </a:t>
            </a:r>
            <a:r>
              <a:rPr lang="en-CA" sz="1600" b="1"/>
              <a:t>zero constant value</a:t>
            </a:r>
          </a:p>
          <a:p>
            <a:pPr lvl="3"/>
            <a:r>
              <a:rPr lang="en-CA" sz="1600"/>
              <a:t>Each participant evaluate their polynomial and send some information to the other participants</a:t>
            </a:r>
          </a:p>
          <a:p>
            <a:pPr lvl="3"/>
            <a:r>
              <a:rPr lang="en-CA" sz="1600"/>
              <a:t>Participants update their shares by adding their old and new computed and received information</a:t>
            </a:r>
          </a:p>
          <a:p>
            <a:pPr lvl="2"/>
            <a:endParaRPr lang="en-CA" sz="1600"/>
          </a:p>
        </p:txBody>
      </p:sp>
      <p:sp>
        <p:nvSpPr>
          <p:cNvPr id="4" name="Slide Number Placeholder 3"/>
          <p:cNvSpPr>
            <a:spLocks noGrp="1"/>
          </p:cNvSpPr>
          <p:nvPr>
            <p:ph type="sldNum" sz="quarter" idx="15"/>
          </p:nvPr>
        </p:nvSpPr>
        <p:spPr/>
        <p:txBody>
          <a:bodyPr/>
          <a:lstStyle/>
          <a:p>
            <a:fld id="{3AAB7785-396F-4915-8DFC-F7434CCA128E}" type="slidenum">
              <a:rPr lang="en-CA" smtClean="0"/>
              <a:t>101</a:t>
            </a:fld>
            <a:endParaRPr lang="en-CA"/>
          </a:p>
        </p:txBody>
      </p:sp>
    </p:spTree>
    <p:extLst>
      <p:ext uri="{BB962C8B-B14F-4D97-AF65-F5344CB8AC3E}">
        <p14:creationId xmlns:p14="http://schemas.microsoft.com/office/powerpoint/2010/main" val="24078669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600200"/>
                <a:ext cx="8003232" cy="4873752"/>
              </a:xfrm>
            </p:spPr>
            <p:txBody>
              <a:bodyPr>
                <a:noAutofit/>
              </a:bodyPr>
              <a:lstStyle/>
              <a:p>
                <a:r>
                  <a:rPr lang="en-CA" sz="2800" dirty="0"/>
                  <a:t>Proactive Secret Sharing (cont.)</a:t>
                </a:r>
              </a:p>
              <a:p>
                <a:pPr lvl="1"/>
                <a:r>
                  <a:rPr lang="en-CA" sz="2400" dirty="0"/>
                  <a:t>Alternate solution</a:t>
                </a:r>
              </a:p>
              <a:p>
                <a:pPr lvl="2"/>
                <a:r>
                  <a:rPr lang="en-CA" sz="2000" dirty="0"/>
                  <a:t>Each participant </a:t>
                </a:r>
                <a:r>
                  <a:rPr lang="en-CA" sz="2000" i="1" dirty="0" err="1"/>
                  <a:t>i</a:t>
                </a:r>
                <a:r>
                  <a:rPr lang="en-CA" sz="2000" dirty="0"/>
                  <a:t> selects </a:t>
                </a:r>
                <a:r>
                  <a:rPr lang="en-CA" sz="2000" i="1" dirty="0"/>
                  <a:t>t</a:t>
                </a:r>
                <a:r>
                  <a:rPr lang="en-CA" sz="2000" dirty="0"/>
                  <a:t> random numbers from the finite field and creates a polynomial of degree </a:t>
                </a:r>
                <a:r>
                  <a:rPr lang="en-CA" sz="2000" i="1" dirty="0"/>
                  <a:t>t</a:t>
                </a:r>
              </a:p>
              <a:p>
                <a:pPr marL="0" indent="0" algn="ctr">
                  <a:buNone/>
                </a:pPr>
                <a:endParaRPr lang="en-CA" dirty="0"/>
              </a:p>
              <a:p>
                <a:pPr lvl="2"/>
                <a:r>
                  <a:rPr lang="en-CA" sz="2000" dirty="0"/>
                  <a:t>Participant </a:t>
                </a:r>
                <a:r>
                  <a:rPr lang="en-CA" sz="2000" i="1" dirty="0" err="1"/>
                  <a:t>i</a:t>
                </a:r>
                <a:r>
                  <a:rPr lang="en-CA" sz="2000" dirty="0"/>
                  <a:t> secretly sends          to the participant </a:t>
                </a:r>
                <a:r>
                  <a:rPr lang="en-CA" sz="2000" i="1" dirty="0"/>
                  <a:t>j</a:t>
                </a:r>
              </a:p>
              <a:p>
                <a:pPr lvl="2"/>
                <a:r>
                  <a:rPr lang="en-CA" sz="2000" dirty="0"/>
                  <a:t>Participant </a:t>
                </a:r>
                <a:r>
                  <a:rPr lang="en-CA" sz="2000" i="1" dirty="0" err="1"/>
                  <a:t>i</a:t>
                </a:r>
                <a:r>
                  <a:rPr lang="en-CA" sz="2000" dirty="0"/>
                  <a:t> computes the new share as</a:t>
                </a:r>
              </a:p>
              <a:p>
                <a:pPr marL="0" indent="0" algn="ctr">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𝑠</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𝑠</m:t>
                          </m:r>
                        </m:e>
                        <m:sub>
                          <m:r>
                            <a:rPr lang="en-CA" i="1">
                              <a:latin typeface="Cambria Math" panose="02040503050406030204" pitchFamily="18" charset="0"/>
                            </a:rPr>
                            <m:t>𝑖</m:t>
                          </m:r>
                        </m:sub>
                      </m:sSub>
                      <m:r>
                        <a:rPr lang="en-CA" i="1">
                          <a:latin typeface="Cambria Math" panose="02040503050406030204" pitchFamily="18" charset="0"/>
                        </a:rPr>
                        <m:t>+</m:t>
                      </m:r>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rPr>
                                <m:t>1</m:t>
                              </m:r>
                            </m:sub>
                          </m:sSub>
                          <m:d>
                            <m:dPr>
                              <m:ctrlPr>
                                <a:rPr lang="en-CA" i="1">
                                  <a:latin typeface="Cambria Math" panose="02040503050406030204" pitchFamily="18" charset="0"/>
                                </a:rPr>
                              </m:ctrlPr>
                            </m:dPr>
                            <m:e>
                              <m:r>
                                <a:rPr lang="en-CA" i="1">
                                  <a:latin typeface="Cambria Math" panose="02040503050406030204" pitchFamily="18" charset="0"/>
                                </a:rPr>
                                <m:t>1</m:t>
                              </m:r>
                            </m:e>
                          </m:d>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rPr>
                                <m:t>2</m:t>
                              </m:r>
                            </m:sub>
                          </m:sSub>
                          <m:d>
                            <m:dPr>
                              <m:ctrlPr>
                                <a:rPr lang="en-CA" i="1">
                                  <a:latin typeface="Cambria Math" panose="02040503050406030204" pitchFamily="18" charset="0"/>
                                </a:rPr>
                              </m:ctrlPr>
                            </m:dPr>
                            <m:e>
                              <m:r>
                                <a:rPr lang="en-CA" i="1">
                                  <a:latin typeface="Cambria Math" panose="02040503050406030204" pitchFamily="18" charset="0"/>
                                </a:rPr>
                                <m:t>1</m:t>
                              </m:r>
                            </m:e>
                          </m:d>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rPr>
                                <m:t>𝑛</m:t>
                              </m:r>
                            </m:sub>
                          </m:sSub>
                          <m:d>
                            <m:dPr>
                              <m:ctrlPr>
                                <a:rPr lang="en-CA" i="1">
                                  <a:latin typeface="Cambria Math" panose="02040503050406030204" pitchFamily="18" charset="0"/>
                                </a:rPr>
                              </m:ctrlPr>
                            </m:dPr>
                            <m:e>
                              <m:r>
                                <a:rPr lang="en-CA" i="1">
                                  <a:latin typeface="Cambria Math" panose="02040503050406030204" pitchFamily="18" charset="0"/>
                                </a:rPr>
                                <m:t>1</m:t>
                              </m:r>
                            </m:e>
                          </m:d>
                        </m:e>
                      </m:d>
                    </m:oMath>
                  </m:oMathPara>
                </a14:m>
                <a:endParaRPr lang="en-CA" i="1" dirty="0"/>
              </a:p>
              <a:p>
                <a:pPr lvl="2"/>
                <a:r>
                  <a:rPr lang="en-CA" sz="2000" dirty="0"/>
                  <a:t>The old shares will be discarded and new shares will be used for </a:t>
                </a:r>
                <a:r>
                  <a:rPr lang="en-CA" sz="2000"/>
                  <a:t>secret reconstruction</a:t>
                </a:r>
                <a:endParaRPr lang="en-CA" sz="20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600200"/>
                <a:ext cx="8003232" cy="4873752"/>
              </a:xfrm>
              <a:blipFill>
                <a:blip r:embed="rId3"/>
                <a:stretch>
                  <a:fillRect l="-635" t="-129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3AAB7785-396F-4915-8DFC-F7434CCA128E}" type="slidenum">
              <a:rPr lang="en-CA" smtClean="0"/>
              <a:t>102</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2805949774"/>
              </p:ext>
            </p:extLst>
          </p:nvPr>
        </p:nvGraphicFramePr>
        <p:xfrm>
          <a:off x="2771775" y="3165475"/>
          <a:ext cx="3244850" cy="481013"/>
        </p:xfrm>
        <a:graphic>
          <a:graphicData uri="http://schemas.openxmlformats.org/presentationml/2006/ole">
            <mc:AlternateContent xmlns:mc="http://schemas.openxmlformats.org/markup-compatibility/2006">
              <mc:Choice xmlns:v="urn:schemas-microsoft-com:vml" Requires="v">
                <p:oleObj spid="_x0000_s4097" name="Equation" r:id="rId4" imgW="1714500" imgH="254000" progId="Equation.3">
                  <p:embed/>
                </p:oleObj>
              </mc:Choice>
              <mc:Fallback>
                <p:oleObj name="Equation" r:id="rId4" imgW="1714500" imgH="254000" progId="Equation.3">
                  <p:embed/>
                  <p:pic>
                    <p:nvPicPr>
                      <p:cNvPr id="5" name="Object 4"/>
                      <p:cNvPicPr/>
                      <p:nvPr/>
                    </p:nvPicPr>
                    <p:blipFill>
                      <a:blip r:embed="rId5"/>
                      <a:stretch>
                        <a:fillRect/>
                      </a:stretch>
                    </p:blipFill>
                    <p:spPr>
                      <a:xfrm>
                        <a:off x="2771775" y="3165475"/>
                        <a:ext cx="3244850" cy="4810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77468769"/>
              </p:ext>
            </p:extLst>
          </p:nvPr>
        </p:nvGraphicFramePr>
        <p:xfrm>
          <a:off x="4716016" y="3645024"/>
          <a:ext cx="625475" cy="407988"/>
        </p:xfrm>
        <a:graphic>
          <a:graphicData uri="http://schemas.openxmlformats.org/presentationml/2006/ole">
            <mc:AlternateContent xmlns:mc="http://schemas.openxmlformats.org/markup-compatibility/2006">
              <mc:Choice xmlns:v="urn:schemas-microsoft-com:vml" Requires="v">
                <p:oleObj spid="_x0000_s4098" name="Equation" r:id="rId6" imgW="330200" imgH="215900" progId="Equation.3">
                  <p:embed/>
                </p:oleObj>
              </mc:Choice>
              <mc:Fallback>
                <p:oleObj name="Equation" r:id="rId6" imgW="330200" imgH="215900" progId="Equation.3">
                  <p:embed/>
                  <p:pic>
                    <p:nvPicPr>
                      <p:cNvPr id="7" name="Object 6"/>
                      <p:cNvPicPr/>
                      <p:nvPr/>
                    </p:nvPicPr>
                    <p:blipFill>
                      <a:blip r:embed="rId7"/>
                      <a:stretch>
                        <a:fillRect/>
                      </a:stretch>
                    </p:blipFill>
                    <p:spPr>
                      <a:xfrm>
                        <a:off x="4716016" y="3645024"/>
                        <a:ext cx="625475" cy="407988"/>
                      </a:xfrm>
                      <a:prstGeom prst="rect">
                        <a:avLst/>
                      </a:prstGeom>
                    </p:spPr>
                  </p:pic>
                </p:oleObj>
              </mc:Fallback>
            </mc:AlternateContent>
          </a:graphicData>
        </a:graphic>
      </p:graphicFrame>
    </p:spTree>
    <p:extLst>
      <p:ext uri="{BB962C8B-B14F-4D97-AF65-F5344CB8AC3E}">
        <p14:creationId xmlns:p14="http://schemas.microsoft.com/office/powerpoint/2010/main" val="3292456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p:sp>
        <p:nvSpPr>
          <p:cNvPr id="3" name="Content Placeholder 2"/>
          <p:cNvSpPr>
            <a:spLocks noGrp="1"/>
          </p:cNvSpPr>
          <p:nvPr>
            <p:ph sz="quarter" idx="1"/>
          </p:nvPr>
        </p:nvSpPr>
        <p:spPr>
          <a:xfrm>
            <a:off x="457200" y="1600200"/>
            <a:ext cx="8003232" cy="4873752"/>
          </a:xfrm>
        </p:spPr>
        <p:txBody>
          <a:bodyPr>
            <a:noAutofit/>
          </a:bodyPr>
          <a:lstStyle/>
          <a:p>
            <a:r>
              <a:rPr lang="en-CA"/>
              <a:t>Verifiable Secret Sharing</a:t>
            </a:r>
          </a:p>
          <a:p>
            <a:pPr lvl="1"/>
            <a:r>
              <a:rPr lang="en-CA"/>
              <a:t>The shares dealer or one or more participants could be malicious and alter the shares during shares distribution or reconstruction phase</a:t>
            </a:r>
          </a:p>
          <a:p>
            <a:pPr lvl="1"/>
            <a:r>
              <a:rPr lang="en-CA"/>
              <a:t>Players are able to check the consistency of their shares</a:t>
            </a:r>
          </a:p>
          <a:p>
            <a:pPr lvl="1"/>
            <a:r>
              <a:rPr lang="en-CA"/>
              <a:t>Feldman</a:t>
            </a:r>
            <a:r>
              <a:rPr lang="en-US"/>
              <a:t>’</a:t>
            </a:r>
            <a:r>
              <a:rPr lang="en-CA"/>
              <a:t>s scheme</a:t>
            </a:r>
          </a:p>
          <a:p>
            <a:pPr lvl="2"/>
            <a:r>
              <a:rPr lang="en-US"/>
              <a:t>Select a generator, </a:t>
            </a:r>
            <a:r>
              <a:rPr lang="en-US" i="1"/>
              <a:t>g</a:t>
            </a:r>
            <a:r>
              <a:rPr lang="en-US"/>
              <a:t>, from a cyclic group, </a:t>
            </a:r>
            <a:r>
              <a:rPr lang="en-US" i="1"/>
              <a:t>G</a:t>
            </a:r>
            <a:r>
              <a:rPr lang="en-US"/>
              <a:t>, of a prime order, </a:t>
            </a:r>
            <a:r>
              <a:rPr lang="en-US" i="1"/>
              <a:t>p</a:t>
            </a:r>
          </a:p>
          <a:p>
            <a:pPr lvl="2"/>
            <a:r>
              <a:rPr lang="en-US"/>
              <a:t>For the polynomial </a:t>
            </a:r>
          </a:p>
          <a:p>
            <a:pPr lvl="2"/>
            <a:r>
              <a:rPr lang="en-US"/>
              <a:t>Compute                                                                    </a:t>
            </a:r>
            <a:r>
              <a:rPr lang="en-CA"/>
              <a:t>and send among the shares to the participants</a:t>
            </a:r>
          </a:p>
          <a:p>
            <a:pPr lvl="2"/>
            <a:r>
              <a:rPr lang="en-US"/>
              <a:t>Each participant  can verify the following equation</a:t>
            </a:r>
          </a:p>
          <a:p>
            <a:pPr marL="0" indent="0" algn="ctr">
              <a:buNone/>
            </a:pPr>
            <a:endParaRPr lang="en-CA"/>
          </a:p>
          <a:p>
            <a:pPr marL="731520" lvl="2" indent="0">
              <a:buNone/>
            </a:pPr>
            <a:endParaRPr lang="en-US"/>
          </a:p>
          <a:p>
            <a:pPr lvl="2"/>
            <a:r>
              <a:rPr lang="en-US"/>
              <a:t>Some information can be learned from </a:t>
            </a:r>
            <a:r>
              <a:rPr lang="en-US" i="1" err="1"/>
              <a:t>c</a:t>
            </a:r>
            <a:r>
              <a:rPr lang="en-US" i="1" baseline="-25000" err="1"/>
              <a:t>i</a:t>
            </a:r>
            <a:r>
              <a:rPr lang="en-US" err="1"/>
              <a:t>’s</a:t>
            </a:r>
            <a:r>
              <a:rPr lang="en-US"/>
              <a:t> .</a:t>
            </a:r>
          </a:p>
          <a:p>
            <a:pPr lvl="2"/>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103</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1250669289"/>
              </p:ext>
            </p:extLst>
          </p:nvPr>
        </p:nvGraphicFramePr>
        <p:xfrm>
          <a:off x="2483768" y="4437063"/>
          <a:ext cx="4210050" cy="457200"/>
        </p:xfrm>
        <a:graphic>
          <a:graphicData uri="http://schemas.openxmlformats.org/presentationml/2006/ole">
            <mc:AlternateContent xmlns:mc="http://schemas.openxmlformats.org/markup-compatibility/2006">
              <mc:Choice xmlns:v="urn:schemas-microsoft-com:vml" Requires="v">
                <p:oleObj spid="_x0000_s5121" name="Equation" r:id="rId3" imgW="2222500" imgH="241300" progId="Equation.3">
                  <p:embed/>
                </p:oleObj>
              </mc:Choice>
              <mc:Fallback>
                <p:oleObj name="Equation" r:id="rId3" imgW="2222500" imgH="241300" progId="Equation.3">
                  <p:embed/>
                  <p:pic>
                    <p:nvPicPr>
                      <p:cNvPr id="5" name="Object 4"/>
                      <p:cNvPicPr/>
                      <p:nvPr/>
                    </p:nvPicPr>
                    <p:blipFill>
                      <a:blip r:embed="rId4"/>
                      <a:stretch>
                        <a:fillRect/>
                      </a:stretch>
                    </p:blipFill>
                    <p:spPr>
                      <a:xfrm>
                        <a:off x="2483768" y="4437063"/>
                        <a:ext cx="4210050" cy="4572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70367174"/>
              </p:ext>
            </p:extLst>
          </p:nvPr>
        </p:nvGraphicFramePr>
        <p:xfrm>
          <a:off x="683568" y="5444008"/>
          <a:ext cx="7386637" cy="649288"/>
        </p:xfrm>
        <a:graphic>
          <a:graphicData uri="http://schemas.openxmlformats.org/presentationml/2006/ole">
            <mc:AlternateContent xmlns:mc="http://schemas.openxmlformats.org/markup-compatibility/2006">
              <mc:Choice xmlns:v="urn:schemas-microsoft-com:vml" Requires="v">
                <p:oleObj spid="_x0000_s5122" name="Equation" r:id="rId5" imgW="3898900" imgH="342900" progId="Equation.3">
                  <p:embed/>
                </p:oleObj>
              </mc:Choice>
              <mc:Fallback>
                <p:oleObj name="Equation" r:id="rId5" imgW="3898900" imgH="342900" progId="Equation.3">
                  <p:embed/>
                  <p:pic>
                    <p:nvPicPr>
                      <p:cNvPr id="6" name="Object 5"/>
                      <p:cNvPicPr/>
                      <p:nvPr/>
                    </p:nvPicPr>
                    <p:blipFill>
                      <a:blip r:embed="rId6"/>
                      <a:stretch>
                        <a:fillRect/>
                      </a:stretch>
                    </p:blipFill>
                    <p:spPr>
                      <a:xfrm>
                        <a:off x="683568" y="5444008"/>
                        <a:ext cx="7386637" cy="6492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05380075"/>
              </p:ext>
            </p:extLst>
          </p:nvPr>
        </p:nvGraphicFramePr>
        <p:xfrm>
          <a:off x="3483446" y="4076700"/>
          <a:ext cx="3752850" cy="457200"/>
        </p:xfrm>
        <a:graphic>
          <a:graphicData uri="http://schemas.openxmlformats.org/presentationml/2006/ole">
            <mc:AlternateContent xmlns:mc="http://schemas.openxmlformats.org/markup-compatibility/2006">
              <mc:Choice xmlns:v="urn:schemas-microsoft-com:vml" Requires="v">
                <p:oleObj spid="_x0000_s5123" name="Equation" r:id="rId7" imgW="1981200" imgH="241300" progId="Equation.3">
                  <p:embed/>
                </p:oleObj>
              </mc:Choice>
              <mc:Fallback>
                <p:oleObj name="Equation" r:id="rId7" imgW="1981200" imgH="241300" progId="Equation.3">
                  <p:embed/>
                  <p:pic>
                    <p:nvPicPr>
                      <p:cNvPr id="7" name="Object 6"/>
                      <p:cNvPicPr/>
                      <p:nvPr/>
                    </p:nvPicPr>
                    <p:blipFill>
                      <a:blip r:embed="rId8"/>
                      <a:stretch>
                        <a:fillRect/>
                      </a:stretch>
                    </p:blipFill>
                    <p:spPr>
                      <a:xfrm>
                        <a:off x="3483446" y="4076700"/>
                        <a:ext cx="3752850" cy="457200"/>
                      </a:xfrm>
                      <a:prstGeom prst="rect">
                        <a:avLst/>
                      </a:prstGeom>
                    </p:spPr>
                  </p:pic>
                </p:oleObj>
              </mc:Fallback>
            </mc:AlternateContent>
          </a:graphicData>
        </a:graphic>
      </p:graphicFrame>
    </p:spTree>
    <p:extLst>
      <p:ext uri="{BB962C8B-B14F-4D97-AF65-F5344CB8AC3E}">
        <p14:creationId xmlns:p14="http://schemas.microsoft.com/office/powerpoint/2010/main" val="326122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a:xfrm>
            <a:off x="457200" y="1600200"/>
            <a:ext cx="7715200" cy="4873752"/>
          </a:xfrm>
        </p:spPr>
        <p:txBody>
          <a:bodyPr>
            <a:noAutofit/>
          </a:bodyPr>
          <a:lstStyle/>
          <a:p>
            <a:r>
              <a:rPr lang="en-CA" sz="2800"/>
              <a:t>Breakable Encryption (cont.)</a:t>
            </a:r>
            <a:endParaRPr lang="en-CA" sz="1700"/>
          </a:p>
          <a:p>
            <a:pPr lvl="1"/>
            <a:r>
              <a:rPr lang="en-CA" sz="2500"/>
              <a:t>Facts</a:t>
            </a:r>
          </a:p>
          <a:p>
            <a:pPr marL="1188720" lvl="2" indent="-457200">
              <a:buFont typeface="+mj-lt"/>
              <a:buAutoNum type="arabicPeriod"/>
            </a:pPr>
            <a:r>
              <a:rPr lang="en-CA" sz="2200"/>
              <a:t>The cryptanalyst cannot be expected to try only the hard, long way</a:t>
            </a:r>
          </a:p>
          <a:p>
            <a:pPr lvl="3"/>
            <a:r>
              <a:rPr lang="en-CA" sz="2200"/>
              <a:t>In the previous example, a better approach requires only 10</a:t>
            </a:r>
            <a:r>
              <a:rPr lang="en-CA" sz="2200" baseline="30000"/>
              <a:t>15</a:t>
            </a:r>
            <a:r>
              <a:rPr lang="en-CA" sz="2200"/>
              <a:t> operations, only one day</a:t>
            </a:r>
          </a:p>
          <a:p>
            <a:pPr marL="1188720" lvl="2" indent="-457200">
              <a:buFont typeface="+mj-lt"/>
              <a:buAutoNum type="arabicPeriod"/>
            </a:pPr>
            <a:r>
              <a:rPr lang="en-CA" sz="2200"/>
              <a:t>Estimates of breakability are based on current technology</a:t>
            </a:r>
          </a:p>
          <a:p>
            <a:pPr lvl="3"/>
            <a:r>
              <a:rPr lang="en-CA" sz="2200" b="1"/>
              <a:t>Moore’s Law</a:t>
            </a:r>
            <a:r>
              <a:rPr lang="en-CA" sz="2200"/>
              <a:t>: The speed of processors doubles every 1.5 years (it has been true for over two decades)</a:t>
            </a:r>
          </a:p>
        </p:txBody>
      </p:sp>
      <p:sp>
        <p:nvSpPr>
          <p:cNvPr id="4" name="Slide Number Placeholder 3"/>
          <p:cNvSpPr>
            <a:spLocks noGrp="1"/>
          </p:cNvSpPr>
          <p:nvPr>
            <p:ph type="sldNum" sz="quarter" idx="15"/>
          </p:nvPr>
        </p:nvSpPr>
        <p:spPr>
          <a:xfrm>
            <a:off x="8129016" y="5788112"/>
            <a:ext cx="609600" cy="521208"/>
          </a:xfrm>
        </p:spPr>
        <p:txBody>
          <a:bodyPr/>
          <a:lstStyle/>
          <a:p>
            <a:fld id="{3AAB7785-396F-4915-8DFC-F7434CCA128E}" type="slidenum">
              <a:rPr lang="en-CA" smtClean="0"/>
              <a:t>11</a:t>
            </a:fld>
            <a:endParaRPr lang="en-CA"/>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87A9AAA-FA96-9841-AE6C-E41F0B38E6B4}"/>
                  </a:ext>
                </a:extLst>
              </p14:cNvPr>
              <p14:cNvContentPartPr/>
              <p14:nvPr/>
            </p14:nvContentPartPr>
            <p14:xfrm>
              <a:off x="921600" y="2966400"/>
              <a:ext cx="631800" cy="1884240"/>
            </p14:xfrm>
          </p:contentPart>
        </mc:Choice>
        <mc:Fallback xmlns="">
          <p:pic>
            <p:nvPicPr>
              <p:cNvPr id="5" name="Ink 4">
                <a:extLst>
                  <a:ext uri="{FF2B5EF4-FFF2-40B4-BE49-F238E27FC236}">
                    <a16:creationId xmlns:a16="http://schemas.microsoft.com/office/drawing/2014/main" id="{C87A9AAA-FA96-9841-AE6C-E41F0B38E6B4}"/>
                  </a:ext>
                </a:extLst>
              </p:cNvPr>
              <p:cNvPicPr/>
              <p:nvPr/>
            </p:nvPicPr>
            <p:blipFill>
              <a:blip r:embed="rId4"/>
              <a:stretch>
                <a:fillRect/>
              </a:stretch>
            </p:blipFill>
            <p:spPr>
              <a:xfrm>
                <a:off x="905400" y="2950200"/>
                <a:ext cx="664200" cy="1916640"/>
              </a:xfrm>
              <a:prstGeom prst="rect">
                <a:avLst/>
              </a:prstGeom>
            </p:spPr>
          </p:pic>
        </mc:Fallback>
      </mc:AlternateContent>
    </p:spTree>
    <p:extLst>
      <p:ext uri="{BB962C8B-B14F-4D97-AF65-F5344CB8AC3E}">
        <p14:creationId xmlns:p14="http://schemas.microsoft.com/office/powerpoint/2010/main" val="427249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Representing Characters</a:t>
            </a:r>
          </a:p>
        </p:txBody>
      </p:sp>
      <p:sp>
        <p:nvSpPr>
          <p:cNvPr id="3" name="Content Placeholder 2"/>
          <p:cNvSpPr>
            <a:spLocks noGrp="1"/>
          </p:cNvSpPr>
          <p:nvPr>
            <p:ph sz="quarter" idx="1"/>
          </p:nvPr>
        </p:nvSpPr>
        <p:spPr/>
        <p:txBody>
          <a:bodyPr/>
          <a:lstStyle/>
          <a:p>
            <a:r>
              <a:rPr lang="en-CA"/>
              <a:t>Convention: Plaintext is written in UPPERCASE letters, and ciphertext is in lowercase letters</a:t>
            </a:r>
          </a:p>
          <a:p>
            <a:r>
              <a:rPr lang="en-CA"/>
              <a:t>Encryption algorithms are usually based on mathematical transformations</a:t>
            </a:r>
          </a:p>
          <a:p>
            <a:endParaRPr lang="en-CA"/>
          </a:p>
          <a:p>
            <a:endParaRPr lang="en-CA"/>
          </a:p>
          <a:p>
            <a:endParaRPr lang="en-CA"/>
          </a:p>
          <a:p>
            <a:endParaRPr lang="en-CA"/>
          </a:p>
          <a:p>
            <a:r>
              <a:rPr lang="en-CA"/>
              <a:t>Arithmetic is performed as if the alphabetic table were circular (modular arithmetic)</a:t>
            </a:r>
          </a:p>
        </p:txBody>
      </p:sp>
      <p:sp>
        <p:nvSpPr>
          <p:cNvPr id="4" name="Slide Number Placeholder 3"/>
          <p:cNvSpPr>
            <a:spLocks noGrp="1"/>
          </p:cNvSpPr>
          <p:nvPr>
            <p:ph type="sldNum" sz="quarter" idx="15"/>
          </p:nvPr>
        </p:nvSpPr>
        <p:spPr/>
        <p:txBody>
          <a:bodyPr/>
          <a:lstStyle/>
          <a:p>
            <a:fld id="{3AAB7785-396F-4915-8DFC-F7434CCA128E}" type="slidenum">
              <a:rPr lang="en-CA" smtClean="0"/>
              <a:t>12</a:t>
            </a:fld>
            <a:endParaRPr lang="en-CA"/>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556" y="3356992"/>
            <a:ext cx="6780888" cy="12241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26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Substitution Ciphers</a:t>
            </a:r>
          </a:p>
        </p:txBody>
      </p:sp>
      <p:sp>
        <p:nvSpPr>
          <p:cNvPr id="3" name="Content Placeholder 2"/>
          <p:cNvSpPr>
            <a:spLocks noGrp="1"/>
          </p:cNvSpPr>
          <p:nvPr>
            <p:ph sz="quarter" idx="1"/>
          </p:nvPr>
        </p:nvSpPr>
        <p:spPr/>
        <p:txBody>
          <a:bodyPr/>
          <a:lstStyle/>
          <a:p>
            <a:r>
              <a:rPr lang="en-CA" b="1"/>
              <a:t>Mono-alphabetic</a:t>
            </a:r>
            <a:r>
              <a:rPr lang="en-CA"/>
              <a:t>: fixed substitution over the entire message (Simple substitution)</a:t>
            </a:r>
          </a:p>
          <a:p>
            <a:pPr lvl="1"/>
            <a:r>
              <a:rPr lang="en-CA"/>
              <a:t>Caesar cipher (Shifting the alphabet)</a:t>
            </a:r>
          </a:p>
          <a:p>
            <a:pPr lvl="1"/>
            <a:r>
              <a:rPr lang="en-CA" err="1"/>
              <a:t>Atbash</a:t>
            </a:r>
            <a:r>
              <a:rPr lang="en-CA"/>
              <a:t> cipher (reversing the alphabet)</a:t>
            </a:r>
          </a:p>
          <a:p>
            <a:r>
              <a:rPr lang="en-CA" b="1"/>
              <a:t>Poly-alphabetic</a:t>
            </a:r>
            <a:r>
              <a:rPr lang="en-CA"/>
              <a:t>: uses a number of substitutions at different positions in the message</a:t>
            </a:r>
          </a:p>
          <a:p>
            <a:pPr lvl="1"/>
            <a:r>
              <a:rPr lang="en-CA" err="1"/>
              <a:t>Vigenere</a:t>
            </a:r>
            <a:r>
              <a:rPr lang="en-CA"/>
              <a:t> cipher</a:t>
            </a:r>
          </a:p>
          <a:p>
            <a:pPr lvl="1"/>
            <a:r>
              <a:rPr lang="en-CA"/>
              <a:t>Enigma machine</a:t>
            </a:r>
          </a:p>
          <a:p>
            <a:r>
              <a:rPr lang="en-CA"/>
              <a:t>Not secure to use, but good to know and use as some building blocks in other encryption methods</a:t>
            </a:r>
          </a:p>
          <a:p>
            <a:r>
              <a:rPr lang="en-CA"/>
              <a:t>The main goal of substitution is “</a:t>
            </a:r>
            <a:r>
              <a:rPr lang="en-CA" b="1" i="1"/>
              <a:t>Confusion</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13</a:t>
            </a:fld>
            <a:endParaRPr lang="en-CA"/>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812081B-6A2A-1B4C-AC7D-DEAD143A593F}"/>
                  </a:ext>
                </a:extLst>
              </p14:cNvPr>
              <p14:cNvContentPartPr/>
              <p14:nvPr/>
            </p14:nvContentPartPr>
            <p14:xfrm>
              <a:off x="405720" y="1421280"/>
              <a:ext cx="6831360" cy="4629240"/>
            </p14:xfrm>
          </p:contentPart>
        </mc:Choice>
        <mc:Fallback xmlns="">
          <p:pic>
            <p:nvPicPr>
              <p:cNvPr id="5" name="Ink 4">
                <a:extLst>
                  <a:ext uri="{FF2B5EF4-FFF2-40B4-BE49-F238E27FC236}">
                    <a16:creationId xmlns:a16="http://schemas.microsoft.com/office/drawing/2014/main" id="{A812081B-6A2A-1B4C-AC7D-DEAD143A593F}"/>
                  </a:ext>
                </a:extLst>
              </p:cNvPr>
              <p:cNvPicPr/>
              <p:nvPr/>
            </p:nvPicPr>
            <p:blipFill>
              <a:blip r:embed="rId4"/>
              <a:stretch>
                <a:fillRect/>
              </a:stretch>
            </p:blipFill>
            <p:spPr>
              <a:xfrm>
                <a:off x="389520" y="1405080"/>
                <a:ext cx="6863760" cy="4661640"/>
              </a:xfrm>
              <a:prstGeom prst="rect">
                <a:avLst/>
              </a:prstGeom>
            </p:spPr>
          </p:pic>
        </mc:Fallback>
      </mc:AlternateContent>
    </p:spTree>
    <p:extLst>
      <p:ext uri="{BB962C8B-B14F-4D97-AF65-F5344CB8AC3E}">
        <p14:creationId xmlns:p14="http://schemas.microsoft.com/office/powerpoint/2010/main" val="183151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Substitution Ciphers (cont.)</a:t>
            </a:r>
          </a:p>
        </p:txBody>
      </p:sp>
      <p:sp>
        <p:nvSpPr>
          <p:cNvPr id="3" name="Content Placeholder 2"/>
          <p:cNvSpPr>
            <a:spLocks noGrp="1"/>
          </p:cNvSpPr>
          <p:nvPr>
            <p:ph sz="quarter" idx="1"/>
          </p:nvPr>
        </p:nvSpPr>
        <p:spPr/>
        <p:txBody>
          <a:bodyPr>
            <a:normAutofit/>
          </a:bodyPr>
          <a:lstStyle/>
          <a:p>
            <a:r>
              <a:rPr lang="en-CA"/>
              <a:t>Caesar cipher</a:t>
            </a:r>
          </a:p>
          <a:p>
            <a:pPr lvl="1"/>
            <a:r>
              <a:rPr lang="en-CA"/>
              <a:t>Each letter is translated to the letter a fixed number of places after it in the alphabet. </a:t>
            </a:r>
          </a:p>
          <a:p>
            <a:pPr lvl="1"/>
            <a:r>
              <a:rPr lang="en-CA"/>
              <a:t>It uses a shift of 3, so plaintext letter </a:t>
            </a:r>
            <a:r>
              <a:rPr lang="en-CA" i="1"/>
              <a:t>p</a:t>
            </a:r>
            <a:r>
              <a:rPr lang="en-CA" i="1" baseline="-25000"/>
              <a:t>i</a:t>
            </a:r>
            <a:r>
              <a:rPr lang="en-CA"/>
              <a:t> is enciphered as ciphertext letter </a:t>
            </a:r>
            <a:r>
              <a:rPr lang="en-CA" i="1"/>
              <a:t>c</a:t>
            </a:r>
            <a:r>
              <a:rPr lang="en-CA" i="1" baseline="-25000"/>
              <a:t>i</a:t>
            </a:r>
            <a:r>
              <a:rPr lang="en-CA"/>
              <a:t> by the rule</a:t>
            </a:r>
          </a:p>
          <a:p>
            <a:pPr marL="365760" lvl="1" indent="0" algn="ctr">
              <a:buNone/>
            </a:pPr>
            <a:r>
              <a:rPr lang="en-CA" i="1"/>
              <a:t>c</a:t>
            </a:r>
            <a:r>
              <a:rPr lang="en-CA" i="1" baseline="-25000"/>
              <a:t>i</a:t>
            </a:r>
            <a:r>
              <a:rPr lang="en-CA"/>
              <a:t>=</a:t>
            </a:r>
            <a:r>
              <a:rPr lang="en-CA" i="1"/>
              <a:t>E</a:t>
            </a:r>
            <a:r>
              <a:rPr lang="en-CA"/>
              <a:t>(</a:t>
            </a:r>
            <a:r>
              <a:rPr lang="en-CA" i="1"/>
              <a:t>p</a:t>
            </a:r>
            <a:r>
              <a:rPr lang="en-CA" i="1" baseline="-25000"/>
              <a:t>i</a:t>
            </a:r>
            <a:r>
              <a:rPr lang="en-CA"/>
              <a:t>)=</a:t>
            </a:r>
            <a:r>
              <a:rPr lang="en-CA" i="1"/>
              <a:t>p</a:t>
            </a:r>
            <a:r>
              <a:rPr lang="en-CA" i="1" baseline="-25000"/>
              <a:t>i</a:t>
            </a:r>
            <a:r>
              <a:rPr lang="en-CA"/>
              <a:t>+3</a:t>
            </a:r>
          </a:p>
          <a:p>
            <a:pPr marL="0" lvl="1" indent="0" algn="ctr">
              <a:buNone/>
            </a:pPr>
            <a:endParaRPr lang="en-CA"/>
          </a:p>
          <a:p>
            <a:pPr lvl="1"/>
            <a:endParaRPr lang="en-CA"/>
          </a:p>
          <a:p>
            <a:pPr lvl="1"/>
            <a:r>
              <a:rPr lang="en-CA"/>
              <a:t>Example</a:t>
            </a:r>
          </a:p>
          <a:p>
            <a:pPr marL="0" lvl="1" indent="1889125">
              <a:buNone/>
            </a:pPr>
            <a:r>
              <a:rPr lang="fr-FR">
                <a:latin typeface="PT Mono"/>
                <a:cs typeface="PT Mono"/>
              </a:rPr>
              <a:t>C A E S A R		C I P H E R</a:t>
            </a:r>
          </a:p>
          <a:p>
            <a:pPr marL="0" lvl="1" indent="1889125">
              <a:buNone/>
            </a:pPr>
            <a:r>
              <a:rPr lang="fr-FR">
                <a:latin typeface="PT Mono"/>
                <a:cs typeface="PT Mono"/>
              </a:rPr>
              <a:t>f d h v d u		f l s k h u</a:t>
            </a:r>
            <a:endParaRPr lang="en-CA">
              <a:latin typeface="PT Mono"/>
              <a:cs typeface="PT Mono"/>
            </a:endParaRPr>
          </a:p>
        </p:txBody>
      </p:sp>
      <p:sp>
        <p:nvSpPr>
          <p:cNvPr id="4" name="Slide Number Placeholder 3"/>
          <p:cNvSpPr>
            <a:spLocks noGrp="1"/>
          </p:cNvSpPr>
          <p:nvPr>
            <p:ph type="sldNum" sz="quarter" idx="15"/>
          </p:nvPr>
        </p:nvSpPr>
        <p:spPr/>
        <p:txBody>
          <a:bodyPr/>
          <a:lstStyle/>
          <a:p>
            <a:fld id="{3AAB7785-396F-4915-8DFC-F7434CCA128E}" type="slidenum">
              <a:rPr lang="en-CA" smtClean="0"/>
              <a:t>14</a:t>
            </a:fld>
            <a:endParaRPr lang="en-CA"/>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05064"/>
            <a:ext cx="7823946" cy="6214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77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Substitution Ciphers (cont.)</a:t>
            </a:r>
          </a:p>
        </p:txBody>
      </p:sp>
      <p:sp>
        <p:nvSpPr>
          <p:cNvPr id="3" name="Content Placeholder 2"/>
          <p:cNvSpPr>
            <a:spLocks noGrp="1"/>
          </p:cNvSpPr>
          <p:nvPr>
            <p:ph sz="quarter" idx="1"/>
          </p:nvPr>
        </p:nvSpPr>
        <p:spPr>
          <a:xfrm>
            <a:off x="457200" y="1600200"/>
            <a:ext cx="7467600" cy="5257800"/>
          </a:xfrm>
        </p:spPr>
        <p:txBody>
          <a:bodyPr>
            <a:normAutofit fontScale="92500" lnSpcReduction="10000"/>
          </a:bodyPr>
          <a:lstStyle/>
          <a:p>
            <a:r>
              <a:rPr lang="en-CA"/>
              <a:t>Caesar cipher</a:t>
            </a:r>
          </a:p>
          <a:p>
            <a:pPr lvl="1"/>
            <a:r>
              <a:rPr lang="en-CA"/>
              <a:t>Advantage and Disadvantage</a:t>
            </a:r>
          </a:p>
          <a:p>
            <a:pPr lvl="2"/>
            <a:r>
              <a:rPr lang="en-CA"/>
              <a:t>Simplicity</a:t>
            </a:r>
          </a:p>
          <a:p>
            <a:pPr lvl="2"/>
            <a:r>
              <a:rPr lang="en-CA"/>
              <a:t>A small piece of ciphertext is enough to predict the entire pattern of the encryption</a:t>
            </a:r>
          </a:p>
          <a:p>
            <a:pPr lvl="1"/>
            <a:r>
              <a:rPr lang="en-CA"/>
              <a:t>Cryptanalysis</a:t>
            </a:r>
          </a:p>
          <a:p>
            <a:pPr lvl="2"/>
            <a:r>
              <a:rPr lang="en-CA"/>
              <a:t>Allowing blank to be translated to itself</a:t>
            </a:r>
          </a:p>
          <a:p>
            <a:pPr lvl="2"/>
            <a:r>
              <a:rPr lang="en-CA"/>
              <a:t>Substitute known short words at appropriate places</a:t>
            </a:r>
          </a:p>
          <a:p>
            <a:pPr lvl="2"/>
            <a:r>
              <a:rPr lang="en-CA"/>
              <a:t>Substituting for matching characters at other places</a:t>
            </a:r>
          </a:p>
          <a:p>
            <a:pPr lvl="2"/>
            <a:r>
              <a:rPr lang="en-CA"/>
              <a:t>Guess at three-letter words</a:t>
            </a:r>
          </a:p>
          <a:p>
            <a:pPr lvl="2"/>
            <a:r>
              <a:rPr lang="en-CA"/>
              <a:t>Guess unused letters</a:t>
            </a:r>
          </a:p>
          <a:p>
            <a:pPr lvl="2"/>
            <a:r>
              <a:rPr lang="en-CA"/>
              <a:t>…</a:t>
            </a:r>
          </a:p>
          <a:p>
            <a:pPr marL="730250" lvl="2" indent="619125">
              <a:buNone/>
            </a:pPr>
            <a:r>
              <a:rPr lang="en-CA" sz="2100" err="1">
                <a:latin typeface="Courier New" panose="02070309020205020404" pitchFamily="49" charset="0"/>
                <a:cs typeface="Courier New" panose="02070309020205020404" pitchFamily="49" charset="0"/>
              </a:rPr>
              <a:t>hfjxfw</a:t>
            </a:r>
            <a:r>
              <a:rPr lang="en-CA" sz="2100">
                <a:latin typeface="Courier New" panose="02070309020205020404" pitchFamily="49" charset="0"/>
                <a:cs typeface="Courier New" panose="02070309020205020404" pitchFamily="49" charset="0"/>
              </a:rPr>
              <a:t> </a:t>
            </a:r>
            <a:r>
              <a:rPr lang="en-CA" sz="2100" err="1">
                <a:latin typeface="Courier New" panose="02070309020205020404" pitchFamily="49" charset="0"/>
                <a:cs typeface="Courier New" panose="02070309020205020404" pitchFamily="49" charset="0"/>
              </a:rPr>
              <a:t>hnumjw</a:t>
            </a:r>
            <a:r>
              <a:rPr lang="en-CA" sz="2100">
                <a:latin typeface="Courier New" panose="02070309020205020404" pitchFamily="49" charset="0"/>
                <a:cs typeface="Courier New" panose="02070309020205020404" pitchFamily="49" charset="0"/>
              </a:rPr>
              <a:t> </a:t>
            </a:r>
            <a:r>
              <a:rPr lang="en-CA" sz="2100" err="1">
                <a:latin typeface="Courier New" panose="02070309020205020404" pitchFamily="49" charset="0"/>
                <a:cs typeface="Courier New" panose="02070309020205020404" pitchFamily="49" charset="0"/>
              </a:rPr>
              <a:t>nx</a:t>
            </a:r>
            <a:r>
              <a:rPr lang="en-CA" sz="2100">
                <a:latin typeface="Courier New" panose="02070309020205020404" pitchFamily="49" charset="0"/>
                <a:cs typeface="Courier New" panose="02070309020205020404" pitchFamily="49" charset="0"/>
              </a:rPr>
              <a:t> </a:t>
            </a:r>
            <a:r>
              <a:rPr lang="en-CA" sz="2100" err="1">
                <a:latin typeface="Courier New" panose="02070309020205020404" pitchFamily="49" charset="0"/>
                <a:cs typeface="Courier New" panose="02070309020205020404" pitchFamily="49" charset="0"/>
              </a:rPr>
              <a:t>ytt</a:t>
            </a:r>
            <a:r>
              <a:rPr lang="en-CA" sz="2100">
                <a:latin typeface="Courier New" panose="02070309020205020404" pitchFamily="49" charset="0"/>
                <a:cs typeface="Courier New" panose="02070309020205020404" pitchFamily="49" charset="0"/>
              </a:rPr>
              <a:t> </a:t>
            </a:r>
            <a:r>
              <a:rPr lang="en-CA" sz="2100" err="1">
                <a:latin typeface="Courier New" panose="02070309020205020404" pitchFamily="49" charset="0"/>
                <a:cs typeface="Courier New" panose="02070309020205020404" pitchFamily="49" charset="0"/>
              </a:rPr>
              <a:t>xnruqj</a:t>
            </a:r>
            <a:r>
              <a:rPr lang="en-CA" sz="2100">
                <a:latin typeface="Courier New" panose="02070309020205020404" pitchFamily="49" charset="0"/>
                <a:cs typeface="Courier New" panose="02070309020205020404" pitchFamily="49" charset="0"/>
              </a:rPr>
              <a:t> </a:t>
            </a:r>
            <a:r>
              <a:rPr lang="en-CA" sz="2100" err="1">
                <a:latin typeface="Courier New" panose="02070309020205020404" pitchFamily="49" charset="0"/>
                <a:cs typeface="Courier New" panose="02070309020205020404" pitchFamily="49" charset="0"/>
              </a:rPr>
              <a:t>yt</a:t>
            </a:r>
            <a:r>
              <a:rPr lang="en-CA" sz="2100">
                <a:latin typeface="Courier New" panose="02070309020205020404" pitchFamily="49" charset="0"/>
                <a:cs typeface="Courier New" panose="02070309020205020404" pitchFamily="49" charset="0"/>
              </a:rPr>
              <a:t> </a:t>
            </a:r>
            <a:r>
              <a:rPr lang="en-CA" sz="2100" err="1">
                <a:latin typeface="Courier New" panose="02070309020205020404" pitchFamily="49" charset="0"/>
                <a:cs typeface="Courier New" panose="02070309020205020404" pitchFamily="49" charset="0"/>
              </a:rPr>
              <a:t>zxj</a:t>
            </a:r>
            <a:endParaRPr lang="en-CA" sz="2100">
              <a:latin typeface="Courier New" panose="02070309020205020404" pitchFamily="49" charset="0"/>
              <a:cs typeface="Courier New" panose="02070309020205020404" pitchFamily="49" charset="0"/>
            </a:endParaRPr>
          </a:p>
          <a:p>
            <a:pPr marL="730250" lvl="2" indent="619125">
              <a:buNone/>
            </a:pPr>
            <a:r>
              <a:rPr lang="en-CA" sz="2100">
                <a:latin typeface="Courier New" panose="02070309020205020404" pitchFamily="49" charset="0"/>
                <a:cs typeface="Courier New" panose="02070309020205020404" pitchFamily="49" charset="0"/>
              </a:rPr>
              <a:t>CAESAR CIPHER IS TOO SIMPLE TO USE</a:t>
            </a:r>
          </a:p>
          <a:p>
            <a:pPr marL="730250" lvl="2" indent="619125">
              <a:buNone/>
            </a:pPr>
            <a:endParaRPr lang="en-CA" sz="2100">
              <a:latin typeface="PT Mono"/>
              <a:cs typeface="PT Mono"/>
            </a:endParaRPr>
          </a:p>
          <a:p>
            <a:pPr marL="730250" lvl="2" indent="-730250">
              <a:buNone/>
            </a:pPr>
            <a:r>
              <a:rPr lang="en-CA" sz="1500">
                <a:latin typeface="Miriam Fixed" pitchFamily="49" charset="-79"/>
                <a:cs typeface="Miriam Fixed" pitchFamily="49" charset="-79"/>
                <a:hlinkClick r:id="rId3"/>
              </a:rPr>
              <a:t>http://scottbryce.com/cryptograms/stats.htm</a:t>
            </a:r>
            <a:endParaRPr lang="en-CA" sz="1500">
              <a:latin typeface="Miriam Fixed" pitchFamily="49" charset="-79"/>
              <a:cs typeface="Miriam Fixed" pitchFamily="49" charset="-79"/>
            </a:endParaRPr>
          </a:p>
          <a:p>
            <a:pPr marL="0" lvl="2" indent="0">
              <a:buNone/>
            </a:pPr>
            <a:r>
              <a:rPr lang="en-CA" sz="1500">
                <a:latin typeface="Miriam Fixed" pitchFamily="49" charset="-79"/>
                <a:cs typeface="Miriam Fixed" pitchFamily="49" charset="-79"/>
                <a:hlinkClick r:id="rId4"/>
              </a:rPr>
              <a:t>https://www.mtholyoke.edu/courses/quenell/s2003/ma139/js/count.html</a:t>
            </a:r>
            <a:endParaRPr lang="en-CA" sz="1500">
              <a:latin typeface="Miriam Fixed" pitchFamily="49" charset="-79"/>
              <a:cs typeface="Miriam Fixed" pitchFamily="49" charset="-79"/>
            </a:endParaRPr>
          </a:p>
        </p:txBody>
      </p:sp>
      <p:sp>
        <p:nvSpPr>
          <p:cNvPr id="4" name="Slide Number Placeholder 3"/>
          <p:cNvSpPr>
            <a:spLocks noGrp="1"/>
          </p:cNvSpPr>
          <p:nvPr>
            <p:ph type="sldNum" sz="quarter" idx="15"/>
          </p:nvPr>
        </p:nvSpPr>
        <p:spPr/>
        <p:txBody>
          <a:bodyPr/>
          <a:lstStyle/>
          <a:p>
            <a:fld id="{3AAB7785-396F-4915-8DFC-F7434CCA128E}" type="slidenum">
              <a:rPr lang="en-CA" smtClean="0"/>
              <a:t>15</a:t>
            </a:fld>
            <a:endParaRPr lang="en-CA"/>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00C0354-0F8B-064B-AD73-68C86BDF7D5A}"/>
                  </a:ext>
                </a:extLst>
              </p14:cNvPr>
              <p14:cNvContentPartPr/>
              <p14:nvPr/>
            </p14:nvContentPartPr>
            <p14:xfrm>
              <a:off x="270000" y="74160"/>
              <a:ext cx="8636400" cy="4427640"/>
            </p14:xfrm>
          </p:contentPart>
        </mc:Choice>
        <mc:Fallback xmlns="">
          <p:pic>
            <p:nvPicPr>
              <p:cNvPr id="5" name="Ink 4">
                <a:extLst>
                  <a:ext uri="{FF2B5EF4-FFF2-40B4-BE49-F238E27FC236}">
                    <a16:creationId xmlns:a16="http://schemas.microsoft.com/office/drawing/2014/main" id="{800C0354-0F8B-064B-AD73-68C86BDF7D5A}"/>
                  </a:ext>
                </a:extLst>
              </p:cNvPr>
              <p:cNvPicPr/>
              <p:nvPr/>
            </p:nvPicPr>
            <p:blipFill>
              <a:blip r:embed="rId6"/>
              <a:stretch>
                <a:fillRect/>
              </a:stretch>
            </p:blipFill>
            <p:spPr>
              <a:xfrm>
                <a:off x="253800" y="52560"/>
                <a:ext cx="8668800" cy="4465440"/>
              </a:xfrm>
              <a:prstGeom prst="rect">
                <a:avLst/>
              </a:prstGeom>
            </p:spPr>
          </p:pic>
        </mc:Fallback>
      </mc:AlternateContent>
    </p:spTree>
    <p:extLst>
      <p:ext uri="{BB962C8B-B14F-4D97-AF65-F5344CB8AC3E}">
        <p14:creationId xmlns:p14="http://schemas.microsoft.com/office/powerpoint/2010/main" val="291015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barn(outHorizontal)">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Substitution Ciphers (cont.)</a:t>
            </a:r>
          </a:p>
        </p:txBody>
      </p:sp>
      <p:sp>
        <p:nvSpPr>
          <p:cNvPr id="3" name="Content Placeholder 2"/>
          <p:cNvSpPr>
            <a:spLocks noGrp="1"/>
          </p:cNvSpPr>
          <p:nvPr>
            <p:ph sz="quarter" idx="1"/>
          </p:nvPr>
        </p:nvSpPr>
        <p:spPr>
          <a:xfrm>
            <a:off x="457200" y="1600200"/>
            <a:ext cx="7715200" cy="4873752"/>
          </a:xfrm>
        </p:spPr>
        <p:txBody>
          <a:bodyPr>
            <a:normAutofit/>
          </a:bodyPr>
          <a:lstStyle/>
          <a:p>
            <a:r>
              <a:rPr lang="en-CA" sz="2800"/>
              <a:t>Complexity</a:t>
            </a:r>
          </a:p>
          <a:p>
            <a:pPr lvl="1"/>
            <a:endParaRPr lang="en-CA" sz="2400"/>
          </a:p>
          <a:p>
            <a:pPr lvl="1"/>
            <a:r>
              <a:rPr lang="en-CA" sz="2400"/>
              <a:t>Encryption and decryption with substitution ciphers can be performed by direct lookup in a table illustrating the correspondence</a:t>
            </a:r>
          </a:p>
          <a:p>
            <a:pPr lvl="1"/>
            <a:endParaRPr lang="en-CA" sz="2400"/>
          </a:p>
          <a:p>
            <a:pPr lvl="1"/>
            <a:r>
              <a:rPr lang="en-CA" sz="2400"/>
              <a:t>Transforming a single character can be done in a constant amount of time</a:t>
            </a:r>
          </a:p>
          <a:p>
            <a:pPr lvl="1"/>
            <a:endParaRPr lang="en-CA" sz="2400"/>
          </a:p>
          <a:p>
            <a:pPr lvl="1"/>
            <a:r>
              <a:rPr lang="en-CA" sz="2400"/>
              <a:t>Complexity of the algorithm to encrypt a message of </a:t>
            </a:r>
            <a:r>
              <a:rPr lang="en-CA" sz="2400" i="1"/>
              <a:t>n</a:t>
            </a:r>
            <a:r>
              <a:rPr lang="en-CA" sz="2400"/>
              <a:t> characters is proportional to </a:t>
            </a:r>
            <a:r>
              <a:rPr lang="en-CA" sz="2400" i="1"/>
              <a:t>n</a:t>
            </a:r>
          </a:p>
        </p:txBody>
      </p:sp>
      <p:sp>
        <p:nvSpPr>
          <p:cNvPr id="4" name="Slide Number Placeholder 3"/>
          <p:cNvSpPr>
            <a:spLocks noGrp="1"/>
          </p:cNvSpPr>
          <p:nvPr>
            <p:ph type="sldNum" sz="quarter" idx="15"/>
          </p:nvPr>
        </p:nvSpPr>
        <p:spPr/>
        <p:txBody>
          <a:bodyPr/>
          <a:lstStyle/>
          <a:p>
            <a:fld id="{3AAB7785-396F-4915-8DFC-F7434CCA128E}" type="slidenum">
              <a:rPr lang="en-CA" smtClean="0"/>
              <a:t>16</a:t>
            </a:fld>
            <a:endParaRPr lang="en-CA"/>
          </a:p>
        </p:txBody>
      </p:sp>
    </p:spTree>
    <p:extLst>
      <p:ext uri="{BB962C8B-B14F-4D97-AF65-F5344CB8AC3E}">
        <p14:creationId xmlns:p14="http://schemas.microsoft.com/office/powerpoint/2010/main" val="199666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Substitution Ciphers (cont.)</a:t>
            </a:r>
          </a:p>
        </p:txBody>
      </p:sp>
      <p:sp>
        <p:nvSpPr>
          <p:cNvPr id="3" name="Content Placeholder 2"/>
          <p:cNvSpPr>
            <a:spLocks noGrp="1"/>
          </p:cNvSpPr>
          <p:nvPr>
            <p:ph sz="quarter" idx="1"/>
          </p:nvPr>
        </p:nvSpPr>
        <p:spPr>
          <a:xfrm>
            <a:off x="457200" y="1600200"/>
            <a:ext cx="8219256" cy="4873752"/>
          </a:xfrm>
        </p:spPr>
        <p:txBody>
          <a:bodyPr>
            <a:normAutofit/>
          </a:bodyPr>
          <a:lstStyle/>
          <a:p>
            <a:r>
              <a:rPr lang="en-CA" sz="2800"/>
              <a:t>Cryptanalysis</a:t>
            </a:r>
          </a:p>
          <a:p>
            <a:pPr lvl="1"/>
            <a:r>
              <a:rPr lang="en-CA" sz="2400"/>
              <a:t>Guess</a:t>
            </a:r>
          </a:p>
          <a:p>
            <a:pPr lvl="1"/>
            <a:r>
              <a:rPr lang="en-CA" sz="2400"/>
              <a:t>Strategy</a:t>
            </a:r>
          </a:p>
          <a:p>
            <a:pPr lvl="1"/>
            <a:r>
              <a:rPr lang="en-CA" sz="2400"/>
              <a:t>Mathematical skills</a:t>
            </a:r>
          </a:p>
          <a:p>
            <a:pPr lvl="1"/>
            <a:r>
              <a:rPr lang="en-CA" sz="2400"/>
              <a:t>Language word patterns</a:t>
            </a:r>
          </a:p>
          <a:p>
            <a:pPr lvl="2"/>
            <a:r>
              <a:rPr lang="en-CA" sz="2000"/>
              <a:t>Short words</a:t>
            </a:r>
          </a:p>
          <a:p>
            <a:pPr lvl="2"/>
            <a:r>
              <a:rPr lang="en-CA" sz="2000"/>
              <a:t>Words with repeated patterns</a:t>
            </a:r>
          </a:p>
          <a:p>
            <a:pPr lvl="2"/>
            <a:r>
              <a:rPr lang="en-CA" sz="2000"/>
              <a:t>Common initial and final letters</a:t>
            </a:r>
          </a:p>
          <a:p>
            <a:pPr lvl="1"/>
            <a:r>
              <a:rPr lang="en-CA" sz="2400"/>
              <a:t>Letters frequency (Frequency Distribution Analysis)</a:t>
            </a:r>
          </a:p>
          <a:p>
            <a:pPr lvl="1"/>
            <a:r>
              <a:rPr lang="en-CA" sz="2400"/>
              <a:t>Context of the text</a:t>
            </a:r>
          </a:p>
        </p:txBody>
      </p:sp>
      <p:sp>
        <p:nvSpPr>
          <p:cNvPr id="4" name="Slide Number Placeholder 3"/>
          <p:cNvSpPr>
            <a:spLocks noGrp="1"/>
          </p:cNvSpPr>
          <p:nvPr>
            <p:ph type="sldNum" sz="quarter" idx="15"/>
          </p:nvPr>
        </p:nvSpPr>
        <p:spPr/>
        <p:txBody>
          <a:bodyPr/>
          <a:lstStyle/>
          <a:p>
            <a:fld id="{3AAB7785-396F-4915-8DFC-F7434CCA128E}" type="slidenum">
              <a:rPr lang="en-CA" smtClean="0"/>
              <a:t>17</a:t>
            </a:fld>
            <a:endParaRPr lang="en-CA"/>
          </a:p>
        </p:txBody>
      </p:sp>
    </p:spTree>
    <p:extLst>
      <p:ext uri="{BB962C8B-B14F-4D97-AF65-F5344CB8AC3E}">
        <p14:creationId xmlns:p14="http://schemas.microsoft.com/office/powerpoint/2010/main" val="46167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Cryptographer’s Dilemma</a:t>
            </a:r>
          </a:p>
        </p:txBody>
      </p:sp>
      <p:sp>
        <p:nvSpPr>
          <p:cNvPr id="3" name="Content Placeholder 2"/>
          <p:cNvSpPr>
            <a:spLocks noGrp="1"/>
          </p:cNvSpPr>
          <p:nvPr>
            <p:ph sz="quarter" idx="1"/>
          </p:nvPr>
        </p:nvSpPr>
        <p:spPr/>
        <p:txBody>
          <a:bodyPr>
            <a:normAutofit lnSpcReduction="10000"/>
          </a:bodyPr>
          <a:lstStyle/>
          <a:p>
            <a:pPr marL="0" lvl="1" indent="0" algn="ctr">
              <a:buNone/>
            </a:pPr>
            <a:r>
              <a:rPr lang="en-CA" b="1"/>
              <a:t>An encryption based on a </a:t>
            </a:r>
            <a:r>
              <a:rPr lang="en-CA" b="1">
                <a:solidFill>
                  <a:srgbClr val="FF0000"/>
                </a:solidFill>
              </a:rPr>
              <a:t>hard problem </a:t>
            </a:r>
            <a:r>
              <a:rPr lang="en-CA" b="1"/>
              <a:t>is not secure just because of the difficulty of the problem.</a:t>
            </a:r>
          </a:p>
          <a:p>
            <a:pPr marL="0" lvl="1" indent="0" algn="ctr">
              <a:buNone/>
            </a:pPr>
            <a:endParaRPr lang="en-CA" b="1"/>
          </a:p>
          <a:p>
            <a:pPr marL="0" lvl="1" indent="0" algn="ctr">
              <a:buNone/>
            </a:pPr>
            <a:r>
              <a:rPr lang="en-CA" b="1">
                <a:solidFill>
                  <a:srgbClr val="FF0000"/>
                </a:solidFill>
              </a:rPr>
              <a:t>Short messages</a:t>
            </a:r>
            <a:r>
              <a:rPr lang="en-CA" b="1"/>
              <a:t> give the cryptanalyst little to work with, so short messages are fairly secure with even simple encryption.</a:t>
            </a:r>
          </a:p>
          <a:p>
            <a:pPr marL="0" lvl="1" indent="0" algn="ctr">
              <a:buNone/>
            </a:pPr>
            <a:endParaRPr lang="en-CA" b="1"/>
          </a:p>
          <a:p>
            <a:pPr marL="0" lvl="1" indent="0" algn="ctr">
              <a:buNone/>
            </a:pPr>
            <a:r>
              <a:rPr lang="en-CA" b="1"/>
              <a:t>An encryption algorithm must be </a:t>
            </a:r>
            <a:r>
              <a:rPr lang="en-CA" b="1">
                <a:solidFill>
                  <a:srgbClr val="FF0000"/>
                </a:solidFill>
              </a:rPr>
              <a:t>regular</a:t>
            </a:r>
            <a:r>
              <a:rPr lang="en-CA" b="1"/>
              <a:t> for it to be algorithmic and for cryptographers to be able to remember it.</a:t>
            </a:r>
          </a:p>
          <a:p>
            <a:pPr marL="0" lvl="1" indent="0" algn="ctr">
              <a:buNone/>
            </a:pPr>
            <a:endParaRPr lang="en-CA" b="1"/>
          </a:p>
          <a:p>
            <a:pPr marL="0" lvl="1" indent="0" algn="ctr">
              <a:buNone/>
            </a:pPr>
            <a:r>
              <a:rPr lang="en-CA" b="1"/>
              <a:t>A security measure must be strong enough to keep out the attacker only for the </a:t>
            </a:r>
            <a:r>
              <a:rPr lang="en-CA" b="1">
                <a:solidFill>
                  <a:srgbClr val="FF0000"/>
                </a:solidFill>
              </a:rPr>
              <a:t>life of the data</a:t>
            </a:r>
            <a:r>
              <a:rPr lang="en-CA" b="1"/>
              <a:t>. Data with a short time value can be protected with simple measures.</a:t>
            </a:r>
          </a:p>
        </p:txBody>
      </p:sp>
      <p:sp>
        <p:nvSpPr>
          <p:cNvPr id="4" name="Slide Number Placeholder 3"/>
          <p:cNvSpPr>
            <a:spLocks noGrp="1"/>
          </p:cNvSpPr>
          <p:nvPr>
            <p:ph type="sldNum" sz="quarter" idx="15"/>
          </p:nvPr>
        </p:nvSpPr>
        <p:spPr/>
        <p:txBody>
          <a:bodyPr/>
          <a:lstStyle/>
          <a:p>
            <a:fld id="{3AAB7785-396F-4915-8DFC-F7434CCA128E}" type="slidenum">
              <a:rPr lang="en-CA" smtClean="0"/>
              <a:t>18</a:t>
            </a:fld>
            <a:endParaRPr lang="en-CA"/>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B5A620D-83E3-6844-B84F-5D7E7A5DB4AB}"/>
                  </a:ext>
                </a:extLst>
              </p14:cNvPr>
              <p14:cNvContentPartPr/>
              <p14:nvPr/>
            </p14:nvContentPartPr>
            <p14:xfrm>
              <a:off x="1076040" y="1907280"/>
              <a:ext cx="5819040" cy="3881880"/>
            </p14:xfrm>
          </p:contentPart>
        </mc:Choice>
        <mc:Fallback xmlns="">
          <p:pic>
            <p:nvPicPr>
              <p:cNvPr id="5" name="Ink 4">
                <a:extLst>
                  <a:ext uri="{FF2B5EF4-FFF2-40B4-BE49-F238E27FC236}">
                    <a16:creationId xmlns:a16="http://schemas.microsoft.com/office/drawing/2014/main" id="{0B5A620D-83E3-6844-B84F-5D7E7A5DB4AB}"/>
                  </a:ext>
                </a:extLst>
              </p:cNvPr>
              <p:cNvPicPr/>
              <p:nvPr/>
            </p:nvPicPr>
            <p:blipFill>
              <a:blip r:embed="rId4"/>
              <a:stretch>
                <a:fillRect/>
              </a:stretch>
            </p:blipFill>
            <p:spPr>
              <a:xfrm>
                <a:off x="1054440" y="1891080"/>
                <a:ext cx="5856840" cy="3914280"/>
              </a:xfrm>
              <a:prstGeom prst="rect">
                <a:avLst/>
              </a:prstGeom>
            </p:spPr>
          </p:pic>
        </mc:Fallback>
      </mc:AlternateContent>
    </p:spTree>
    <p:extLst>
      <p:ext uri="{BB962C8B-B14F-4D97-AF65-F5344CB8AC3E}">
        <p14:creationId xmlns:p14="http://schemas.microsoft.com/office/powerpoint/2010/main" val="21866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One-Time Pads (Perfect Cipher)</a:t>
            </a:r>
          </a:p>
        </p:txBody>
      </p:sp>
      <p:sp>
        <p:nvSpPr>
          <p:cNvPr id="3" name="Content Placeholder 2"/>
          <p:cNvSpPr>
            <a:spLocks noGrp="1"/>
          </p:cNvSpPr>
          <p:nvPr>
            <p:ph sz="quarter" idx="1"/>
          </p:nvPr>
        </p:nvSpPr>
        <p:spPr/>
        <p:txBody>
          <a:bodyPr>
            <a:normAutofit/>
          </a:bodyPr>
          <a:lstStyle/>
          <a:p>
            <a:r>
              <a:rPr lang="en-CA"/>
              <a:t>Length of key should be the same as that of the plaintext message</a:t>
            </a:r>
          </a:p>
          <a:p>
            <a:r>
              <a:rPr lang="en-CA"/>
              <a:t>Issues</a:t>
            </a:r>
          </a:p>
          <a:p>
            <a:pPr marL="822960" lvl="1" indent="-457200">
              <a:buFont typeface="+mj-lt"/>
              <a:buAutoNum type="arabicPeriod"/>
            </a:pPr>
            <a:r>
              <a:rPr lang="en-CA"/>
              <a:t>Synchronization between the sender and receiver</a:t>
            </a:r>
          </a:p>
          <a:p>
            <a:pPr marL="822960" lvl="1" indent="-457200">
              <a:buFont typeface="+mj-lt"/>
              <a:buAutoNum type="arabicPeriod"/>
            </a:pPr>
            <a:r>
              <a:rPr lang="en-CA"/>
              <a:t>Unlimited number of keys</a:t>
            </a:r>
          </a:p>
          <a:p>
            <a:r>
              <a:rPr lang="en-CA"/>
              <a:t>Perfect Secrecy: Ciphertext gives absolutely no additional information about the plaintext . </a:t>
            </a:r>
          </a:p>
          <a:p>
            <a:pPr lvl="1"/>
            <a:r>
              <a:rPr lang="en-CA"/>
              <a:t>Given a truly random key which is used only once, a ciphertext can be translated into any plaintext of the same length, and all are equally likely.</a:t>
            </a:r>
          </a:p>
          <a:p>
            <a:pPr marL="365760" lvl="1" indent="0" algn="r">
              <a:buNone/>
            </a:pPr>
            <a:r>
              <a:rPr lang="en-CA"/>
              <a:t>Proved by Claude Shannon using Information Theory </a:t>
            </a:r>
          </a:p>
        </p:txBody>
      </p:sp>
      <p:sp>
        <p:nvSpPr>
          <p:cNvPr id="4" name="Slide Number Placeholder 3"/>
          <p:cNvSpPr>
            <a:spLocks noGrp="1"/>
          </p:cNvSpPr>
          <p:nvPr>
            <p:ph type="sldNum" sz="quarter" idx="15"/>
          </p:nvPr>
        </p:nvSpPr>
        <p:spPr/>
        <p:txBody>
          <a:bodyPr/>
          <a:lstStyle/>
          <a:p>
            <a:fld id="{3AAB7785-396F-4915-8DFC-F7434CCA128E}" type="slidenum">
              <a:rPr lang="en-CA" smtClean="0"/>
              <a:t>19</a:t>
            </a:fld>
            <a:endParaRPr lang="en-CA"/>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0228799-AE5F-7147-9903-A2C92AD7D6D1}"/>
                  </a:ext>
                </a:extLst>
              </p14:cNvPr>
              <p14:cNvContentPartPr/>
              <p14:nvPr/>
            </p14:nvContentPartPr>
            <p14:xfrm>
              <a:off x="723960" y="1387800"/>
              <a:ext cx="5893200" cy="1099800"/>
            </p14:xfrm>
          </p:contentPart>
        </mc:Choice>
        <mc:Fallback xmlns="">
          <p:pic>
            <p:nvPicPr>
              <p:cNvPr id="5" name="Ink 4">
                <a:extLst>
                  <a:ext uri="{FF2B5EF4-FFF2-40B4-BE49-F238E27FC236}">
                    <a16:creationId xmlns:a16="http://schemas.microsoft.com/office/drawing/2014/main" id="{50228799-AE5F-7147-9903-A2C92AD7D6D1}"/>
                  </a:ext>
                </a:extLst>
              </p:cNvPr>
              <p:cNvPicPr/>
              <p:nvPr/>
            </p:nvPicPr>
            <p:blipFill>
              <a:blip r:embed="rId4"/>
              <a:stretch>
                <a:fillRect/>
              </a:stretch>
            </p:blipFill>
            <p:spPr>
              <a:xfrm>
                <a:off x="702360" y="1366200"/>
                <a:ext cx="5931000" cy="1143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29BB6CB-9539-E04E-8D66-ADFD50A27308}"/>
                  </a:ext>
                </a:extLst>
              </p14:cNvPr>
              <p14:cNvContentPartPr/>
              <p14:nvPr/>
            </p14:nvContentPartPr>
            <p14:xfrm>
              <a:off x="2758680" y="4722840"/>
              <a:ext cx="1743120" cy="74160"/>
            </p14:xfrm>
          </p:contentPart>
        </mc:Choice>
        <mc:Fallback xmlns="">
          <p:pic>
            <p:nvPicPr>
              <p:cNvPr id="6" name="Ink 5">
                <a:extLst>
                  <a:ext uri="{FF2B5EF4-FFF2-40B4-BE49-F238E27FC236}">
                    <a16:creationId xmlns:a16="http://schemas.microsoft.com/office/drawing/2014/main" id="{429BB6CB-9539-E04E-8D66-ADFD50A27308}"/>
                  </a:ext>
                </a:extLst>
              </p:cNvPr>
              <p:cNvPicPr/>
              <p:nvPr/>
            </p:nvPicPr>
            <p:blipFill>
              <a:blip r:embed="rId6"/>
              <a:stretch>
                <a:fillRect/>
              </a:stretch>
            </p:blipFill>
            <p:spPr>
              <a:xfrm>
                <a:off x="2742480" y="4706640"/>
                <a:ext cx="1775520" cy="106560"/>
              </a:xfrm>
              <a:prstGeom prst="rect">
                <a:avLst/>
              </a:prstGeom>
            </p:spPr>
          </p:pic>
        </mc:Fallback>
      </mc:AlternateContent>
    </p:spTree>
    <p:extLst>
      <p:ext uri="{BB962C8B-B14F-4D97-AF65-F5344CB8AC3E}">
        <p14:creationId xmlns:p14="http://schemas.microsoft.com/office/powerpoint/2010/main" val="252768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Chapter 2</a:t>
            </a:r>
          </a:p>
        </p:txBody>
      </p:sp>
      <p:sp>
        <p:nvSpPr>
          <p:cNvPr id="3" name="Subtitle 2"/>
          <p:cNvSpPr>
            <a:spLocks noGrp="1"/>
          </p:cNvSpPr>
          <p:nvPr>
            <p:ph type="subTitle" idx="1"/>
          </p:nvPr>
        </p:nvSpPr>
        <p:spPr>
          <a:xfrm>
            <a:off x="2286000" y="5003322"/>
            <a:ext cx="6858000" cy="1371600"/>
          </a:xfrm>
        </p:spPr>
        <p:txBody>
          <a:bodyPr>
            <a:normAutofit/>
          </a:bodyPr>
          <a:lstStyle/>
          <a:p>
            <a:endParaRPr lang="en-CA" sz="2400"/>
          </a:p>
          <a:p>
            <a:r>
              <a:rPr lang="en-CA" sz="2400"/>
              <a:t>Review of Cryptography </a:t>
            </a:r>
          </a:p>
          <a:p>
            <a:r>
              <a:rPr lang="en-CA" sz="2400"/>
              <a:t>	        (Hidden Writing)</a:t>
            </a:r>
          </a:p>
        </p:txBody>
      </p:sp>
    </p:spTree>
    <p:extLst>
      <p:ext uri="{BB962C8B-B14F-4D97-AF65-F5344CB8AC3E}">
        <p14:creationId xmlns:p14="http://schemas.microsoft.com/office/powerpoint/2010/main" val="2574624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One-Time Pads (cont.)</a:t>
            </a:r>
          </a:p>
        </p:txBody>
      </p:sp>
      <p:sp>
        <p:nvSpPr>
          <p:cNvPr id="3" name="Content Placeholder 2"/>
          <p:cNvSpPr>
            <a:spLocks noGrp="1"/>
          </p:cNvSpPr>
          <p:nvPr>
            <p:ph sz="quarter" idx="1"/>
          </p:nvPr>
        </p:nvSpPr>
        <p:spPr/>
        <p:txBody>
          <a:bodyPr>
            <a:normAutofit/>
          </a:bodyPr>
          <a:lstStyle/>
          <a:p>
            <a:r>
              <a:rPr lang="en-CA" err="1"/>
              <a:t>Vernam</a:t>
            </a:r>
            <a:r>
              <a:rPr lang="en-CA"/>
              <a:t> Cipher</a:t>
            </a:r>
          </a:p>
        </p:txBody>
      </p:sp>
      <p:sp>
        <p:nvSpPr>
          <p:cNvPr id="4" name="Slide Number Placeholder 3"/>
          <p:cNvSpPr>
            <a:spLocks noGrp="1"/>
          </p:cNvSpPr>
          <p:nvPr>
            <p:ph type="sldNum" sz="quarter" idx="15"/>
          </p:nvPr>
        </p:nvSpPr>
        <p:spPr/>
        <p:txBody>
          <a:bodyPr/>
          <a:lstStyle/>
          <a:p>
            <a:fld id="{3AAB7785-396F-4915-8DFC-F7434CCA128E}" type="slidenum">
              <a:rPr lang="en-CA" smtClean="0"/>
              <a:t>20</a:t>
            </a:fld>
            <a:endParaRPr lang="en-CA"/>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69" y="2564904"/>
            <a:ext cx="7368262" cy="32403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5537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One-Time Pads (cont.)</a:t>
            </a:r>
          </a:p>
        </p:txBody>
      </p:sp>
      <p:sp>
        <p:nvSpPr>
          <p:cNvPr id="3" name="Content Placeholder 2"/>
          <p:cNvSpPr>
            <a:spLocks noGrp="1"/>
          </p:cNvSpPr>
          <p:nvPr>
            <p:ph sz="quarter" idx="1"/>
          </p:nvPr>
        </p:nvSpPr>
        <p:spPr/>
        <p:txBody>
          <a:bodyPr>
            <a:normAutofit/>
          </a:bodyPr>
          <a:lstStyle/>
          <a:p>
            <a:r>
              <a:rPr lang="en-CA"/>
              <a:t>Example</a:t>
            </a:r>
          </a:p>
          <a:p>
            <a:endParaRPr lang="en-CA"/>
          </a:p>
          <a:p>
            <a:endParaRPr lang="en-CA"/>
          </a:p>
          <a:p>
            <a:endParaRPr lang="en-CA"/>
          </a:p>
          <a:p>
            <a:endParaRPr lang="en-CA"/>
          </a:p>
          <a:p>
            <a:endParaRPr lang="en-CA"/>
          </a:p>
          <a:p>
            <a:endParaRPr lang="en-CA"/>
          </a:p>
          <a:p>
            <a:endParaRPr lang="en-CA"/>
          </a:p>
          <a:p>
            <a:pPr lvl="1"/>
            <a:r>
              <a:rPr lang="en-CA"/>
              <a:t>Duplicate ciphertext letters are generally unrelated.</a:t>
            </a:r>
          </a:p>
        </p:txBody>
      </p:sp>
      <p:sp>
        <p:nvSpPr>
          <p:cNvPr id="4" name="Slide Number Placeholder 3"/>
          <p:cNvSpPr>
            <a:spLocks noGrp="1"/>
          </p:cNvSpPr>
          <p:nvPr>
            <p:ph type="sldNum" sz="quarter" idx="15"/>
          </p:nvPr>
        </p:nvSpPr>
        <p:spPr/>
        <p:txBody>
          <a:bodyPr/>
          <a:lstStyle/>
          <a:p>
            <a:fld id="{3AAB7785-396F-4915-8DFC-F7434CCA128E}" type="slidenum">
              <a:rPr lang="en-CA" smtClean="0"/>
              <a:t>21</a:t>
            </a:fld>
            <a:endParaRPr lang="en-CA"/>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89" y="2492896"/>
            <a:ext cx="7537423" cy="1800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3059832" y="4293096"/>
            <a:ext cx="21602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059832" y="4293096"/>
            <a:ext cx="309634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851920" y="4293096"/>
            <a:ext cx="144016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292080" y="4293096"/>
            <a:ext cx="216024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18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CA"/>
              <a:t>Permutation</a:t>
            </a:r>
          </a:p>
          <a:p>
            <a:pPr lvl="1"/>
            <a:r>
              <a:rPr lang="en-CA"/>
              <a:t>Reordering of the characters of the plaintext</a:t>
            </a:r>
          </a:p>
          <a:p>
            <a:pPr lvl="2"/>
            <a:r>
              <a:rPr lang="en-CA"/>
              <a:t>                means that A is encrypted into c</a:t>
            </a:r>
          </a:p>
          <a:p>
            <a:pPr lvl="1"/>
            <a:r>
              <a:rPr lang="en-CA"/>
              <a:t>One way is to use a </a:t>
            </a:r>
            <a:r>
              <a:rPr lang="en-CA" b="1"/>
              <a:t>key</a:t>
            </a:r>
            <a:r>
              <a:rPr lang="en-CA"/>
              <a:t> to control the permutation</a:t>
            </a:r>
          </a:p>
          <a:p>
            <a:pPr lvl="2"/>
            <a:r>
              <a:rPr lang="en-CA"/>
              <a:t>Example: key = professional</a:t>
            </a:r>
          </a:p>
          <a:p>
            <a:pPr marL="731520" lvl="2" indent="0">
              <a:buNone/>
            </a:pPr>
            <a:endParaRPr lang="en-CA"/>
          </a:p>
          <a:p>
            <a:pPr marL="730250" lvl="2" indent="889000">
              <a:buNone/>
            </a:pPr>
            <a:r>
              <a:rPr lang="en-CA" sz="1900">
                <a:latin typeface="Courier New" panose="02070309020205020404" pitchFamily="49" charset="0"/>
                <a:cs typeface="Courier New" panose="02070309020205020404" pitchFamily="49" charset="0"/>
              </a:rPr>
              <a:t>ABCDEFGHIJKLMNOPQRSTUVWXYZ</a:t>
            </a:r>
          </a:p>
          <a:p>
            <a:pPr marL="730250" lvl="2" indent="889000">
              <a:buNone/>
            </a:pPr>
            <a:r>
              <a:rPr lang="en-CA" sz="1900" err="1">
                <a:latin typeface="Courier New" panose="02070309020205020404" pitchFamily="49" charset="0"/>
                <a:cs typeface="Courier New" panose="02070309020205020404" pitchFamily="49" charset="0"/>
              </a:rPr>
              <a:t>profesinalbcdghjkmqtuvwxyz</a:t>
            </a:r>
            <a:endParaRPr lang="en-CA" sz="19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5"/>
          </p:nvPr>
        </p:nvSpPr>
        <p:spPr/>
        <p:txBody>
          <a:bodyPr/>
          <a:lstStyle/>
          <a:p>
            <a:fld id="{3AAB7785-396F-4915-8DFC-F7434CCA128E}" type="slidenum">
              <a:rPr lang="en-CA" smtClean="0"/>
              <a:t>22</a:t>
            </a:fld>
            <a:endParaRPr lang="en-CA"/>
          </a:p>
        </p:txBody>
      </p:sp>
      <p:sp>
        <p:nvSpPr>
          <p:cNvPr id="5" name="Oval 4"/>
          <p:cNvSpPr/>
          <p:nvPr/>
        </p:nvSpPr>
        <p:spPr>
          <a:xfrm>
            <a:off x="4716016" y="3789040"/>
            <a:ext cx="144016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7" name="Object 6"/>
          <p:cNvGraphicFramePr>
            <a:graphicFrameLocks noChangeAspect="1"/>
          </p:cNvGraphicFramePr>
          <p:nvPr/>
        </p:nvGraphicFramePr>
        <p:xfrm>
          <a:off x="1475656" y="2420888"/>
          <a:ext cx="967931" cy="408682"/>
        </p:xfrm>
        <a:graphic>
          <a:graphicData uri="http://schemas.openxmlformats.org/presentationml/2006/ole">
            <mc:AlternateContent xmlns:mc="http://schemas.openxmlformats.org/markup-compatibility/2006">
              <mc:Choice xmlns:v="urn:schemas-microsoft-com:vml" Requires="v">
                <p:oleObj spid="_x0000_s1025" name="Equation" r:id="rId4" imgW="571500" imgH="241300" progId="Equation.3">
                  <p:embed/>
                </p:oleObj>
              </mc:Choice>
              <mc:Fallback>
                <p:oleObj name="Equation" r:id="rId4" imgW="571500" imgH="241300" progId="Equation.3">
                  <p:embed/>
                  <p:pic>
                    <p:nvPicPr>
                      <p:cNvPr id="7" name="Object 6"/>
                      <p:cNvPicPr/>
                      <p:nvPr/>
                    </p:nvPicPr>
                    <p:blipFill>
                      <a:blip r:embed="rId5"/>
                      <a:stretch>
                        <a:fillRect/>
                      </a:stretch>
                    </p:blipFill>
                    <p:spPr>
                      <a:xfrm>
                        <a:off x="1475656" y="2420888"/>
                        <a:ext cx="967931" cy="408682"/>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0FAB04B-A38C-D249-AB3E-CFAF580E0475}"/>
              </a:ext>
            </a:extLst>
          </p:cNvPr>
          <p:cNvSpPr>
            <a:spLocks noGrp="1"/>
          </p:cNvSpPr>
          <p:nvPr>
            <p:ph type="title"/>
          </p:nvPr>
        </p:nvSpPr>
        <p:spPr>
          <a:xfrm>
            <a:off x="457200" y="274638"/>
            <a:ext cx="7467600" cy="1143000"/>
          </a:xfrm>
        </p:spPr>
        <p:txBody>
          <a:bodyPr/>
          <a:lstStyle/>
          <a:p>
            <a:r>
              <a:rPr lang="en-CA"/>
              <a:t>Transpositions (Permutations)</a:t>
            </a:r>
          </a:p>
        </p:txBody>
      </p:sp>
    </p:spTree>
    <p:extLst>
      <p:ext uri="{BB962C8B-B14F-4D97-AF65-F5344CB8AC3E}">
        <p14:creationId xmlns:p14="http://schemas.microsoft.com/office/powerpoint/2010/main" val="239972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Transpositions (</a:t>
            </a:r>
            <a:r>
              <a:rPr lang="en-CA" sz="2400"/>
              <a:t>CONT.</a:t>
            </a:r>
            <a:r>
              <a:rPr lang="en-CA"/>
              <a:t>)</a:t>
            </a:r>
          </a:p>
        </p:txBody>
      </p:sp>
      <p:sp>
        <p:nvSpPr>
          <p:cNvPr id="3" name="Content Placeholder 2"/>
          <p:cNvSpPr>
            <a:spLocks noGrp="1"/>
          </p:cNvSpPr>
          <p:nvPr>
            <p:ph sz="quarter" idx="1"/>
          </p:nvPr>
        </p:nvSpPr>
        <p:spPr>
          <a:xfrm>
            <a:off x="457200" y="1579584"/>
            <a:ext cx="7467600" cy="4873752"/>
          </a:xfrm>
        </p:spPr>
        <p:txBody>
          <a:bodyPr/>
          <a:lstStyle/>
          <a:p>
            <a:r>
              <a:rPr lang="en-CA"/>
              <a:t>The letters of the message are rearranged</a:t>
            </a:r>
          </a:p>
          <a:p>
            <a:r>
              <a:rPr lang="en-CA"/>
              <a:t>The main goal is “</a:t>
            </a:r>
            <a:r>
              <a:rPr lang="en-CA" b="1" i="1"/>
              <a:t>Diffusion</a:t>
            </a:r>
            <a:r>
              <a:rPr lang="en-CA"/>
              <a:t>”</a:t>
            </a:r>
          </a:p>
          <a:p>
            <a:pPr lvl="1"/>
            <a:r>
              <a:rPr lang="en-CA"/>
              <a:t>Widely spreading the information from the message or the key across the ciphertext</a:t>
            </a:r>
          </a:p>
          <a:p>
            <a:r>
              <a:rPr lang="en-CA"/>
              <a:t>Columnar Transpositions</a:t>
            </a:r>
          </a:p>
          <a:p>
            <a:pPr lvl="1"/>
            <a:r>
              <a:rPr lang="en-CA"/>
              <a:t>A rearrangement of the characters of the plaintext into columns</a:t>
            </a:r>
          </a:p>
        </p:txBody>
      </p:sp>
      <p:sp>
        <p:nvSpPr>
          <p:cNvPr id="4" name="Slide Number Placeholder 3"/>
          <p:cNvSpPr>
            <a:spLocks noGrp="1"/>
          </p:cNvSpPr>
          <p:nvPr>
            <p:ph type="sldNum" sz="quarter" idx="15"/>
          </p:nvPr>
        </p:nvSpPr>
        <p:spPr/>
        <p:txBody>
          <a:bodyPr/>
          <a:lstStyle/>
          <a:p>
            <a:fld id="{3AAB7785-396F-4915-8DFC-F7434CCA128E}" type="slidenum">
              <a:rPr lang="en-CA" smtClean="0"/>
              <a:t>23</a:t>
            </a:fld>
            <a:endParaRPr lang="en-CA"/>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4437112"/>
            <a:ext cx="2696844" cy="20882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31337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Transpositions (cont.)</a:t>
            </a:r>
          </a:p>
        </p:txBody>
      </p:sp>
      <p:sp>
        <p:nvSpPr>
          <p:cNvPr id="3" name="Content Placeholder 2"/>
          <p:cNvSpPr>
            <a:spLocks noGrp="1"/>
          </p:cNvSpPr>
          <p:nvPr>
            <p:ph sz="quarter" idx="1"/>
          </p:nvPr>
        </p:nvSpPr>
        <p:spPr/>
        <p:txBody>
          <a:bodyPr/>
          <a:lstStyle/>
          <a:p>
            <a:r>
              <a:rPr lang="en-CA"/>
              <a:t>Columnar Transpositions (cont.)</a:t>
            </a:r>
          </a:p>
          <a:p>
            <a:pPr lvl="1"/>
            <a:r>
              <a:rPr lang="en-CA"/>
              <a:t>Example</a:t>
            </a:r>
          </a:p>
          <a:p>
            <a:pPr marL="0" lvl="1" indent="0" algn="ctr">
              <a:buNone/>
            </a:pPr>
            <a:r>
              <a:rPr lang="en-CA">
                <a:latin typeface="Miriam Fixed" pitchFamily="49" charset="-79"/>
                <a:cs typeface="Miriam Fixed" pitchFamily="49" charset="-79"/>
              </a:rPr>
              <a:t>THIS IS A MESSAGE TO SHOW HOW A COLUMNAR TRANSPOSITION WORKS</a:t>
            </a:r>
          </a:p>
        </p:txBody>
      </p:sp>
      <p:sp>
        <p:nvSpPr>
          <p:cNvPr id="4" name="Slide Number Placeholder 3"/>
          <p:cNvSpPr>
            <a:spLocks noGrp="1"/>
          </p:cNvSpPr>
          <p:nvPr>
            <p:ph type="sldNum" sz="quarter" idx="15"/>
          </p:nvPr>
        </p:nvSpPr>
        <p:spPr/>
        <p:txBody>
          <a:bodyPr/>
          <a:lstStyle/>
          <a:p>
            <a:fld id="{3AAB7785-396F-4915-8DFC-F7434CCA128E}" type="slidenum">
              <a:rPr lang="en-CA" smtClean="0"/>
              <a:t>24</a:t>
            </a:fld>
            <a:endParaRPr lang="en-CA"/>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378171"/>
            <a:ext cx="1872208" cy="264311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401217"/>
            <a:ext cx="4209019" cy="5970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7" name="Straight Arrow Connector 6"/>
          <p:cNvCxnSpPr>
            <a:cxnSpLocks/>
          </p:cNvCxnSpPr>
          <p:nvPr/>
        </p:nvCxnSpPr>
        <p:spPr>
          <a:xfrm flipV="1">
            <a:off x="2915816" y="4699729"/>
            <a:ext cx="115212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02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Transpositions (cont.)</a:t>
            </a:r>
          </a:p>
        </p:txBody>
      </p:sp>
      <p:sp>
        <p:nvSpPr>
          <p:cNvPr id="3" name="Content Placeholder 2"/>
          <p:cNvSpPr>
            <a:spLocks noGrp="1"/>
          </p:cNvSpPr>
          <p:nvPr>
            <p:ph sz="quarter" idx="1"/>
          </p:nvPr>
        </p:nvSpPr>
        <p:spPr/>
        <p:txBody>
          <a:bodyPr>
            <a:normAutofit fontScale="92500"/>
          </a:bodyPr>
          <a:lstStyle/>
          <a:p>
            <a:r>
              <a:rPr lang="en-CA"/>
              <a:t>Columnar Transpositions (cont.)</a:t>
            </a:r>
          </a:p>
          <a:p>
            <a:pPr lvl="1"/>
            <a:r>
              <a:rPr lang="en-CA"/>
              <a:t>Complexity</a:t>
            </a:r>
          </a:p>
          <a:p>
            <a:pPr lvl="2"/>
            <a:r>
              <a:rPr lang="en-CA"/>
              <a:t>The time needed to apply the algorithm is proportional to the length of the message</a:t>
            </a:r>
          </a:p>
          <a:p>
            <a:pPr lvl="2"/>
            <a:r>
              <a:rPr lang="en-CA"/>
              <a:t>Substitution cipher requires only a constant amount of space (26</a:t>
            </a:r>
            <a:r>
              <a:rPr lang="en-CA" baseline="30000"/>
              <a:t>2</a:t>
            </a:r>
            <a:r>
              <a:rPr lang="en-CA"/>
              <a:t> locations)</a:t>
            </a:r>
          </a:p>
          <a:p>
            <a:pPr lvl="2"/>
            <a:r>
              <a:rPr lang="en-CA"/>
              <a:t>Columnar Transposition requires storage for all characters of the message, so it depends on the length of the message</a:t>
            </a:r>
          </a:p>
          <a:p>
            <a:pPr lvl="2"/>
            <a:r>
              <a:rPr lang="en-CA"/>
              <a:t>The delay associated with Columnar Transposition also depends on the length of the message</a:t>
            </a:r>
          </a:p>
          <a:p>
            <a:r>
              <a:rPr lang="en-CA"/>
              <a:t>Difference between Substitution and Transposition</a:t>
            </a:r>
          </a:p>
          <a:p>
            <a:pPr lvl="1"/>
            <a:r>
              <a:rPr lang="en-CA" b="1"/>
              <a:t>Substitution</a:t>
            </a:r>
            <a:r>
              <a:rPr lang="en-CA"/>
              <a:t>: each letter </a:t>
            </a:r>
            <a:r>
              <a:rPr lang="en-CA" b="1"/>
              <a:t>retains its position </a:t>
            </a:r>
            <a:r>
              <a:rPr lang="en-CA"/>
              <a:t>but </a:t>
            </a:r>
            <a:r>
              <a:rPr lang="en-CA" b="1"/>
              <a:t>changes its identity</a:t>
            </a:r>
            <a:r>
              <a:rPr lang="en-CA"/>
              <a:t>,</a:t>
            </a:r>
          </a:p>
          <a:p>
            <a:pPr lvl="1"/>
            <a:r>
              <a:rPr lang="en-CA" b="1"/>
              <a:t>Transposition</a:t>
            </a:r>
            <a:r>
              <a:rPr lang="en-CA"/>
              <a:t>: each letter </a:t>
            </a:r>
            <a:r>
              <a:rPr lang="en-CA" b="1"/>
              <a:t>retains its identity </a:t>
            </a:r>
            <a:r>
              <a:rPr lang="en-CA"/>
              <a:t>but </a:t>
            </a:r>
            <a:r>
              <a:rPr lang="en-CA" b="1"/>
              <a:t>changes its position</a:t>
            </a:r>
            <a:r>
              <a:rPr lang="en-CA"/>
              <a:t>.</a:t>
            </a:r>
          </a:p>
          <a:p>
            <a:pPr lvl="2"/>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25</a:t>
            </a:fld>
            <a:endParaRPr lang="en-CA"/>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7B821D5-D189-184F-9932-92DA2F88F482}"/>
                  </a:ext>
                </a:extLst>
              </p14:cNvPr>
              <p14:cNvContentPartPr/>
              <p14:nvPr/>
            </p14:nvContentPartPr>
            <p14:xfrm>
              <a:off x="1159920" y="2664720"/>
              <a:ext cx="6277320" cy="3868560"/>
            </p14:xfrm>
          </p:contentPart>
        </mc:Choice>
        <mc:Fallback xmlns="">
          <p:pic>
            <p:nvPicPr>
              <p:cNvPr id="5" name="Ink 4">
                <a:extLst>
                  <a:ext uri="{FF2B5EF4-FFF2-40B4-BE49-F238E27FC236}">
                    <a16:creationId xmlns:a16="http://schemas.microsoft.com/office/drawing/2014/main" id="{C7B821D5-D189-184F-9932-92DA2F88F482}"/>
                  </a:ext>
                </a:extLst>
              </p:cNvPr>
              <p:cNvPicPr/>
              <p:nvPr/>
            </p:nvPicPr>
            <p:blipFill>
              <a:blip r:embed="rId4"/>
              <a:stretch>
                <a:fillRect/>
              </a:stretch>
            </p:blipFill>
            <p:spPr>
              <a:xfrm>
                <a:off x="1143720" y="2648520"/>
                <a:ext cx="6309720" cy="3900960"/>
              </a:xfrm>
              <a:prstGeom prst="rect">
                <a:avLst/>
              </a:prstGeom>
            </p:spPr>
          </p:pic>
        </mc:Fallback>
      </mc:AlternateContent>
    </p:spTree>
    <p:extLst>
      <p:ext uri="{BB962C8B-B14F-4D97-AF65-F5344CB8AC3E}">
        <p14:creationId xmlns:p14="http://schemas.microsoft.com/office/powerpoint/2010/main" val="207517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Transpositions (cont.)</a:t>
            </a:r>
          </a:p>
        </p:txBody>
      </p:sp>
      <p:sp>
        <p:nvSpPr>
          <p:cNvPr id="3" name="Content Placeholder 2"/>
          <p:cNvSpPr>
            <a:spLocks noGrp="1"/>
          </p:cNvSpPr>
          <p:nvPr>
            <p:ph sz="quarter" idx="1"/>
          </p:nvPr>
        </p:nvSpPr>
        <p:spPr/>
        <p:txBody>
          <a:bodyPr>
            <a:normAutofit lnSpcReduction="10000"/>
          </a:bodyPr>
          <a:lstStyle/>
          <a:p>
            <a:r>
              <a:rPr lang="en-CA"/>
              <a:t>Di-grams: pairs of adjacent letters</a:t>
            </a:r>
          </a:p>
          <a:p>
            <a:r>
              <a:rPr lang="en-CA"/>
              <a:t>Tri-grams: groups of three letters</a:t>
            </a:r>
          </a:p>
          <a:p>
            <a:pPr marL="0" indent="0" algn="ctr">
              <a:buNone/>
            </a:pPr>
            <a:r>
              <a:rPr lang="en-CA"/>
              <a:t>Most Common English Di-grams and Tri-grams</a:t>
            </a:r>
          </a:p>
          <a:p>
            <a:pPr marL="0" indent="0" algn="ctr">
              <a:buNone/>
            </a:pPr>
            <a:endParaRPr lang="en-CA"/>
          </a:p>
          <a:p>
            <a:pPr marL="0" indent="0" algn="ctr">
              <a:buNone/>
            </a:pPr>
            <a:endParaRPr lang="en-CA"/>
          </a:p>
          <a:p>
            <a:pPr marL="0" indent="0" algn="ctr">
              <a:buNone/>
            </a:pPr>
            <a:endParaRPr lang="en-CA"/>
          </a:p>
          <a:p>
            <a:pPr marL="0" indent="0" algn="ctr">
              <a:buNone/>
            </a:pPr>
            <a:endParaRPr lang="en-CA"/>
          </a:p>
          <a:p>
            <a:pPr marL="0" indent="0" algn="ctr">
              <a:buNone/>
            </a:pPr>
            <a:endParaRPr lang="en-CA"/>
          </a:p>
          <a:p>
            <a:pPr marL="0" indent="0" algn="ctr">
              <a:buNone/>
            </a:pPr>
            <a:endParaRPr lang="en-CA"/>
          </a:p>
          <a:p>
            <a:pPr marL="0" indent="0" algn="ctr">
              <a:buNone/>
            </a:pPr>
            <a:endParaRPr lang="en-CA"/>
          </a:p>
          <a:p>
            <a:pPr marL="0" indent="0" algn="ctr">
              <a:buNone/>
            </a:pPr>
            <a:endParaRPr lang="en-CA"/>
          </a:p>
          <a:p>
            <a:pPr marL="0" lvl="2" indent="0">
              <a:spcBef>
                <a:spcPts val="600"/>
              </a:spcBef>
              <a:buClr>
                <a:schemeClr val="accent1"/>
              </a:buClr>
              <a:buSzPct val="70000"/>
              <a:buNone/>
            </a:pPr>
            <a:r>
              <a:rPr lang="en-CA" sz="2100">
                <a:latin typeface="Miriam Fixed" pitchFamily="49" charset="-79"/>
                <a:cs typeface="Miriam Fixed" pitchFamily="49" charset="-79"/>
              </a:rPr>
              <a:t>http://</a:t>
            </a:r>
            <a:r>
              <a:rPr lang="en-CA" sz="2100" err="1">
                <a:latin typeface="Miriam Fixed" pitchFamily="49" charset="-79"/>
                <a:cs typeface="Miriam Fixed" pitchFamily="49" charset="-79"/>
              </a:rPr>
              <a:t>scottbryce.com</a:t>
            </a:r>
            <a:r>
              <a:rPr lang="en-CA" sz="2100">
                <a:latin typeface="Miriam Fixed" pitchFamily="49" charset="-79"/>
                <a:cs typeface="Miriam Fixed" pitchFamily="49" charset="-79"/>
              </a:rPr>
              <a:t>/cryptograms/</a:t>
            </a:r>
            <a:r>
              <a:rPr lang="en-CA" sz="2100" err="1">
                <a:latin typeface="Miriam Fixed" pitchFamily="49" charset="-79"/>
                <a:cs typeface="Miriam Fixed" pitchFamily="49" charset="-79"/>
              </a:rPr>
              <a:t>stats.htm</a:t>
            </a:r>
            <a:endParaRPr lang="en-CA" sz="2100">
              <a:latin typeface="Miriam Fixed" pitchFamily="49" charset="-79"/>
              <a:cs typeface="Miriam Fixed" pitchFamily="49" charset="-79"/>
            </a:endParaRPr>
          </a:p>
          <a:p>
            <a:pPr marL="0" indent="0">
              <a:buNone/>
            </a:pPr>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26</a:t>
            </a:fld>
            <a:endParaRPr lang="en-CA"/>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296" y="2894037"/>
            <a:ext cx="4210990" cy="319925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040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Transpositions (cont.)</a:t>
            </a:r>
          </a:p>
        </p:txBody>
      </p:sp>
      <p:sp>
        <p:nvSpPr>
          <p:cNvPr id="3" name="Content Placeholder 2"/>
          <p:cNvSpPr>
            <a:spLocks noGrp="1"/>
          </p:cNvSpPr>
          <p:nvPr>
            <p:ph sz="quarter" idx="1"/>
          </p:nvPr>
        </p:nvSpPr>
        <p:spPr/>
        <p:txBody>
          <a:bodyPr>
            <a:normAutofit fontScale="92500" lnSpcReduction="20000"/>
          </a:bodyPr>
          <a:lstStyle/>
          <a:p>
            <a:r>
              <a:rPr lang="en-CA"/>
              <a:t>Cryptanalysis</a:t>
            </a:r>
          </a:p>
          <a:p>
            <a:pPr marL="822960" lvl="1" indent="-457200">
              <a:buFont typeface="+mj-lt"/>
              <a:buAutoNum type="arabicPeriod"/>
            </a:pPr>
            <a:r>
              <a:rPr lang="en-CA"/>
              <a:t>Computing the letter frequencies</a:t>
            </a:r>
          </a:p>
          <a:p>
            <a:pPr lvl="2"/>
            <a:r>
              <a:rPr lang="en-CA"/>
              <a:t>If all letters appear with their normal frequencies, we can infer that a transposition has been performed</a:t>
            </a:r>
          </a:p>
          <a:p>
            <a:pPr marL="822960" lvl="1" indent="-457200">
              <a:buFont typeface="+mj-lt"/>
              <a:buAutoNum type="arabicPeriod"/>
            </a:pPr>
            <a:r>
              <a:rPr lang="en-CA"/>
              <a:t>Break the ciphertext into columns</a:t>
            </a:r>
          </a:p>
          <a:p>
            <a:pPr marL="1097280" lvl="2" indent="-457200"/>
            <a:r>
              <a:rPr lang="en-CA"/>
              <a:t>Two different strings of letters  can represent di-grams from the plaintext. So</a:t>
            </a:r>
          </a:p>
          <a:p>
            <a:pPr marL="1371600" lvl="3" indent="-457200"/>
            <a:r>
              <a:rPr lang="en-CA"/>
              <a:t>Where does a pair of adjacent columns lie? and</a:t>
            </a:r>
          </a:p>
          <a:p>
            <a:pPr marL="1371600" lvl="3" indent="-457200"/>
            <a:r>
              <a:rPr lang="en-CA"/>
              <a:t>Where are the ends of the columns?</a:t>
            </a:r>
          </a:p>
          <a:p>
            <a:pPr marL="822960" lvl="1" indent="-457200">
              <a:buFont typeface="+mj-lt"/>
              <a:buAutoNum type="arabicPeriod"/>
            </a:pPr>
            <a:r>
              <a:rPr lang="en-CA"/>
              <a:t>Compare a block of characters (as a moving window) against characters successively farther away in the ciphertext</a:t>
            </a:r>
          </a:p>
          <a:p>
            <a:pPr marL="822960" lvl="1" indent="-457200">
              <a:buFont typeface="+mj-lt"/>
              <a:buAutoNum type="arabicPeriod"/>
            </a:pPr>
            <a:r>
              <a:rPr lang="en-CA"/>
              <a:t>For each window position, we ask two questions:</a:t>
            </a:r>
          </a:p>
          <a:p>
            <a:pPr marL="1097280" lvl="2" indent="-457200">
              <a:buFont typeface="+mj-lt"/>
              <a:buAutoNum type="arabicPeriod"/>
            </a:pPr>
            <a:r>
              <a:rPr lang="en-CA"/>
              <a:t>Do common di-grams appear?</a:t>
            </a:r>
          </a:p>
          <a:p>
            <a:pPr marL="1097280" lvl="2" indent="-457200">
              <a:buFont typeface="+mj-lt"/>
              <a:buAutoNum type="arabicPeriod"/>
            </a:pPr>
            <a:r>
              <a:rPr lang="en-CA"/>
              <a:t>Do most of the di-grams look reasonable?</a:t>
            </a:r>
          </a:p>
          <a:p>
            <a:pPr marL="822960" lvl="1" indent="-457200">
              <a:buFont typeface="+mj-lt"/>
              <a:buAutoNum type="arabicPeriod"/>
            </a:pPr>
            <a:r>
              <a:rPr lang="en-CA"/>
              <a:t>When di-grams indicate a possible match for a fragment of ciphertext, the next step is to try to extend the match</a:t>
            </a:r>
          </a:p>
          <a:p>
            <a:pPr marL="822960" lvl="1" indent="-457200">
              <a:buFont typeface="+mj-lt"/>
              <a:buAutoNum type="arabicPeriod"/>
            </a:pPr>
            <a:endParaRPr lang="en-CA"/>
          </a:p>
          <a:p>
            <a:pPr marL="1371600" lvl="3" indent="-457200"/>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27</a:t>
            </a:fld>
            <a:endParaRPr lang="en-CA"/>
          </a:p>
        </p:txBody>
      </p:sp>
    </p:spTree>
    <p:extLst>
      <p:ext uri="{BB962C8B-B14F-4D97-AF65-F5344CB8AC3E}">
        <p14:creationId xmlns:p14="http://schemas.microsoft.com/office/powerpoint/2010/main" val="399525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Transpositions (cont.)</a:t>
            </a:r>
          </a:p>
        </p:txBody>
      </p:sp>
      <p:sp>
        <p:nvSpPr>
          <p:cNvPr id="3" name="Content Placeholder 2"/>
          <p:cNvSpPr>
            <a:spLocks noGrp="1"/>
          </p:cNvSpPr>
          <p:nvPr>
            <p:ph sz="quarter" idx="1"/>
          </p:nvPr>
        </p:nvSpPr>
        <p:spPr/>
        <p:txBody>
          <a:bodyPr>
            <a:normAutofit/>
          </a:bodyPr>
          <a:lstStyle/>
          <a:p>
            <a:r>
              <a:rPr lang="en-CA"/>
              <a:t>Cryptanalysis (cont.)</a:t>
            </a:r>
          </a:p>
          <a:p>
            <a:pPr lvl="1"/>
            <a:r>
              <a:rPr lang="en-CA"/>
              <a:t>Example</a:t>
            </a:r>
          </a:p>
        </p:txBody>
      </p:sp>
      <p:sp>
        <p:nvSpPr>
          <p:cNvPr id="4" name="Slide Number Placeholder 3"/>
          <p:cNvSpPr>
            <a:spLocks noGrp="1"/>
          </p:cNvSpPr>
          <p:nvPr>
            <p:ph type="sldNum" sz="quarter" idx="15"/>
          </p:nvPr>
        </p:nvSpPr>
        <p:spPr/>
        <p:txBody>
          <a:bodyPr/>
          <a:lstStyle/>
          <a:p>
            <a:fld id="{3AAB7785-396F-4915-8DFC-F7434CCA128E}" type="slidenum">
              <a:rPr lang="en-CA" smtClean="0"/>
              <a:t>28</a:t>
            </a:fld>
            <a:endParaRPr lang="en-CA"/>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132856"/>
            <a:ext cx="4896544" cy="4262957"/>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520042"/>
            <a:ext cx="3960440" cy="5617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88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Combinations of Approaches</a:t>
            </a:r>
          </a:p>
        </p:txBody>
      </p:sp>
      <p:sp>
        <p:nvSpPr>
          <p:cNvPr id="3" name="Content Placeholder 2"/>
          <p:cNvSpPr>
            <a:spLocks noGrp="1"/>
          </p:cNvSpPr>
          <p:nvPr>
            <p:ph sz="quarter" idx="1"/>
          </p:nvPr>
        </p:nvSpPr>
        <p:spPr>
          <a:xfrm>
            <a:off x="457200" y="1600200"/>
            <a:ext cx="7787208" cy="4873752"/>
          </a:xfrm>
        </p:spPr>
        <p:txBody>
          <a:bodyPr>
            <a:normAutofit lnSpcReduction="10000"/>
          </a:bodyPr>
          <a:lstStyle/>
          <a:p>
            <a:r>
              <a:rPr lang="en-CA"/>
              <a:t>Substitution and Transposition can be considered as building blocks for encryption</a:t>
            </a:r>
          </a:p>
          <a:p>
            <a:r>
              <a:rPr lang="en-CA"/>
              <a:t>Other techniques can be based on each of them, both of them, or a combination with another methods</a:t>
            </a:r>
          </a:p>
          <a:p>
            <a:r>
              <a:rPr lang="en-CA"/>
              <a:t>Product Cipher: A combination of two ciphers, typically performed one after another</a:t>
            </a:r>
          </a:p>
          <a:p>
            <a:pPr marL="0" indent="0" algn="ctr">
              <a:buNone/>
            </a:pPr>
            <a:r>
              <a:rPr lang="en-US" i="1">
                <a:latin typeface="Cambria Math"/>
              </a:rPr>
              <a:t>E</a:t>
            </a:r>
            <a:r>
              <a:rPr lang="en-US" i="1" baseline="-25000">
                <a:latin typeface="Cambria Math"/>
              </a:rPr>
              <a:t>2</a:t>
            </a:r>
            <a:r>
              <a:rPr lang="en-US">
                <a:latin typeface="Cambria Math"/>
              </a:rPr>
              <a:t>(</a:t>
            </a:r>
            <a:r>
              <a:rPr lang="en-US" i="1">
                <a:latin typeface="Cambria Math"/>
              </a:rPr>
              <a:t>E</a:t>
            </a:r>
            <a:r>
              <a:rPr lang="en-US" i="1" baseline="-25000">
                <a:latin typeface="Cambria Math"/>
              </a:rPr>
              <a:t>1</a:t>
            </a:r>
            <a:r>
              <a:rPr lang="en-US">
                <a:latin typeface="Cambria Math"/>
              </a:rPr>
              <a:t>(</a:t>
            </a:r>
            <a:r>
              <a:rPr lang="en-US" i="1">
                <a:latin typeface="Cambria Math"/>
              </a:rPr>
              <a:t>p</a:t>
            </a:r>
            <a:r>
              <a:rPr lang="en-US">
                <a:latin typeface="Cambria Math"/>
              </a:rPr>
              <a:t>,</a:t>
            </a:r>
            <a:r>
              <a:rPr lang="en-US" i="1">
                <a:latin typeface="Cambria Math"/>
              </a:rPr>
              <a:t>k</a:t>
            </a:r>
            <a:r>
              <a:rPr lang="en-US" i="1" baseline="-25000">
                <a:latin typeface="Cambria Math"/>
              </a:rPr>
              <a:t>1</a:t>
            </a:r>
            <a:r>
              <a:rPr lang="en-US">
                <a:latin typeface="Cambria Math"/>
              </a:rPr>
              <a:t>),</a:t>
            </a:r>
            <a:r>
              <a:rPr lang="en-US" i="1">
                <a:latin typeface="Cambria Math"/>
              </a:rPr>
              <a:t>k</a:t>
            </a:r>
            <a:r>
              <a:rPr lang="en-US" i="1" baseline="-25000">
                <a:latin typeface="Cambria Math"/>
              </a:rPr>
              <a:t>2</a:t>
            </a:r>
            <a:r>
              <a:rPr lang="en-US">
                <a:latin typeface="Cambria Math"/>
              </a:rPr>
              <a:t>)</a:t>
            </a:r>
            <a:endParaRPr lang="en-CA" sz="2400"/>
          </a:p>
          <a:p>
            <a:pPr marL="274320" lvl="1">
              <a:spcBef>
                <a:spcPts val="600"/>
              </a:spcBef>
              <a:buSzPct val="70000"/>
              <a:buFont typeface="Wingdings"/>
              <a:buChar char=""/>
            </a:pPr>
            <a:r>
              <a:rPr lang="en-CA" sz="2400"/>
              <a:t>Remember the Principle of Weakest Link: </a:t>
            </a:r>
          </a:p>
          <a:p>
            <a:pPr marL="0" lvl="1" indent="0" algn="ctr">
              <a:buNone/>
            </a:pPr>
            <a:endParaRPr lang="en-CA" sz="2000" b="1"/>
          </a:p>
          <a:p>
            <a:pPr marL="0" lvl="1" indent="0" algn="ctr">
              <a:buNone/>
            </a:pPr>
            <a:r>
              <a:rPr lang="en-CA" sz="2000" b="1"/>
              <a:t>Security can be no stronger than its weakest link.</a:t>
            </a:r>
          </a:p>
          <a:p>
            <a:pPr marL="0" lvl="1" indent="0" algn="ctr">
              <a:buNone/>
            </a:pPr>
            <a:r>
              <a:rPr lang="en-CA" sz="2000" b="1"/>
              <a:t>Two controls are not always better than one, and could be even worse.</a:t>
            </a:r>
          </a:p>
          <a:p>
            <a:pPr marL="0" lvl="1" indent="0">
              <a:spcBef>
                <a:spcPts val="600"/>
              </a:spcBef>
              <a:buSzPct val="70000"/>
              <a:buNone/>
            </a:pPr>
            <a:endParaRPr lang="en-CA" sz="2400"/>
          </a:p>
        </p:txBody>
      </p:sp>
      <p:sp>
        <p:nvSpPr>
          <p:cNvPr id="4" name="Slide Number Placeholder 3"/>
          <p:cNvSpPr>
            <a:spLocks noGrp="1"/>
          </p:cNvSpPr>
          <p:nvPr>
            <p:ph type="sldNum" sz="quarter" idx="15"/>
          </p:nvPr>
        </p:nvSpPr>
        <p:spPr/>
        <p:txBody>
          <a:bodyPr/>
          <a:lstStyle/>
          <a:p>
            <a:fld id="{3AAB7785-396F-4915-8DFC-F7434CCA128E}" type="slidenum">
              <a:rPr lang="en-CA" smtClean="0"/>
              <a:t>29</a:t>
            </a:fld>
            <a:endParaRPr lang="en-CA"/>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8D3E48A-DFA7-E74F-8886-295D7FFA2C96}"/>
                  </a:ext>
                </a:extLst>
              </p14:cNvPr>
              <p14:cNvContentPartPr/>
              <p14:nvPr/>
            </p14:nvContentPartPr>
            <p14:xfrm>
              <a:off x="331920" y="1957680"/>
              <a:ext cx="4756680" cy="2507400"/>
            </p14:xfrm>
          </p:contentPart>
        </mc:Choice>
        <mc:Fallback xmlns="">
          <p:pic>
            <p:nvPicPr>
              <p:cNvPr id="5" name="Ink 4">
                <a:extLst>
                  <a:ext uri="{FF2B5EF4-FFF2-40B4-BE49-F238E27FC236}">
                    <a16:creationId xmlns:a16="http://schemas.microsoft.com/office/drawing/2014/main" id="{B8D3E48A-DFA7-E74F-8886-295D7FFA2C96}"/>
                  </a:ext>
                </a:extLst>
              </p:cNvPr>
              <p:cNvPicPr/>
              <p:nvPr/>
            </p:nvPicPr>
            <p:blipFill>
              <a:blip r:embed="rId4"/>
              <a:stretch>
                <a:fillRect/>
              </a:stretch>
            </p:blipFill>
            <p:spPr>
              <a:xfrm>
                <a:off x="315720" y="1941480"/>
                <a:ext cx="4789080" cy="2539800"/>
              </a:xfrm>
              <a:prstGeom prst="rect">
                <a:avLst/>
              </a:prstGeom>
            </p:spPr>
          </p:pic>
        </mc:Fallback>
      </mc:AlternateContent>
    </p:spTree>
    <p:extLst>
      <p:ext uri="{BB962C8B-B14F-4D97-AF65-F5344CB8AC3E}">
        <p14:creationId xmlns:p14="http://schemas.microsoft.com/office/powerpoint/2010/main" val="292640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Chapter Outline</a:t>
            </a:r>
          </a:p>
        </p:txBody>
      </p:sp>
      <p:sp>
        <p:nvSpPr>
          <p:cNvPr id="3" name="Content Placeholder 2"/>
          <p:cNvSpPr>
            <a:spLocks noGrp="1"/>
          </p:cNvSpPr>
          <p:nvPr>
            <p:ph sz="quarter" idx="1"/>
          </p:nvPr>
        </p:nvSpPr>
        <p:spPr/>
        <p:txBody>
          <a:bodyPr>
            <a:normAutofit/>
          </a:bodyPr>
          <a:lstStyle/>
          <a:p>
            <a:r>
              <a:rPr lang="en-CA" sz="2800"/>
              <a:t>Review of Cryptography</a:t>
            </a:r>
          </a:p>
          <a:p>
            <a:pPr lvl="1"/>
            <a:r>
              <a:rPr lang="en-CA" sz="2400"/>
              <a:t>Terminology</a:t>
            </a:r>
          </a:p>
          <a:p>
            <a:pPr lvl="1"/>
            <a:r>
              <a:rPr lang="en-CA" sz="2400"/>
              <a:t>Simple encryption methods</a:t>
            </a:r>
          </a:p>
          <a:p>
            <a:pPr lvl="2"/>
            <a:r>
              <a:rPr lang="en-CA"/>
              <a:t>Substitution</a:t>
            </a:r>
          </a:p>
          <a:p>
            <a:pPr lvl="2"/>
            <a:r>
              <a:rPr lang="en-CA"/>
              <a:t>Transposition</a:t>
            </a:r>
          </a:p>
          <a:p>
            <a:pPr lvl="1"/>
            <a:r>
              <a:rPr lang="en-CA"/>
              <a:t>How encryption can fail</a:t>
            </a:r>
          </a:p>
          <a:p>
            <a:pPr lvl="1"/>
            <a:r>
              <a:rPr lang="en-CA"/>
              <a:t>Private-key (Symmetric) encryption</a:t>
            </a:r>
          </a:p>
          <a:p>
            <a:pPr lvl="2"/>
            <a:r>
              <a:rPr lang="en-CA"/>
              <a:t>DES and AES</a:t>
            </a:r>
          </a:p>
          <a:p>
            <a:pPr lvl="1"/>
            <a:r>
              <a:rPr lang="en-CA"/>
              <a:t>Public-key (Asymmetric) encryption</a:t>
            </a:r>
          </a:p>
          <a:p>
            <a:pPr lvl="2"/>
            <a:r>
              <a:rPr lang="en-CA"/>
              <a:t>RSA</a:t>
            </a:r>
          </a:p>
          <a:p>
            <a:pPr lvl="1"/>
            <a:r>
              <a:rPr lang="en-CA" sz="2400"/>
              <a:t>Digital signature</a:t>
            </a:r>
          </a:p>
          <a:p>
            <a:pPr lvl="1"/>
            <a:r>
              <a:rPr lang="en-CA" sz="2400"/>
              <a:t>Secret Sharing</a:t>
            </a:r>
          </a:p>
        </p:txBody>
      </p:sp>
      <p:sp>
        <p:nvSpPr>
          <p:cNvPr id="4" name="Slide Number Placeholder 3"/>
          <p:cNvSpPr>
            <a:spLocks noGrp="1"/>
          </p:cNvSpPr>
          <p:nvPr>
            <p:ph type="sldNum" sz="quarter" idx="15"/>
          </p:nvPr>
        </p:nvSpPr>
        <p:spPr/>
        <p:txBody>
          <a:bodyPr/>
          <a:lstStyle/>
          <a:p>
            <a:fld id="{3AAB7785-396F-4915-8DFC-F7434CCA128E}" type="slidenum">
              <a:rPr lang="en-CA" smtClean="0"/>
              <a:t>3</a:t>
            </a:fld>
            <a:endParaRPr lang="en-CA"/>
          </a:p>
        </p:txBody>
      </p:sp>
    </p:spTree>
    <p:extLst>
      <p:ext uri="{BB962C8B-B14F-4D97-AF65-F5344CB8AC3E}">
        <p14:creationId xmlns:p14="http://schemas.microsoft.com/office/powerpoint/2010/main" val="139016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Good Ciphers</a:t>
            </a:r>
          </a:p>
        </p:txBody>
      </p:sp>
      <p:sp>
        <p:nvSpPr>
          <p:cNvPr id="3" name="Content Placeholder 2"/>
          <p:cNvSpPr>
            <a:spLocks noGrp="1"/>
          </p:cNvSpPr>
          <p:nvPr>
            <p:ph sz="quarter" idx="1"/>
          </p:nvPr>
        </p:nvSpPr>
        <p:spPr/>
        <p:txBody>
          <a:bodyPr>
            <a:normAutofit/>
          </a:bodyPr>
          <a:lstStyle/>
          <a:p>
            <a:r>
              <a:rPr lang="en-CA"/>
              <a:t>Shannon’s Characteristics of “Good” Ciphers</a:t>
            </a:r>
          </a:p>
          <a:p>
            <a:pPr marL="822960" lvl="1" indent="-457200">
              <a:buFont typeface="+mj-lt"/>
              <a:buAutoNum type="arabicPeriod"/>
            </a:pPr>
            <a:r>
              <a:rPr lang="en-CA"/>
              <a:t>The amount of secrecy needed should determine the amount of labor appropriate for the encryption and decryption</a:t>
            </a:r>
          </a:p>
          <a:p>
            <a:pPr marL="1097280" lvl="2" indent="-457200"/>
            <a:r>
              <a:rPr lang="en-CA"/>
              <a:t>A reiteration of the principle of timeliness, and the fact that even a simple cipher may be strong enough to deter the casual interceptor or to hold off any interceptor for a short time.</a:t>
            </a:r>
          </a:p>
          <a:p>
            <a:pPr marL="822960" lvl="1" indent="-457200">
              <a:buFont typeface="+mj-lt"/>
              <a:buAutoNum type="arabicPeriod"/>
            </a:pPr>
            <a:r>
              <a:rPr lang="en-CA"/>
              <a:t>The set of keys and the enciphering algorithm should be free from complexity</a:t>
            </a:r>
          </a:p>
          <a:p>
            <a:pPr marL="1097280" lvl="2" indent="-457200"/>
            <a:r>
              <a:rPr lang="en-CA"/>
              <a:t>We should restrict neither the choice of keys nor the types of plaintext on which the algorithm can work.</a:t>
            </a:r>
          </a:p>
          <a:p>
            <a:pPr marL="1097280" lvl="2" indent="-457200"/>
            <a:r>
              <a:rPr lang="en-CA"/>
              <a:t>The key must be transmitted, stored, and remembered, so it must be short.</a:t>
            </a:r>
          </a:p>
        </p:txBody>
      </p:sp>
      <p:sp>
        <p:nvSpPr>
          <p:cNvPr id="4" name="Slide Number Placeholder 3"/>
          <p:cNvSpPr>
            <a:spLocks noGrp="1"/>
          </p:cNvSpPr>
          <p:nvPr>
            <p:ph type="sldNum" sz="quarter" idx="15"/>
          </p:nvPr>
        </p:nvSpPr>
        <p:spPr/>
        <p:txBody>
          <a:bodyPr/>
          <a:lstStyle/>
          <a:p>
            <a:fld id="{3AAB7785-396F-4915-8DFC-F7434CCA128E}" type="slidenum">
              <a:rPr lang="en-CA" smtClean="0"/>
              <a:t>30</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58C9911-337E-8C42-A529-4ECECBC12BAC}"/>
                  </a:ext>
                </a:extLst>
              </p14:cNvPr>
              <p14:cNvContentPartPr/>
              <p14:nvPr/>
            </p14:nvContentPartPr>
            <p14:xfrm>
              <a:off x="878040" y="2346480"/>
              <a:ext cx="466560" cy="2517480"/>
            </p14:xfrm>
          </p:contentPart>
        </mc:Choice>
        <mc:Fallback xmlns="">
          <p:pic>
            <p:nvPicPr>
              <p:cNvPr id="5" name="Ink 4">
                <a:extLst>
                  <a:ext uri="{FF2B5EF4-FFF2-40B4-BE49-F238E27FC236}">
                    <a16:creationId xmlns:a16="http://schemas.microsoft.com/office/drawing/2014/main" id="{758C9911-337E-8C42-A529-4ECECBC12BAC}"/>
                  </a:ext>
                </a:extLst>
              </p:cNvPr>
              <p:cNvPicPr/>
              <p:nvPr/>
            </p:nvPicPr>
            <p:blipFill>
              <a:blip r:embed="rId3"/>
              <a:stretch>
                <a:fillRect/>
              </a:stretch>
            </p:blipFill>
            <p:spPr>
              <a:xfrm>
                <a:off x="861840" y="2330280"/>
                <a:ext cx="498960" cy="2549880"/>
              </a:xfrm>
              <a:prstGeom prst="rect">
                <a:avLst/>
              </a:prstGeom>
            </p:spPr>
          </p:pic>
        </mc:Fallback>
      </mc:AlternateContent>
    </p:spTree>
    <p:extLst>
      <p:ext uri="{BB962C8B-B14F-4D97-AF65-F5344CB8AC3E}">
        <p14:creationId xmlns:p14="http://schemas.microsoft.com/office/powerpoint/2010/main" val="2904752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Good Ciphers (cont.)</a:t>
            </a:r>
          </a:p>
        </p:txBody>
      </p:sp>
      <p:sp>
        <p:nvSpPr>
          <p:cNvPr id="3" name="Content Placeholder 2"/>
          <p:cNvSpPr>
            <a:spLocks noGrp="1"/>
          </p:cNvSpPr>
          <p:nvPr>
            <p:ph sz="quarter" idx="1"/>
          </p:nvPr>
        </p:nvSpPr>
        <p:spPr>
          <a:xfrm>
            <a:off x="457200" y="1600200"/>
            <a:ext cx="7859216" cy="4873752"/>
          </a:xfrm>
        </p:spPr>
        <p:txBody>
          <a:bodyPr>
            <a:normAutofit/>
          </a:bodyPr>
          <a:lstStyle/>
          <a:p>
            <a:r>
              <a:rPr lang="en-CA"/>
              <a:t>Shannon’s Characteristics of “Good” Ciphers (cont.)</a:t>
            </a:r>
          </a:p>
          <a:p>
            <a:pPr marL="822960" lvl="1" indent="-457200">
              <a:buFont typeface="+mj-lt"/>
              <a:buAutoNum type="arabicPeriod" startAt="3"/>
            </a:pPr>
            <a:r>
              <a:rPr lang="en-CA"/>
              <a:t>The implementation of the process should be as simple as possible</a:t>
            </a:r>
          </a:p>
          <a:p>
            <a:pPr marL="822960" lvl="1" indent="-457200">
              <a:buFont typeface="+mj-lt"/>
              <a:buAutoNum type="arabicPeriod" startAt="3"/>
            </a:pPr>
            <a:r>
              <a:rPr lang="en-CA"/>
              <a:t>Errors in ciphering should not propagate and cause corruption of further information in the message</a:t>
            </a:r>
          </a:p>
          <a:p>
            <a:pPr marL="1097280" lvl="2" indent="-457200"/>
            <a:r>
              <a:rPr lang="en-CA"/>
              <a:t>Dropping one letter in a columnar transposition throws off the entire remaining encryption</a:t>
            </a:r>
          </a:p>
          <a:p>
            <a:pPr marL="822960" lvl="1" indent="-457200">
              <a:buFont typeface="+mj-lt"/>
              <a:buAutoNum type="arabicPeriod" startAt="5"/>
            </a:pPr>
            <a:r>
              <a:rPr lang="en-CA"/>
              <a:t>The size of the ciphertext should be no larger than the text of the original message, otherwise</a:t>
            </a:r>
          </a:p>
          <a:p>
            <a:pPr marL="1097280" lvl="2" indent="-457200"/>
            <a:r>
              <a:rPr lang="en-CA"/>
              <a:t>It gives the cryptanalyst more data from which to infer a pattern. </a:t>
            </a:r>
          </a:p>
          <a:p>
            <a:pPr marL="1097280" lvl="2" indent="-457200"/>
            <a:r>
              <a:rPr lang="en-CA"/>
              <a:t>A longer ciphertext implies more space for storage and more time to communicate.</a:t>
            </a:r>
          </a:p>
        </p:txBody>
      </p:sp>
      <p:sp>
        <p:nvSpPr>
          <p:cNvPr id="4" name="Slide Number Placeholder 3"/>
          <p:cNvSpPr>
            <a:spLocks noGrp="1"/>
          </p:cNvSpPr>
          <p:nvPr>
            <p:ph type="sldNum" sz="quarter" idx="15"/>
          </p:nvPr>
        </p:nvSpPr>
        <p:spPr/>
        <p:txBody>
          <a:bodyPr/>
          <a:lstStyle/>
          <a:p>
            <a:fld id="{3AAB7785-396F-4915-8DFC-F7434CCA128E}" type="slidenum">
              <a:rPr lang="en-CA" smtClean="0"/>
              <a:t>31</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7A051BB-D231-1D49-B897-DBD85F16217D}"/>
                  </a:ext>
                </a:extLst>
              </p14:cNvPr>
              <p14:cNvContentPartPr/>
              <p14:nvPr/>
            </p14:nvContentPartPr>
            <p14:xfrm>
              <a:off x="726840" y="2450160"/>
              <a:ext cx="5156280" cy="2238840"/>
            </p14:xfrm>
          </p:contentPart>
        </mc:Choice>
        <mc:Fallback xmlns="">
          <p:pic>
            <p:nvPicPr>
              <p:cNvPr id="5" name="Ink 4">
                <a:extLst>
                  <a:ext uri="{FF2B5EF4-FFF2-40B4-BE49-F238E27FC236}">
                    <a16:creationId xmlns:a16="http://schemas.microsoft.com/office/drawing/2014/main" id="{47A051BB-D231-1D49-B897-DBD85F16217D}"/>
                  </a:ext>
                </a:extLst>
              </p:cNvPr>
              <p:cNvPicPr/>
              <p:nvPr/>
            </p:nvPicPr>
            <p:blipFill>
              <a:blip r:embed="rId3"/>
              <a:stretch>
                <a:fillRect/>
              </a:stretch>
            </p:blipFill>
            <p:spPr>
              <a:xfrm>
                <a:off x="710640" y="2433960"/>
                <a:ext cx="5188680" cy="2271240"/>
              </a:xfrm>
              <a:prstGeom prst="rect">
                <a:avLst/>
              </a:prstGeom>
            </p:spPr>
          </p:pic>
        </mc:Fallback>
      </mc:AlternateContent>
    </p:spTree>
    <p:extLst>
      <p:ext uri="{BB962C8B-B14F-4D97-AF65-F5344CB8AC3E}">
        <p14:creationId xmlns:p14="http://schemas.microsoft.com/office/powerpoint/2010/main" val="1188582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Trustworthy of Encryption Systems</a:t>
            </a:r>
          </a:p>
        </p:txBody>
      </p:sp>
      <p:sp>
        <p:nvSpPr>
          <p:cNvPr id="3" name="Content Placeholder 2"/>
          <p:cNvSpPr>
            <a:spLocks noGrp="1"/>
          </p:cNvSpPr>
          <p:nvPr>
            <p:ph sz="quarter" idx="1"/>
          </p:nvPr>
        </p:nvSpPr>
        <p:spPr/>
        <p:txBody>
          <a:bodyPr>
            <a:normAutofit fontScale="92500" lnSpcReduction="10000"/>
          </a:bodyPr>
          <a:lstStyle/>
          <a:p>
            <a:r>
              <a:rPr lang="en-CA"/>
              <a:t>An encryption is </a:t>
            </a:r>
            <a:r>
              <a:rPr lang="en-CA" b="1" i="1"/>
              <a:t>commercial grade</a:t>
            </a:r>
            <a:r>
              <a:rPr lang="en-CA"/>
              <a:t> or </a:t>
            </a:r>
            <a:r>
              <a:rPr lang="en-CA" b="1" i="1"/>
              <a:t>trustworthy</a:t>
            </a:r>
            <a:r>
              <a:rPr lang="en-CA"/>
              <a:t>  by meeting some constraints:</a:t>
            </a:r>
          </a:p>
          <a:p>
            <a:pPr marL="822960" lvl="1" indent="-457200">
              <a:buFont typeface="+mj-lt"/>
              <a:buAutoNum type="arabicPeriod"/>
            </a:pPr>
            <a:r>
              <a:rPr lang="en-CA"/>
              <a:t>It is based on sound mathematics.</a:t>
            </a:r>
          </a:p>
          <a:p>
            <a:pPr marL="822960" lvl="1" indent="-457200">
              <a:buFont typeface="+mj-lt"/>
              <a:buAutoNum type="arabicPeriod"/>
            </a:pPr>
            <a:r>
              <a:rPr lang="en-CA"/>
              <a:t>It has been analyzed by competent experts and found to be sound.</a:t>
            </a:r>
          </a:p>
          <a:p>
            <a:pPr marL="822960" lvl="1" indent="-457200">
              <a:buFont typeface="+mj-lt"/>
              <a:buAutoNum type="arabicPeriod"/>
            </a:pPr>
            <a:r>
              <a:rPr lang="en-CA"/>
              <a:t>It has stood the “</a:t>
            </a:r>
            <a:r>
              <a:rPr lang="en-CA" b="1" i="1"/>
              <a:t>test of time</a:t>
            </a:r>
            <a:r>
              <a:rPr lang="en-CA"/>
              <a:t>.” The flaws in many algorithms are discovered relatively soon after their release.</a:t>
            </a:r>
          </a:p>
          <a:p>
            <a:r>
              <a:rPr lang="en-CA"/>
              <a:t>Three popular cryptosystems in the commercial world</a:t>
            </a:r>
          </a:p>
          <a:p>
            <a:pPr marL="822960" lvl="1" indent="-457200">
              <a:buFont typeface="+mj-lt"/>
              <a:buAutoNum type="arabicPeriod"/>
            </a:pPr>
            <a:r>
              <a:rPr lang="en-CA"/>
              <a:t>Data Encryption Standard (DES)</a:t>
            </a:r>
          </a:p>
          <a:p>
            <a:pPr marL="822960" lvl="1" indent="-457200">
              <a:buFont typeface="+mj-lt"/>
              <a:buAutoNum type="arabicPeriod"/>
            </a:pPr>
            <a:r>
              <a:rPr lang="en-CA" err="1"/>
              <a:t>Rivest</a:t>
            </a:r>
            <a:r>
              <a:rPr lang="en-CA"/>
              <a:t>–Shamir–Adelman (RSA)</a:t>
            </a:r>
          </a:p>
          <a:p>
            <a:pPr marL="822960" lvl="1" indent="-457200">
              <a:buFont typeface="+mj-lt"/>
              <a:buAutoNum type="arabicPeriod"/>
            </a:pPr>
            <a:r>
              <a:rPr lang="en-CA"/>
              <a:t>Advanced Encryption Standard (AES)</a:t>
            </a:r>
          </a:p>
          <a:p>
            <a:pPr lvl="1"/>
            <a:r>
              <a:rPr lang="en-CA"/>
              <a:t>DES and RSA meet above criteria</a:t>
            </a:r>
          </a:p>
          <a:p>
            <a:pPr lvl="1"/>
            <a:r>
              <a:rPr lang="en-CA"/>
              <a:t>AES meets the first two and is starting to achieve widespread adoption.</a:t>
            </a:r>
          </a:p>
        </p:txBody>
      </p:sp>
      <p:sp>
        <p:nvSpPr>
          <p:cNvPr id="4" name="Slide Number Placeholder 3"/>
          <p:cNvSpPr>
            <a:spLocks noGrp="1"/>
          </p:cNvSpPr>
          <p:nvPr>
            <p:ph type="sldNum" sz="quarter" idx="15"/>
          </p:nvPr>
        </p:nvSpPr>
        <p:spPr/>
        <p:txBody>
          <a:bodyPr/>
          <a:lstStyle/>
          <a:p>
            <a:fld id="{3AAB7785-396F-4915-8DFC-F7434CCA128E}" type="slidenum">
              <a:rPr lang="en-CA" smtClean="0"/>
              <a:t>32</a:t>
            </a:fld>
            <a:endParaRPr lang="en-CA"/>
          </a:p>
        </p:txBody>
      </p:sp>
    </p:spTree>
    <p:extLst>
      <p:ext uri="{BB962C8B-B14F-4D97-AF65-F5344CB8AC3E}">
        <p14:creationId xmlns:p14="http://schemas.microsoft.com/office/powerpoint/2010/main" val="798773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Stream and Block Ciphers</a:t>
            </a:r>
          </a:p>
        </p:txBody>
      </p:sp>
      <p:sp>
        <p:nvSpPr>
          <p:cNvPr id="3" name="Content Placeholder 2"/>
          <p:cNvSpPr>
            <a:spLocks noGrp="1"/>
          </p:cNvSpPr>
          <p:nvPr>
            <p:ph sz="quarter" idx="1"/>
          </p:nvPr>
        </p:nvSpPr>
        <p:spPr/>
        <p:txBody>
          <a:bodyPr>
            <a:normAutofit lnSpcReduction="10000"/>
          </a:bodyPr>
          <a:lstStyle/>
          <a:p>
            <a:r>
              <a:rPr lang="en-CA"/>
              <a:t>Stream Cipher: Converts one symbol of plaintext immediately into a symbol of ciphertext.</a:t>
            </a:r>
          </a:p>
          <a:p>
            <a:pPr lvl="1"/>
            <a:r>
              <a:rPr lang="en-CA"/>
              <a:t>The transformation depends only on the symbol, the key, and the control information of the algorithm.</a:t>
            </a:r>
          </a:p>
          <a:p>
            <a:pPr lvl="1"/>
            <a:endParaRPr lang="en-CA"/>
          </a:p>
          <a:p>
            <a:pPr lvl="1"/>
            <a:endParaRPr lang="en-CA"/>
          </a:p>
          <a:p>
            <a:pPr lvl="1"/>
            <a:endParaRPr lang="en-CA"/>
          </a:p>
          <a:p>
            <a:pPr lvl="1"/>
            <a:endParaRPr lang="en-CA"/>
          </a:p>
          <a:p>
            <a:pPr lvl="1"/>
            <a:endParaRPr lang="en-CA"/>
          </a:p>
          <a:p>
            <a:pPr lvl="1"/>
            <a:endParaRPr lang="en-CA"/>
          </a:p>
          <a:p>
            <a:pPr lvl="1"/>
            <a:endParaRPr lang="en-CA"/>
          </a:p>
          <a:p>
            <a:pPr lvl="1"/>
            <a:r>
              <a:rPr lang="en-CA"/>
              <a:t>Skipping a character in the key during encryption, affects the encryption of all future characters.</a:t>
            </a:r>
          </a:p>
          <a:p>
            <a:pPr lvl="2"/>
            <a:r>
              <a:rPr lang="en-CA"/>
              <a:t>Receiver can recalibrate the key</a:t>
            </a:r>
          </a:p>
          <a:p>
            <a:pPr lvl="1"/>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33</a:t>
            </a:fld>
            <a:endParaRPr lang="en-CA"/>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048" y="3068960"/>
            <a:ext cx="4785904" cy="21830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29337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Stream and Block Ciphers (cont.)</a:t>
            </a:r>
          </a:p>
        </p:txBody>
      </p:sp>
      <p:sp>
        <p:nvSpPr>
          <p:cNvPr id="3" name="Content Placeholder 2"/>
          <p:cNvSpPr>
            <a:spLocks noGrp="1"/>
          </p:cNvSpPr>
          <p:nvPr>
            <p:ph sz="quarter" idx="1"/>
          </p:nvPr>
        </p:nvSpPr>
        <p:spPr/>
        <p:txBody>
          <a:bodyPr>
            <a:normAutofit/>
          </a:bodyPr>
          <a:lstStyle/>
          <a:p>
            <a:r>
              <a:rPr lang="en-CA"/>
              <a:t>Block Cipher: A group of plaintext symbols are encrypted as one block.</a:t>
            </a:r>
          </a:p>
          <a:p>
            <a:pPr lvl="1"/>
            <a:r>
              <a:rPr lang="en-CA"/>
              <a:t>It works on blocks of plaintext and produces blocks of ciphertext.</a:t>
            </a:r>
          </a:p>
        </p:txBody>
      </p:sp>
      <p:sp>
        <p:nvSpPr>
          <p:cNvPr id="4" name="Slide Number Placeholder 3"/>
          <p:cNvSpPr>
            <a:spLocks noGrp="1"/>
          </p:cNvSpPr>
          <p:nvPr>
            <p:ph type="sldNum" sz="quarter" idx="15"/>
          </p:nvPr>
        </p:nvSpPr>
        <p:spPr/>
        <p:txBody>
          <a:bodyPr/>
          <a:lstStyle/>
          <a:p>
            <a:fld id="{3AAB7785-396F-4915-8DFC-F7434CCA128E}" type="slidenum">
              <a:rPr lang="en-CA" smtClean="0"/>
              <a:t>34</a:t>
            </a:fld>
            <a:endParaRPr lang="en-CA"/>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428206"/>
            <a:ext cx="4032448" cy="27396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52650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Stream and Block Ciphers (cont.)</a:t>
            </a:r>
          </a:p>
        </p:txBody>
      </p:sp>
      <p:sp>
        <p:nvSpPr>
          <p:cNvPr id="3" name="Content Placeholder 2"/>
          <p:cNvSpPr>
            <a:spLocks noGrp="1"/>
          </p:cNvSpPr>
          <p:nvPr>
            <p:ph sz="quarter" idx="1"/>
          </p:nvPr>
        </p:nvSpPr>
        <p:spPr/>
        <p:txBody>
          <a:bodyPr>
            <a:normAutofit lnSpcReduction="10000"/>
          </a:bodyPr>
          <a:lstStyle/>
          <a:p>
            <a:r>
              <a:rPr lang="en-CA"/>
              <a:t>Advantages</a:t>
            </a:r>
          </a:p>
          <a:p>
            <a:pPr lvl="1"/>
            <a:r>
              <a:rPr lang="en-CA"/>
              <a:t>Stream</a:t>
            </a:r>
          </a:p>
          <a:p>
            <a:pPr lvl="2"/>
            <a:r>
              <a:rPr lang="en-CA"/>
              <a:t>Speed of transformation</a:t>
            </a:r>
          </a:p>
          <a:p>
            <a:pPr lvl="2"/>
            <a:r>
              <a:rPr lang="en-CA"/>
              <a:t>Low error propagation</a:t>
            </a:r>
          </a:p>
          <a:p>
            <a:pPr lvl="1"/>
            <a:r>
              <a:rPr lang="en-CA"/>
              <a:t>Block</a:t>
            </a:r>
          </a:p>
          <a:p>
            <a:pPr lvl="2"/>
            <a:r>
              <a:rPr lang="en-CA"/>
              <a:t>High diffusion</a:t>
            </a:r>
          </a:p>
          <a:p>
            <a:pPr lvl="2"/>
            <a:r>
              <a:rPr lang="en-CA"/>
              <a:t>Immunity to insertion of symbols</a:t>
            </a:r>
          </a:p>
          <a:p>
            <a:r>
              <a:rPr lang="en-CA"/>
              <a:t>Disadvantages</a:t>
            </a:r>
          </a:p>
          <a:p>
            <a:pPr lvl="1"/>
            <a:r>
              <a:rPr lang="en-CA"/>
              <a:t>Stream</a:t>
            </a:r>
          </a:p>
          <a:p>
            <a:pPr lvl="2"/>
            <a:r>
              <a:rPr lang="en-CA"/>
              <a:t>Low diffusion</a:t>
            </a:r>
          </a:p>
          <a:p>
            <a:pPr lvl="2"/>
            <a:r>
              <a:rPr lang="en-CA"/>
              <a:t>Susceptibility to malicious insertions</a:t>
            </a:r>
          </a:p>
          <a:p>
            <a:pPr lvl="1"/>
            <a:r>
              <a:rPr lang="en-CA"/>
              <a:t>Block</a:t>
            </a:r>
          </a:p>
          <a:p>
            <a:pPr lvl="2"/>
            <a:r>
              <a:rPr lang="en-CA"/>
              <a:t>Slowness of encryption.</a:t>
            </a:r>
          </a:p>
          <a:p>
            <a:pPr lvl="2"/>
            <a:r>
              <a:rPr lang="en-CA"/>
              <a:t>Error propagation</a:t>
            </a:r>
          </a:p>
        </p:txBody>
      </p:sp>
      <p:sp>
        <p:nvSpPr>
          <p:cNvPr id="4" name="Slide Number Placeholder 3"/>
          <p:cNvSpPr>
            <a:spLocks noGrp="1"/>
          </p:cNvSpPr>
          <p:nvPr>
            <p:ph type="sldNum" sz="quarter" idx="15"/>
          </p:nvPr>
        </p:nvSpPr>
        <p:spPr/>
        <p:txBody>
          <a:bodyPr/>
          <a:lstStyle/>
          <a:p>
            <a:fld id="{3AAB7785-396F-4915-8DFC-F7434CCA128E}" type="slidenum">
              <a:rPr lang="en-CA" smtClean="0"/>
              <a:t>35</a:t>
            </a:fld>
            <a:endParaRPr lang="en-CA"/>
          </a:p>
        </p:txBody>
      </p:sp>
    </p:spTree>
    <p:extLst>
      <p:ext uri="{BB962C8B-B14F-4D97-AF65-F5344CB8AC3E}">
        <p14:creationId xmlns:p14="http://schemas.microsoft.com/office/powerpoint/2010/main" val="3080000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Confusion and Diffusion</a:t>
            </a:r>
          </a:p>
        </p:txBody>
      </p:sp>
      <p:sp>
        <p:nvSpPr>
          <p:cNvPr id="3" name="Content Placeholder 2"/>
          <p:cNvSpPr>
            <a:spLocks noGrp="1"/>
          </p:cNvSpPr>
          <p:nvPr>
            <p:ph sz="quarter" idx="1"/>
          </p:nvPr>
        </p:nvSpPr>
        <p:spPr/>
        <p:txBody>
          <a:bodyPr/>
          <a:lstStyle/>
          <a:p>
            <a:r>
              <a:rPr lang="en-CA" b="1"/>
              <a:t>Confusion</a:t>
            </a:r>
            <a:r>
              <a:rPr lang="en-CA"/>
              <a:t>: The interceptor should </a:t>
            </a:r>
            <a:r>
              <a:rPr lang="en-CA" b="1"/>
              <a:t>not be able to predict what will happen to the ciphertext by changing one character in the plaintext</a:t>
            </a:r>
            <a:r>
              <a:rPr lang="en-CA"/>
              <a:t>.</a:t>
            </a:r>
          </a:p>
          <a:p>
            <a:pPr lvl="1"/>
            <a:r>
              <a:rPr lang="en-CA"/>
              <a:t>Caesar cipher is not good for providing confusion</a:t>
            </a:r>
          </a:p>
          <a:p>
            <a:pPr lvl="1"/>
            <a:r>
              <a:rPr lang="en-CA"/>
              <a:t>One-time pad provides good confusion</a:t>
            </a:r>
          </a:p>
          <a:p>
            <a:endParaRPr lang="en-CA"/>
          </a:p>
          <a:p>
            <a:r>
              <a:rPr lang="en-CA" b="1"/>
              <a:t>Diffusion</a:t>
            </a:r>
            <a:r>
              <a:rPr lang="en-CA"/>
              <a:t>: The cipher should also </a:t>
            </a:r>
            <a:r>
              <a:rPr lang="en-CA" b="1"/>
              <a:t>spread the information</a:t>
            </a:r>
            <a:r>
              <a:rPr lang="en-CA"/>
              <a:t> from the plaintext over the entire ciphertext so that </a:t>
            </a:r>
            <a:r>
              <a:rPr lang="en-CA" b="1"/>
              <a:t>changes in the plaintext affect many parts of the ciphertext</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36</a:t>
            </a:fld>
            <a:endParaRPr lang="en-CA"/>
          </a:p>
        </p:txBody>
      </p:sp>
    </p:spTree>
    <p:extLst>
      <p:ext uri="{BB962C8B-B14F-4D97-AF65-F5344CB8AC3E}">
        <p14:creationId xmlns:p14="http://schemas.microsoft.com/office/powerpoint/2010/main" val="1353980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Cryptanalysis</a:t>
            </a:r>
          </a:p>
        </p:txBody>
      </p:sp>
      <p:sp>
        <p:nvSpPr>
          <p:cNvPr id="3" name="Content Placeholder 2"/>
          <p:cNvSpPr>
            <a:spLocks noGrp="1"/>
          </p:cNvSpPr>
          <p:nvPr>
            <p:ph sz="quarter" idx="1"/>
          </p:nvPr>
        </p:nvSpPr>
        <p:spPr/>
        <p:txBody>
          <a:bodyPr>
            <a:normAutofit/>
          </a:bodyPr>
          <a:lstStyle/>
          <a:p>
            <a:r>
              <a:rPr lang="en-CA" sz="3600"/>
              <a:t>Four types of information:</a:t>
            </a:r>
          </a:p>
          <a:p>
            <a:pPr marL="822960" lvl="1" indent="-457200">
              <a:buFont typeface="+mj-lt"/>
              <a:buAutoNum type="arabicPeriod"/>
            </a:pPr>
            <a:r>
              <a:rPr lang="en-CA" sz="3200"/>
              <a:t>Ciphertext</a:t>
            </a:r>
          </a:p>
          <a:p>
            <a:pPr marL="822960" lvl="1" indent="-457200">
              <a:buFont typeface="+mj-lt"/>
              <a:buAutoNum type="arabicPeriod"/>
            </a:pPr>
            <a:r>
              <a:rPr lang="en-CA" sz="3200"/>
              <a:t>Full Plaintext</a:t>
            </a:r>
          </a:p>
          <a:p>
            <a:pPr marL="822960" lvl="1" indent="-457200">
              <a:buFont typeface="+mj-lt"/>
              <a:buAutoNum type="arabicPeriod"/>
            </a:pPr>
            <a:r>
              <a:rPr lang="en-CA" sz="3200"/>
              <a:t>Partial Plaintext</a:t>
            </a:r>
          </a:p>
          <a:p>
            <a:pPr marL="822960" lvl="1" indent="-457200">
              <a:buFont typeface="+mj-lt"/>
              <a:buAutoNum type="arabicPeriod"/>
            </a:pPr>
            <a:r>
              <a:rPr lang="en-CA" sz="3200"/>
              <a:t>Algorithm</a:t>
            </a:r>
          </a:p>
        </p:txBody>
      </p:sp>
      <p:sp>
        <p:nvSpPr>
          <p:cNvPr id="4" name="Slide Number Placeholder 3"/>
          <p:cNvSpPr>
            <a:spLocks noGrp="1"/>
          </p:cNvSpPr>
          <p:nvPr>
            <p:ph type="sldNum" sz="quarter" idx="15"/>
          </p:nvPr>
        </p:nvSpPr>
        <p:spPr/>
        <p:txBody>
          <a:bodyPr/>
          <a:lstStyle/>
          <a:p>
            <a:fld id="{3AAB7785-396F-4915-8DFC-F7434CCA128E}" type="slidenum">
              <a:rPr lang="en-CA" smtClean="0"/>
              <a:t>37</a:t>
            </a:fld>
            <a:endParaRPr lang="en-CA"/>
          </a:p>
        </p:txBody>
      </p:sp>
    </p:spTree>
    <p:extLst>
      <p:ext uri="{BB962C8B-B14F-4D97-AF65-F5344CB8AC3E}">
        <p14:creationId xmlns:p14="http://schemas.microsoft.com/office/powerpoint/2010/main" val="1481461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Cryptanalysis (cont.)</a:t>
            </a:r>
          </a:p>
        </p:txBody>
      </p:sp>
      <p:sp>
        <p:nvSpPr>
          <p:cNvPr id="3" name="Content Placeholder 2"/>
          <p:cNvSpPr>
            <a:spLocks noGrp="1"/>
          </p:cNvSpPr>
          <p:nvPr>
            <p:ph sz="quarter" idx="1"/>
          </p:nvPr>
        </p:nvSpPr>
        <p:spPr/>
        <p:txBody>
          <a:bodyPr>
            <a:normAutofit/>
          </a:bodyPr>
          <a:lstStyle/>
          <a:p>
            <a:r>
              <a:rPr lang="en-CA" sz="3600"/>
              <a:t>Five approaches</a:t>
            </a:r>
          </a:p>
          <a:p>
            <a:pPr marL="692150" lvl="1" indent="-327025">
              <a:buFont typeface="+mj-lt"/>
              <a:buAutoNum type="arabicPeriod"/>
            </a:pPr>
            <a:r>
              <a:rPr lang="en-CA" sz="3200"/>
              <a:t>Ciphertext Only</a:t>
            </a:r>
          </a:p>
          <a:p>
            <a:pPr lvl="2"/>
            <a:r>
              <a:rPr lang="en-CA" sz="2800"/>
              <a:t>Analyst had </a:t>
            </a:r>
            <a:r>
              <a:rPr lang="en-CA" sz="2800" b="1"/>
              <a:t>only the </a:t>
            </a:r>
            <a:r>
              <a:rPr lang="en-CA" sz="2800" b="1" err="1"/>
              <a:t>ciphertext</a:t>
            </a:r>
            <a:endParaRPr lang="en-CA" sz="2800" b="1"/>
          </a:p>
          <a:p>
            <a:pPr lvl="2"/>
            <a:r>
              <a:rPr lang="en-CA" sz="2800"/>
              <a:t>The decryption had to be based on </a:t>
            </a:r>
            <a:r>
              <a:rPr lang="en-CA" sz="2800" b="1"/>
              <a:t>probabilities</a:t>
            </a:r>
            <a:r>
              <a:rPr lang="en-CA" sz="2800"/>
              <a:t>, </a:t>
            </a:r>
            <a:r>
              <a:rPr lang="en-CA" sz="2800" b="1"/>
              <a:t>distributions</a:t>
            </a:r>
            <a:r>
              <a:rPr lang="en-CA" sz="2800"/>
              <a:t>, and </a:t>
            </a:r>
            <a:r>
              <a:rPr lang="en-CA" sz="2800" b="1"/>
              <a:t>characteristics</a:t>
            </a:r>
            <a:r>
              <a:rPr lang="en-CA" sz="2800"/>
              <a:t> of the available ciphertext, plus </a:t>
            </a:r>
            <a:r>
              <a:rPr lang="en-CA" sz="2800" b="1"/>
              <a:t>publicly available knowledge</a:t>
            </a:r>
          </a:p>
        </p:txBody>
      </p:sp>
      <p:sp>
        <p:nvSpPr>
          <p:cNvPr id="4" name="Slide Number Placeholder 3"/>
          <p:cNvSpPr>
            <a:spLocks noGrp="1"/>
          </p:cNvSpPr>
          <p:nvPr>
            <p:ph type="sldNum" sz="quarter" idx="15"/>
          </p:nvPr>
        </p:nvSpPr>
        <p:spPr/>
        <p:txBody>
          <a:bodyPr/>
          <a:lstStyle/>
          <a:p>
            <a:fld id="{3AAB7785-396F-4915-8DFC-F7434CCA128E}" type="slidenum">
              <a:rPr lang="en-CA" smtClean="0"/>
              <a:t>38</a:t>
            </a:fld>
            <a:endParaRPr lang="en-CA"/>
          </a:p>
        </p:txBody>
      </p:sp>
    </p:spTree>
    <p:extLst>
      <p:ext uri="{BB962C8B-B14F-4D97-AF65-F5344CB8AC3E}">
        <p14:creationId xmlns:p14="http://schemas.microsoft.com/office/powerpoint/2010/main" val="89651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Cryptanalysis (cont.)</a:t>
            </a:r>
          </a:p>
        </p:txBody>
      </p:sp>
      <p:sp>
        <p:nvSpPr>
          <p:cNvPr id="3" name="Content Placeholder 2"/>
          <p:cNvSpPr>
            <a:spLocks noGrp="1"/>
          </p:cNvSpPr>
          <p:nvPr>
            <p:ph sz="quarter" idx="1"/>
          </p:nvPr>
        </p:nvSpPr>
        <p:spPr/>
        <p:txBody>
          <a:bodyPr>
            <a:normAutofit/>
          </a:bodyPr>
          <a:lstStyle/>
          <a:p>
            <a:r>
              <a:rPr lang="en-CA" sz="3600"/>
              <a:t>Five approaches (cont.)</a:t>
            </a:r>
          </a:p>
          <a:p>
            <a:pPr marL="714375" lvl="1" indent="-349250">
              <a:buFont typeface="+mj-lt"/>
              <a:buAutoNum type="arabicPeriod" startAt="2"/>
            </a:pPr>
            <a:r>
              <a:rPr lang="en-CA" sz="3200"/>
              <a:t>Full or Partial Plaintext</a:t>
            </a:r>
          </a:p>
          <a:p>
            <a:pPr lvl="2"/>
            <a:r>
              <a:rPr lang="en-CA" sz="2800"/>
              <a:t>Analyst have </a:t>
            </a:r>
            <a:r>
              <a:rPr lang="en-CA" sz="2800" b="1"/>
              <a:t>a sample message and its decipherment</a:t>
            </a:r>
            <a:r>
              <a:rPr lang="en-CA" sz="2800"/>
              <a:t>. </a:t>
            </a:r>
          </a:p>
          <a:p>
            <a:pPr lvl="2"/>
            <a:r>
              <a:rPr lang="en-CA" sz="2800"/>
              <a:t>In this case the analyst is attempting to find E (or D) by using a </a:t>
            </a:r>
            <a:r>
              <a:rPr lang="en-CA" sz="2800" b="1"/>
              <a:t>known plaintext </a:t>
            </a:r>
            <a:r>
              <a:rPr lang="en-CA" sz="2800"/>
              <a:t>attack.</a:t>
            </a:r>
          </a:p>
        </p:txBody>
      </p:sp>
      <p:sp>
        <p:nvSpPr>
          <p:cNvPr id="4" name="Slide Number Placeholder 3"/>
          <p:cNvSpPr>
            <a:spLocks noGrp="1"/>
          </p:cNvSpPr>
          <p:nvPr>
            <p:ph type="sldNum" sz="quarter" idx="15"/>
          </p:nvPr>
        </p:nvSpPr>
        <p:spPr/>
        <p:txBody>
          <a:bodyPr/>
          <a:lstStyle/>
          <a:p>
            <a:fld id="{3AAB7785-396F-4915-8DFC-F7434CCA128E}" type="slidenum">
              <a:rPr lang="en-CA" smtClean="0"/>
              <a:t>39</a:t>
            </a:fld>
            <a:endParaRPr lang="en-CA"/>
          </a:p>
        </p:txBody>
      </p:sp>
    </p:spTree>
    <p:extLst>
      <p:ext uri="{BB962C8B-B14F-4D97-AF65-F5344CB8AC3E}">
        <p14:creationId xmlns:p14="http://schemas.microsoft.com/office/powerpoint/2010/main" val="218734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a:t>
            </a:r>
          </a:p>
        </p:txBody>
      </p:sp>
      <p:sp>
        <p:nvSpPr>
          <p:cNvPr id="3" name="Content Placeholder 2"/>
          <p:cNvSpPr>
            <a:spLocks noGrp="1"/>
          </p:cNvSpPr>
          <p:nvPr>
            <p:ph sz="quarter" idx="1"/>
          </p:nvPr>
        </p:nvSpPr>
        <p:spPr/>
        <p:txBody>
          <a:bodyPr>
            <a:normAutofit/>
          </a:bodyPr>
          <a:lstStyle/>
          <a:p>
            <a:r>
              <a:rPr lang="en-CA" sz="2800"/>
              <a:t>Encryption (encode, encipher)</a:t>
            </a:r>
          </a:p>
          <a:p>
            <a:pPr lvl="1"/>
            <a:r>
              <a:rPr lang="en-CA" sz="2400"/>
              <a:t>The process of encoding a message so that its meaning is not obvious</a:t>
            </a:r>
          </a:p>
          <a:p>
            <a:r>
              <a:rPr lang="en-CA" sz="2800"/>
              <a:t>Decryption (decode, decipher)</a:t>
            </a:r>
          </a:p>
          <a:p>
            <a:pPr lvl="1"/>
            <a:r>
              <a:rPr lang="en-CA" sz="2400"/>
              <a:t>The reverse process, transforming an encrypted message back into its original form</a:t>
            </a:r>
          </a:p>
          <a:p>
            <a:r>
              <a:rPr lang="en-CA" sz="2800"/>
              <a:t>A system for encryption and decryption is called a </a:t>
            </a:r>
            <a:r>
              <a:rPr lang="en-CA" sz="2800" b="1"/>
              <a:t>Cryptosystem</a:t>
            </a:r>
            <a:r>
              <a:rPr lang="en-CA" sz="2800"/>
              <a:t>.</a:t>
            </a:r>
          </a:p>
        </p:txBody>
      </p:sp>
      <p:sp>
        <p:nvSpPr>
          <p:cNvPr id="4" name="Slide Number Placeholder 3"/>
          <p:cNvSpPr>
            <a:spLocks noGrp="1"/>
          </p:cNvSpPr>
          <p:nvPr>
            <p:ph type="sldNum" sz="quarter" idx="15"/>
          </p:nvPr>
        </p:nvSpPr>
        <p:spPr/>
        <p:txBody>
          <a:bodyPr/>
          <a:lstStyle/>
          <a:p>
            <a:fld id="{3AAB7785-396F-4915-8DFC-F7434CCA128E}" type="slidenum">
              <a:rPr lang="en-CA" smtClean="0"/>
              <a:t>4</a:t>
            </a:fld>
            <a:endParaRPr lang="en-CA"/>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517232"/>
            <a:ext cx="7241109" cy="936104"/>
          </a:xfrm>
          <a:prstGeom prst="rect">
            <a:avLst/>
          </a:prstGeom>
          <a:solidFill>
            <a:schemeClr val="tx1"/>
          </a:solidFill>
        </p:spPr>
      </p:pic>
    </p:spTree>
    <p:extLst>
      <p:ext uri="{BB962C8B-B14F-4D97-AF65-F5344CB8AC3E}">
        <p14:creationId xmlns:p14="http://schemas.microsoft.com/office/powerpoint/2010/main" val="2870173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7467600" cy="1143000"/>
          </a:xfrm>
        </p:spPr>
        <p:txBody>
          <a:bodyPr/>
          <a:lstStyle/>
          <a:p>
            <a:r>
              <a:rPr lang="en-CA"/>
              <a:t>Cryptanalysis (cont.)</a:t>
            </a:r>
          </a:p>
        </p:txBody>
      </p:sp>
      <p:sp>
        <p:nvSpPr>
          <p:cNvPr id="3" name="Content Placeholder 2"/>
          <p:cNvSpPr>
            <a:spLocks noGrp="1"/>
          </p:cNvSpPr>
          <p:nvPr>
            <p:ph sz="quarter" idx="1"/>
          </p:nvPr>
        </p:nvSpPr>
        <p:spPr/>
        <p:txBody>
          <a:bodyPr>
            <a:normAutofit/>
          </a:bodyPr>
          <a:lstStyle/>
          <a:p>
            <a:r>
              <a:rPr lang="en-CA" sz="3600"/>
              <a:t>Five approaches (cont.)</a:t>
            </a:r>
          </a:p>
          <a:p>
            <a:pPr marL="714375" lvl="1" indent="-349250">
              <a:buFont typeface="+mj-lt"/>
              <a:buAutoNum type="arabicPeriod" startAt="3"/>
            </a:pPr>
            <a:r>
              <a:rPr lang="en-CA" sz="3200"/>
              <a:t>Ciphertext of any Plaintext</a:t>
            </a:r>
          </a:p>
          <a:p>
            <a:pPr marL="904875" lvl="2" indent="-190500"/>
            <a:r>
              <a:rPr lang="en-CA" sz="2800"/>
              <a:t>The analyst may have infiltrated the </a:t>
            </a:r>
            <a:r>
              <a:rPr lang="en-CA" sz="2800" b="1"/>
              <a:t>sender’s transmission process </a:t>
            </a:r>
            <a:r>
              <a:rPr lang="en-CA" sz="2800"/>
              <a:t>so as to be able to cause messages to be encrypted and sent at will. This attack is called a </a:t>
            </a:r>
            <a:r>
              <a:rPr lang="en-CA" sz="2800" b="1"/>
              <a:t>chosen plaintext </a:t>
            </a:r>
            <a:r>
              <a:rPr lang="en-CA" sz="2800"/>
              <a:t>attack.</a:t>
            </a:r>
          </a:p>
        </p:txBody>
      </p:sp>
      <p:sp>
        <p:nvSpPr>
          <p:cNvPr id="4" name="Slide Number Placeholder 3"/>
          <p:cNvSpPr>
            <a:spLocks noGrp="1"/>
          </p:cNvSpPr>
          <p:nvPr>
            <p:ph type="sldNum" sz="quarter" idx="15"/>
          </p:nvPr>
        </p:nvSpPr>
        <p:spPr/>
        <p:txBody>
          <a:bodyPr/>
          <a:lstStyle/>
          <a:p>
            <a:fld id="{3AAB7785-396F-4915-8DFC-F7434CCA128E}" type="slidenum">
              <a:rPr lang="en-CA" smtClean="0"/>
              <a:t>40</a:t>
            </a:fld>
            <a:endParaRPr lang="en-CA"/>
          </a:p>
        </p:txBody>
      </p:sp>
    </p:spTree>
    <p:extLst>
      <p:ext uri="{BB962C8B-B14F-4D97-AF65-F5344CB8AC3E}">
        <p14:creationId xmlns:p14="http://schemas.microsoft.com/office/powerpoint/2010/main" val="599728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Cryptanalysis (cont.)</a:t>
            </a:r>
          </a:p>
        </p:txBody>
      </p:sp>
      <p:sp>
        <p:nvSpPr>
          <p:cNvPr id="3" name="Content Placeholder 2"/>
          <p:cNvSpPr>
            <a:spLocks noGrp="1"/>
          </p:cNvSpPr>
          <p:nvPr>
            <p:ph sz="quarter" idx="1"/>
          </p:nvPr>
        </p:nvSpPr>
        <p:spPr>
          <a:xfrm>
            <a:off x="457200" y="1579584"/>
            <a:ext cx="7467600" cy="4873752"/>
          </a:xfrm>
        </p:spPr>
        <p:txBody>
          <a:bodyPr>
            <a:normAutofit/>
          </a:bodyPr>
          <a:lstStyle/>
          <a:p>
            <a:r>
              <a:rPr lang="en-CA" sz="3600"/>
              <a:t>Five approaches (cont.)</a:t>
            </a:r>
          </a:p>
          <a:p>
            <a:pPr marL="714375" lvl="1" indent="-349250">
              <a:buFont typeface="+mj-lt"/>
              <a:buAutoNum type="arabicPeriod" startAt="4"/>
            </a:pPr>
            <a:r>
              <a:rPr lang="en-CA" sz="3200"/>
              <a:t>Algorithm and Ciphertext</a:t>
            </a:r>
          </a:p>
          <a:p>
            <a:pPr marL="904875" lvl="2" indent="-190500"/>
            <a:r>
              <a:rPr lang="en-CA" sz="2800"/>
              <a:t>The analyst may have available both the </a:t>
            </a:r>
            <a:r>
              <a:rPr lang="en-CA" sz="2800" b="1"/>
              <a:t>encryption algorithm and the ciphertext</a:t>
            </a:r>
            <a:r>
              <a:rPr lang="en-CA" sz="2800"/>
              <a:t>, </a:t>
            </a:r>
            <a:r>
              <a:rPr lang="en-CA" sz="2800" b="1"/>
              <a:t>chosen ciphertext </a:t>
            </a:r>
            <a:r>
              <a:rPr lang="en-CA" sz="2800"/>
              <a:t>attack. </a:t>
            </a:r>
          </a:p>
          <a:p>
            <a:pPr marL="904875" lvl="2" indent="-190500"/>
            <a:r>
              <a:rPr lang="en-CA" sz="2800"/>
              <a:t>The analyst can run the algorithm on massive amounts of plaintext to find one plaintext message that encrypts as the ciphertext. </a:t>
            </a:r>
          </a:p>
        </p:txBody>
      </p:sp>
      <p:sp>
        <p:nvSpPr>
          <p:cNvPr id="4" name="Slide Number Placeholder 3"/>
          <p:cNvSpPr>
            <a:spLocks noGrp="1"/>
          </p:cNvSpPr>
          <p:nvPr>
            <p:ph type="sldNum" sz="quarter" idx="15"/>
          </p:nvPr>
        </p:nvSpPr>
        <p:spPr/>
        <p:txBody>
          <a:bodyPr/>
          <a:lstStyle/>
          <a:p>
            <a:fld id="{3AAB7785-396F-4915-8DFC-F7434CCA128E}" type="slidenum">
              <a:rPr lang="en-CA" smtClean="0"/>
              <a:t>41</a:t>
            </a:fld>
            <a:endParaRPr lang="en-CA"/>
          </a:p>
        </p:txBody>
      </p:sp>
    </p:spTree>
    <p:extLst>
      <p:ext uri="{BB962C8B-B14F-4D97-AF65-F5344CB8AC3E}">
        <p14:creationId xmlns:p14="http://schemas.microsoft.com/office/powerpoint/2010/main" val="1524184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Cryptanalysis (cont.)</a:t>
            </a:r>
          </a:p>
        </p:txBody>
      </p:sp>
      <p:sp>
        <p:nvSpPr>
          <p:cNvPr id="3" name="Content Placeholder 2"/>
          <p:cNvSpPr>
            <a:spLocks noGrp="1"/>
          </p:cNvSpPr>
          <p:nvPr>
            <p:ph sz="quarter" idx="1"/>
          </p:nvPr>
        </p:nvSpPr>
        <p:spPr/>
        <p:txBody>
          <a:bodyPr>
            <a:normAutofit/>
          </a:bodyPr>
          <a:lstStyle/>
          <a:p>
            <a:r>
              <a:rPr lang="en-CA" sz="3600"/>
              <a:t>Five approaches (cont.)</a:t>
            </a:r>
          </a:p>
          <a:p>
            <a:pPr marL="714375" lvl="1" indent="-349250">
              <a:buFont typeface="+mj-lt"/>
              <a:buAutoNum type="arabicPeriod" startAt="5"/>
            </a:pPr>
            <a:r>
              <a:rPr lang="en-CA" sz="3200" err="1"/>
              <a:t>Ciphertext</a:t>
            </a:r>
            <a:r>
              <a:rPr lang="en-CA" sz="3200"/>
              <a:t> and Plaintext</a:t>
            </a:r>
          </a:p>
          <a:p>
            <a:pPr marL="904875" lvl="2" indent="-190500"/>
            <a:r>
              <a:rPr lang="en-CA" sz="2800"/>
              <a:t>The analyst may have </a:t>
            </a:r>
            <a:r>
              <a:rPr lang="en-CA" sz="2800" b="1"/>
              <a:t>some pairs of plaintext and matching ciphertext</a:t>
            </a:r>
            <a:r>
              <a:rPr lang="en-CA" sz="2800"/>
              <a:t>. Then, the game is to </a:t>
            </a:r>
            <a:r>
              <a:rPr lang="en-CA" sz="2800" b="1"/>
              <a:t>deduce the key </a:t>
            </a:r>
            <a:r>
              <a:rPr lang="en-CA" sz="2800"/>
              <a:t>by which those pairs were encrypted</a:t>
            </a:r>
          </a:p>
        </p:txBody>
      </p:sp>
      <p:sp>
        <p:nvSpPr>
          <p:cNvPr id="4" name="Slide Number Placeholder 3"/>
          <p:cNvSpPr>
            <a:spLocks noGrp="1"/>
          </p:cNvSpPr>
          <p:nvPr>
            <p:ph type="sldNum" sz="quarter" idx="15"/>
          </p:nvPr>
        </p:nvSpPr>
        <p:spPr/>
        <p:txBody>
          <a:bodyPr/>
          <a:lstStyle/>
          <a:p>
            <a:fld id="{3AAB7785-396F-4915-8DFC-F7434CCA128E}" type="slidenum">
              <a:rPr lang="en-CA" smtClean="0"/>
              <a:t>42</a:t>
            </a:fld>
            <a:endParaRPr lang="en-CA"/>
          </a:p>
        </p:txBody>
      </p:sp>
    </p:spTree>
    <p:extLst>
      <p:ext uri="{BB962C8B-B14F-4D97-AF65-F5344CB8AC3E}">
        <p14:creationId xmlns:p14="http://schemas.microsoft.com/office/powerpoint/2010/main" val="3267723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3AAB7785-396F-4915-8DFC-F7434CCA128E}" type="slidenum">
              <a:rPr lang="en-CA" smtClean="0"/>
              <a:t>43</a:t>
            </a:fld>
            <a:endParaRPr lang="en-CA"/>
          </a:p>
        </p:txBody>
      </p:sp>
      <p:pic>
        <p:nvPicPr>
          <p:cNvPr id="5" name="Picture 4"/>
          <p:cNvPicPr>
            <a:picLocks noChangeAspect="1"/>
          </p:cNvPicPr>
          <p:nvPr/>
        </p:nvPicPr>
        <p:blipFill>
          <a:blip r:embed="rId2"/>
          <a:srcRect r="7115" b="1787"/>
          <a:stretch>
            <a:fillRect/>
          </a:stretch>
        </p:blipFill>
        <p:spPr>
          <a:xfrm>
            <a:off x="683568" y="476672"/>
            <a:ext cx="7329352" cy="6172200"/>
          </a:xfrm>
          <a:prstGeom prst="rect">
            <a:avLst/>
          </a:prstGeom>
        </p:spPr>
      </p:pic>
    </p:spTree>
    <p:extLst>
      <p:ext uri="{BB962C8B-B14F-4D97-AF65-F5344CB8AC3E}">
        <p14:creationId xmlns:p14="http://schemas.microsoft.com/office/powerpoint/2010/main" val="2781678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Encryption Systems</a:t>
            </a:r>
          </a:p>
        </p:txBody>
      </p:sp>
      <p:sp>
        <p:nvSpPr>
          <p:cNvPr id="3" name="Content Placeholder 2"/>
          <p:cNvSpPr>
            <a:spLocks noGrp="1"/>
          </p:cNvSpPr>
          <p:nvPr>
            <p:ph sz="quarter" idx="1"/>
          </p:nvPr>
        </p:nvSpPr>
        <p:spPr>
          <a:xfrm>
            <a:off x="457200" y="1600200"/>
            <a:ext cx="7467600" cy="5257800"/>
          </a:xfrm>
        </p:spPr>
        <p:txBody>
          <a:bodyPr>
            <a:normAutofit lnSpcReduction="10000"/>
          </a:bodyPr>
          <a:lstStyle/>
          <a:p>
            <a:r>
              <a:rPr lang="en-CA"/>
              <a:t>Symmetric (Private-key) Cryptosystem</a:t>
            </a:r>
          </a:p>
          <a:p>
            <a:pPr lvl="1"/>
            <a:r>
              <a:rPr lang="en-CA"/>
              <a:t>A two-way channel to their users: A and B share a secret key, and they can both encrypt information to send to the other as well as decrypt information from the other.</a:t>
            </a:r>
          </a:p>
          <a:p>
            <a:pPr lvl="1"/>
            <a:r>
              <a:rPr lang="en-CA" b="1"/>
              <a:t>Major difficulty: Key distribution</a:t>
            </a:r>
            <a:r>
              <a:rPr lang="en-CA"/>
              <a:t>. How do A and B obtain their shared secret key?</a:t>
            </a:r>
          </a:p>
          <a:p>
            <a:pPr lvl="2"/>
            <a:r>
              <a:rPr lang="en-CA"/>
              <a:t>In general, </a:t>
            </a:r>
            <a:r>
              <a:rPr lang="en-CA" i="1"/>
              <a:t>n</a:t>
            </a:r>
            <a:r>
              <a:rPr lang="en-CA"/>
              <a:t> users who want to communicate in pairs need  ? keys</a:t>
            </a:r>
          </a:p>
          <a:p>
            <a:r>
              <a:rPr lang="en-CA"/>
              <a:t>Asymmetric (Public-key) Cryptosystem</a:t>
            </a:r>
          </a:p>
          <a:p>
            <a:pPr lvl="1"/>
            <a:r>
              <a:rPr lang="en-CA"/>
              <a:t>Two separate keys</a:t>
            </a:r>
          </a:p>
          <a:p>
            <a:pPr lvl="2"/>
            <a:r>
              <a:rPr lang="en-CA"/>
              <a:t>Public key for encryption</a:t>
            </a:r>
          </a:p>
          <a:p>
            <a:pPr lvl="2"/>
            <a:r>
              <a:rPr lang="en-CA"/>
              <a:t>Private key for decryption</a:t>
            </a:r>
          </a:p>
          <a:p>
            <a:pPr marL="731520" lvl="2" indent="0">
              <a:buNone/>
            </a:pPr>
            <a:endParaRPr lang="en-CA"/>
          </a:p>
          <a:p>
            <a:pPr marL="0" indent="0" algn="ctr">
              <a:buNone/>
            </a:pPr>
            <a:r>
              <a:rPr lang="en-CA" b="1"/>
              <a:t>Key management is a major issue for both systems</a:t>
            </a:r>
          </a:p>
        </p:txBody>
      </p:sp>
      <p:sp>
        <p:nvSpPr>
          <p:cNvPr id="4" name="Slide Number Placeholder 3"/>
          <p:cNvSpPr>
            <a:spLocks noGrp="1"/>
          </p:cNvSpPr>
          <p:nvPr>
            <p:ph type="sldNum" sz="quarter" idx="15"/>
          </p:nvPr>
        </p:nvSpPr>
        <p:spPr/>
        <p:txBody>
          <a:bodyPr/>
          <a:lstStyle/>
          <a:p>
            <a:fld id="{3AAB7785-396F-4915-8DFC-F7434CCA128E}" type="slidenum">
              <a:rPr lang="en-CA" smtClean="0"/>
              <a:t>44</a:t>
            </a:fld>
            <a:endParaRPr lang="en-CA"/>
          </a:p>
        </p:txBody>
      </p:sp>
    </p:spTree>
    <p:extLst>
      <p:ext uri="{BB962C8B-B14F-4D97-AF65-F5344CB8AC3E}">
        <p14:creationId xmlns:p14="http://schemas.microsoft.com/office/powerpoint/2010/main" val="3841910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Data Encryption Standard (DES)</a:t>
            </a:r>
          </a:p>
        </p:txBody>
      </p:sp>
      <p:sp>
        <p:nvSpPr>
          <p:cNvPr id="3" name="Content Placeholder 2"/>
          <p:cNvSpPr>
            <a:spLocks noGrp="1"/>
          </p:cNvSpPr>
          <p:nvPr>
            <p:ph sz="quarter" idx="1"/>
          </p:nvPr>
        </p:nvSpPr>
        <p:spPr/>
        <p:txBody>
          <a:bodyPr>
            <a:normAutofit fontScale="92500" lnSpcReduction="10000"/>
          </a:bodyPr>
          <a:lstStyle/>
          <a:p>
            <a:r>
              <a:rPr lang="en-CA"/>
              <a:t>In 1972 the U.S. National Bureau of Standards issued a call for proposals for producing a public encryption algorithm, with the following criteria:</a:t>
            </a:r>
          </a:p>
          <a:p>
            <a:pPr lvl="1"/>
            <a:r>
              <a:rPr lang="en-CA"/>
              <a:t>Able to provide a high level of security</a:t>
            </a:r>
          </a:p>
          <a:p>
            <a:pPr lvl="1"/>
            <a:r>
              <a:rPr lang="en-CA"/>
              <a:t>Specified and easy to understand</a:t>
            </a:r>
          </a:p>
          <a:p>
            <a:pPr lvl="1"/>
            <a:r>
              <a:rPr lang="en-CA"/>
              <a:t>Publishable (security does not depend on the secrecy of the algorithm)</a:t>
            </a:r>
          </a:p>
          <a:p>
            <a:pPr lvl="1"/>
            <a:r>
              <a:rPr lang="en-CA"/>
              <a:t>Available to all users</a:t>
            </a:r>
          </a:p>
          <a:p>
            <a:pPr lvl="1"/>
            <a:r>
              <a:rPr lang="en-CA"/>
              <a:t>Adaptable for use in diverse applications</a:t>
            </a:r>
          </a:p>
          <a:p>
            <a:pPr lvl="1"/>
            <a:r>
              <a:rPr lang="en-CA"/>
              <a:t>Economical to implement in electronic devices</a:t>
            </a:r>
          </a:p>
          <a:p>
            <a:pPr lvl="1"/>
            <a:r>
              <a:rPr lang="en-CA"/>
              <a:t>Efficient to use</a:t>
            </a:r>
          </a:p>
          <a:p>
            <a:pPr lvl="1"/>
            <a:r>
              <a:rPr lang="en-CA"/>
              <a:t>Able to be validated</a:t>
            </a:r>
          </a:p>
          <a:p>
            <a:pPr lvl="1"/>
            <a:r>
              <a:rPr lang="en-CA"/>
              <a:t>Exportable</a:t>
            </a:r>
          </a:p>
          <a:p>
            <a:r>
              <a:rPr lang="en-CA"/>
              <a:t>DES developed by IBM and accepted by ISO in 1976</a:t>
            </a:r>
          </a:p>
        </p:txBody>
      </p:sp>
      <p:sp>
        <p:nvSpPr>
          <p:cNvPr id="4" name="Slide Number Placeholder 3"/>
          <p:cNvSpPr>
            <a:spLocks noGrp="1"/>
          </p:cNvSpPr>
          <p:nvPr>
            <p:ph type="sldNum" sz="quarter" idx="15"/>
          </p:nvPr>
        </p:nvSpPr>
        <p:spPr/>
        <p:txBody>
          <a:bodyPr/>
          <a:lstStyle/>
          <a:p>
            <a:fld id="{3AAB7785-396F-4915-8DFC-F7434CCA128E}" type="slidenum">
              <a:rPr lang="en-CA" smtClean="0"/>
              <a:t>45</a:t>
            </a:fld>
            <a:endParaRPr lang="en-CA"/>
          </a:p>
        </p:txBody>
      </p:sp>
    </p:spTree>
    <p:extLst>
      <p:ext uri="{BB962C8B-B14F-4D97-AF65-F5344CB8AC3E}">
        <p14:creationId xmlns:p14="http://schemas.microsoft.com/office/powerpoint/2010/main" val="2226920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p:txBody>
          <a:bodyPr>
            <a:normAutofit fontScale="92500" lnSpcReduction="10000"/>
          </a:bodyPr>
          <a:lstStyle/>
          <a:p>
            <a:r>
              <a:rPr lang="en-CA"/>
              <a:t>A complex </a:t>
            </a:r>
            <a:r>
              <a:rPr lang="en-CA" b="1"/>
              <a:t>combination of </a:t>
            </a:r>
            <a:r>
              <a:rPr lang="en-CA"/>
              <a:t>two fundamental building blocks of encryption: </a:t>
            </a:r>
            <a:r>
              <a:rPr lang="en-CA" b="1"/>
              <a:t>substitution and transposition</a:t>
            </a:r>
          </a:p>
          <a:p>
            <a:r>
              <a:rPr lang="en-CA"/>
              <a:t>The algorithm begins by encrypting the plaintext as blocks of 64 bits.</a:t>
            </a:r>
          </a:p>
          <a:p>
            <a:r>
              <a:rPr lang="en-CA"/>
              <a:t>The key is 64 bits long, but in fact it can be any 56-bit number. (The extra 8 bits are often used as check digits and do not affect encryption in normal implementations.)</a:t>
            </a:r>
          </a:p>
          <a:p>
            <a:r>
              <a:rPr lang="en-CA"/>
              <a:t>The algorithm accomplishes two things: </a:t>
            </a:r>
          </a:p>
          <a:p>
            <a:pPr marL="623888" lvl="1" indent="-258763">
              <a:buFont typeface="+mj-lt"/>
              <a:buAutoNum type="arabicPeriod"/>
            </a:pPr>
            <a:r>
              <a:rPr lang="en-CA"/>
              <a:t>Ensuring that the </a:t>
            </a:r>
            <a:r>
              <a:rPr lang="en-CA" b="1"/>
              <a:t>output bits have no obvious relationship to the input bits</a:t>
            </a:r>
            <a:r>
              <a:rPr lang="en-CA"/>
              <a:t> (Substitution provides the </a:t>
            </a:r>
            <a:r>
              <a:rPr lang="en-CA" b="1"/>
              <a:t>confusion</a:t>
            </a:r>
            <a:r>
              <a:rPr lang="en-CA"/>
              <a:t>)</a:t>
            </a:r>
          </a:p>
          <a:p>
            <a:pPr marL="623888" lvl="1" indent="-258763">
              <a:buFont typeface="+mj-lt"/>
              <a:buAutoNum type="arabicPeriod"/>
            </a:pPr>
            <a:r>
              <a:rPr lang="en-CA" b="1"/>
              <a:t>Spreading the effect of one plaintext bit to other bits in the ciphertext </a:t>
            </a:r>
            <a:r>
              <a:rPr lang="en-CA"/>
              <a:t>(Transposition provides the </a:t>
            </a:r>
            <a:r>
              <a:rPr lang="en-CA" b="1"/>
              <a:t>diffusion</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46</a:t>
            </a:fld>
            <a:endParaRPr lang="en-CA"/>
          </a:p>
        </p:txBody>
      </p:sp>
    </p:spTree>
    <p:extLst>
      <p:ext uri="{BB962C8B-B14F-4D97-AF65-F5344CB8AC3E}">
        <p14:creationId xmlns:p14="http://schemas.microsoft.com/office/powerpoint/2010/main" val="131561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p:txBody>
          <a:bodyPr>
            <a:normAutofit/>
          </a:bodyPr>
          <a:lstStyle/>
          <a:p>
            <a:r>
              <a:rPr lang="en-CA"/>
              <a:t>Plaintext is affected by a series of cycles of a substitution then a permutation.</a:t>
            </a:r>
          </a:p>
        </p:txBody>
      </p:sp>
      <p:sp>
        <p:nvSpPr>
          <p:cNvPr id="4" name="Slide Number Placeholder 3"/>
          <p:cNvSpPr>
            <a:spLocks noGrp="1"/>
          </p:cNvSpPr>
          <p:nvPr>
            <p:ph type="sldNum" sz="quarter" idx="15"/>
          </p:nvPr>
        </p:nvSpPr>
        <p:spPr/>
        <p:txBody>
          <a:bodyPr/>
          <a:lstStyle/>
          <a:p>
            <a:fld id="{3AAB7785-396F-4915-8DFC-F7434CCA128E}" type="slidenum">
              <a:rPr lang="en-CA" smtClean="0"/>
              <a:t>47</a:t>
            </a:fld>
            <a:endParaRPr lang="en-CA"/>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492896"/>
            <a:ext cx="5616624" cy="41993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63827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3826768" cy="5141168"/>
          </a:xfrm>
        </p:spPr>
        <p:txBody>
          <a:bodyPr>
            <a:normAutofit/>
          </a:bodyPr>
          <a:lstStyle/>
          <a:p>
            <a:r>
              <a:rPr lang="en-CA"/>
              <a:t>Steps</a:t>
            </a:r>
          </a:p>
          <a:p>
            <a:pPr marL="577850" lvl="1" indent="-342900"/>
            <a:r>
              <a:rPr lang="en-CA"/>
              <a:t>Input to the DES is </a:t>
            </a:r>
            <a:r>
              <a:rPr lang="en-CA" b="1"/>
              <a:t>divided into blocks of 64 bits</a:t>
            </a:r>
            <a:r>
              <a:rPr lang="en-CA"/>
              <a:t>.</a:t>
            </a:r>
          </a:p>
          <a:p>
            <a:pPr marL="577850" lvl="1" indent="-342900"/>
            <a:r>
              <a:rPr lang="en-CA"/>
              <a:t>The 64 data bits are permuted by a so-called </a:t>
            </a:r>
            <a:r>
              <a:rPr lang="en-CA" b="1"/>
              <a:t>initial permutation</a:t>
            </a:r>
            <a:r>
              <a:rPr lang="en-CA"/>
              <a:t>.</a:t>
            </a:r>
          </a:p>
          <a:p>
            <a:pPr marL="577850" lvl="1" indent="-342900"/>
            <a:r>
              <a:rPr lang="en-CA"/>
              <a:t>The data bits are </a:t>
            </a:r>
            <a:r>
              <a:rPr lang="en-CA" b="1"/>
              <a:t>transformed by a 64-bit key </a:t>
            </a:r>
            <a:r>
              <a:rPr lang="en-CA"/>
              <a:t>(of which only 56 bits are used).</a:t>
            </a:r>
          </a:p>
        </p:txBody>
      </p:sp>
      <p:sp>
        <p:nvSpPr>
          <p:cNvPr id="4" name="Slide Number Placeholder 3"/>
          <p:cNvSpPr>
            <a:spLocks noGrp="1"/>
          </p:cNvSpPr>
          <p:nvPr>
            <p:ph type="sldNum" sz="quarter" idx="15"/>
          </p:nvPr>
        </p:nvSpPr>
        <p:spPr/>
        <p:txBody>
          <a:bodyPr/>
          <a:lstStyle/>
          <a:p>
            <a:fld id="{3AAB7785-396F-4915-8DFC-F7434CCA128E}" type="slidenum">
              <a:rPr lang="en-CA" smtClean="0"/>
              <a:t>48</a:t>
            </a:fld>
            <a:endParaRPr lang="en-CA"/>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87686"/>
            <a:ext cx="3744416" cy="66340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86105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3970784" cy="5141168"/>
          </a:xfrm>
        </p:spPr>
        <p:txBody>
          <a:bodyPr>
            <a:normAutofit fontScale="92500"/>
          </a:bodyPr>
          <a:lstStyle/>
          <a:p>
            <a:r>
              <a:rPr lang="en-CA"/>
              <a:t>Steps</a:t>
            </a:r>
          </a:p>
          <a:p>
            <a:pPr marL="577850" lvl="1" indent="-342900"/>
            <a:r>
              <a:rPr lang="en-CA"/>
              <a:t>The </a:t>
            </a:r>
            <a:r>
              <a:rPr lang="en-CA" b="1"/>
              <a:t>key is reduced from 64 bits to 56 bits by dropping bits 8, 16, 24, … 64 </a:t>
            </a:r>
            <a:r>
              <a:rPr lang="en-CA"/>
              <a:t>(where the most significant bit is named bit “1”). These bits are assumed to be parity bits that carry no information in the key.</a:t>
            </a:r>
          </a:p>
          <a:p>
            <a:pPr marL="577850" lvl="1" indent="-342900"/>
            <a:r>
              <a:rPr lang="en-CA"/>
              <a:t>Next begins the sequence of operations known as a cycle.</a:t>
            </a:r>
          </a:p>
          <a:p>
            <a:pPr marL="577850" lvl="1" indent="-342900"/>
            <a:r>
              <a:rPr lang="en-CA"/>
              <a:t>The </a:t>
            </a:r>
            <a:r>
              <a:rPr lang="en-CA" b="1"/>
              <a:t>64 permuted data bits are broken into a left half and a right half of 32 bits each</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49</a:t>
            </a:fld>
            <a:endParaRPr lang="en-CA"/>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87686"/>
            <a:ext cx="3744416" cy="66340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1610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a:xfrm>
            <a:off x="488776" y="1628800"/>
            <a:ext cx="7467600" cy="4873752"/>
          </a:xfrm>
        </p:spPr>
        <p:txBody>
          <a:bodyPr>
            <a:normAutofit fontScale="85000" lnSpcReduction="10000"/>
          </a:bodyPr>
          <a:lstStyle/>
          <a:p>
            <a:r>
              <a:rPr lang="en-CA" sz="3200"/>
              <a:t>We write </a:t>
            </a:r>
            <a:r>
              <a:rPr lang="en-CA" sz="3200" i="1"/>
              <a:t>c</a:t>
            </a:r>
            <a:r>
              <a:rPr lang="en-CA" sz="3200"/>
              <a:t>=</a:t>
            </a:r>
            <a:r>
              <a:rPr lang="en-CA" sz="3200" i="1"/>
              <a:t>E</a:t>
            </a:r>
            <a:r>
              <a:rPr lang="en-CA" sz="3200"/>
              <a:t>(</a:t>
            </a:r>
            <a:r>
              <a:rPr lang="en-CA" sz="3200" i="1"/>
              <a:t>p</a:t>
            </a:r>
            <a:r>
              <a:rPr lang="en-CA" sz="3200"/>
              <a:t>)and </a:t>
            </a:r>
            <a:r>
              <a:rPr lang="en-CA" sz="3200" i="1"/>
              <a:t>p</a:t>
            </a:r>
            <a:r>
              <a:rPr lang="en-CA" sz="3200"/>
              <a:t>=</a:t>
            </a:r>
            <a:r>
              <a:rPr lang="en-CA" sz="3200" i="1"/>
              <a:t>D</a:t>
            </a:r>
            <a:r>
              <a:rPr lang="en-CA" sz="3200"/>
              <a:t>(</a:t>
            </a:r>
            <a:r>
              <a:rPr lang="en-CA" sz="3200" i="1"/>
              <a:t>c</a:t>
            </a:r>
            <a:r>
              <a:rPr lang="en-CA" sz="3200"/>
              <a:t>)</a:t>
            </a:r>
            <a:endParaRPr lang="en-CA" sz="2800"/>
          </a:p>
          <a:p>
            <a:pPr lvl="1"/>
            <a:r>
              <a:rPr lang="en-CA" sz="2800" i="1"/>
              <a:t>c</a:t>
            </a:r>
            <a:r>
              <a:rPr lang="en-CA" sz="2800"/>
              <a:t> represents the ciphertext</a:t>
            </a:r>
          </a:p>
          <a:p>
            <a:pPr lvl="1"/>
            <a:r>
              <a:rPr lang="en-CA" sz="2800" i="1"/>
              <a:t>E</a:t>
            </a:r>
            <a:r>
              <a:rPr lang="en-CA" sz="2800"/>
              <a:t> is the encryption rule (algorithm)</a:t>
            </a:r>
          </a:p>
          <a:p>
            <a:pPr lvl="1"/>
            <a:r>
              <a:rPr lang="en-CA" sz="2800" i="1"/>
              <a:t>p</a:t>
            </a:r>
            <a:r>
              <a:rPr lang="en-CA" sz="2800"/>
              <a:t> is the plaintext</a:t>
            </a:r>
          </a:p>
          <a:p>
            <a:pPr lvl="1"/>
            <a:r>
              <a:rPr lang="en-CA" sz="2800" i="1"/>
              <a:t>D</a:t>
            </a:r>
            <a:r>
              <a:rPr lang="en-CA" sz="2800"/>
              <a:t> is the decryption rule (algorithm)</a:t>
            </a:r>
          </a:p>
          <a:p>
            <a:r>
              <a:rPr lang="en-CA" sz="3200"/>
              <a:t>What we seek is a cryptosystem for which</a:t>
            </a:r>
          </a:p>
          <a:p>
            <a:pPr marL="0" indent="0" algn="ctr">
              <a:buNone/>
            </a:pPr>
            <a:r>
              <a:rPr lang="en-CA" sz="2800" i="1"/>
              <a:t>P </a:t>
            </a:r>
            <a:r>
              <a:rPr lang="en-CA" sz="2800"/>
              <a:t>= </a:t>
            </a:r>
            <a:r>
              <a:rPr lang="en-CA" sz="2800" i="1"/>
              <a:t>D</a:t>
            </a:r>
            <a:r>
              <a:rPr lang="en-CA" sz="2800"/>
              <a:t>(</a:t>
            </a:r>
            <a:r>
              <a:rPr lang="en-CA" sz="2800" i="1"/>
              <a:t>E</a:t>
            </a:r>
            <a:r>
              <a:rPr lang="en-CA" sz="2800"/>
              <a:t>(</a:t>
            </a:r>
            <a:r>
              <a:rPr lang="en-CA" sz="2800" i="1"/>
              <a:t>P</a:t>
            </a:r>
            <a:r>
              <a:rPr lang="en-CA" sz="2800"/>
              <a:t>))</a:t>
            </a:r>
            <a:endParaRPr lang="en-CA" sz="3200"/>
          </a:p>
          <a:p>
            <a:r>
              <a:rPr lang="en-CA" sz="3200"/>
              <a:t>The encryption and decryption algorithms, often use a (set of) key(s), denoted by </a:t>
            </a:r>
            <a:r>
              <a:rPr lang="en-CA" sz="2800" i="1"/>
              <a:t>K</a:t>
            </a:r>
            <a:r>
              <a:rPr lang="en-CA" sz="3200"/>
              <a:t>, so that the resulting ciphertext depends on the original plaintext message, the algorithm, and the key value, </a:t>
            </a:r>
            <a:r>
              <a:rPr lang="en-CA" sz="2800" i="1"/>
              <a:t>c</a:t>
            </a:r>
            <a:r>
              <a:rPr lang="en-CA" sz="2800"/>
              <a:t>=</a:t>
            </a:r>
            <a:r>
              <a:rPr lang="en-CA" sz="2800" i="1"/>
              <a:t>E</a:t>
            </a:r>
            <a:r>
              <a:rPr lang="en-CA" sz="2800"/>
              <a:t>(</a:t>
            </a:r>
            <a:r>
              <a:rPr lang="en-CA" sz="2800" i="1"/>
              <a:t>K</a:t>
            </a:r>
            <a:r>
              <a:rPr lang="en-CA" sz="2800"/>
              <a:t>,</a:t>
            </a:r>
            <a:r>
              <a:rPr lang="en-CA" sz="2800" i="1"/>
              <a:t>P</a:t>
            </a:r>
            <a:r>
              <a:rPr lang="en-CA" sz="2800"/>
              <a:t>)</a:t>
            </a:r>
            <a:r>
              <a:rPr lang="en-CA" sz="3200"/>
              <a:t>.</a:t>
            </a:r>
          </a:p>
        </p:txBody>
      </p:sp>
      <p:sp>
        <p:nvSpPr>
          <p:cNvPr id="4" name="Slide Number Placeholder 3"/>
          <p:cNvSpPr>
            <a:spLocks noGrp="1"/>
          </p:cNvSpPr>
          <p:nvPr>
            <p:ph type="sldNum" sz="quarter" idx="15"/>
          </p:nvPr>
        </p:nvSpPr>
        <p:spPr/>
        <p:txBody>
          <a:bodyPr/>
          <a:lstStyle/>
          <a:p>
            <a:fld id="{3AAB7785-396F-4915-8DFC-F7434CCA128E}" type="slidenum">
              <a:rPr lang="en-CA" smtClean="0"/>
              <a:t>5</a:t>
            </a:fld>
            <a:endParaRPr lang="en-CA"/>
          </a:p>
        </p:txBody>
      </p:sp>
    </p:spTree>
    <p:extLst>
      <p:ext uri="{BB962C8B-B14F-4D97-AF65-F5344CB8AC3E}">
        <p14:creationId xmlns:p14="http://schemas.microsoft.com/office/powerpoint/2010/main" val="2337623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3970784" cy="5141168"/>
          </a:xfrm>
        </p:spPr>
        <p:txBody>
          <a:bodyPr>
            <a:normAutofit fontScale="92500" lnSpcReduction="20000"/>
          </a:bodyPr>
          <a:lstStyle/>
          <a:p>
            <a:r>
              <a:rPr lang="en-CA"/>
              <a:t>Steps</a:t>
            </a:r>
          </a:p>
          <a:p>
            <a:pPr marL="577850" lvl="1" indent="-342900"/>
            <a:r>
              <a:rPr lang="en-CA"/>
              <a:t>The </a:t>
            </a:r>
            <a:r>
              <a:rPr lang="en-CA" b="1"/>
              <a:t>key is shifted left by a number of bits and permuted</a:t>
            </a:r>
            <a:r>
              <a:rPr lang="en-CA"/>
              <a:t>.</a:t>
            </a:r>
          </a:p>
          <a:p>
            <a:pPr marL="577850" lvl="1" indent="-342900"/>
            <a:r>
              <a:rPr lang="en-CA"/>
              <a:t>The </a:t>
            </a:r>
            <a:r>
              <a:rPr lang="en-CA" b="1"/>
              <a:t>key is combined with the right half, which is then combined with the left half</a:t>
            </a:r>
            <a:r>
              <a:rPr lang="en-CA"/>
              <a:t>.</a:t>
            </a:r>
          </a:p>
          <a:p>
            <a:pPr marL="577850" lvl="1" indent="-342900"/>
            <a:r>
              <a:rPr lang="en-CA"/>
              <a:t>The </a:t>
            </a:r>
            <a:r>
              <a:rPr lang="en-CA" b="1"/>
              <a:t>result</a:t>
            </a:r>
            <a:r>
              <a:rPr lang="en-CA"/>
              <a:t> of these combinations </a:t>
            </a:r>
            <a:r>
              <a:rPr lang="en-CA" b="1"/>
              <a:t>becomes the new right half</a:t>
            </a:r>
            <a:r>
              <a:rPr lang="en-CA"/>
              <a:t>; the </a:t>
            </a:r>
            <a:r>
              <a:rPr lang="en-CA" b="1"/>
              <a:t>old right half becomes the new left half</a:t>
            </a:r>
            <a:r>
              <a:rPr lang="en-CA"/>
              <a:t>.</a:t>
            </a:r>
          </a:p>
          <a:p>
            <a:pPr marL="577850" lvl="1" indent="-342900"/>
            <a:r>
              <a:rPr lang="en-CA"/>
              <a:t>The </a:t>
            </a:r>
            <a:r>
              <a:rPr lang="en-CA" b="1"/>
              <a:t>cycles are repeated 16 times</a:t>
            </a:r>
            <a:r>
              <a:rPr lang="en-CA"/>
              <a:t>. After the last cycle is a </a:t>
            </a:r>
            <a:r>
              <a:rPr lang="en-CA" b="1"/>
              <a:t>final permutation</a:t>
            </a:r>
            <a:r>
              <a:rPr lang="en-CA"/>
              <a:t>, which is the </a:t>
            </a:r>
            <a:r>
              <a:rPr lang="en-CA" b="1"/>
              <a:t>inverse of the initial permutation</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50</a:t>
            </a:fld>
            <a:endParaRPr lang="en-CA"/>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87686"/>
            <a:ext cx="3744416" cy="66340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02558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p:txBody>
          <a:bodyPr>
            <a:normAutofit/>
          </a:bodyPr>
          <a:lstStyle/>
          <a:p>
            <a:r>
              <a:rPr lang="en-CA" sz="2000"/>
              <a:t>For a 32-bit right half to be combined with a 64-bit key, two changes are needed. </a:t>
            </a:r>
          </a:p>
          <a:p>
            <a:r>
              <a:rPr lang="en-CA" sz="2000"/>
              <a:t>First, the algorithm expands the 32-bit half to 48 bits by repeating certain bits, while reducing the 56-bit key to 48 bits by choosing only certain bits. These last two operations, called </a:t>
            </a:r>
            <a:r>
              <a:rPr lang="en-CA" sz="2000" b="1"/>
              <a:t>expansion permutations</a:t>
            </a:r>
            <a:r>
              <a:rPr lang="en-CA" sz="2000"/>
              <a:t> and </a:t>
            </a:r>
            <a:r>
              <a:rPr lang="en-CA" sz="2000" b="1"/>
              <a:t>permuted choices</a:t>
            </a:r>
          </a:p>
        </p:txBody>
      </p:sp>
      <p:sp>
        <p:nvSpPr>
          <p:cNvPr id="4" name="Slide Number Placeholder 3"/>
          <p:cNvSpPr>
            <a:spLocks noGrp="1"/>
          </p:cNvSpPr>
          <p:nvPr>
            <p:ph type="sldNum" sz="quarter" idx="15"/>
          </p:nvPr>
        </p:nvSpPr>
        <p:spPr/>
        <p:txBody>
          <a:bodyPr/>
          <a:lstStyle/>
          <a:p>
            <a:fld id="{3AAB7785-396F-4915-8DFC-F7434CCA128E}" type="slidenum">
              <a:rPr lang="en-CA" smtClean="0"/>
              <a:t>51</a:t>
            </a:fld>
            <a:endParaRPr lang="en-CA"/>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416" y="3933056"/>
            <a:ext cx="6919168" cy="2592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53073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3682752" cy="4873752"/>
          </a:xfrm>
        </p:spPr>
        <p:txBody>
          <a:bodyPr>
            <a:normAutofit/>
          </a:bodyPr>
          <a:lstStyle/>
          <a:p>
            <a:r>
              <a:rPr lang="en-CA" sz="2800"/>
              <a:t>Details of Each Cycle of the Algorithm</a:t>
            </a:r>
          </a:p>
          <a:p>
            <a:pPr marL="692150" lvl="1" indent="-234950">
              <a:buFont typeface="+mj-lt"/>
              <a:buAutoNum type="arabicPeriod"/>
            </a:pPr>
            <a:r>
              <a:rPr lang="en-CA" sz="2000"/>
              <a:t>The right half will be the left half of the next cycle.</a:t>
            </a:r>
          </a:p>
          <a:p>
            <a:pPr marL="692150" lvl="1" indent="-234950">
              <a:buFont typeface="+mj-lt"/>
              <a:buAutoNum type="arabicPeriod"/>
            </a:pPr>
            <a:r>
              <a:rPr lang="en-CA" sz="2000"/>
              <a:t>The right half is expanded from 32 bits to 48.</a:t>
            </a:r>
          </a:p>
          <a:p>
            <a:pPr marL="692150" lvl="1" indent="-234950">
              <a:buFont typeface="+mj-lt"/>
              <a:buAutoNum type="arabicPeriod"/>
            </a:pPr>
            <a:r>
              <a:rPr lang="en-CA" sz="2000"/>
              <a:t>Then, it is combined with a form of the key.</a:t>
            </a:r>
          </a:p>
        </p:txBody>
      </p:sp>
      <p:sp>
        <p:nvSpPr>
          <p:cNvPr id="4" name="Slide Number Placeholder 3"/>
          <p:cNvSpPr>
            <a:spLocks noGrp="1"/>
          </p:cNvSpPr>
          <p:nvPr>
            <p:ph type="sldNum" sz="quarter" idx="15"/>
          </p:nvPr>
        </p:nvSpPr>
        <p:spPr/>
        <p:txBody>
          <a:bodyPr/>
          <a:lstStyle/>
          <a:p>
            <a:fld id="{3AAB7785-396F-4915-8DFC-F7434CCA128E}" type="slidenum">
              <a:rPr lang="en-CA" smtClean="0"/>
              <a:t>52</a:t>
            </a:fld>
            <a:endParaRPr lang="en-CA"/>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980727"/>
            <a:ext cx="4680520" cy="468052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Arrow Connector 6"/>
          <p:cNvCxnSpPr/>
          <p:nvPr/>
        </p:nvCxnSpPr>
        <p:spPr>
          <a:xfrm flipH="1">
            <a:off x="7020272" y="1052736"/>
            <a:ext cx="64807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588224" y="2636912"/>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561534" y="1235187"/>
            <a:ext cx="18578" cy="13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00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3682752" cy="4873752"/>
          </a:xfrm>
        </p:spPr>
        <p:txBody>
          <a:bodyPr>
            <a:normAutofit fontScale="92500" lnSpcReduction="10000"/>
          </a:bodyPr>
          <a:lstStyle/>
          <a:p>
            <a:r>
              <a:rPr lang="en-CA" sz="3200"/>
              <a:t>Details of Each Cycle of the Algorithm (cont.)</a:t>
            </a:r>
          </a:p>
          <a:p>
            <a:pPr marL="692150" lvl="1" indent="-234950">
              <a:buFont typeface="+mj-lt"/>
              <a:buAutoNum type="arabicPeriod" startAt="4"/>
            </a:pPr>
            <a:r>
              <a:rPr lang="en-CA" sz="2400"/>
              <a:t>The result of this operation is then substituted for another result and condensed to 32 bits at the same time. </a:t>
            </a:r>
          </a:p>
          <a:p>
            <a:pPr marL="692150" lvl="1" indent="-234950">
              <a:buFont typeface="+mj-lt"/>
              <a:buAutoNum type="arabicPeriod" startAt="4"/>
            </a:pPr>
            <a:r>
              <a:rPr lang="en-CA" sz="2400"/>
              <a:t>The 32 bits are permuted and then combined with the left half to yield a new right half.</a:t>
            </a:r>
          </a:p>
        </p:txBody>
      </p:sp>
      <p:sp>
        <p:nvSpPr>
          <p:cNvPr id="4" name="Slide Number Placeholder 3"/>
          <p:cNvSpPr>
            <a:spLocks noGrp="1"/>
          </p:cNvSpPr>
          <p:nvPr>
            <p:ph type="sldNum" sz="quarter" idx="15"/>
          </p:nvPr>
        </p:nvSpPr>
        <p:spPr/>
        <p:txBody>
          <a:bodyPr/>
          <a:lstStyle/>
          <a:p>
            <a:fld id="{3AAB7785-396F-4915-8DFC-F7434CCA128E}" type="slidenum">
              <a:rPr lang="en-CA" smtClean="0"/>
              <a:t>53</a:t>
            </a:fld>
            <a:endParaRPr lang="en-CA"/>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980727"/>
            <a:ext cx="4680520" cy="468052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Straight Arrow Connector 5"/>
          <p:cNvCxnSpPr/>
          <p:nvPr/>
        </p:nvCxnSpPr>
        <p:spPr>
          <a:xfrm flipH="1">
            <a:off x="7120904" y="3248979"/>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915575" y="3757453"/>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26372" y="3757453"/>
            <a:ext cx="1101812" cy="53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965978" y="4828910"/>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5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CA"/>
              <a:t>DES (cont.)</a:t>
            </a:r>
          </a:p>
        </p:txBody>
      </p:sp>
      <p:sp>
        <p:nvSpPr>
          <p:cNvPr id="3" name="Content Placeholder 2"/>
          <p:cNvSpPr>
            <a:spLocks noGrp="1"/>
          </p:cNvSpPr>
          <p:nvPr>
            <p:ph sz="quarter" idx="1"/>
          </p:nvPr>
        </p:nvSpPr>
        <p:spPr>
          <a:xfrm>
            <a:off x="457200" y="1600200"/>
            <a:ext cx="7859216" cy="4873752"/>
          </a:xfrm>
        </p:spPr>
        <p:txBody>
          <a:bodyPr>
            <a:normAutofit/>
          </a:bodyPr>
          <a:lstStyle/>
          <a:p>
            <a:r>
              <a:rPr lang="en-CA"/>
              <a:t>S-Boxes</a:t>
            </a:r>
          </a:p>
          <a:p>
            <a:pPr lvl="1"/>
            <a:r>
              <a:rPr lang="en-CA" sz="2400" b="1"/>
              <a:t>Substitutions are performed by eight S-boxes</a:t>
            </a:r>
            <a:r>
              <a:rPr lang="en-CA" sz="2400"/>
              <a:t>.</a:t>
            </a:r>
          </a:p>
          <a:p>
            <a:pPr lvl="1"/>
            <a:r>
              <a:rPr lang="en-CA" sz="2400"/>
              <a:t>An S-box is a permuted choice function by which </a:t>
            </a:r>
            <a:r>
              <a:rPr lang="en-CA" sz="2400" b="1"/>
              <a:t>six bits of data are replaced by four bits</a:t>
            </a:r>
            <a:r>
              <a:rPr lang="en-CA" sz="2400"/>
              <a:t>.</a:t>
            </a:r>
          </a:p>
          <a:p>
            <a:pPr lvl="1"/>
            <a:r>
              <a:rPr lang="en-CA" sz="2400"/>
              <a:t>The 48-bit input is divided into eight 6-bit blocks, identified as B</a:t>
            </a:r>
            <a:r>
              <a:rPr lang="en-CA" sz="2400" baseline="-25000"/>
              <a:t>1</a:t>
            </a:r>
            <a:r>
              <a:rPr lang="en-CA" sz="2400"/>
              <a:t>B</a:t>
            </a:r>
            <a:r>
              <a:rPr lang="en-CA" sz="2400" baseline="-25000"/>
              <a:t>2</a:t>
            </a:r>
            <a:r>
              <a:rPr lang="en-CA" sz="2400"/>
              <a:t>... B</a:t>
            </a:r>
            <a:r>
              <a:rPr lang="en-CA" sz="2400" baseline="-25000"/>
              <a:t>8</a:t>
            </a:r>
            <a:r>
              <a:rPr lang="en-CA" sz="2400"/>
              <a:t>; </a:t>
            </a:r>
            <a:r>
              <a:rPr lang="en-CA" sz="2400" b="1"/>
              <a:t>block </a:t>
            </a:r>
            <a:r>
              <a:rPr lang="en-CA" sz="2400" b="1" err="1"/>
              <a:t>B</a:t>
            </a:r>
            <a:r>
              <a:rPr lang="en-CA" sz="2400" b="1" baseline="-25000" err="1"/>
              <a:t>j</a:t>
            </a:r>
            <a:r>
              <a:rPr lang="en-CA" sz="2400" b="1"/>
              <a:t> is operated on by S-box </a:t>
            </a:r>
            <a:r>
              <a:rPr lang="en-CA" sz="2400" b="1" err="1"/>
              <a:t>S</a:t>
            </a:r>
            <a:r>
              <a:rPr lang="en-CA" sz="2400" b="1" baseline="-25000" err="1"/>
              <a:t>j</a:t>
            </a:r>
            <a:r>
              <a:rPr lang="en-CA" sz="2400"/>
              <a:t>.</a:t>
            </a:r>
          </a:p>
          <a:p>
            <a:pPr lvl="1"/>
            <a:r>
              <a:rPr lang="en-CA" sz="2400"/>
              <a:t>The S-boxes are substitutions based on a table of 4 rows and 16 columns.</a:t>
            </a:r>
          </a:p>
        </p:txBody>
      </p:sp>
      <p:sp>
        <p:nvSpPr>
          <p:cNvPr id="4" name="Slide Number Placeholder 3"/>
          <p:cNvSpPr>
            <a:spLocks noGrp="1"/>
          </p:cNvSpPr>
          <p:nvPr>
            <p:ph type="sldNum" sz="quarter" idx="15"/>
          </p:nvPr>
        </p:nvSpPr>
        <p:spPr/>
        <p:txBody>
          <a:bodyPr/>
          <a:lstStyle/>
          <a:p>
            <a:fld id="{3AAB7785-396F-4915-8DFC-F7434CCA128E}" type="slidenum">
              <a:rPr lang="en-CA" smtClean="0"/>
              <a:t>54</a:t>
            </a:fld>
            <a:endParaRPr lang="en-C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5589240"/>
            <a:ext cx="6408712" cy="1123950"/>
          </a:xfrm>
          <a:prstGeom prst="rect">
            <a:avLst/>
          </a:prstGeom>
        </p:spPr>
      </p:pic>
    </p:spTree>
    <p:extLst>
      <p:ext uri="{BB962C8B-B14F-4D97-AF65-F5344CB8AC3E}">
        <p14:creationId xmlns:p14="http://schemas.microsoft.com/office/powerpoint/2010/main" val="734482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CA"/>
              <a:t>DES (cont.)</a:t>
            </a:r>
          </a:p>
        </p:txBody>
      </p:sp>
      <p:sp>
        <p:nvSpPr>
          <p:cNvPr id="3" name="Content Placeholder 2"/>
          <p:cNvSpPr>
            <a:spLocks noGrp="1"/>
          </p:cNvSpPr>
          <p:nvPr>
            <p:ph sz="quarter" idx="1"/>
          </p:nvPr>
        </p:nvSpPr>
        <p:spPr/>
        <p:txBody>
          <a:bodyPr>
            <a:normAutofit fontScale="92500"/>
          </a:bodyPr>
          <a:lstStyle/>
          <a:p>
            <a:r>
              <a:rPr lang="en-CA" sz="2800"/>
              <a:t>S-Boxes (cont.)</a:t>
            </a:r>
          </a:p>
          <a:p>
            <a:pPr lvl="1"/>
            <a:r>
              <a:rPr lang="en-CA" sz="2500"/>
              <a:t>Suppose that block </a:t>
            </a:r>
            <a:r>
              <a:rPr lang="en-CA" sz="2500" err="1"/>
              <a:t>B</a:t>
            </a:r>
            <a:r>
              <a:rPr lang="en-CA" sz="2300" baseline="-25000" err="1"/>
              <a:t>j</a:t>
            </a:r>
            <a:r>
              <a:rPr lang="en-CA" sz="2500"/>
              <a:t> is the six bits b</a:t>
            </a:r>
            <a:r>
              <a:rPr lang="en-CA" sz="2300" baseline="-25000"/>
              <a:t>1</a:t>
            </a:r>
            <a:r>
              <a:rPr lang="en-CA" sz="2500"/>
              <a:t>b</a:t>
            </a:r>
            <a:r>
              <a:rPr lang="en-CA" sz="2300" baseline="-25000"/>
              <a:t>2</a:t>
            </a:r>
            <a:r>
              <a:rPr lang="en-CA" sz="2500"/>
              <a:t>b</a:t>
            </a:r>
            <a:r>
              <a:rPr lang="en-CA" sz="2300" baseline="-25000"/>
              <a:t>3</a:t>
            </a:r>
            <a:r>
              <a:rPr lang="en-CA" sz="2500"/>
              <a:t>b</a:t>
            </a:r>
            <a:r>
              <a:rPr lang="en-CA" sz="2300" baseline="-25000"/>
              <a:t>4</a:t>
            </a:r>
            <a:r>
              <a:rPr lang="en-CA" sz="2500"/>
              <a:t>b</a:t>
            </a:r>
            <a:r>
              <a:rPr lang="en-CA" sz="2300" baseline="-25000"/>
              <a:t>5</a:t>
            </a:r>
            <a:r>
              <a:rPr lang="en-CA" sz="2500"/>
              <a:t>b</a:t>
            </a:r>
            <a:r>
              <a:rPr lang="en-CA" sz="2300" baseline="-25000"/>
              <a:t>6</a:t>
            </a:r>
            <a:r>
              <a:rPr lang="en-CA" sz="2500"/>
              <a:t>.</a:t>
            </a:r>
          </a:p>
          <a:p>
            <a:pPr lvl="1"/>
            <a:r>
              <a:rPr lang="en-CA" sz="2500"/>
              <a:t>Bits b</a:t>
            </a:r>
            <a:r>
              <a:rPr lang="en-CA" sz="2300" baseline="-25000"/>
              <a:t>1</a:t>
            </a:r>
            <a:r>
              <a:rPr lang="en-CA" sz="2500"/>
              <a:t> and b</a:t>
            </a:r>
            <a:r>
              <a:rPr lang="en-CA" sz="2300" baseline="-25000"/>
              <a:t>6</a:t>
            </a:r>
            <a:r>
              <a:rPr lang="en-CA" sz="2500"/>
              <a:t>, taken together, form a two-bit binary number b</a:t>
            </a:r>
            <a:r>
              <a:rPr lang="en-CA" sz="2300" baseline="-25000"/>
              <a:t>1</a:t>
            </a:r>
            <a:r>
              <a:rPr lang="en-CA" sz="2500"/>
              <a:t>b</a:t>
            </a:r>
            <a:r>
              <a:rPr lang="en-CA" sz="2300" baseline="-25000"/>
              <a:t>6</a:t>
            </a:r>
            <a:r>
              <a:rPr lang="en-CA" sz="2500"/>
              <a:t>, having a decimal value from 0 to 3. Call this value r. </a:t>
            </a:r>
          </a:p>
          <a:p>
            <a:pPr lvl="1"/>
            <a:r>
              <a:rPr lang="en-CA" sz="2500"/>
              <a:t>Bits b</a:t>
            </a:r>
            <a:r>
              <a:rPr lang="en-CA" sz="2300" baseline="-25000"/>
              <a:t>2</a:t>
            </a:r>
            <a:r>
              <a:rPr lang="en-CA" sz="2500"/>
              <a:t>, b</a:t>
            </a:r>
            <a:r>
              <a:rPr lang="en-CA" sz="2300" baseline="-25000"/>
              <a:t>3</a:t>
            </a:r>
            <a:r>
              <a:rPr lang="en-CA" sz="2500"/>
              <a:t>, b</a:t>
            </a:r>
            <a:r>
              <a:rPr lang="en-CA" sz="2300" baseline="-25000"/>
              <a:t>4</a:t>
            </a:r>
            <a:r>
              <a:rPr lang="en-CA" sz="2500"/>
              <a:t>, and b</a:t>
            </a:r>
            <a:r>
              <a:rPr lang="en-CA" sz="2300" baseline="-25000"/>
              <a:t>5</a:t>
            </a:r>
            <a:r>
              <a:rPr lang="en-CA" sz="2500"/>
              <a:t> taken together form a 4-bit binary number b</a:t>
            </a:r>
            <a:r>
              <a:rPr lang="en-CA" sz="2300" baseline="-25000"/>
              <a:t>2</a:t>
            </a:r>
            <a:r>
              <a:rPr lang="en-CA" sz="2500"/>
              <a:t>b</a:t>
            </a:r>
            <a:r>
              <a:rPr lang="en-CA" sz="2300" baseline="-25000"/>
              <a:t>3</a:t>
            </a:r>
            <a:r>
              <a:rPr lang="en-CA" sz="2500"/>
              <a:t>b</a:t>
            </a:r>
            <a:r>
              <a:rPr lang="en-CA" sz="2300" baseline="-25000"/>
              <a:t>4</a:t>
            </a:r>
            <a:r>
              <a:rPr lang="en-CA" sz="2500"/>
              <a:t>b</a:t>
            </a:r>
            <a:r>
              <a:rPr lang="en-CA" sz="2300" baseline="-25000"/>
              <a:t>5</a:t>
            </a:r>
            <a:r>
              <a:rPr lang="en-CA" sz="2500"/>
              <a:t>, having a decimal value from 0 to 15. Call this value c. </a:t>
            </a:r>
          </a:p>
          <a:p>
            <a:pPr lvl="1"/>
            <a:r>
              <a:rPr lang="en-CA" sz="2500"/>
              <a:t>The substitutions from the S-boxes transform each 6-bit block </a:t>
            </a:r>
            <a:r>
              <a:rPr lang="en-CA" sz="2500" err="1"/>
              <a:t>B</a:t>
            </a:r>
            <a:r>
              <a:rPr lang="en-CA" sz="2300" baseline="-25000" err="1"/>
              <a:t>j</a:t>
            </a:r>
            <a:r>
              <a:rPr lang="en-CA" sz="2500"/>
              <a:t> into the 4-bit result shown in row r, column c of section Si of S-Boxes table.</a:t>
            </a:r>
          </a:p>
        </p:txBody>
      </p:sp>
      <p:sp>
        <p:nvSpPr>
          <p:cNvPr id="4" name="Slide Number Placeholder 3"/>
          <p:cNvSpPr>
            <a:spLocks noGrp="1"/>
          </p:cNvSpPr>
          <p:nvPr>
            <p:ph type="sldNum" sz="quarter" idx="15"/>
          </p:nvPr>
        </p:nvSpPr>
        <p:spPr/>
        <p:txBody>
          <a:bodyPr/>
          <a:lstStyle/>
          <a:p>
            <a:fld id="{3AAB7785-396F-4915-8DFC-F7434CCA128E}" type="slidenum">
              <a:rPr lang="en-CA" smtClean="0"/>
              <a:t>55</a:t>
            </a:fld>
            <a:endParaRPr lang="en-CA"/>
          </a:p>
        </p:txBody>
      </p:sp>
    </p:spTree>
    <p:extLst>
      <p:ext uri="{BB962C8B-B14F-4D97-AF65-F5344CB8AC3E}">
        <p14:creationId xmlns:p14="http://schemas.microsoft.com/office/powerpoint/2010/main" val="25097626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CA"/>
              <a:t>DES (cont.)</a:t>
            </a:r>
          </a:p>
        </p:txBody>
      </p:sp>
      <p:sp>
        <p:nvSpPr>
          <p:cNvPr id="3" name="Content Placeholder 2"/>
          <p:cNvSpPr>
            <a:spLocks noGrp="1"/>
          </p:cNvSpPr>
          <p:nvPr>
            <p:ph sz="quarter" idx="1"/>
          </p:nvPr>
        </p:nvSpPr>
        <p:spPr/>
        <p:txBody>
          <a:bodyPr>
            <a:normAutofit/>
          </a:bodyPr>
          <a:lstStyle/>
          <a:p>
            <a:r>
              <a:rPr lang="en-CA" sz="2000"/>
              <a:t>S-Boxes (cont.)</a:t>
            </a:r>
          </a:p>
          <a:p>
            <a:pPr lvl="1"/>
            <a:r>
              <a:rPr lang="en-CA" sz="1800"/>
              <a:t>For example, assume that block B</a:t>
            </a:r>
            <a:r>
              <a:rPr lang="en-CA" sz="1600" baseline="-25000"/>
              <a:t>7</a:t>
            </a:r>
            <a:r>
              <a:rPr lang="en-CA" sz="1800"/>
              <a:t> in binary is 010011. Then, r = 01 = 1 and c = 1001 = 9. The transformation of block B</a:t>
            </a:r>
            <a:r>
              <a:rPr lang="en-CA" sz="1600" baseline="-25000"/>
              <a:t>7</a:t>
            </a:r>
            <a:r>
              <a:rPr lang="en-CA" sz="1800"/>
              <a:t> is found in row 1, column 9 of section 7 of Table 12-4. The value 3 = 0011 is substituted for the value 010011.</a:t>
            </a:r>
          </a:p>
        </p:txBody>
      </p:sp>
      <p:sp>
        <p:nvSpPr>
          <p:cNvPr id="4" name="Slide Number Placeholder 3"/>
          <p:cNvSpPr>
            <a:spLocks noGrp="1"/>
          </p:cNvSpPr>
          <p:nvPr>
            <p:ph type="sldNum" sz="quarter" idx="15"/>
          </p:nvPr>
        </p:nvSpPr>
        <p:spPr/>
        <p:txBody>
          <a:bodyPr/>
          <a:lstStyle/>
          <a:p>
            <a:fld id="{3AAB7785-396F-4915-8DFC-F7434CCA128E}" type="slidenum">
              <a:rPr lang="en-CA" smtClean="0"/>
              <a:t>56</a:t>
            </a:fld>
            <a:endParaRPr lang="en-CA"/>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140968"/>
            <a:ext cx="6552728" cy="362592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211862"/>
            <a:ext cx="6139888" cy="5934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96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CA"/>
              <a:t>DES (cont.)</a:t>
            </a:r>
          </a:p>
        </p:txBody>
      </p:sp>
      <p:sp>
        <p:nvSpPr>
          <p:cNvPr id="3" name="Content Placeholder 2"/>
          <p:cNvSpPr>
            <a:spLocks noGrp="1"/>
          </p:cNvSpPr>
          <p:nvPr>
            <p:ph sz="quarter" idx="1"/>
          </p:nvPr>
        </p:nvSpPr>
        <p:spPr/>
        <p:txBody>
          <a:bodyPr>
            <a:normAutofit/>
          </a:bodyPr>
          <a:lstStyle/>
          <a:p>
            <a:r>
              <a:rPr lang="en-CA" sz="2000"/>
              <a:t>P-Boxes</a:t>
            </a:r>
            <a:endParaRPr lang="en-CA" sz="1800"/>
          </a:p>
        </p:txBody>
      </p:sp>
      <p:sp>
        <p:nvSpPr>
          <p:cNvPr id="4" name="Slide Number Placeholder 3"/>
          <p:cNvSpPr>
            <a:spLocks noGrp="1"/>
          </p:cNvSpPr>
          <p:nvPr>
            <p:ph type="sldNum" sz="quarter" idx="15"/>
          </p:nvPr>
        </p:nvSpPr>
        <p:spPr/>
        <p:txBody>
          <a:bodyPr/>
          <a:lstStyle/>
          <a:p>
            <a:fld id="{3AAB7785-396F-4915-8DFC-F7434CCA128E}" type="slidenum">
              <a:rPr lang="en-CA" smtClean="0"/>
              <a:t>57</a:t>
            </a:fld>
            <a:endParaRPr lang="en-CA"/>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117" y="2276872"/>
            <a:ext cx="5609767" cy="23042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398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CA"/>
              <a:t>DES (cont.)</a:t>
            </a:r>
          </a:p>
        </p:txBody>
      </p:sp>
      <p:sp>
        <p:nvSpPr>
          <p:cNvPr id="3" name="Content Placeholder 2"/>
          <p:cNvSpPr>
            <a:spLocks noGrp="1"/>
          </p:cNvSpPr>
          <p:nvPr>
            <p:ph sz="quarter" idx="1"/>
          </p:nvPr>
        </p:nvSpPr>
        <p:spPr>
          <a:xfrm>
            <a:off x="457200" y="1628800"/>
            <a:ext cx="8147248" cy="4873752"/>
          </a:xfrm>
        </p:spPr>
        <p:txBody>
          <a:bodyPr>
            <a:normAutofit/>
          </a:bodyPr>
          <a:lstStyle/>
          <a:p>
            <a:r>
              <a:rPr lang="en-CA" sz="3200"/>
              <a:t>Decryption of the DES</a:t>
            </a:r>
          </a:p>
          <a:p>
            <a:pPr lvl="1"/>
            <a:r>
              <a:rPr lang="en-CA" sz="2400"/>
              <a:t>The same DES algorithm is used both for encryption and decryption.</a:t>
            </a:r>
          </a:p>
          <a:p>
            <a:pPr lvl="1"/>
            <a:r>
              <a:rPr lang="en-CA" sz="2400"/>
              <a:t>This result is true because cycle </a:t>
            </a:r>
            <a:r>
              <a:rPr lang="en-CA" sz="2400" i="1">
                <a:latin typeface="Times New Roman"/>
                <a:cs typeface="Times New Roman"/>
              </a:rPr>
              <a:t>j</a:t>
            </a:r>
            <a:r>
              <a:rPr lang="en-CA" sz="2400"/>
              <a:t> derives from cycle (</a:t>
            </a:r>
            <a:r>
              <a:rPr lang="en-CA" sz="2400" i="1">
                <a:latin typeface="Times New Roman"/>
                <a:cs typeface="Times New Roman"/>
              </a:rPr>
              <a:t>j-1</a:t>
            </a:r>
            <a:r>
              <a:rPr lang="en-CA" sz="2400"/>
              <a:t>).</a:t>
            </a:r>
          </a:p>
          <a:p>
            <a:pPr lvl="1"/>
            <a:r>
              <a:rPr lang="en-CA" sz="2400"/>
              <a:t>Keys must be taken in reverse order (k</a:t>
            </a:r>
            <a:r>
              <a:rPr lang="en-CA" sz="2400" baseline="-25000"/>
              <a:t>16</a:t>
            </a:r>
            <a:r>
              <a:rPr lang="en-CA" sz="2400"/>
              <a:t>, k</a:t>
            </a:r>
            <a:r>
              <a:rPr lang="en-CA" sz="2400" baseline="-25000"/>
              <a:t>15</a:t>
            </a:r>
            <a:r>
              <a:rPr lang="en-CA" sz="2400"/>
              <a:t>, ..., k</a:t>
            </a:r>
            <a:r>
              <a:rPr lang="en-CA" sz="2400" baseline="-25000"/>
              <a:t>1</a:t>
            </a:r>
            <a:r>
              <a:rPr lang="en-CA" sz="2400"/>
              <a:t>)</a:t>
            </a:r>
          </a:p>
          <a:p>
            <a:pPr lvl="1"/>
            <a:r>
              <a:rPr lang="en-CA" sz="2400"/>
              <a:t>Key shifts are applied in reverse</a:t>
            </a:r>
          </a:p>
          <a:p>
            <a:pPr marL="365760" lvl="1" indent="0">
              <a:buNone/>
            </a:pPr>
            <a:endParaRPr lang="en-CA" sz="2400"/>
          </a:p>
          <a:p>
            <a:pPr marL="365760" lvl="1" indent="0">
              <a:buNone/>
            </a:pPr>
            <a:r>
              <a:rPr lang="en-CA" sz="2000"/>
              <a:t>First Cycle of Encryption</a:t>
            </a:r>
          </a:p>
          <a:p>
            <a:pPr marL="365760" lvl="1" indent="0">
              <a:buNone/>
            </a:pPr>
            <a:endParaRPr lang="en-CA" sz="2000"/>
          </a:p>
          <a:p>
            <a:pPr marL="365760" lvl="1" indent="0">
              <a:buNone/>
            </a:pPr>
            <a:r>
              <a:rPr lang="en-CA" sz="2000"/>
              <a:t>First Cycle of Decryption </a:t>
            </a:r>
          </a:p>
        </p:txBody>
      </p:sp>
      <p:sp>
        <p:nvSpPr>
          <p:cNvPr id="4" name="Slide Number Placeholder 3"/>
          <p:cNvSpPr>
            <a:spLocks noGrp="1"/>
          </p:cNvSpPr>
          <p:nvPr>
            <p:ph type="sldNum" sz="quarter" idx="15"/>
          </p:nvPr>
        </p:nvSpPr>
        <p:spPr/>
        <p:txBody>
          <a:bodyPr/>
          <a:lstStyle/>
          <a:p>
            <a:fld id="{3AAB7785-396F-4915-8DFC-F7434CCA128E}" type="slidenum">
              <a:rPr lang="en-CA" smtClean="0"/>
              <a:t>58</a:t>
            </a:fld>
            <a:endParaRPr lang="en-CA"/>
          </a:p>
        </p:txBody>
      </p:sp>
      <p:pic>
        <p:nvPicPr>
          <p:cNvPr id="5" name="Picture 4" descr="Screen Shot 2015-10-01 at 7.29.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5005040"/>
            <a:ext cx="2705100" cy="533400"/>
          </a:xfrm>
          <a:prstGeom prst="rect">
            <a:avLst/>
          </a:prstGeom>
        </p:spPr>
      </p:pic>
      <p:pic>
        <p:nvPicPr>
          <p:cNvPr id="7" name="Picture 6" descr="Screen Shot 2015-10-06 at 7.47.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5805264"/>
            <a:ext cx="3213100" cy="571500"/>
          </a:xfrm>
          <a:prstGeom prst="rect">
            <a:avLst/>
          </a:prstGeom>
        </p:spPr>
      </p:pic>
    </p:spTree>
    <p:extLst>
      <p:ext uri="{BB962C8B-B14F-4D97-AF65-F5344CB8AC3E}">
        <p14:creationId xmlns:p14="http://schemas.microsoft.com/office/powerpoint/2010/main" val="3535530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8291264" cy="4873752"/>
          </a:xfrm>
        </p:spPr>
        <p:txBody>
          <a:bodyPr>
            <a:normAutofit fontScale="92500" lnSpcReduction="10000"/>
          </a:bodyPr>
          <a:lstStyle/>
          <a:p>
            <a:r>
              <a:rPr lang="en-CA"/>
              <a:t>Security of DES</a:t>
            </a:r>
          </a:p>
          <a:p>
            <a:pPr lvl="1"/>
            <a:r>
              <a:rPr lang="en-CA"/>
              <a:t>In 1990, </a:t>
            </a:r>
            <a:r>
              <a:rPr lang="en-CA" err="1"/>
              <a:t>Biham</a:t>
            </a:r>
            <a:r>
              <a:rPr lang="en-CA"/>
              <a:t> and Shamir showed that </a:t>
            </a:r>
            <a:r>
              <a:rPr lang="en-CA" b="1"/>
              <a:t>almost any change to the algorithm weakens it</a:t>
            </a:r>
            <a:r>
              <a:rPr lang="en-CA"/>
              <a:t>. </a:t>
            </a:r>
          </a:p>
          <a:p>
            <a:pPr lvl="2"/>
            <a:r>
              <a:rPr lang="en-CA"/>
              <a:t>Their changes included</a:t>
            </a:r>
          </a:p>
          <a:p>
            <a:pPr lvl="3"/>
            <a:r>
              <a:rPr lang="en-CA"/>
              <a:t>cutting the number of iterations from 16 to 15</a:t>
            </a:r>
          </a:p>
          <a:p>
            <a:pPr lvl="3"/>
            <a:r>
              <a:rPr lang="en-CA"/>
              <a:t>changing the expansion or substitution rule</a:t>
            </a:r>
          </a:p>
          <a:p>
            <a:pPr lvl="3"/>
            <a:r>
              <a:rPr lang="en-CA"/>
              <a:t>altering the order of an iteration.</a:t>
            </a:r>
          </a:p>
          <a:p>
            <a:pPr lvl="2"/>
            <a:r>
              <a:rPr lang="en-CA"/>
              <a:t>In each case, when they weakened the algorithm, they could break the modified version.</a:t>
            </a:r>
          </a:p>
          <a:p>
            <a:pPr lvl="2"/>
            <a:r>
              <a:rPr lang="en-CA"/>
              <a:t>Thus, it seems as if the design of DES is optimal.</a:t>
            </a:r>
          </a:p>
          <a:p>
            <a:pPr lvl="1"/>
            <a:r>
              <a:rPr lang="en-CA" err="1"/>
              <a:t>Diffie</a:t>
            </a:r>
            <a:r>
              <a:rPr lang="en-CA"/>
              <a:t> and Hellman argued in 1977 that a </a:t>
            </a:r>
            <a:r>
              <a:rPr lang="en-CA" b="1"/>
              <a:t>56-bit key is too short</a:t>
            </a:r>
            <a:r>
              <a:rPr lang="en-CA"/>
              <a:t>.</a:t>
            </a:r>
          </a:p>
          <a:p>
            <a:pPr lvl="1"/>
            <a:r>
              <a:rPr lang="en-CA"/>
              <a:t>In 1997 researchers using over 3,500 machines in parallel were able to infer a DES key in </a:t>
            </a:r>
            <a:r>
              <a:rPr lang="en-CA" b="1"/>
              <a:t>four months</a:t>
            </a:r>
            <a:r>
              <a:rPr lang="en-CA"/>
              <a:t>’ work.</a:t>
            </a:r>
          </a:p>
          <a:p>
            <a:pPr lvl="1"/>
            <a:r>
              <a:rPr lang="en-CA"/>
              <a:t>In 1998 for approximately $100,000, researchers built a special “DES cracker” machine that could find a DES key in approximately </a:t>
            </a:r>
            <a:r>
              <a:rPr lang="en-CA" b="1"/>
              <a:t>four days</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59</a:t>
            </a:fld>
            <a:endParaRPr lang="en-CA"/>
          </a:p>
        </p:txBody>
      </p:sp>
    </p:spTree>
    <p:extLst>
      <p:ext uri="{BB962C8B-B14F-4D97-AF65-F5344CB8AC3E}">
        <p14:creationId xmlns:p14="http://schemas.microsoft.com/office/powerpoint/2010/main" val="10977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a:xfrm>
            <a:off x="457200" y="1628800"/>
            <a:ext cx="7467600" cy="4873752"/>
          </a:xfrm>
        </p:spPr>
        <p:txBody>
          <a:bodyPr>
            <a:normAutofit/>
          </a:bodyPr>
          <a:lstStyle/>
          <a:p>
            <a:r>
              <a:rPr lang="en-CA"/>
              <a:t>If the encryption and decryption keys are the same, </a:t>
            </a:r>
            <a:r>
              <a:rPr lang="en-CA" b="1"/>
              <a:t>Symmetric Encryption</a:t>
            </a:r>
            <a:r>
              <a:rPr lang="en-CA"/>
              <a:t>, we have</a:t>
            </a:r>
          </a:p>
          <a:p>
            <a:pPr marL="0" indent="0" algn="ctr">
              <a:buNone/>
            </a:pPr>
            <a:r>
              <a:rPr lang="en-CA" i="1"/>
              <a:t>P </a:t>
            </a:r>
            <a:r>
              <a:rPr lang="en-CA"/>
              <a:t>= </a:t>
            </a:r>
            <a:r>
              <a:rPr lang="en-CA" i="1"/>
              <a:t>D </a:t>
            </a:r>
            <a:r>
              <a:rPr lang="en-CA"/>
              <a:t>( </a:t>
            </a:r>
            <a:r>
              <a:rPr lang="en-CA" i="1"/>
              <a:t>K , E </a:t>
            </a:r>
            <a:r>
              <a:rPr lang="en-CA"/>
              <a:t>( </a:t>
            </a:r>
            <a:r>
              <a:rPr lang="en-CA" i="1"/>
              <a:t>K , P </a:t>
            </a:r>
            <a:r>
              <a:rPr lang="en-CA"/>
              <a:t>)</a:t>
            </a:r>
          </a:p>
          <a:p>
            <a:pPr marL="0" indent="0" algn="ctr">
              <a:buNone/>
            </a:pPr>
            <a:r>
              <a:rPr lang="en-CA"/>
              <a:t>(Using encryption keys, different encryptions can be created from one plaintext)</a:t>
            </a:r>
          </a:p>
        </p:txBody>
      </p:sp>
      <p:sp>
        <p:nvSpPr>
          <p:cNvPr id="4" name="Slide Number Placeholder 3"/>
          <p:cNvSpPr>
            <a:spLocks noGrp="1"/>
          </p:cNvSpPr>
          <p:nvPr>
            <p:ph type="sldNum" sz="quarter" idx="15"/>
          </p:nvPr>
        </p:nvSpPr>
        <p:spPr/>
        <p:txBody>
          <a:bodyPr/>
          <a:lstStyle/>
          <a:p>
            <a:fld id="{3AAB7785-396F-4915-8DFC-F7434CCA128E}" type="slidenum">
              <a:rPr lang="en-CA" smtClean="0"/>
              <a:t>6</a:t>
            </a:fld>
            <a:endParaRPr lang="en-CA"/>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37" y="3717032"/>
            <a:ext cx="6977327" cy="1800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85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a:xfrm>
            <a:off x="457200" y="1600200"/>
            <a:ext cx="7571184" cy="4873752"/>
          </a:xfrm>
        </p:spPr>
        <p:txBody>
          <a:bodyPr>
            <a:normAutofit/>
          </a:bodyPr>
          <a:lstStyle/>
          <a:p>
            <a:r>
              <a:rPr lang="en-CA"/>
              <a:t>Double DES: using two keys</a:t>
            </a:r>
          </a:p>
          <a:p>
            <a:pPr marL="0" indent="0" algn="ctr">
              <a:buNone/>
            </a:pPr>
            <a:r>
              <a:rPr lang="en-CA" i="1"/>
              <a:t>c </a:t>
            </a:r>
            <a:r>
              <a:rPr lang="en-CA"/>
              <a:t>= </a:t>
            </a:r>
            <a:r>
              <a:rPr lang="en-CA" i="1"/>
              <a:t>E</a:t>
            </a:r>
            <a:r>
              <a:rPr lang="en-CA"/>
              <a:t>(</a:t>
            </a:r>
            <a:r>
              <a:rPr lang="en-CA" i="1"/>
              <a:t>k</a:t>
            </a:r>
            <a:r>
              <a:rPr lang="en-CA" i="1" baseline="-25000"/>
              <a:t>2</a:t>
            </a:r>
            <a:r>
              <a:rPr lang="en-CA" baseline="-25000"/>
              <a:t> </a:t>
            </a:r>
            <a:r>
              <a:rPr lang="en-CA"/>
              <a:t>,</a:t>
            </a:r>
            <a:r>
              <a:rPr lang="en-CA" i="1"/>
              <a:t>E</a:t>
            </a:r>
            <a:r>
              <a:rPr lang="en-CA"/>
              <a:t>(</a:t>
            </a:r>
            <a:r>
              <a:rPr lang="en-CA" i="1"/>
              <a:t>k</a:t>
            </a:r>
            <a:r>
              <a:rPr lang="en-CA" i="1" baseline="-25000"/>
              <a:t>1</a:t>
            </a:r>
            <a:r>
              <a:rPr lang="en-CA"/>
              <a:t> ,</a:t>
            </a:r>
            <a:r>
              <a:rPr lang="en-CA" i="1"/>
              <a:t>p</a:t>
            </a:r>
            <a:r>
              <a:rPr lang="en-CA"/>
              <a:t>))</a:t>
            </a:r>
          </a:p>
          <a:p>
            <a:pPr lvl="1"/>
            <a:r>
              <a:rPr lang="en-CA"/>
              <a:t>Meet-in-the-Middle attack shows that actually Double DES gives a strength equivalent to a 57-bit key.</a:t>
            </a:r>
          </a:p>
          <a:p>
            <a:r>
              <a:rPr lang="en-CA"/>
              <a:t>Triple DES: using three keys</a:t>
            </a:r>
          </a:p>
          <a:p>
            <a:pPr marL="0" indent="0" algn="ctr">
              <a:buNone/>
            </a:pPr>
            <a:r>
              <a:rPr lang="en-CA" i="1"/>
              <a:t>c </a:t>
            </a:r>
            <a:r>
              <a:rPr lang="en-CA"/>
              <a:t>= </a:t>
            </a:r>
            <a:r>
              <a:rPr lang="en-CA" i="1"/>
              <a:t>E</a:t>
            </a:r>
            <a:r>
              <a:rPr lang="en-CA"/>
              <a:t>(</a:t>
            </a:r>
            <a:r>
              <a:rPr lang="en-CA" i="1"/>
              <a:t>k</a:t>
            </a:r>
            <a:r>
              <a:rPr lang="en-CA" i="1" baseline="-25000"/>
              <a:t>3</a:t>
            </a:r>
            <a:r>
              <a:rPr lang="en-CA" baseline="-25000"/>
              <a:t> </a:t>
            </a:r>
            <a:r>
              <a:rPr lang="en-CA"/>
              <a:t>,</a:t>
            </a:r>
            <a:r>
              <a:rPr lang="en-CA" i="1"/>
              <a:t>D</a:t>
            </a:r>
            <a:r>
              <a:rPr lang="en-CA"/>
              <a:t>(</a:t>
            </a:r>
            <a:r>
              <a:rPr lang="en-CA" i="1"/>
              <a:t>k</a:t>
            </a:r>
            <a:r>
              <a:rPr lang="en-CA" i="1" baseline="-25000"/>
              <a:t>2</a:t>
            </a:r>
            <a:r>
              <a:rPr lang="en-CA" i="1"/>
              <a:t> ,E</a:t>
            </a:r>
            <a:r>
              <a:rPr lang="en-CA"/>
              <a:t>(</a:t>
            </a:r>
            <a:r>
              <a:rPr lang="en-CA" i="1"/>
              <a:t>k</a:t>
            </a:r>
            <a:r>
              <a:rPr lang="en-CA" i="1" baseline="-25000"/>
              <a:t>1</a:t>
            </a:r>
            <a:r>
              <a:rPr lang="en-CA"/>
              <a:t> ,p)))</a:t>
            </a:r>
          </a:p>
          <a:p>
            <a:pPr lvl="1"/>
            <a:r>
              <a:rPr lang="en-CA"/>
              <a:t>It gives a strength equivalent to a 112-bit key (double DES attack defeats the strength of one of the three keys)</a:t>
            </a:r>
          </a:p>
          <a:p>
            <a:pPr lvl="1"/>
            <a:r>
              <a:rPr lang="en-CA"/>
              <a:t>How about this:</a:t>
            </a:r>
          </a:p>
          <a:p>
            <a:pPr marL="365760" lvl="1" indent="0" algn="ctr">
              <a:buNone/>
            </a:pPr>
            <a:r>
              <a:rPr lang="en-CA" sz="2400" i="1"/>
              <a:t>c </a:t>
            </a:r>
            <a:r>
              <a:rPr lang="en-CA" sz="2400"/>
              <a:t>= </a:t>
            </a:r>
            <a:r>
              <a:rPr lang="en-CA" sz="2400" i="1"/>
              <a:t>E</a:t>
            </a:r>
            <a:r>
              <a:rPr lang="en-CA" sz="2400"/>
              <a:t>(</a:t>
            </a:r>
            <a:r>
              <a:rPr lang="en-CA" sz="2400" i="1"/>
              <a:t>k</a:t>
            </a:r>
            <a:r>
              <a:rPr lang="en-CA" sz="2400" i="1" baseline="-25000"/>
              <a:t>1</a:t>
            </a:r>
            <a:r>
              <a:rPr lang="en-CA" sz="2400" baseline="-25000"/>
              <a:t> </a:t>
            </a:r>
            <a:r>
              <a:rPr lang="en-CA" sz="2400"/>
              <a:t>,</a:t>
            </a:r>
            <a:r>
              <a:rPr lang="en-CA" sz="2400" i="1"/>
              <a:t>D</a:t>
            </a:r>
            <a:r>
              <a:rPr lang="en-CA" sz="2400"/>
              <a:t>(</a:t>
            </a:r>
            <a:r>
              <a:rPr lang="en-CA" sz="2400" i="1"/>
              <a:t>k</a:t>
            </a:r>
            <a:r>
              <a:rPr lang="en-CA" sz="2400" i="1" baseline="-25000"/>
              <a:t>2</a:t>
            </a:r>
            <a:r>
              <a:rPr lang="en-CA" sz="2400" i="1"/>
              <a:t> ,E</a:t>
            </a:r>
            <a:r>
              <a:rPr lang="en-CA" sz="2400"/>
              <a:t>(</a:t>
            </a:r>
            <a:r>
              <a:rPr lang="en-CA" sz="2400" i="1"/>
              <a:t>k</a:t>
            </a:r>
            <a:r>
              <a:rPr lang="en-CA" sz="2400" i="1" baseline="-25000"/>
              <a:t>1</a:t>
            </a:r>
            <a:r>
              <a:rPr lang="en-CA" sz="2400"/>
              <a:t> ,p)))</a:t>
            </a:r>
          </a:p>
        </p:txBody>
      </p:sp>
      <p:sp>
        <p:nvSpPr>
          <p:cNvPr id="4" name="Slide Number Placeholder 3"/>
          <p:cNvSpPr>
            <a:spLocks noGrp="1"/>
          </p:cNvSpPr>
          <p:nvPr>
            <p:ph type="sldNum" sz="quarter" idx="15"/>
          </p:nvPr>
        </p:nvSpPr>
        <p:spPr/>
        <p:txBody>
          <a:bodyPr/>
          <a:lstStyle/>
          <a:p>
            <a:fld id="{3AAB7785-396F-4915-8DFC-F7434CCA128E}" type="slidenum">
              <a:rPr lang="en-CA" smtClean="0"/>
              <a:t>60</a:t>
            </a:fld>
            <a:endParaRPr lang="en-CA"/>
          </a:p>
        </p:txBody>
      </p:sp>
    </p:spTree>
    <p:extLst>
      <p:ext uri="{BB962C8B-B14F-4D97-AF65-F5344CB8AC3E}">
        <p14:creationId xmlns:p14="http://schemas.microsoft.com/office/powerpoint/2010/main" val="3794048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DES (cont.)</a:t>
            </a:r>
          </a:p>
        </p:txBody>
      </p:sp>
      <p:sp>
        <p:nvSpPr>
          <p:cNvPr id="3" name="Content Placeholder 2"/>
          <p:cNvSpPr>
            <a:spLocks noGrp="1"/>
          </p:cNvSpPr>
          <p:nvPr>
            <p:ph sz="quarter" idx="1"/>
          </p:nvPr>
        </p:nvSpPr>
        <p:spPr/>
        <p:txBody>
          <a:bodyPr>
            <a:normAutofit/>
          </a:bodyPr>
          <a:lstStyle/>
          <a:p>
            <a:r>
              <a:rPr lang="en-CA"/>
              <a:t>Weaknesses of the DES</a:t>
            </a:r>
          </a:p>
          <a:p>
            <a:pPr lvl="1"/>
            <a:r>
              <a:rPr lang="en-CA"/>
              <a:t>Complements</a:t>
            </a:r>
          </a:p>
          <a:p>
            <a:pPr lvl="2"/>
            <a:r>
              <a:rPr lang="en-CA"/>
              <a:t>If c = E(k, p) then ¬c = E(¬k, ¬p)</a:t>
            </a:r>
          </a:p>
          <a:p>
            <a:pPr lvl="1"/>
            <a:r>
              <a:rPr lang="en-CA"/>
              <a:t>Weak Keys</a:t>
            </a:r>
          </a:p>
          <a:p>
            <a:pPr lvl="1"/>
            <a:endParaRPr lang="en-CA"/>
          </a:p>
          <a:p>
            <a:pPr lvl="1"/>
            <a:endParaRPr lang="en-CA"/>
          </a:p>
          <a:p>
            <a:pPr lvl="1"/>
            <a:endParaRPr lang="en-CA"/>
          </a:p>
          <a:p>
            <a:pPr lvl="1"/>
            <a:endParaRPr lang="en-CA"/>
          </a:p>
          <a:p>
            <a:pPr lvl="1"/>
            <a:r>
              <a:rPr lang="en-CA"/>
              <a:t>Semi-weak Keys</a:t>
            </a:r>
          </a:p>
          <a:p>
            <a:pPr lvl="2"/>
            <a:r>
              <a:rPr lang="en-CA"/>
              <a:t>Two different keys, k</a:t>
            </a:r>
            <a:r>
              <a:rPr lang="en-CA" baseline="-25000"/>
              <a:t>1</a:t>
            </a:r>
            <a:r>
              <a:rPr lang="en-CA"/>
              <a:t> and k</a:t>
            </a:r>
            <a:r>
              <a:rPr lang="en-CA" baseline="-25000"/>
              <a:t>2</a:t>
            </a:r>
            <a:r>
              <a:rPr lang="en-CA"/>
              <a:t>, for which </a:t>
            </a:r>
          </a:p>
          <a:p>
            <a:pPr marL="731520" lvl="2" indent="0">
              <a:buNone/>
            </a:pPr>
            <a:r>
              <a:rPr lang="en-CA"/>
              <a:t>		c = E(k</a:t>
            </a:r>
            <a:r>
              <a:rPr lang="en-CA" baseline="-25000"/>
              <a:t>1, </a:t>
            </a:r>
            <a:r>
              <a:rPr lang="en-CA"/>
              <a:t>p) and c = E(k</a:t>
            </a:r>
            <a:r>
              <a:rPr lang="en-CA" baseline="-25000"/>
              <a:t>2, </a:t>
            </a:r>
            <a:r>
              <a:rPr lang="en-CA"/>
              <a:t>p)</a:t>
            </a:r>
          </a:p>
          <a:p>
            <a:pPr lvl="2"/>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61</a:t>
            </a:fld>
            <a:endParaRPr lang="en-CA"/>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852936"/>
            <a:ext cx="1914525" cy="16287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Picture 4" descr="Screen Shot 2015-10-01 at 7.37.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212976"/>
            <a:ext cx="2520280" cy="1197374"/>
          </a:xfrm>
          <a:prstGeom prst="rect">
            <a:avLst/>
          </a:prstGeom>
        </p:spPr>
      </p:pic>
    </p:spTree>
    <p:extLst>
      <p:ext uri="{BB962C8B-B14F-4D97-AF65-F5344CB8AC3E}">
        <p14:creationId xmlns:p14="http://schemas.microsoft.com/office/powerpoint/2010/main" val="2969560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Advanced Encryption Standard (AES)</a:t>
            </a:r>
          </a:p>
        </p:txBody>
      </p:sp>
      <p:sp>
        <p:nvSpPr>
          <p:cNvPr id="3" name="Content Placeholder 2"/>
          <p:cNvSpPr>
            <a:spLocks noGrp="1"/>
          </p:cNvSpPr>
          <p:nvPr>
            <p:ph sz="quarter" idx="1"/>
          </p:nvPr>
        </p:nvSpPr>
        <p:spPr/>
        <p:txBody>
          <a:bodyPr>
            <a:normAutofit lnSpcReduction="10000"/>
          </a:bodyPr>
          <a:lstStyle/>
          <a:p>
            <a:r>
              <a:rPr lang="en-CA"/>
              <a:t>In January 1997, NIST called for cryptographers to develop a new encryption system. The algorithms had to be</a:t>
            </a:r>
          </a:p>
          <a:p>
            <a:pPr lvl="1"/>
            <a:r>
              <a:rPr lang="en-CA"/>
              <a:t>Unclassified</a:t>
            </a:r>
          </a:p>
          <a:p>
            <a:pPr lvl="1"/>
            <a:r>
              <a:rPr lang="en-CA"/>
              <a:t>Publicly disclosed</a:t>
            </a:r>
          </a:p>
          <a:p>
            <a:pPr lvl="1"/>
            <a:r>
              <a:rPr lang="en-CA"/>
              <a:t>Available royalty-free for use worldwide</a:t>
            </a:r>
          </a:p>
          <a:p>
            <a:pPr lvl="1"/>
            <a:r>
              <a:rPr lang="en-CA"/>
              <a:t>Symmetric block cipher algorithms, for blocks of 128 bits</a:t>
            </a:r>
          </a:p>
          <a:p>
            <a:pPr lvl="1"/>
            <a:r>
              <a:rPr lang="en-CA"/>
              <a:t>Usable with key sizes of 128, 192, and 256 bits</a:t>
            </a:r>
          </a:p>
          <a:p>
            <a:r>
              <a:rPr lang="en-CA"/>
              <a:t>The winning algorithm, submitted by two Belgian cryptographers, was </a:t>
            </a:r>
            <a:r>
              <a:rPr lang="en-CA" err="1"/>
              <a:t>Rijndael</a:t>
            </a:r>
            <a:r>
              <a:rPr lang="en-CA"/>
              <a:t>.</a:t>
            </a:r>
          </a:p>
          <a:p>
            <a:r>
              <a:rPr lang="en-CA"/>
              <a:t>The AES was adopted for use by the U.S. government in December 2001</a:t>
            </a:r>
          </a:p>
        </p:txBody>
      </p:sp>
      <p:sp>
        <p:nvSpPr>
          <p:cNvPr id="4" name="Slide Number Placeholder 3"/>
          <p:cNvSpPr>
            <a:spLocks noGrp="1"/>
          </p:cNvSpPr>
          <p:nvPr>
            <p:ph type="sldNum" sz="quarter" idx="15"/>
          </p:nvPr>
        </p:nvSpPr>
        <p:spPr/>
        <p:txBody>
          <a:bodyPr/>
          <a:lstStyle/>
          <a:p>
            <a:fld id="{3AAB7785-396F-4915-8DFC-F7434CCA128E}" type="slidenum">
              <a:rPr lang="en-CA" smtClean="0"/>
              <a:t>62</a:t>
            </a:fld>
            <a:endParaRPr lang="en-CA"/>
          </a:p>
        </p:txBody>
      </p:sp>
    </p:spTree>
    <p:extLst>
      <p:ext uri="{BB962C8B-B14F-4D97-AF65-F5344CB8AC3E}">
        <p14:creationId xmlns:p14="http://schemas.microsoft.com/office/powerpoint/2010/main" val="223474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p:txBody>
          <a:bodyPr>
            <a:normAutofit/>
          </a:bodyPr>
          <a:lstStyle/>
          <a:p>
            <a:r>
              <a:rPr lang="en-CA"/>
              <a:t>The criteria for selection of the five finalists were</a:t>
            </a:r>
          </a:p>
          <a:p>
            <a:pPr lvl="1"/>
            <a:r>
              <a:rPr lang="en-CA"/>
              <a:t>Security</a:t>
            </a:r>
          </a:p>
          <a:p>
            <a:pPr lvl="1"/>
            <a:r>
              <a:rPr lang="en-CA"/>
              <a:t>Cost</a:t>
            </a:r>
          </a:p>
          <a:p>
            <a:pPr lvl="1"/>
            <a:r>
              <a:rPr lang="en-CA"/>
              <a:t>Algorithm and implementation characteristics</a:t>
            </a:r>
          </a:p>
          <a:p>
            <a:r>
              <a:rPr lang="en-CA"/>
              <a:t>It primarily uses</a:t>
            </a:r>
          </a:p>
          <a:p>
            <a:pPr lvl="1"/>
            <a:r>
              <a:rPr lang="en-CA"/>
              <a:t>Substitution</a:t>
            </a:r>
          </a:p>
          <a:p>
            <a:pPr lvl="1"/>
            <a:r>
              <a:rPr lang="en-CA"/>
              <a:t>Transposition</a:t>
            </a:r>
          </a:p>
          <a:p>
            <a:pPr lvl="1"/>
            <a:r>
              <a:rPr lang="en-CA"/>
              <a:t>Shift, exclusive OR, and </a:t>
            </a:r>
          </a:p>
          <a:p>
            <a:pPr lvl="1"/>
            <a:r>
              <a:rPr lang="en-CA"/>
              <a:t>Addition operations</a:t>
            </a:r>
          </a:p>
          <a:p>
            <a:r>
              <a:rPr lang="en-CA"/>
              <a:t>Like DES, AES uses repeat cycles. There are 10, 12, or 14 cycles for keys of 128, 192, and 256 bits</a:t>
            </a:r>
          </a:p>
        </p:txBody>
      </p:sp>
      <p:sp>
        <p:nvSpPr>
          <p:cNvPr id="4" name="Slide Number Placeholder 3"/>
          <p:cNvSpPr>
            <a:spLocks noGrp="1"/>
          </p:cNvSpPr>
          <p:nvPr>
            <p:ph type="sldNum" sz="quarter" idx="15"/>
          </p:nvPr>
        </p:nvSpPr>
        <p:spPr/>
        <p:txBody>
          <a:bodyPr/>
          <a:lstStyle/>
          <a:p>
            <a:fld id="{3AAB7785-396F-4915-8DFC-F7434CCA128E}" type="slidenum">
              <a:rPr lang="en-CA" smtClean="0"/>
              <a:t>63</a:t>
            </a:fld>
            <a:endParaRPr lang="en-CA"/>
          </a:p>
        </p:txBody>
      </p:sp>
    </p:spTree>
    <p:extLst>
      <p:ext uri="{BB962C8B-B14F-4D97-AF65-F5344CB8AC3E}">
        <p14:creationId xmlns:p14="http://schemas.microsoft.com/office/powerpoint/2010/main" val="2483876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p:txBody>
          <a:bodyPr>
            <a:normAutofit/>
          </a:bodyPr>
          <a:lstStyle/>
          <a:p>
            <a:r>
              <a:rPr lang="en-CA"/>
              <a:t>A block cipher of block size 128 bits.</a:t>
            </a:r>
          </a:p>
          <a:p>
            <a:r>
              <a:rPr lang="en-CA"/>
              <a:t>The key length can be 128, 192, or 256 bits.</a:t>
            </a:r>
          </a:p>
          <a:p>
            <a:r>
              <a:rPr lang="en-CA"/>
              <a:t>A substitution-permutation cipher involving </a:t>
            </a:r>
            <a:r>
              <a:rPr lang="en-CA" i="1"/>
              <a:t>n</a:t>
            </a:r>
            <a:r>
              <a:rPr lang="en-CA"/>
              <a:t> rounds, where </a:t>
            </a:r>
            <a:r>
              <a:rPr lang="en-CA" i="1"/>
              <a:t>n</a:t>
            </a:r>
            <a:r>
              <a:rPr lang="en-CA"/>
              <a:t> depends on the key length.</a:t>
            </a:r>
          </a:p>
          <a:p>
            <a:pPr lvl="1"/>
            <a:r>
              <a:rPr lang="en-CA"/>
              <a:t>For key length 128, 10 rounds are used</a:t>
            </a:r>
          </a:p>
          <a:p>
            <a:pPr lvl="1"/>
            <a:r>
              <a:rPr lang="en-CA"/>
              <a:t>For 192, 12</a:t>
            </a:r>
          </a:p>
          <a:p>
            <a:pPr lvl="1"/>
            <a:r>
              <a:rPr lang="en-CA"/>
              <a:t>For 256, 14</a:t>
            </a:r>
          </a:p>
          <a:p>
            <a:r>
              <a:rPr lang="en-CA"/>
              <a:t>A 128-bit block is represented as a 4 × 4 matrix, “state”</a:t>
            </a:r>
          </a:p>
          <a:p>
            <a:r>
              <a:rPr lang="en-CA"/>
              <a:t>State is shown as the matrix s[0,0],..., s[3,3].</a:t>
            </a:r>
          </a:p>
          <a:p>
            <a:r>
              <a:rPr lang="en-CA"/>
              <a:t>The state is filled from the input in columns</a:t>
            </a:r>
          </a:p>
        </p:txBody>
      </p:sp>
      <p:sp>
        <p:nvSpPr>
          <p:cNvPr id="4" name="Slide Number Placeholder 3"/>
          <p:cNvSpPr>
            <a:spLocks noGrp="1"/>
          </p:cNvSpPr>
          <p:nvPr>
            <p:ph type="sldNum" sz="quarter" idx="15"/>
          </p:nvPr>
        </p:nvSpPr>
        <p:spPr/>
        <p:txBody>
          <a:bodyPr/>
          <a:lstStyle/>
          <a:p>
            <a:fld id="{3AAB7785-396F-4915-8DFC-F7434CCA128E}" type="slidenum">
              <a:rPr lang="en-CA" smtClean="0"/>
              <a:t>64</a:t>
            </a:fld>
            <a:endParaRPr lang="en-CA"/>
          </a:p>
        </p:txBody>
      </p:sp>
    </p:spTree>
    <p:extLst>
      <p:ext uri="{BB962C8B-B14F-4D97-AF65-F5344CB8AC3E}">
        <p14:creationId xmlns:p14="http://schemas.microsoft.com/office/powerpoint/2010/main" val="2947203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p:txBody>
          <a:bodyPr>
            <a:normAutofit/>
          </a:bodyPr>
          <a:lstStyle/>
          <a:p>
            <a:r>
              <a:rPr lang="en-CA"/>
              <a:t>Example: </a:t>
            </a:r>
          </a:p>
          <a:p>
            <a:pPr lvl="1"/>
            <a:r>
              <a:rPr lang="en-CA"/>
              <a:t>Input: 16 bytes b</a:t>
            </a:r>
            <a:r>
              <a:rPr lang="en-CA" baseline="-25000"/>
              <a:t>0</a:t>
            </a:r>
            <a:r>
              <a:rPr lang="en-CA"/>
              <a:t>, b</a:t>
            </a:r>
            <a:r>
              <a:rPr lang="en-CA" baseline="-25000"/>
              <a:t>1</a:t>
            </a:r>
            <a:r>
              <a:rPr lang="en-CA"/>
              <a:t>, b</a:t>
            </a:r>
            <a:r>
              <a:rPr lang="en-CA" baseline="-25000"/>
              <a:t>2</a:t>
            </a:r>
            <a:r>
              <a:rPr lang="en-CA"/>
              <a:t>, b</a:t>
            </a:r>
            <a:r>
              <a:rPr lang="en-CA" baseline="-25000"/>
              <a:t>3</a:t>
            </a:r>
            <a:r>
              <a:rPr lang="en-CA"/>
              <a:t>,..., b</a:t>
            </a:r>
            <a:r>
              <a:rPr lang="en-CA" baseline="-25000"/>
              <a:t>15</a:t>
            </a:r>
            <a:r>
              <a:rPr lang="en-CA"/>
              <a:t>. These bytes are then represented in the state as the following table</a:t>
            </a:r>
          </a:p>
          <a:p>
            <a:pPr lvl="1"/>
            <a:r>
              <a:rPr lang="en-CA"/>
              <a:t>Some operations are performed on columns of the state, and some on rows</a:t>
            </a:r>
          </a:p>
        </p:txBody>
      </p:sp>
      <p:sp>
        <p:nvSpPr>
          <p:cNvPr id="4" name="Slide Number Placeholder 3"/>
          <p:cNvSpPr>
            <a:spLocks noGrp="1"/>
          </p:cNvSpPr>
          <p:nvPr>
            <p:ph type="sldNum" sz="quarter" idx="15"/>
          </p:nvPr>
        </p:nvSpPr>
        <p:spPr/>
        <p:txBody>
          <a:bodyPr/>
          <a:lstStyle/>
          <a:p>
            <a:fld id="{3AAB7785-396F-4915-8DFC-F7434CCA128E}" type="slidenum">
              <a:rPr lang="en-CA" smtClean="0"/>
              <a:t>65</a:t>
            </a:fld>
            <a:endParaRPr lang="en-CA"/>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121" y="3717032"/>
            <a:ext cx="6981758" cy="23042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0628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a:xfrm>
            <a:off x="251520" y="1600200"/>
            <a:ext cx="3096344" cy="4873752"/>
          </a:xfrm>
        </p:spPr>
        <p:txBody>
          <a:bodyPr>
            <a:normAutofit/>
          </a:bodyPr>
          <a:lstStyle/>
          <a:p>
            <a:r>
              <a:rPr lang="en-CA"/>
              <a:t>Each cycle consists of four steps.</a:t>
            </a:r>
          </a:p>
          <a:p>
            <a:pPr marL="623888" lvl="1" indent="-258763">
              <a:buFont typeface="+mj-lt"/>
              <a:buAutoNum type="arabicPeriod"/>
            </a:pPr>
            <a:r>
              <a:rPr lang="en-CA"/>
              <a:t>Byte substitution: Using S-Boxes substituting each byte of a 128-bit block according to a substitution table. (diffusion)</a:t>
            </a:r>
          </a:p>
        </p:txBody>
      </p:sp>
      <p:sp>
        <p:nvSpPr>
          <p:cNvPr id="4" name="Slide Number Placeholder 3"/>
          <p:cNvSpPr>
            <a:spLocks noGrp="1"/>
          </p:cNvSpPr>
          <p:nvPr>
            <p:ph type="sldNum" sz="quarter" idx="15"/>
          </p:nvPr>
        </p:nvSpPr>
        <p:spPr/>
        <p:txBody>
          <a:bodyPr/>
          <a:lstStyle/>
          <a:p>
            <a:fld id="{3AAB7785-396F-4915-8DFC-F7434CCA128E}" type="slidenum">
              <a:rPr lang="en-CA" smtClean="0"/>
              <a:t>66</a:t>
            </a:fld>
            <a:endParaRPr lang="en-CA"/>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88640"/>
            <a:ext cx="4752528" cy="65427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36113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a:xfrm>
            <a:off x="251520" y="1600200"/>
            <a:ext cx="3096344" cy="4873752"/>
          </a:xfrm>
        </p:spPr>
        <p:txBody>
          <a:bodyPr>
            <a:normAutofit fontScale="92500"/>
          </a:bodyPr>
          <a:lstStyle/>
          <a:p>
            <a:r>
              <a:rPr lang="en-CA"/>
              <a:t>Each cycle consists of four steps.</a:t>
            </a:r>
          </a:p>
          <a:p>
            <a:pPr marL="627063" lvl="1" indent="-261938">
              <a:buFont typeface="+mj-lt"/>
              <a:buAutoNum type="arabicPeriod" startAt="2"/>
            </a:pPr>
            <a:r>
              <a:rPr lang="en-CA"/>
              <a:t>Shift row: A transposition step. </a:t>
            </a:r>
          </a:p>
          <a:p>
            <a:pPr marL="858838" lvl="2" indent="-219075">
              <a:buFont typeface="+mj-lt"/>
              <a:buAutoNum type="arabicPeriod"/>
            </a:pPr>
            <a:r>
              <a:rPr lang="en-CA"/>
              <a:t>For 128- and 192-bit block sizes, row n is shifted left circular (n - 1) bytes</a:t>
            </a:r>
          </a:p>
          <a:p>
            <a:pPr marL="858838" lvl="2" indent="-219075">
              <a:buFont typeface="+mj-lt"/>
              <a:buAutoNum type="arabicPeriod"/>
            </a:pPr>
            <a:r>
              <a:rPr lang="en-CA"/>
              <a:t>For 256-bit blocks, row 2 is shifted 1 byte and rows 3 and 4 are shifted 3 and 4 bytes, respectively. (confusion)</a:t>
            </a:r>
          </a:p>
        </p:txBody>
      </p:sp>
      <p:sp>
        <p:nvSpPr>
          <p:cNvPr id="4" name="Slide Number Placeholder 3"/>
          <p:cNvSpPr>
            <a:spLocks noGrp="1"/>
          </p:cNvSpPr>
          <p:nvPr>
            <p:ph type="sldNum" sz="quarter" idx="15"/>
          </p:nvPr>
        </p:nvSpPr>
        <p:spPr/>
        <p:txBody>
          <a:bodyPr/>
          <a:lstStyle/>
          <a:p>
            <a:fld id="{3AAB7785-396F-4915-8DFC-F7434CCA128E}" type="slidenum">
              <a:rPr lang="en-CA" smtClean="0"/>
              <a:t>67</a:t>
            </a:fld>
            <a:endParaRPr lang="en-CA"/>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88640"/>
            <a:ext cx="4752528" cy="65427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88538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a:xfrm>
            <a:off x="251520" y="1600200"/>
            <a:ext cx="3096344" cy="4873752"/>
          </a:xfrm>
        </p:spPr>
        <p:txBody>
          <a:bodyPr>
            <a:normAutofit/>
          </a:bodyPr>
          <a:lstStyle/>
          <a:p>
            <a:r>
              <a:rPr lang="en-CA"/>
              <a:t>Each cycle consists of four steps.</a:t>
            </a:r>
          </a:p>
          <a:p>
            <a:pPr marL="627063" lvl="1" indent="-261938">
              <a:buFont typeface="+mj-lt"/>
              <a:buAutoNum type="arabicPeriod" startAt="3"/>
            </a:pPr>
            <a:r>
              <a:rPr lang="en-CA"/>
              <a:t>Mix column: Shifting left and </a:t>
            </a:r>
            <a:r>
              <a:rPr lang="en-CA" err="1"/>
              <a:t>XORing</a:t>
            </a:r>
            <a:r>
              <a:rPr lang="en-CA"/>
              <a:t> bits with themselves. (both confusion and diffusion)</a:t>
            </a:r>
          </a:p>
        </p:txBody>
      </p:sp>
      <p:sp>
        <p:nvSpPr>
          <p:cNvPr id="4" name="Slide Number Placeholder 3"/>
          <p:cNvSpPr>
            <a:spLocks noGrp="1"/>
          </p:cNvSpPr>
          <p:nvPr>
            <p:ph type="sldNum" sz="quarter" idx="15"/>
          </p:nvPr>
        </p:nvSpPr>
        <p:spPr/>
        <p:txBody>
          <a:bodyPr/>
          <a:lstStyle/>
          <a:p>
            <a:fld id="{3AAB7785-396F-4915-8DFC-F7434CCA128E}" type="slidenum">
              <a:rPr lang="en-CA" smtClean="0"/>
              <a:t>68</a:t>
            </a:fld>
            <a:endParaRPr lang="en-CA"/>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88640"/>
            <a:ext cx="4752528" cy="65427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786965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AES (cont.)</a:t>
            </a:r>
          </a:p>
        </p:txBody>
      </p:sp>
      <p:sp>
        <p:nvSpPr>
          <p:cNvPr id="3" name="Content Placeholder 2"/>
          <p:cNvSpPr>
            <a:spLocks noGrp="1"/>
          </p:cNvSpPr>
          <p:nvPr>
            <p:ph sz="quarter" idx="1"/>
          </p:nvPr>
        </p:nvSpPr>
        <p:spPr>
          <a:xfrm>
            <a:off x="251520" y="1600200"/>
            <a:ext cx="3024336" cy="4873752"/>
          </a:xfrm>
        </p:spPr>
        <p:txBody>
          <a:bodyPr>
            <a:normAutofit/>
          </a:bodyPr>
          <a:lstStyle/>
          <a:p>
            <a:r>
              <a:rPr lang="en-CA"/>
              <a:t>Each cycle consists of four steps.</a:t>
            </a:r>
          </a:p>
          <a:p>
            <a:pPr marL="627063" lvl="1" indent="-261938">
              <a:buFont typeface="+mj-lt"/>
              <a:buAutoNum type="arabicPeriod" startAt="4"/>
            </a:pPr>
            <a:r>
              <a:rPr lang="en-CA"/>
              <a:t>Add </a:t>
            </a:r>
            <a:r>
              <a:rPr lang="en-CA" err="1"/>
              <a:t>subkey</a:t>
            </a:r>
            <a:r>
              <a:rPr lang="en-CA"/>
              <a:t>: A portion of the key unique to this cycle is </a:t>
            </a:r>
            <a:r>
              <a:rPr lang="en-CA" err="1"/>
              <a:t>XORed</a:t>
            </a:r>
            <a:r>
              <a:rPr lang="en-CA"/>
              <a:t> with the cycle result. (confusion and incorporating the key)</a:t>
            </a:r>
          </a:p>
        </p:txBody>
      </p:sp>
      <p:sp>
        <p:nvSpPr>
          <p:cNvPr id="4" name="Slide Number Placeholder 3"/>
          <p:cNvSpPr>
            <a:spLocks noGrp="1"/>
          </p:cNvSpPr>
          <p:nvPr>
            <p:ph type="sldNum" sz="quarter" idx="15"/>
          </p:nvPr>
        </p:nvSpPr>
        <p:spPr/>
        <p:txBody>
          <a:bodyPr/>
          <a:lstStyle/>
          <a:p>
            <a:fld id="{3AAB7785-396F-4915-8DFC-F7434CCA128E}" type="slidenum">
              <a:rPr lang="en-CA" smtClean="0"/>
              <a:t>69</a:t>
            </a:fld>
            <a:endParaRPr lang="en-CA"/>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88640"/>
            <a:ext cx="4752528" cy="65427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8000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p:txBody>
          <a:bodyPr>
            <a:normAutofit/>
          </a:bodyPr>
          <a:lstStyle/>
          <a:p>
            <a:r>
              <a:rPr lang="en-CA"/>
              <a:t>If encryption and decryption keys come in pairs, </a:t>
            </a:r>
            <a:r>
              <a:rPr lang="en-CA" b="1"/>
              <a:t>Asymmetric Encryption</a:t>
            </a:r>
            <a:r>
              <a:rPr lang="en-CA"/>
              <a:t>, then a decryption key, </a:t>
            </a:r>
            <a:r>
              <a:rPr lang="en-CA" sz="2000" i="1"/>
              <a:t>K</a:t>
            </a:r>
            <a:r>
              <a:rPr lang="en-CA" sz="2000" i="1" baseline="-25000"/>
              <a:t>D </a:t>
            </a:r>
            <a:r>
              <a:rPr lang="en-CA"/>
              <a:t>, inverts the encryption of key </a:t>
            </a:r>
            <a:r>
              <a:rPr lang="en-CA" sz="2000" i="1"/>
              <a:t>K</a:t>
            </a:r>
            <a:r>
              <a:rPr lang="en-CA" sz="2000" i="1" baseline="-25000"/>
              <a:t>E</a:t>
            </a:r>
            <a:endParaRPr lang="en-CA"/>
          </a:p>
          <a:p>
            <a:pPr marL="0" indent="0" algn="ctr">
              <a:buNone/>
            </a:pPr>
            <a:r>
              <a:rPr lang="en-CA" i="1"/>
              <a:t>P </a:t>
            </a:r>
            <a:r>
              <a:rPr lang="en-CA"/>
              <a:t>= </a:t>
            </a:r>
            <a:r>
              <a:rPr lang="en-CA" i="1"/>
              <a:t>D </a:t>
            </a:r>
            <a:r>
              <a:rPr lang="en-CA"/>
              <a:t>( </a:t>
            </a:r>
            <a:r>
              <a:rPr lang="en-CA" i="1"/>
              <a:t>K</a:t>
            </a:r>
            <a:r>
              <a:rPr lang="en-CA" i="1" baseline="-25000"/>
              <a:t>D</a:t>
            </a:r>
            <a:r>
              <a:rPr lang="en-CA" i="1"/>
              <a:t> , E </a:t>
            </a:r>
            <a:r>
              <a:rPr lang="en-CA"/>
              <a:t>( </a:t>
            </a:r>
            <a:r>
              <a:rPr lang="en-CA" i="1"/>
              <a:t>K</a:t>
            </a:r>
            <a:r>
              <a:rPr lang="en-CA" i="1" baseline="-25000"/>
              <a:t>E</a:t>
            </a:r>
            <a:r>
              <a:rPr lang="en-CA" i="1"/>
              <a:t> , P </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7</a:t>
            </a:fld>
            <a:endParaRPr lang="en-CA"/>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355427"/>
            <a:ext cx="7103075" cy="216180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764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CA"/>
              <a:t>Comparison of DES and AES</a:t>
            </a:r>
          </a:p>
        </p:txBody>
      </p:sp>
      <p:sp>
        <p:nvSpPr>
          <p:cNvPr id="3" name="Content Placeholder 2"/>
          <p:cNvSpPr>
            <a:spLocks noGrp="1"/>
          </p:cNvSpPr>
          <p:nvPr>
            <p:ph sz="quarter" idx="1"/>
          </p:nvPr>
        </p:nvSpPr>
        <p:spPr/>
        <p:txBody>
          <a:bodyPr/>
          <a:lstStyle/>
          <a:p>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70</a:t>
            </a:fld>
            <a:endParaRPr lang="en-CA"/>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962160"/>
            <a:ext cx="6120680" cy="58512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814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Mathematics</a:t>
            </a:r>
          </a:p>
        </p:txBody>
      </p:sp>
      <p:sp>
        <p:nvSpPr>
          <p:cNvPr id="3" name="Content Placeholder 2"/>
          <p:cNvSpPr>
            <a:spLocks noGrp="1"/>
          </p:cNvSpPr>
          <p:nvPr>
            <p:ph sz="quarter" idx="1"/>
          </p:nvPr>
        </p:nvSpPr>
        <p:spPr/>
        <p:txBody>
          <a:bodyPr>
            <a:noAutofit/>
          </a:bodyPr>
          <a:lstStyle/>
          <a:p>
            <a:r>
              <a:rPr lang="en-CA" sz="1800"/>
              <a:t>Greatest Common Divisor (GCD)</a:t>
            </a:r>
          </a:p>
          <a:p>
            <a:pPr lvl="1"/>
            <a:r>
              <a:rPr lang="en-CA" sz="1600"/>
              <a:t>GCD of two integers, is the largest positive integer that divides the numbers without a remainder</a:t>
            </a:r>
          </a:p>
          <a:p>
            <a:r>
              <a:rPr lang="en-CA" sz="1800"/>
              <a:t>Euclidean Algorithm</a:t>
            </a:r>
          </a:p>
          <a:p>
            <a:pPr marL="1787525" indent="0">
              <a:buNone/>
            </a:pPr>
            <a:r>
              <a:rPr lang="en-US" sz="1100">
                <a:latin typeface="PT Mono"/>
                <a:cs typeface="PT Mono"/>
              </a:rPr>
              <a:t>(define (</a:t>
            </a:r>
            <a:r>
              <a:rPr lang="en-US" sz="1100" err="1">
                <a:latin typeface="PT Mono"/>
                <a:cs typeface="PT Mono"/>
              </a:rPr>
              <a:t>gcd</a:t>
            </a:r>
            <a:r>
              <a:rPr lang="en-US" sz="1100">
                <a:latin typeface="PT Mono"/>
                <a:cs typeface="PT Mono"/>
              </a:rPr>
              <a:t> a b)</a:t>
            </a:r>
          </a:p>
          <a:p>
            <a:pPr marL="1787525" indent="0">
              <a:buNone/>
            </a:pPr>
            <a:r>
              <a:rPr lang="en-US" sz="1100">
                <a:latin typeface="PT Mono"/>
                <a:cs typeface="PT Mono"/>
              </a:rPr>
              <a:t>  (if (= b 0)</a:t>
            </a:r>
          </a:p>
          <a:p>
            <a:pPr marL="1787525" indent="0">
              <a:buNone/>
            </a:pPr>
            <a:r>
              <a:rPr lang="en-US" sz="1100">
                <a:latin typeface="PT Mono"/>
                <a:cs typeface="PT Mono"/>
              </a:rPr>
              <a:t>      a</a:t>
            </a:r>
          </a:p>
          <a:p>
            <a:pPr marL="1787525" indent="0">
              <a:buNone/>
            </a:pPr>
            <a:r>
              <a:rPr lang="en-US" sz="1100">
                <a:latin typeface="PT Mono"/>
                <a:cs typeface="PT Mono"/>
              </a:rPr>
              <a:t>      (</a:t>
            </a:r>
            <a:r>
              <a:rPr lang="en-US" sz="1100" err="1">
                <a:latin typeface="PT Mono"/>
                <a:cs typeface="PT Mono"/>
              </a:rPr>
              <a:t>gcd</a:t>
            </a:r>
            <a:r>
              <a:rPr lang="en-US" sz="1100">
                <a:latin typeface="PT Mono"/>
                <a:cs typeface="PT Mono"/>
              </a:rPr>
              <a:t> b (remainder a b))))</a:t>
            </a:r>
            <a:endParaRPr lang="en-CA" sz="1100">
              <a:latin typeface="PT Mono"/>
              <a:cs typeface="PT Mono"/>
            </a:endParaRPr>
          </a:p>
          <a:p>
            <a:r>
              <a:rPr lang="en-CA" sz="1800"/>
              <a:t>Modular Arithmetic</a:t>
            </a:r>
          </a:p>
          <a:p>
            <a:r>
              <a:rPr lang="en-CA" sz="1800"/>
              <a:t>Computing Inverses</a:t>
            </a:r>
          </a:p>
          <a:p>
            <a:pPr lvl="1"/>
            <a:r>
              <a:rPr lang="en-CA" sz="1800"/>
              <a:t>For any prime </a:t>
            </a:r>
            <a:r>
              <a:rPr lang="en-CA" sz="1800" i="1"/>
              <a:t>p</a:t>
            </a:r>
            <a:r>
              <a:rPr lang="en-CA" sz="1800"/>
              <a:t> and any element </a:t>
            </a:r>
            <a:r>
              <a:rPr lang="en-CA" sz="1800" i="1"/>
              <a:t>a </a:t>
            </a:r>
            <a:r>
              <a:rPr lang="en-CA" sz="1800"/>
              <a:t>&lt; </a:t>
            </a:r>
            <a:r>
              <a:rPr lang="en-CA" sz="1800" i="1"/>
              <a:t>p , the inverse of a </a:t>
            </a:r>
            <a:r>
              <a:rPr lang="en-CA" sz="1800"/>
              <a:t>is an element </a:t>
            </a:r>
            <a:r>
              <a:rPr lang="en-CA" sz="1800" i="1"/>
              <a:t>x </a:t>
            </a:r>
            <a:r>
              <a:rPr lang="en-CA" sz="1800"/>
              <a:t>such that:</a:t>
            </a:r>
          </a:p>
          <a:p>
            <a:pPr marL="0" indent="0" algn="ctr">
              <a:buNone/>
            </a:pPr>
            <a:r>
              <a:rPr lang="en-CA" sz="1800" i="1" err="1"/>
              <a:t>ax</a:t>
            </a:r>
            <a:r>
              <a:rPr lang="en-CA" sz="1800"/>
              <a:t> mod </a:t>
            </a:r>
            <a:r>
              <a:rPr lang="en-CA" sz="1800" i="1"/>
              <a:t>p</a:t>
            </a:r>
            <a:r>
              <a:rPr lang="en-CA" sz="1800"/>
              <a:t> = </a:t>
            </a:r>
            <a:r>
              <a:rPr lang="en-CA" sz="1800" i="1"/>
              <a:t>1</a:t>
            </a:r>
            <a:endParaRPr lang="en-CA" sz="1800"/>
          </a:p>
          <a:p>
            <a:r>
              <a:rPr lang="en-CA" sz="1800"/>
              <a:t>Fermat’s Theorem</a:t>
            </a:r>
          </a:p>
          <a:p>
            <a:pPr lvl="1"/>
            <a:r>
              <a:rPr lang="en-CA" sz="1800"/>
              <a:t>For any prime </a:t>
            </a:r>
            <a:r>
              <a:rPr lang="en-CA" sz="1800" i="1"/>
              <a:t>p</a:t>
            </a:r>
            <a:r>
              <a:rPr lang="en-CA" sz="1800"/>
              <a:t> and any element </a:t>
            </a:r>
            <a:r>
              <a:rPr lang="en-CA" sz="1800" i="1"/>
              <a:t>a </a:t>
            </a:r>
            <a:r>
              <a:rPr lang="en-CA" sz="1800"/>
              <a:t>&lt; </a:t>
            </a:r>
            <a:r>
              <a:rPr lang="en-CA" sz="1800" i="1"/>
              <a:t>p </a:t>
            </a:r>
            <a:r>
              <a:rPr lang="en-CA" sz="1800"/>
              <a:t>:</a:t>
            </a:r>
          </a:p>
          <a:p>
            <a:pPr marL="0" indent="0" algn="ctr">
              <a:buNone/>
            </a:pPr>
            <a:r>
              <a:rPr lang="en-CA" sz="1800" i="1"/>
              <a:t>a </a:t>
            </a:r>
            <a:r>
              <a:rPr lang="en-CA" sz="1800" i="1" baseline="30000"/>
              <a:t>p-1</a:t>
            </a:r>
            <a:r>
              <a:rPr lang="en-CA" sz="1800"/>
              <a:t> mod </a:t>
            </a:r>
            <a:r>
              <a:rPr lang="en-CA" sz="1800" i="1"/>
              <a:t>p</a:t>
            </a:r>
            <a:r>
              <a:rPr lang="en-CA" sz="1800"/>
              <a:t> = </a:t>
            </a:r>
            <a:r>
              <a:rPr lang="en-CA" sz="1800" i="1"/>
              <a:t>1</a:t>
            </a:r>
            <a:r>
              <a:rPr lang="en-CA" sz="1800"/>
              <a:t> </a:t>
            </a:r>
          </a:p>
        </p:txBody>
      </p:sp>
      <p:sp>
        <p:nvSpPr>
          <p:cNvPr id="4" name="Slide Number Placeholder 3"/>
          <p:cNvSpPr>
            <a:spLocks noGrp="1"/>
          </p:cNvSpPr>
          <p:nvPr>
            <p:ph type="sldNum" sz="quarter" idx="15"/>
          </p:nvPr>
        </p:nvSpPr>
        <p:spPr/>
        <p:txBody>
          <a:bodyPr/>
          <a:lstStyle/>
          <a:p>
            <a:fld id="{3AAB7785-396F-4915-8DFC-F7434CCA128E}" type="slidenum">
              <a:rPr lang="en-CA" smtClean="0"/>
              <a:t>71</a:t>
            </a:fld>
            <a:endParaRPr lang="en-CA"/>
          </a:p>
        </p:txBody>
      </p:sp>
    </p:spTree>
    <p:extLst>
      <p:ext uri="{BB962C8B-B14F-4D97-AF65-F5344CB8AC3E}">
        <p14:creationId xmlns:p14="http://schemas.microsoft.com/office/powerpoint/2010/main" val="14691007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Public Key Encryption Systems</a:t>
            </a:r>
          </a:p>
        </p:txBody>
      </p:sp>
      <p:sp>
        <p:nvSpPr>
          <p:cNvPr id="3" name="Content Placeholder 2"/>
          <p:cNvSpPr>
            <a:spLocks noGrp="1"/>
          </p:cNvSpPr>
          <p:nvPr>
            <p:ph sz="quarter" idx="1"/>
          </p:nvPr>
        </p:nvSpPr>
        <p:spPr/>
        <p:txBody>
          <a:bodyPr>
            <a:normAutofit fontScale="92500"/>
          </a:bodyPr>
          <a:lstStyle/>
          <a:p>
            <a:r>
              <a:rPr lang="en-CA"/>
              <a:t>Characteristics</a:t>
            </a:r>
          </a:p>
          <a:p>
            <a:pPr lvl="1"/>
            <a:r>
              <a:rPr lang="en-CA"/>
              <a:t>Each user has two keys: a public key and a private key. </a:t>
            </a:r>
          </a:p>
          <a:p>
            <a:pPr lvl="1"/>
            <a:r>
              <a:rPr lang="en-CA"/>
              <a:t>The user may publish the public key freely. </a:t>
            </a:r>
          </a:p>
          <a:p>
            <a:pPr lvl="1"/>
            <a:r>
              <a:rPr lang="en-CA"/>
              <a:t>Let </a:t>
            </a:r>
            <a:r>
              <a:rPr lang="en-CA" i="1" err="1"/>
              <a:t>k</a:t>
            </a:r>
            <a:r>
              <a:rPr lang="en-CA" i="1" baseline="-25000" err="1"/>
              <a:t>priv</a:t>
            </a:r>
            <a:r>
              <a:rPr lang="en-CA" i="1" baseline="-25000"/>
              <a:t> </a:t>
            </a:r>
            <a:r>
              <a:rPr lang="en-CA"/>
              <a:t>be a user’s private key, and let </a:t>
            </a:r>
            <a:r>
              <a:rPr lang="en-CA" i="1" err="1"/>
              <a:t>k</a:t>
            </a:r>
            <a:r>
              <a:rPr lang="en-CA" i="1" baseline="-25000" err="1"/>
              <a:t>pub</a:t>
            </a:r>
            <a:r>
              <a:rPr lang="en-CA"/>
              <a:t> be the corresponding public key. Then,</a:t>
            </a:r>
          </a:p>
          <a:p>
            <a:pPr marL="365760" lvl="1" indent="0" algn="ctr">
              <a:buNone/>
            </a:pPr>
            <a:r>
              <a:rPr lang="en-CA" i="1"/>
              <a:t>p</a:t>
            </a:r>
            <a:r>
              <a:rPr lang="en-CA"/>
              <a:t>=</a:t>
            </a:r>
            <a:r>
              <a:rPr lang="en-CA" i="1"/>
              <a:t>D</a:t>
            </a:r>
            <a:r>
              <a:rPr lang="en-CA"/>
              <a:t>(</a:t>
            </a:r>
            <a:r>
              <a:rPr lang="en-CA" i="1" err="1"/>
              <a:t>k</a:t>
            </a:r>
            <a:r>
              <a:rPr lang="en-CA" i="1" baseline="-25000" err="1"/>
              <a:t>priv</a:t>
            </a:r>
            <a:r>
              <a:rPr lang="en-CA"/>
              <a:t> ,</a:t>
            </a:r>
            <a:r>
              <a:rPr lang="en-CA" i="1"/>
              <a:t>E</a:t>
            </a:r>
            <a:r>
              <a:rPr lang="en-CA"/>
              <a:t>(</a:t>
            </a:r>
            <a:r>
              <a:rPr lang="en-CA" i="1" err="1"/>
              <a:t>k</a:t>
            </a:r>
            <a:r>
              <a:rPr lang="en-CA" i="1" baseline="-25000" err="1"/>
              <a:t>pub</a:t>
            </a:r>
            <a:r>
              <a:rPr lang="en-CA"/>
              <a:t> ,</a:t>
            </a:r>
            <a:r>
              <a:rPr lang="en-CA" i="1"/>
              <a:t>p</a:t>
            </a:r>
            <a:r>
              <a:rPr lang="en-CA"/>
              <a:t>))</a:t>
            </a:r>
          </a:p>
          <a:p>
            <a:pPr marL="365760" lvl="1" indent="0">
              <a:buNone/>
            </a:pPr>
            <a:r>
              <a:rPr lang="en-CA"/>
              <a:t>	i.e. a user can decode with a private key what someone else 	has encrypted with the corresponding public key. </a:t>
            </a:r>
          </a:p>
          <a:p>
            <a:pPr lvl="1"/>
            <a:r>
              <a:rPr lang="en-CA"/>
              <a:t>Furthermore, with the second public key encryption algorithm,</a:t>
            </a:r>
          </a:p>
          <a:p>
            <a:pPr marL="365760" lvl="1" indent="0" algn="ctr">
              <a:buNone/>
            </a:pPr>
            <a:r>
              <a:rPr lang="en-CA" i="1"/>
              <a:t>p</a:t>
            </a:r>
            <a:r>
              <a:rPr lang="en-CA"/>
              <a:t>=</a:t>
            </a:r>
            <a:r>
              <a:rPr lang="en-CA" i="1"/>
              <a:t>D</a:t>
            </a:r>
            <a:r>
              <a:rPr lang="en-CA"/>
              <a:t>(</a:t>
            </a:r>
            <a:r>
              <a:rPr lang="en-CA" i="1" err="1"/>
              <a:t>k</a:t>
            </a:r>
            <a:r>
              <a:rPr lang="en-CA" i="1" baseline="-25000" err="1"/>
              <a:t>pub</a:t>
            </a:r>
            <a:r>
              <a:rPr lang="en-CA"/>
              <a:t> ,</a:t>
            </a:r>
            <a:r>
              <a:rPr lang="en-CA" i="1"/>
              <a:t>E</a:t>
            </a:r>
            <a:r>
              <a:rPr lang="en-CA"/>
              <a:t>(</a:t>
            </a:r>
            <a:r>
              <a:rPr lang="en-CA" i="1" err="1"/>
              <a:t>k</a:t>
            </a:r>
            <a:r>
              <a:rPr lang="en-CA" i="1" baseline="-25000" err="1"/>
              <a:t>priv</a:t>
            </a:r>
            <a:r>
              <a:rPr lang="en-CA"/>
              <a:t> ,</a:t>
            </a:r>
            <a:r>
              <a:rPr lang="en-CA" i="1"/>
              <a:t>p</a:t>
            </a:r>
            <a:r>
              <a:rPr lang="en-CA"/>
              <a:t>))</a:t>
            </a:r>
          </a:p>
          <a:p>
            <a:pPr marL="365760" lvl="1" indent="0">
              <a:buNone/>
            </a:pPr>
            <a:r>
              <a:rPr lang="en-CA"/>
              <a:t>	i.e. a user can encrypt a message with a private key and the message can be revealed only with the corresponding public key (digital signature).</a:t>
            </a:r>
          </a:p>
        </p:txBody>
      </p:sp>
      <p:sp>
        <p:nvSpPr>
          <p:cNvPr id="4" name="Slide Number Placeholder 3"/>
          <p:cNvSpPr>
            <a:spLocks noGrp="1"/>
          </p:cNvSpPr>
          <p:nvPr>
            <p:ph type="sldNum" sz="quarter" idx="15"/>
          </p:nvPr>
        </p:nvSpPr>
        <p:spPr/>
        <p:txBody>
          <a:bodyPr/>
          <a:lstStyle/>
          <a:p>
            <a:fld id="{3AAB7785-396F-4915-8DFC-F7434CCA128E}" type="slidenum">
              <a:rPr lang="en-CA" smtClean="0"/>
              <a:t>72</a:t>
            </a:fld>
            <a:endParaRPr lang="en-CA"/>
          </a:p>
        </p:txBody>
      </p:sp>
    </p:spTree>
    <p:extLst>
      <p:ext uri="{BB962C8B-B14F-4D97-AF65-F5344CB8AC3E}">
        <p14:creationId xmlns:p14="http://schemas.microsoft.com/office/powerpoint/2010/main" val="1216668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a:t>
            </a:r>
          </a:p>
        </p:txBody>
      </p:sp>
      <p:sp>
        <p:nvSpPr>
          <p:cNvPr id="3" name="Content Placeholder 2"/>
          <p:cNvSpPr>
            <a:spLocks noGrp="1"/>
          </p:cNvSpPr>
          <p:nvPr>
            <p:ph sz="quarter" idx="1"/>
          </p:nvPr>
        </p:nvSpPr>
        <p:spPr/>
        <p:txBody>
          <a:bodyPr>
            <a:normAutofit/>
          </a:bodyPr>
          <a:lstStyle/>
          <a:p>
            <a:r>
              <a:rPr lang="en-CA" sz="2000"/>
              <a:t>Encode a binary message as a solution to a knapsack problem, </a:t>
            </a:r>
            <a:r>
              <a:rPr lang="en-CA" sz="2000" b="1"/>
              <a:t>reducing the ciphertext to the target sum obtained by adding terms corresponding to 1s in the plaintext</a:t>
            </a:r>
            <a:r>
              <a:rPr lang="en-CA" sz="2000"/>
              <a:t>.</a:t>
            </a:r>
          </a:p>
          <a:p>
            <a:r>
              <a:rPr lang="en-CA" sz="2000"/>
              <a:t>The knapsack problem is NP-complete, implying that to solve it probably requires </a:t>
            </a:r>
            <a:r>
              <a:rPr lang="en-CA" sz="2000" b="1"/>
              <a:t>time exponential in the size of the problem</a:t>
            </a:r>
            <a:r>
              <a:rPr lang="en-CA" sz="2000"/>
              <a:t>—in this case, the number of integers.</a:t>
            </a:r>
          </a:p>
        </p:txBody>
      </p:sp>
      <p:sp>
        <p:nvSpPr>
          <p:cNvPr id="4" name="Slide Number Placeholder 3"/>
          <p:cNvSpPr>
            <a:spLocks noGrp="1"/>
          </p:cNvSpPr>
          <p:nvPr>
            <p:ph type="sldNum" sz="quarter" idx="15"/>
          </p:nvPr>
        </p:nvSpPr>
        <p:spPr/>
        <p:txBody>
          <a:bodyPr/>
          <a:lstStyle/>
          <a:p>
            <a:fld id="{3AAB7785-396F-4915-8DFC-F7434CCA128E}" type="slidenum">
              <a:rPr lang="en-CA" smtClean="0"/>
              <a:t>73</a:t>
            </a:fld>
            <a:endParaRPr lang="en-CA"/>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933056"/>
            <a:ext cx="4539016" cy="28083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47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p:txBody>
          <a:bodyPr/>
          <a:lstStyle/>
          <a:p>
            <a:r>
              <a:rPr lang="en-CA"/>
              <a:t>The algorithm begins with a knapsack set, each of whose elements is larger than the sum of all previous elements.</a:t>
            </a:r>
          </a:p>
          <a:p>
            <a:r>
              <a:rPr lang="en-CA"/>
              <a:t>General Knapsacks: </a:t>
            </a:r>
          </a:p>
          <a:p>
            <a:pPr lvl="1"/>
            <a:r>
              <a:rPr lang="en-CA"/>
              <a:t>Examines a sequence </a:t>
            </a:r>
            <a:r>
              <a:rPr lang="en-CA" i="1"/>
              <a:t>a</a:t>
            </a:r>
            <a:r>
              <a:rPr lang="en-CA" i="1" baseline="-25000"/>
              <a:t>1</a:t>
            </a:r>
            <a:r>
              <a:rPr lang="en-CA"/>
              <a:t>, </a:t>
            </a:r>
            <a:r>
              <a:rPr lang="en-CA" i="1"/>
              <a:t>a</a:t>
            </a:r>
            <a:r>
              <a:rPr lang="en-CA" i="1" baseline="-25000"/>
              <a:t>2</a:t>
            </a:r>
            <a:r>
              <a:rPr lang="en-CA"/>
              <a:t>, …, </a:t>
            </a:r>
            <a:r>
              <a:rPr lang="en-CA" i="1"/>
              <a:t>a</a:t>
            </a:r>
            <a:r>
              <a:rPr lang="en-CA" i="1" baseline="-25000"/>
              <a:t>n</a:t>
            </a:r>
            <a:r>
              <a:rPr lang="en-CA"/>
              <a:t> of integers and a target sum, </a:t>
            </a:r>
            <a:r>
              <a:rPr lang="en-CA" i="1"/>
              <a:t>T</a:t>
            </a:r>
            <a:r>
              <a:rPr lang="en-CA"/>
              <a:t>. The problem is to find a vector of </a:t>
            </a:r>
            <a:r>
              <a:rPr lang="en-CA" i="1"/>
              <a:t>0</a:t>
            </a:r>
            <a:r>
              <a:rPr lang="en-CA"/>
              <a:t>s and </a:t>
            </a:r>
            <a:r>
              <a:rPr lang="en-CA" i="1"/>
              <a:t>1</a:t>
            </a:r>
            <a:r>
              <a:rPr lang="en-CA"/>
              <a:t>s such that the sum of the integers associated with </a:t>
            </a:r>
            <a:r>
              <a:rPr lang="en-CA" i="1"/>
              <a:t>1</a:t>
            </a:r>
            <a:r>
              <a:rPr lang="en-CA"/>
              <a:t>s equals </a:t>
            </a:r>
            <a:r>
              <a:rPr lang="en-CA" i="1"/>
              <a:t>T</a:t>
            </a:r>
            <a:r>
              <a:rPr lang="en-CA"/>
              <a:t>. That is, given </a:t>
            </a:r>
            <a:r>
              <a:rPr lang="en-CA" i="1"/>
              <a:t>S</a:t>
            </a:r>
            <a:r>
              <a:rPr lang="en-CA"/>
              <a:t> = [</a:t>
            </a:r>
            <a:r>
              <a:rPr lang="en-CA" i="1"/>
              <a:t>a</a:t>
            </a:r>
            <a:r>
              <a:rPr lang="en-CA" i="1" baseline="-25000"/>
              <a:t>1</a:t>
            </a:r>
            <a:r>
              <a:rPr lang="en-CA"/>
              <a:t>,</a:t>
            </a:r>
            <a:r>
              <a:rPr lang="en-CA" i="1"/>
              <a:t>a</a:t>
            </a:r>
            <a:r>
              <a:rPr lang="en-CA" i="1" baseline="-25000"/>
              <a:t>2</a:t>
            </a:r>
            <a:r>
              <a:rPr lang="en-CA"/>
              <a:t>, …, </a:t>
            </a:r>
            <a:r>
              <a:rPr lang="en-CA" i="1"/>
              <a:t>a</a:t>
            </a:r>
            <a:r>
              <a:rPr lang="en-CA" i="1" baseline="-25000"/>
              <a:t>n</a:t>
            </a:r>
            <a:r>
              <a:rPr lang="en-CA"/>
              <a:t>], and </a:t>
            </a:r>
            <a:r>
              <a:rPr lang="en-CA" i="1"/>
              <a:t>T</a:t>
            </a:r>
            <a:r>
              <a:rPr lang="en-CA"/>
              <a:t>, find a vector </a:t>
            </a:r>
            <a:r>
              <a:rPr lang="en-CA" i="1"/>
              <a:t>V</a:t>
            </a:r>
            <a:r>
              <a:rPr lang="en-CA"/>
              <a:t> of </a:t>
            </a:r>
            <a:r>
              <a:rPr lang="en-CA" i="1"/>
              <a:t>0</a:t>
            </a:r>
            <a:r>
              <a:rPr lang="en-CA"/>
              <a:t>s and </a:t>
            </a:r>
            <a:r>
              <a:rPr lang="en-CA" i="1"/>
              <a:t>1</a:t>
            </a:r>
            <a:r>
              <a:rPr lang="en-CA"/>
              <a:t>s such that</a:t>
            </a:r>
          </a:p>
          <a:p>
            <a:pPr marL="365760" lvl="1" indent="0">
              <a:buNone/>
            </a:pPr>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74</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4112734286"/>
              </p:ext>
            </p:extLst>
          </p:nvPr>
        </p:nvGraphicFramePr>
        <p:xfrm>
          <a:off x="3779912" y="5157192"/>
          <a:ext cx="1512168" cy="864096"/>
        </p:xfrm>
        <a:graphic>
          <a:graphicData uri="http://schemas.openxmlformats.org/presentationml/2006/ole">
            <mc:AlternateContent xmlns:mc="http://schemas.openxmlformats.org/markup-compatibility/2006">
              <mc:Choice xmlns:v="urn:schemas-microsoft-com:vml" Requires="v">
                <p:oleObj spid="_x0000_s2049" name="Equation" r:id="rId3" imgW="800100" imgH="457200" progId="Equation.3">
                  <p:embed/>
                </p:oleObj>
              </mc:Choice>
              <mc:Fallback>
                <p:oleObj name="Equation" r:id="rId3" imgW="800100" imgH="457200" progId="Equation.3">
                  <p:embed/>
                  <p:pic>
                    <p:nvPicPr>
                      <p:cNvPr id="5" name="Object 4"/>
                      <p:cNvPicPr/>
                      <p:nvPr/>
                    </p:nvPicPr>
                    <p:blipFill>
                      <a:blip r:embed="rId4"/>
                      <a:stretch>
                        <a:fillRect/>
                      </a:stretch>
                    </p:blipFill>
                    <p:spPr>
                      <a:xfrm>
                        <a:off x="3779912" y="5157192"/>
                        <a:ext cx="1512168" cy="864096"/>
                      </a:xfrm>
                      <a:prstGeom prst="rect">
                        <a:avLst/>
                      </a:prstGeom>
                    </p:spPr>
                  </p:pic>
                </p:oleObj>
              </mc:Fallback>
            </mc:AlternateContent>
          </a:graphicData>
        </a:graphic>
      </p:graphicFrame>
    </p:spTree>
    <p:extLst>
      <p:ext uri="{BB962C8B-B14F-4D97-AF65-F5344CB8AC3E}">
        <p14:creationId xmlns:p14="http://schemas.microsoft.com/office/powerpoint/2010/main" val="42483504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p:txBody>
          <a:bodyPr>
            <a:normAutofit fontScale="92500" lnSpcReduction="20000"/>
          </a:bodyPr>
          <a:lstStyle/>
          <a:p>
            <a:r>
              <a:rPr lang="en-CA"/>
              <a:t>Example: </a:t>
            </a:r>
          </a:p>
          <a:p>
            <a:pPr lvl="1"/>
            <a:r>
              <a:rPr lang="en-CA"/>
              <a:t>[17,38,73,4,11,1] and the target number 53. The problem is </a:t>
            </a:r>
          </a:p>
          <a:p>
            <a:pPr lvl="2"/>
            <a:r>
              <a:rPr lang="en-CA"/>
              <a:t>73 cannot be a term, so we can ignore it. </a:t>
            </a:r>
          </a:p>
          <a:p>
            <a:pPr lvl="2"/>
            <a:r>
              <a:rPr lang="en-CA"/>
              <a:t>Trying 17, the problem reduces to finding a sum for</a:t>
            </a:r>
          </a:p>
          <a:p>
            <a:pPr marL="731520" lvl="2" indent="0">
              <a:buNone/>
            </a:pPr>
            <a:r>
              <a:rPr lang="en-CA"/>
              <a:t>			(53 - 17 = 36)</a:t>
            </a:r>
          </a:p>
          <a:p>
            <a:pPr lvl="2"/>
            <a:r>
              <a:rPr lang="en-CA"/>
              <a:t>With a second target of 36, 38 cannot contribute, and 4 + 11 + 1 are not enough to make 36. </a:t>
            </a:r>
          </a:p>
          <a:p>
            <a:pPr lvl="2"/>
            <a:r>
              <a:rPr lang="en-CA"/>
              <a:t>We then conclude that 17 is not a term in the solution.</a:t>
            </a:r>
          </a:p>
          <a:p>
            <a:pPr lvl="2"/>
            <a:r>
              <a:rPr lang="en-CA"/>
              <a:t>If 38 is in the solution, then the problem reduces to the new target</a:t>
            </a:r>
          </a:p>
          <a:p>
            <a:pPr marL="731520" lvl="2" indent="0">
              <a:buNone/>
            </a:pPr>
            <a:r>
              <a:rPr lang="en-CA"/>
              <a:t>			(53 - 38 = 15)</a:t>
            </a:r>
          </a:p>
          <a:p>
            <a:pPr lvl="2"/>
            <a:r>
              <a:rPr lang="en-CA"/>
              <a:t>With this target, the remaining values show that 4 and 11 complete the solution, since 4 + 11 = 15.</a:t>
            </a:r>
          </a:p>
          <a:p>
            <a:pPr lvl="2"/>
            <a:r>
              <a:rPr lang="en-CA"/>
              <a:t>A solution is thus 38 + 4 + 11.</a:t>
            </a:r>
          </a:p>
          <a:p>
            <a:r>
              <a:rPr lang="en-CA"/>
              <a:t>With many integers, it would have been much more difficult to find a solution, especially if they were all of similar magnitude so that we could not dismiss any immediately.</a:t>
            </a:r>
          </a:p>
        </p:txBody>
      </p:sp>
      <p:sp>
        <p:nvSpPr>
          <p:cNvPr id="4" name="Slide Number Placeholder 3"/>
          <p:cNvSpPr>
            <a:spLocks noGrp="1"/>
          </p:cNvSpPr>
          <p:nvPr>
            <p:ph type="sldNum" sz="quarter" idx="15"/>
          </p:nvPr>
        </p:nvSpPr>
        <p:spPr/>
        <p:txBody>
          <a:bodyPr/>
          <a:lstStyle/>
          <a:p>
            <a:fld id="{3AAB7785-396F-4915-8DFC-F7434CCA128E}" type="slidenum">
              <a:rPr lang="en-CA" smtClean="0"/>
              <a:t>75</a:t>
            </a:fld>
            <a:endParaRPr lang="en-CA"/>
          </a:p>
        </p:txBody>
      </p:sp>
    </p:spTree>
    <p:extLst>
      <p:ext uri="{BB962C8B-B14F-4D97-AF65-F5344CB8AC3E}">
        <p14:creationId xmlns:p14="http://schemas.microsoft.com/office/powerpoint/2010/main" val="2285408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p:txBody>
          <a:bodyPr>
            <a:normAutofit/>
          </a:bodyPr>
          <a:lstStyle/>
          <a:p>
            <a:r>
              <a:rPr lang="en-CA" dirty="0"/>
              <a:t>Super-increasing Knapsacks</a:t>
            </a:r>
          </a:p>
          <a:p>
            <a:pPr lvl="1"/>
            <a:r>
              <a:rPr lang="en-CA" dirty="0"/>
              <a:t>An additional restriction on the problem</a:t>
            </a:r>
          </a:p>
          <a:p>
            <a:pPr lvl="2"/>
            <a:r>
              <a:rPr lang="en-CA" dirty="0"/>
              <a:t>The integers of </a:t>
            </a:r>
            <a:r>
              <a:rPr lang="en-CA" i="1" dirty="0"/>
              <a:t>S</a:t>
            </a:r>
            <a:r>
              <a:rPr lang="en-CA" dirty="0"/>
              <a:t> must form a super-increasing sequence, that is, one where each integer is greater than the sum of all preceding integers. Then, every integer </a:t>
            </a:r>
            <a:r>
              <a:rPr lang="en-CA" i="1" dirty="0" err="1"/>
              <a:t>a</a:t>
            </a:r>
            <a:r>
              <a:rPr lang="en-CA" i="1" baseline="-25000" dirty="0" err="1"/>
              <a:t>k</a:t>
            </a:r>
            <a:r>
              <a:rPr lang="en-CA" dirty="0"/>
              <a:t> would be of the form</a:t>
            </a:r>
          </a:p>
          <a:p>
            <a:pPr lvl="2"/>
            <a:endParaRPr lang="en-CA" dirty="0"/>
          </a:p>
          <a:p>
            <a:pPr marL="731520" lvl="2" indent="0">
              <a:buNone/>
            </a:pPr>
            <a:endParaRPr lang="en-CA" dirty="0"/>
          </a:p>
          <a:p>
            <a:pPr lvl="2"/>
            <a:endParaRPr lang="en-CA" dirty="0"/>
          </a:p>
          <a:p>
            <a:pPr lvl="2"/>
            <a:r>
              <a:rPr lang="en-CA" dirty="0"/>
              <a:t>In the previous example, [1,4,11,17,38,73] is a super-increasing sequence.</a:t>
            </a:r>
          </a:p>
          <a:p>
            <a:pPr lvl="2"/>
            <a:r>
              <a:rPr lang="en-CA" dirty="0"/>
              <a:t>The solution of a super-increasing knapsack (also called a </a:t>
            </a:r>
            <a:r>
              <a:rPr lang="en-CA" b="1" dirty="0"/>
              <a:t>simple knapsack</a:t>
            </a:r>
            <a:r>
              <a:rPr lang="en-CA" dirty="0"/>
              <a:t>) is easy to find.</a:t>
            </a:r>
          </a:p>
        </p:txBody>
      </p:sp>
      <p:sp>
        <p:nvSpPr>
          <p:cNvPr id="4" name="Slide Number Placeholder 3"/>
          <p:cNvSpPr>
            <a:spLocks noGrp="1"/>
          </p:cNvSpPr>
          <p:nvPr>
            <p:ph type="sldNum" sz="quarter" idx="15"/>
          </p:nvPr>
        </p:nvSpPr>
        <p:spPr/>
        <p:txBody>
          <a:bodyPr/>
          <a:lstStyle/>
          <a:p>
            <a:fld id="{3AAB7785-396F-4915-8DFC-F7434CCA128E}" type="slidenum">
              <a:rPr lang="en-CA" smtClean="0"/>
              <a:t>76</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2715921854"/>
              </p:ext>
            </p:extLst>
          </p:nvPr>
        </p:nvGraphicFramePr>
        <p:xfrm>
          <a:off x="3948113" y="3405188"/>
          <a:ext cx="1176337" cy="911225"/>
        </p:xfrm>
        <a:graphic>
          <a:graphicData uri="http://schemas.openxmlformats.org/presentationml/2006/ole">
            <mc:AlternateContent xmlns:mc="http://schemas.openxmlformats.org/markup-compatibility/2006">
              <mc:Choice xmlns:v="urn:schemas-microsoft-com:vml" Requires="v">
                <p:oleObj spid="_x0000_s3073" name="Equation" r:id="rId3" imgW="622300" imgH="482600" progId="Equation.3">
                  <p:embed/>
                </p:oleObj>
              </mc:Choice>
              <mc:Fallback>
                <p:oleObj name="Equation" r:id="rId3" imgW="622300" imgH="482600" progId="Equation.3">
                  <p:embed/>
                  <p:pic>
                    <p:nvPicPr>
                      <p:cNvPr id="5" name="Object 4"/>
                      <p:cNvPicPr/>
                      <p:nvPr/>
                    </p:nvPicPr>
                    <p:blipFill>
                      <a:blip r:embed="rId4"/>
                      <a:stretch>
                        <a:fillRect/>
                      </a:stretch>
                    </p:blipFill>
                    <p:spPr>
                      <a:xfrm>
                        <a:off x="3948113" y="3405188"/>
                        <a:ext cx="1176337" cy="911225"/>
                      </a:xfrm>
                      <a:prstGeom prst="rect">
                        <a:avLst/>
                      </a:prstGeom>
                    </p:spPr>
                  </p:pic>
                </p:oleObj>
              </mc:Fallback>
            </mc:AlternateContent>
          </a:graphicData>
        </a:graphic>
      </p:graphicFrame>
    </p:spTree>
    <p:extLst>
      <p:ext uri="{BB962C8B-B14F-4D97-AF65-F5344CB8AC3E}">
        <p14:creationId xmlns:p14="http://schemas.microsoft.com/office/powerpoint/2010/main" val="1517295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p:txBody>
          <a:bodyPr>
            <a:normAutofit/>
          </a:bodyPr>
          <a:lstStyle/>
          <a:p>
            <a:r>
              <a:rPr lang="en-CA"/>
              <a:t>Example</a:t>
            </a:r>
          </a:p>
        </p:txBody>
      </p:sp>
      <p:sp>
        <p:nvSpPr>
          <p:cNvPr id="4" name="Slide Number Placeholder 3"/>
          <p:cNvSpPr>
            <a:spLocks noGrp="1"/>
          </p:cNvSpPr>
          <p:nvPr>
            <p:ph type="sldNum" sz="quarter" idx="15"/>
          </p:nvPr>
        </p:nvSpPr>
        <p:spPr/>
        <p:txBody>
          <a:bodyPr/>
          <a:lstStyle/>
          <a:p>
            <a:fld id="{3AAB7785-396F-4915-8DFC-F7434CCA128E}" type="slidenum">
              <a:rPr lang="en-CA" smtClean="0"/>
              <a:t>77</a:t>
            </a:fld>
            <a:endParaRPr lang="en-CA"/>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751" y="2200274"/>
            <a:ext cx="6598499" cy="31009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56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a:xfrm>
            <a:off x="457200" y="1600200"/>
            <a:ext cx="7859216" cy="4873752"/>
          </a:xfrm>
        </p:spPr>
        <p:txBody>
          <a:bodyPr>
            <a:normAutofit/>
          </a:bodyPr>
          <a:lstStyle/>
          <a:p>
            <a:r>
              <a:rPr lang="en-CA" dirty="0"/>
              <a:t>The Knapsack Problem as a Public Key Cryptographic Algorithm</a:t>
            </a:r>
          </a:p>
          <a:p>
            <a:pPr lvl="1"/>
            <a:r>
              <a:rPr lang="en-CA" dirty="0"/>
              <a:t>The public key is the set of integers of a knapsack problem (a </a:t>
            </a:r>
            <a:r>
              <a:rPr lang="en-CA" b="1" dirty="0"/>
              <a:t>hard knapsack</a:t>
            </a:r>
            <a:r>
              <a:rPr lang="en-CA" dirty="0"/>
              <a:t>).</a:t>
            </a:r>
          </a:p>
          <a:p>
            <a:pPr lvl="1"/>
            <a:r>
              <a:rPr lang="en-CA" dirty="0"/>
              <a:t>The private key is a corresponding super-increasing knapsack (a </a:t>
            </a:r>
            <a:r>
              <a:rPr lang="en-CA" b="1" dirty="0"/>
              <a:t>simple knapsack</a:t>
            </a:r>
            <a:r>
              <a:rPr lang="en-CA" dirty="0"/>
              <a:t>).</a:t>
            </a:r>
          </a:p>
          <a:p>
            <a:pPr lvl="1"/>
            <a:r>
              <a:rPr lang="en-CA" dirty="0"/>
              <a:t>The contribution of Merkle and Hellman was the design of a technique for converting a super-increasing knapsack into a regular one. </a:t>
            </a:r>
          </a:p>
          <a:p>
            <a:pPr lvl="1"/>
            <a:r>
              <a:rPr lang="en-CA" dirty="0"/>
              <a:t>The trick is to change the numbers in a nonobvious but reversible way.</a:t>
            </a:r>
          </a:p>
          <a:p>
            <a:pPr lvl="1"/>
            <a:r>
              <a:rPr lang="en-CA" dirty="0"/>
              <a:t>We need a super-increasing knapsack that we can transform into a hard knapsack.</a:t>
            </a:r>
          </a:p>
        </p:txBody>
      </p:sp>
      <p:sp>
        <p:nvSpPr>
          <p:cNvPr id="4" name="Slide Number Placeholder 3"/>
          <p:cNvSpPr>
            <a:spLocks noGrp="1"/>
          </p:cNvSpPr>
          <p:nvPr>
            <p:ph type="sldNum" sz="quarter" idx="15"/>
          </p:nvPr>
        </p:nvSpPr>
        <p:spPr/>
        <p:txBody>
          <a:bodyPr/>
          <a:lstStyle/>
          <a:p>
            <a:fld id="{3AAB7785-396F-4915-8DFC-F7434CCA128E}" type="slidenum">
              <a:rPr lang="en-CA" smtClean="0"/>
              <a:t>78</a:t>
            </a:fld>
            <a:endParaRPr lang="en-CA"/>
          </a:p>
        </p:txBody>
      </p:sp>
    </p:spTree>
    <p:extLst>
      <p:ext uri="{BB962C8B-B14F-4D97-AF65-F5344CB8AC3E}">
        <p14:creationId xmlns:p14="http://schemas.microsoft.com/office/powerpoint/2010/main" val="8000647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a:xfrm>
            <a:off x="457200" y="1600200"/>
            <a:ext cx="7859216" cy="4873752"/>
          </a:xfrm>
        </p:spPr>
        <p:txBody>
          <a:bodyPr>
            <a:normAutofit fontScale="92500" lnSpcReduction="10000"/>
          </a:bodyPr>
          <a:lstStyle/>
          <a:p>
            <a:r>
              <a:rPr lang="en-CA" dirty="0"/>
              <a:t>After selecting a simple knapsack </a:t>
            </a:r>
            <a:r>
              <a:rPr lang="en-CA" i="1" dirty="0"/>
              <a:t>S = </a:t>
            </a:r>
            <a:r>
              <a:rPr lang="en-CA" dirty="0"/>
              <a:t>[</a:t>
            </a:r>
            <a:r>
              <a:rPr lang="en-CA" i="1" dirty="0"/>
              <a:t>s</a:t>
            </a:r>
            <a:r>
              <a:rPr lang="en-CA" i="1" baseline="-25000" dirty="0"/>
              <a:t>1</a:t>
            </a:r>
            <a:r>
              <a:rPr lang="en-CA" dirty="0"/>
              <a:t>,</a:t>
            </a:r>
            <a:r>
              <a:rPr lang="en-CA" i="1" dirty="0"/>
              <a:t> s</a:t>
            </a:r>
            <a:r>
              <a:rPr lang="en-CA" i="1" baseline="-25000" dirty="0"/>
              <a:t>2</a:t>
            </a:r>
            <a:r>
              <a:rPr lang="en-CA" dirty="0"/>
              <a:t>,…</a:t>
            </a:r>
            <a:r>
              <a:rPr lang="en-CA" i="1" dirty="0"/>
              <a:t>,</a:t>
            </a:r>
            <a:r>
              <a:rPr lang="en-CA" i="1" dirty="0" err="1"/>
              <a:t>s</a:t>
            </a:r>
            <a:r>
              <a:rPr lang="en-CA" i="1" baseline="-25000" dirty="0" err="1"/>
              <a:t>m</a:t>
            </a:r>
            <a:r>
              <a:rPr lang="en-CA" dirty="0"/>
              <a:t>], we choose a multiplier </a:t>
            </a:r>
            <a:r>
              <a:rPr lang="en-CA" i="1" dirty="0"/>
              <a:t>w</a:t>
            </a:r>
            <a:r>
              <a:rPr lang="en-CA" dirty="0"/>
              <a:t> and a modulus </a:t>
            </a:r>
            <a:r>
              <a:rPr lang="en-CA" i="1" dirty="0"/>
              <a:t>n</a:t>
            </a:r>
            <a:r>
              <a:rPr lang="en-CA" dirty="0"/>
              <a:t>.</a:t>
            </a:r>
          </a:p>
          <a:p>
            <a:r>
              <a:rPr lang="en-CA" dirty="0"/>
              <a:t>The modulus, </a:t>
            </a:r>
            <a:r>
              <a:rPr lang="en-CA" i="1" dirty="0"/>
              <a:t>n</a:t>
            </a:r>
            <a:r>
              <a:rPr lang="en-CA" dirty="0"/>
              <a:t>, should be a number greater than the sum of all </a:t>
            </a:r>
            <a:r>
              <a:rPr lang="en-CA" i="1" dirty="0" err="1"/>
              <a:t>s</a:t>
            </a:r>
            <a:r>
              <a:rPr lang="en-CA" i="1" baseline="-25000" dirty="0" err="1"/>
              <a:t>i</a:t>
            </a:r>
            <a:r>
              <a:rPr lang="en-CA" i="1" baseline="-25000" dirty="0"/>
              <a:t> </a:t>
            </a:r>
            <a:r>
              <a:rPr lang="en-CA" dirty="0"/>
              <a:t>.</a:t>
            </a:r>
          </a:p>
          <a:p>
            <a:r>
              <a:rPr lang="en-CA" dirty="0"/>
              <a:t>The multiplier, </a:t>
            </a:r>
            <a:r>
              <a:rPr lang="en-CA" i="1" dirty="0"/>
              <a:t>w</a:t>
            </a:r>
            <a:r>
              <a:rPr lang="en-CA" dirty="0"/>
              <a:t>, should have no common factors with the modulus </a:t>
            </a:r>
            <a:r>
              <a:rPr lang="en-CA" i="1" dirty="0"/>
              <a:t>n</a:t>
            </a:r>
            <a:r>
              <a:rPr lang="en-CA" dirty="0"/>
              <a:t>.</a:t>
            </a:r>
          </a:p>
          <a:p>
            <a:r>
              <a:rPr lang="en-CA" dirty="0"/>
              <a:t>One easy way to guarantee this property is to choose a modulus that is a prime number, since no number smaller than it will have any common factors with it.</a:t>
            </a:r>
          </a:p>
          <a:p>
            <a:r>
              <a:rPr lang="en-CA" dirty="0"/>
              <a:t>Finally, we replace every integer </a:t>
            </a:r>
            <a:r>
              <a:rPr lang="en-CA" i="1" dirty="0" err="1"/>
              <a:t>s</a:t>
            </a:r>
            <a:r>
              <a:rPr lang="en-CA" i="1" baseline="-25000" dirty="0" err="1"/>
              <a:t>i</a:t>
            </a:r>
            <a:r>
              <a:rPr lang="en-CA" dirty="0"/>
              <a:t> in the simple knapsack with the term</a:t>
            </a:r>
          </a:p>
          <a:p>
            <a:pPr marL="0" indent="0" algn="ctr">
              <a:buNone/>
            </a:pPr>
            <a:r>
              <a:rPr lang="en-CA" i="1" dirty="0"/>
              <a:t>h</a:t>
            </a:r>
            <a:r>
              <a:rPr lang="en-CA" i="1" baseline="-25000" dirty="0"/>
              <a:t>i</a:t>
            </a:r>
            <a:r>
              <a:rPr lang="en-CA" i="1" dirty="0"/>
              <a:t> </a:t>
            </a:r>
            <a:r>
              <a:rPr lang="en-CA" dirty="0"/>
              <a:t>= </a:t>
            </a:r>
            <a:r>
              <a:rPr lang="en-CA" i="1" dirty="0"/>
              <a:t>w * </a:t>
            </a:r>
            <a:r>
              <a:rPr lang="en-CA" i="1" dirty="0" err="1"/>
              <a:t>s</a:t>
            </a:r>
            <a:r>
              <a:rPr lang="en-CA" i="1" baseline="-25000" dirty="0" err="1"/>
              <a:t>i</a:t>
            </a:r>
            <a:r>
              <a:rPr lang="en-CA" i="1" dirty="0"/>
              <a:t> </a:t>
            </a:r>
            <a:r>
              <a:rPr lang="en-CA" dirty="0"/>
              <a:t>mod</a:t>
            </a:r>
            <a:r>
              <a:rPr lang="en-CA" i="1" dirty="0"/>
              <a:t> n</a:t>
            </a:r>
          </a:p>
          <a:p>
            <a:r>
              <a:rPr lang="en-CA" dirty="0"/>
              <a:t>Then, </a:t>
            </a:r>
            <a:r>
              <a:rPr lang="en-CA" i="1" dirty="0"/>
              <a:t>H </a:t>
            </a:r>
            <a:r>
              <a:rPr lang="en-CA" dirty="0"/>
              <a:t>= [</a:t>
            </a:r>
            <a:r>
              <a:rPr lang="en-CA" i="1" dirty="0"/>
              <a:t>h</a:t>
            </a:r>
            <a:r>
              <a:rPr lang="en-CA" i="1" baseline="-25000" dirty="0"/>
              <a:t>1</a:t>
            </a:r>
            <a:r>
              <a:rPr lang="en-CA" dirty="0"/>
              <a:t>,</a:t>
            </a:r>
            <a:r>
              <a:rPr lang="en-CA" i="1" dirty="0"/>
              <a:t> h</a:t>
            </a:r>
            <a:r>
              <a:rPr lang="en-CA" i="1" baseline="-25000" dirty="0"/>
              <a:t>2</a:t>
            </a:r>
            <a:r>
              <a:rPr lang="en-CA" dirty="0"/>
              <a:t>,…,</a:t>
            </a:r>
            <a:r>
              <a:rPr lang="en-CA" i="1" dirty="0"/>
              <a:t> h</a:t>
            </a:r>
            <a:r>
              <a:rPr lang="en-CA" i="1" baseline="-25000" dirty="0"/>
              <a:t>m</a:t>
            </a:r>
            <a:r>
              <a:rPr lang="en-CA" dirty="0"/>
              <a:t>]</a:t>
            </a:r>
            <a:r>
              <a:rPr lang="en-CA" i="1" dirty="0"/>
              <a:t> </a:t>
            </a:r>
            <a:r>
              <a:rPr lang="en-CA" dirty="0"/>
              <a:t>is a hard knapsack.</a:t>
            </a:r>
            <a:endParaRPr lang="en-CA" i="1" dirty="0"/>
          </a:p>
        </p:txBody>
      </p:sp>
      <p:sp>
        <p:nvSpPr>
          <p:cNvPr id="4" name="Slide Number Placeholder 3"/>
          <p:cNvSpPr>
            <a:spLocks noGrp="1"/>
          </p:cNvSpPr>
          <p:nvPr>
            <p:ph type="sldNum" sz="quarter" idx="15"/>
          </p:nvPr>
        </p:nvSpPr>
        <p:spPr/>
        <p:txBody>
          <a:bodyPr/>
          <a:lstStyle/>
          <a:p>
            <a:fld id="{3AAB7785-396F-4915-8DFC-F7434CCA128E}" type="slidenum">
              <a:rPr lang="en-CA" smtClean="0"/>
              <a:t>79</a:t>
            </a:fld>
            <a:endParaRPr lang="en-CA"/>
          </a:p>
        </p:txBody>
      </p:sp>
    </p:spTree>
    <p:extLst>
      <p:ext uri="{BB962C8B-B14F-4D97-AF65-F5344CB8AC3E}">
        <p14:creationId xmlns:p14="http://schemas.microsoft.com/office/powerpoint/2010/main" val="214243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p:txBody>
          <a:bodyPr>
            <a:normAutofit fontScale="92500"/>
          </a:bodyPr>
          <a:lstStyle/>
          <a:p>
            <a:r>
              <a:rPr lang="en-CA"/>
              <a:t>Cryptanalyst: a person who studies encryption and ciphertexts to figure out the corresponding plaintexts</a:t>
            </a:r>
          </a:p>
          <a:p>
            <a:pPr lvl="1"/>
            <a:r>
              <a:rPr lang="en-CA" b="1"/>
              <a:t>Break</a:t>
            </a:r>
            <a:r>
              <a:rPr lang="en-CA"/>
              <a:t> a single message</a:t>
            </a:r>
          </a:p>
          <a:p>
            <a:pPr lvl="1"/>
            <a:r>
              <a:rPr lang="en-CA"/>
              <a:t>Recognize </a:t>
            </a:r>
            <a:r>
              <a:rPr lang="en-CA" b="1"/>
              <a:t>patterns</a:t>
            </a:r>
            <a:r>
              <a:rPr lang="en-CA"/>
              <a:t> in ciphertexts, to be able to break subsequent ones by applying a decryption algorithm</a:t>
            </a:r>
          </a:p>
          <a:p>
            <a:pPr lvl="1"/>
            <a:r>
              <a:rPr lang="en-CA" b="1"/>
              <a:t>Infer</a:t>
            </a:r>
            <a:r>
              <a:rPr lang="en-CA"/>
              <a:t> some meaning without breaking the encryption</a:t>
            </a:r>
          </a:p>
          <a:p>
            <a:pPr lvl="2"/>
            <a:r>
              <a:rPr lang="en-CA"/>
              <a:t>Unusual frequency of communication</a:t>
            </a:r>
          </a:p>
          <a:p>
            <a:pPr lvl="2"/>
            <a:r>
              <a:rPr lang="en-CA"/>
              <a:t>Determining something by whether the communication was short or long</a:t>
            </a:r>
          </a:p>
          <a:p>
            <a:pPr lvl="1"/>
            <a:r>
              <a:rPr lang="en-CA" b="1"/>
              <a:t>Deduce</a:t>
            </a:r>
            <a:r>
              <a:rPr lang="en-CA"/>
              <a:t> the key, to break subsequent ciphers</a:t>
            </a:r>
          </a:p>
          <a:p>
            <a:pPr lvl="1"/>
            <a:r>
              <a:rPr lang="en-CA"/>
              <a:t>Find </a:t>
            </a:r>
            <a:r>
              <a:rPr lang="en-CA" b="1"/>
              <a:t>weaknesses</a:t>
            </a:r>
            <a:r>
              <a:rPr lang="en-CA"/>
              <a:t> in the </a:t>
            </a:r>
            <a:r>
              <a:rPr lang="en-CA" b="1"/>
              <a:t>implementation</a:t>
            </a:r>
            <a:r>
              <a:rPr lang="en-CA"/>
              <a:t> or environment of use of encryption</a:t>
            </a:r>
          </a:p>
          <a:p>
            <a:pPr lvl="1"/>
            <a:r>
              <a:rPr lang="en-CA"/>
              <a:t>Find general </a:t>
            </a:r>
            <a:r>
              <a:rPr lang="en-CA" b="1"/>
              <a:t>weaknesses</a:t>
            </a:r>
            <a:r>
              <a:rPr lang="en-CA"/>
              <a:t> in an encryption </a:t>
            </a:r>
            <a:r>
              <a:rPr lang="en-CA" b="1"/>
              <a:t>algorithm</a:t>
            </a:r>
            <a:r>
              <a:rPr lang="en-CA"/>
              <a:t>, without necessarily having intercepted any messages</a:t>
            </a:r>
          </a:p>
        </p:txBody>
      </p:sp>
      <p:sp>
        <p:nvSpPr>
          <p:cNvPr id="4" name="Slide Number Placeholder 3"/>
          <p:cNvSpPr>
            <a:spLocks noGrp="1"/>
          </p:cNvSpPr>
          <p:nvPr>
            <p:ph type="sldNum" sz="quarter" idx="15"/>
          </p:nvPr>
        </p:nvSpPr>
        <p:spPr/>
        <p:txBody>
          <a:bodyPr/>
          <a:lstStyle/>
          <a:p>
            <a:fld id="{3AAB7785-396F-4915-8DFC-F7434CCA128E}" type="slidenum">
              <a:rPr lang="en-CA" smtClean="0"/>
              <a:t>8</a:t>
            </a:fld>
            <a:endParaRPr lang="en-CA"/>
          </a:p>
        </p:txBody>
      </p:sp>
    </p:spTree>
    <p:extLst>
      <p:ext uri="{BB962C8B-B14F-4D97-AF65-F5344CB8AC3E}">
        <p14:creationId xmlns:p14="http://schemas.microsoft.com/office/powerpoint/2010/main" val="24991441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a:xfrm>
            <a:off x="457200" y="1600200"/>
            <a:ext cx="7859216" cy="4873752"/>
          </a:xfrm>
        </p:spPr>
        <p:txBody>
          <a:bodyPr>
            <a:normAutofit/>
          </a:bodyPr>
          <a:lstStyle/>
          <a:p>
            <a:r>
              <a:rPr lang="en-CA" sz="2800" dirty="0"/>
              <a:t>Example:</a:t>
            </a:r>
          </a:p>
          <a:p>
            <a:pPr lvl="1"/>
            <a:r>
              <a:rPr lang="en-CA" sz="2400" dirty="0"/>
              <a:t>A super-increasing knapsack </a:t>
            </a:r>
            <a:r>
              <a:rPr lang="en-CA" sz="2400" i="1" dirty="0"/>
              <a:t>S =</a:t>
            </a:r>
            <a:r>
              <a:rPr lang="en-CA" sz="2400" dirty="0"/>
              <a:t> [</a:t>
            </a:r>
            <a:r>
              <a:rPr lang="en-CA" sz="2400" i="1" dirty="0"/>
              <a:t>1, 2, 4, 9</a:t>
            </a:r>
            <a:r>
              <a:rPr lang="en-CA" sz="2400" dirty="0"/>
              <a:t>]</a:t>
            </a:r>
          </a:p>
          <a:p>
            <a:pPr lvl="1"/>
            <a:r>
              <a:rPr lang="en-CA" sz="2400" dirty="0"/>
              <a:t>Transform it by multiplying by </a:t>
            </a:r>
            <a:r>
              <a:rPr lang="en-CA" sz="2400" i="1" dirty="0"/>
              <a:t>w</a:t>
            </a:r>
            <a:r>
              <a:rPr lang="en-CA" sz="2400" dirty="0"/>
              <a:t> and reducing mod </a:t>
            </a:r>
            <a:r>
              <a:rPr lang="en-CA" sz="2400" i="1" dirty="0"/>
              <a:t>n</a:t>
            </a:r>
            <a:r>
              <a:rPr lang="en-CA" sz="2400" dirty="0"/>
              <a:t> where </a:t>
            </a:r>
          </a:p>
          <a:p>
            <a:pPr marL="365760" lvl="1" indent="0">
              <a:buNone/>
            </a:pPr>
            <a:r>
              <a:rPr lang="en-CA" sz="2400" dirty="0"/>
              <a:t>			</a:t>
            </a:r>
            <a:r>
              <a:rPr lang="en-CA" sz="2400" i="1" dirty="0"/>
              <a:t>w </a:t>
            </a:r>
            <a:r>
              <a:rPr lang="en-CA" sz="2400" dirty="0"/>
              <a:t>=</a:t>
            </a:r>
            <a:r>
              <a:rPr lang="en-CA" sz="2400" i="1" dirty="0"/>
              <a:t> 15 </a:t>
            </a:r>
            <a:r>
              <a:rPr lang="en-CA" sz="2400" dirty="0"/>
              <a:t>and </a:t>
            </a:r>
            <a:r>
              <a:rPr lang="en-CA" sz="2400" i="1" dirty="0"/>
              <a:t>n </a:t>
            </a:r>
            <a:r>
              <a:rPr lang="en-CA" sz="2400" dirty="0"/>
              <a:t>=</a:t>
            </a:r>
            <a:r>
              <a:rPr lang="en-CA" sz="2400" i="1" dirty="0"/>
              <a:t> 17</a:t>
            </a:r>
          </a:p>
          <a:p>
            <a:pPr marL="640080" lvl="2" indent="0">
              <a:buNone/>
            </a:pPr>
            <a:r>
              <a:rPr lang="en-CA" sz="2000" i="1" dirty="0"/>
              <a:t>1 * 15 </a:t>
            </a:r>
            <a:r>
              <a:rPr lang="en-CA" sz="2000" dirty="0"/>
              <a:t>=</a:t>
            </a:r>
            <a:r>
              <a:rPr lang="en-CA" sz="2000" i="1" dirty="0"/>
              <a:t> 15 </a:t>
            </a:r>
            <a:r>
              <a:rPr lang="en-CA" sz="2000" dirty="0"/>
              <a:t>mod</a:t>
            </a:r>
            <a:r>
              <a:rPr lang="en-CA" sz="2000" i="1" dirty="0"/>
              <a:t> 17 = 15</a:t>
            </a:r>
          </a:p>
          <a:p>
            <a:pPr marL="640080" lvl="2" indent="0">
              <a:buNone/>
            </a:pPr>
            <a:r>
              <a:rPr lang="en-CA" sz="2000" i="1" dirty="0"/>
              <a:t>2 * 15 </a:t>
            </a:r>
            <a:r>
              <a:rPr lang="en-CA" sz="2000" dirty="0"/>
              <a:t>=</a:t>
            </a:r>
            <a:r>
              <a:rPr lang="en-CA" sz="2000" i="1" dirty="0"/>
              <a:t> 30 </a:t>
            </a:r>
            <a:r>
              <a:rPr lang="en-CA" sz="2000" dirty="0"/>
              <a:t>mod</a:t>
            </a:r>
            <a:r>
              <a:rPr lang="en-CA" sz="2000" i="1" dirty="0"/>
              <a:t> 17 = 13</a:t>
            </a:r>
          </a:p>
          <a:p>
            <a:pPr marL="640080" lvl="2" indent="0">
              <a:buNone/>
            </a:pPr>
            <a:r>
              <a:rPr lang="en-CA" sz="2000" i="1" dirty="0"/>
              <a:t>4 * 15 </a:t>
            </a:r>
            <a:r>
              <a:rPr lang="en-CA" sz="2000" dirty="0"/>
              <a:t>=</a:t>
            </a:r>
            <a:r>
              <a:rPr lang="en-CA" sz="2000" i="1" dirty="0"/>
              <a:t> 60 </a:t>
            </a:r>
            <a:r>
              <a:rPr lang="en-CA" sz="2000" dirty="0"/>
              <a:t>mod</a:t>
            </a:r>
            <a:r>
              <a:rPr lang="en-CA" sz="2000" i="1" dirty="0"/>
              <a:t> 17 = 9</a:t>
            </a:r>
          </a:p>
          <a:p>
            <a:pPr marL="640080" lvl="2" indent="0">
              <a:buNone/>
            </a:pPr>
            <a:r>
              <a:rPr lang="en-CA" sz="2000" i="1" dirty="0"/>
              <a:t>9 * 15 </a:t>
            </a:r>
            <a:r>
              <a:rPr lang="en-CA" sz="2000" dirty="0"/>
              <a:t>=</a:t>
            </a:r>
            <a:r>
              <a:rPr lang="en-CA" sz="2000" i="1" dirty="0"/>
              <a:t> 135 </a:t>
            </a:r>
            <a:r>
              <a:rPr lang="en-CA" sz="2000" dirty="0"/>
              <a:t>mod</a:t>
            </a:r>
            <a:r>
              <a:rPr lang="en-CA" sz="2000" i="1" dirty="0"/>
              <a:t> 17 = 16</a:t>
            </a:r>
          </a:p>
          <a:p>
            <a:pPr lvl="1"/>
            <a:r>
              <a:rPr lang="en-CA" sz="2400" dirty="0"/>
              <a:t>The hard knapsack derived in this example is </a:t>
            </a:r>
          </a:p>
          <a:p>
            <a:pPr marL="365760" lvl="1" indent="0">
              <a:buNone/>
            </a:pPr>
            <a:r>
              <a:rPr lang="en-CA" sz="2400" dirty="0"/>
              <a:t>			</a:t>
            </a:r>
            <a:r>
              <a:rPr lang="en-CA" sz="2400" i="1" dirty="0"/>
              <a:t>H </a:t>
            </a:r>
            <a:r>
              <a:rPr lang="en-CA" sz="2400" dirty="0"/>
              <a:t>= [</a:t>
            </a:r>
            <a:r>
              <a:rPr lang="en-CA" sz="2400" i="1" dirty="0"/>
              <a:t>15</a:t>
            </a:r>
            <a:r>
              <a:rPr lang="en-CA" sz="2400" dirty="0"/>
              <a:t>, </a:t>
            </a:r>
            <a:r>
              <a:rPr lang="en-CA" sz="2400" i="1" dirty="0"/>
              <a:t>13</a:t>
            </a:r>
            <a:r>
              <a:rPr lang="en-CA" sz="2400" dirty="0"/>
              <a:t>, </a:t>
            </a:r>
            <a:r>
              <a:rPr lang="en-CA" sz="2400" i="1" dirty="0"/>
              <a:t>9</a:t>
            </a:r>
            <a:r>
              <a:rPr lang="en-CA" sz="2400" dirty="0"/>
              <a:t>, </a:t>
            </a:r>
            <a:r>
              <a:rPr lang="en-CA" sz="2400" i="1" dirty="0"/>
              <a:t>16</a:t>
            </a:r>
            <a:r>
              <a:rPr lang="en-CA" sz="2400" dirty="0"/>
              <a:t>]</a:t>
            </a:r>
          </a:p>
        </p:txBody>
      </p:sp>
      <p:sp>
        <p:nvSpPr>
          <p:cNvPr id="4" name="Slide Number Placeholder 3"/>
          <p:cNvSpPr>
            <a:spLocks noGrp="1"/>
          </p:cNvSpPr>
          <p:nvPr>
            <p:ph type="sldNum" sz="quarter" idx="15"/>
          </p:nvPr>
        </p:nvSpPr>
        <p:spPr/>
        <p:txBody>
          <a:bodyPr/>
          <a:lstStyle/>
          <a:p>
            <a:fld id="{3AAB7785-396F-4915-8DFC-F7434CCA128E}" type="slidenum">
              <a:rPr lang="en-CA" smtClean="0"/>
              <a:t>80</a:t>
            </a:fld>
            <a:endParaRPr lang="en-CA"/>
          </a:p>
        </p:txBody>
      </p:sp>
    </p:spTree>
    <p:extLst>
      <p:ext uri="{BB962C8B-B14F-4D97-AF65-F5344CB8AC3E}">
        <p14:creationId xmlns:p14="http://schemas.microsoft.com/office/powerpoint/2010/main" val="3945972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a:xfrm>
            <a:off x="457200" y="1600200"/>
            <a:ext cx="8003232" cy="4873752"/>
          </a:xfrm>
        </p:spPr>
        <p:txBody>
          <a:bodyPr>
            <a:normAutofit fontScale="92500" lnSpcReduction="10000"/>
          </a:bodyPr>
          <a:lstStyle/>
          <a:p>
            <a:r>
              <a:rPr lang="en-CA"/>
              <a:t>Example (cont.) :</a:t>
            </a:r>
          </a:p>
          <a:p>
            <a:pPr lvl="1"/>
            <a:r>
              <a:rPr lang="en-CA"/>
              <a:t>Encryption of the message: </a:t>
            </a:r>
            <a:r>
              <a:rPr lang="en-CA" i="1"/>
              <a:t>P = 0100101110100101</a:t>
            </a:r>
          </a:p>
          <a:p>
            <a:pPr marL="640080" lvl="2" indent="0">
              <a:buNone/>
            </a:pPr>
            <a:r>
              <a:rPr lang="en-CA" i="1"/>
              <a:t>[0, 1, 0, 0] * [15, 13, 9, 16] = 13</a:t>
            </a:r>
          </a:p>
          <a:p>
            <a:pPr marL="640080" lvl="2" indent="0">
              <a:buNone/>
            </a:pPr>
            <a:r>
              <a:rPr lang="en-CA" i="1"/>
              <a:t>[1, 0, 1, 1] * [15, 13, 9, 16] = 40</a:t>
            </a:r>
          </a:p>
          <a:p>
            <a:pPr marL="640080" lvl="2" indent="0">
              <a:buNone/>
            </a:pPr>
            <a:r>
              <a:rPr lang="en-CA" i="1"/>
              <a:t>[1, 0, 1, 0] * [15, 13, 9, 16] = 24</a:t>
            </a:r>
          </a:p>
          <a:p>
            <a:pPr marL="640080" lvl="2" indent="0">
              <a:buNone/>
            </a:pPr>
            <a:r>
              <a:rPr lang="en-CA" i="1"/>
              <a:t>[0, 1, 0, 1] * [15, 13, 9, 16] = 29</a:t>
            </a:r>
          </a:p>
          <a:p>
            <a:pPr lvl="1"/>
            <a:r>
              <a:rPr lang="en-CA"/>
              <a:t>The message is encrypted as the integers </a:t>
            </a:r>
            <a:r>
              <a:rPr lang="en-CA" i="1"/>
              <a:t>c=13, 40, 24, 29</a:t>
            </a:r>
          </a:p>
          <a:p>
            <a:pPr lvl="1"/>
            <a:r>
              <a:rPr lang="en-CA"/>
              <a:t>Decryption of </a:t>
            </a:r>
            <a:r>
              <a:rPr lang="en-CA" i="1"/>
              <a:t>c=13, 40, 24, 29</a:t>
            </a:r>
          </a:p>
          <a:p>
            <a:pPr lvl="1"/>
            <a:r>
              <a:rPr lang="en-CA"/>
              <a:t>Computing</a:t>
            </a:r>
            <a:r>
              <a:rPr lang="en-CA" i="1"/>
              <a:t> w</a:t>
            </a:r>
            <a:r>
              <a:rPr lang="en-CA" i="1" baseline="30000"/>
              <a:t>-1 </a:t>
            </a:r>
            <a:r>
              <a:rPr lang="da-DK" i="1"/>
              <a:t>mod n </a:t>
            </a:r>
            <a:endParaRPr lang="en-CA" i="1"/>
          </a:p>
          <a:p>
            <a:pPr marL="731520" lvl="2" indent="0">
              <a:buNone/>
            </a:pPr>
            <a:r>
              <a:rPr lang="da-DK" i="1"/>
              <a:t>15 * 8 mod 17 = 120 mod 17 = (17 * 7) + 1 mod 17 = 1</a:t>
            </a:r>
            <a:endParaRPr lang="en-CA" i="1"/>
          </a:p>
          <a:p>
            <a:pPr lvl="1"/>
            <a:r>
              <a:rPr lang="en-CA" i="1"/>
              <a:t>P</a:t>
            </a:r>
            <a:r>
              <a:rPr lang="en-CA" i="1" baseline="-25000"/>
              <a:t>i</a:t>
            </a:r>
            <a:r>
              <a:rPr lang="en-CA" i="1"/>
              <a:t> = w</a:t>
            </a:r>
            <a:r>
              <a:rPr lang="en-CA" i="1" baseline="30000"/>
              <a:t>-1</a:t>
            </a:r>
            <a:r>
              <a:rPr lang="en-CA" i="1"/>
              <a:t> * c</a:t>
            </a:r>
            <a:r>
              <a:rPr lang="en-CA" i="1" baseline="-25000"/>
              <a:t>i</a:t>
            </a:r>
          </a:p>
          <a:p>
            <a:pPr marL="731520" lvl="2" indent="0">
              <a:buNone/>
            </a:pPr>
            <a:r>
              <a:rPr lang="da-DK" i="1"/>
              <a:t>13 * 8 = 104 mod 17 = 2 = [0100]</a:t>
            </a:r>
          </a:p>
          <a:p>
            <a:pPr marL="731520" lvl="2" indent="0">
              <a:buNone/>
            </a:pPr>
            <a:r>
              <a:rPr lang="da-DK" i="1"/>
              <a:t>40 * 8 = 320 mod 17 = 14 = [1011]		 using </a:t>
            </a:r>
            <a:r>
              <a:rPr lang="en-CA" i="1"/>
              <a:t>S = [1, 2, 4, 9]</a:t>
            </a:r>
            <a:endParaRPr lang="da-DK" i="1"/>
          </a:p>
          <a:p>
            <a:pPr marL="731520" lvl="2" indent="0">
              <a:buNone/>
            </a:pPr>
            <a:r>
              <a:rPr lang="da-DK" i="1"/>
              <a:t>24 * 8 = 192 mod 17 = 5 = [1010]</a:t>
            </a:r>
          </a:p>
          <a:p>
            <a:pPr marL="731520" lvl="2" indent="0">
              <a:buNone/>
            </a:pPr>
            <a:r>
              <a:rPr lang="da-DK" i="1"/>
              <a:t>29 * 8 = 232 mod 17 = 11 = [0101]</a:t>
            </a:r>
          </a:p>
          <a:p>
            <a:pPr marL="731520" lvl="2" indent="0">
              <a:buNone/>
            </a:pPr>
            <a:r>
              <a:rPr lang="en-CA" i="1"/>
              <a:t>			</a:t>
            </a:r>
            <a:r>
              <a:rPr lang="da-DK">
                <a:ea typeface="Cambria Math"/>
              </a:rPr>
              <a:t> </a:t>
            </a:r>
            <a:r>
              <a:rPr lang="en-CA" i="1"/>
              <a:t> P = 0100101110100101</a:t>
            </a:r>
          </a:p>
        </p:txBody>
      </p:sp>
      <p:sp>
        <p:nvSpPr>
          <p:cNvPr id="4" name="Slide Number Placeholder 3"/>
          <p:cNvSpPr>
            <a:spLocks noGrp="1"/>
          </p:cNvSpPr>
          <p:nvPr>
            <p:ph type="sldNum" sz="quarter" idx="15"/>
          </p:nvPr>
        </p:nvSpPr>
        <p:spPr/>
        <p:txBody>
          <a:bodyPr/>
          <a:lstStyle/>
          <a:p>
            <a:fld id="{3AAB7785-396F-4915-8DFC-F7434CCA128E}" type="slidenum">
              <a:rPr lang="en-CA" smtClean="0"/>
              <a:t>81</a:t>
            </a:fld>
            <a:endParaRPr lang="en-CA"/>
          </a:p>
        </p:txBody>
      </p:sp>
      <p:cxnSp>
        <p:nvCxnSpPr>
          <p:cNvPr id="6" name="Straight Arrow Connector 5"/>
          <p:cNvCxnSpPr/>
          <p:nvPr/>
        </p:nvCxnSpPr>
        <p:spPr>
          <a:xfrm flipH="1" flipV="1">
            <a:off x="4644008" y="5157192"/>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796408" y="5445224"/>
            <a:ext cx="1287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44008" y="5445224"/>
            <a:ext cx="14401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796408" y="5445224"/>
            <a:ext cx="128776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35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Merkle</a:t>
            </a:r>
            <a:r>
              <a:rPr lang="en-CA"/>
              <a:t>–Hellman Knapsacks (cont.)</a:t>
            </a:r>
          </a:p>
        </p:txBody>
      </p:sp>
      <p:sp>
        <p:nvSpPr>
          <p:cNvPr id="3" name="Content Placeholder 2"/>
          <p:cNvSpPr>
            <a:spLocks noGrp="1"/>
          </p:cNvSpPr>
          <p:nvPr>
            <p:ph sz="quarter" idx="1"/>
          </p:nvPr>
        </p:nvSpPr>
        <p:spPr>
          <a:xfrm>
            <a:off x="457200" y="1600200"/>
            <a:ext cx="7859216" cy="4873752"/>
          </a:xfrm>
        </p:spPr>
        <p:txBody>
          <a:bodyPr>
            <a:normAutofit/>
          </a:bodyPr>
          <a:lstStyle/>
          <a:p>
            <a:r>
              <a:rPr lang="en-CA" sz="3200"/>
              <a:t>Weakness</a:t>
            </a:r>
          </a:p>
          <a:p>
            <a:pPr lvl="1"/>
            <a:r>
              <a:rPr lang="en-CA" sz="2400"/>
              <a:t>An interceptor does not have to solve the basic knapsack problem to break the encryption</a:t>
            </a:r>
          </a:p>
          <a:p>
            <a:pPr lvl="2"/>
            <a:r>
              <a:rPr lang="en-CA" sz="2000"/>
              <a:t>The encryption depends on specially selected instances of the problem.</a:t>
            </a:r>
          </a:p>
          <a:p>
            <a:pPr lvl="2"/>
            <a:r>
              <a:rPr lang="en-CA" sz="2000"/>
              <a:t>In 1980, Shamir found that if the value of the modulus </a:t>
            </a:r>
            <a:r>
              <a:rPr lang="en-CA" sz="2000" i="1"/>
              <a:t>n</a:t>
            </a:r>
            <a:r>
              <a:rPr lang="en-CA" sz="2000"/>
              <a:t> is known, it may be possible to determine the simple knapsack (private key).</a:t>
            </a:r>
          </a:p>
          <a:p>
            <a:pPr lvl="1"/>
            <a:r>
              <a:rPr lang="en-CA" sz="2400"/>
              <a:t>A more serious flaw was identified later by Shamir in 1982.</a:t>
            </a:r>
          </a:p>
          <a:p>
            <a:pPr lvl="2"/>
            <a:r>
              <a:rPr lang="en-CA" sz="2000"/>
              <a:t>The approach tries to deduce </a:t>
            </a:r>
            <a:r>
              <a:rPr lang="en-CA" sz="2000" i="1"/>
              <a:t>w</a:t>
            </a:r>
            <a:r>
              <a:rPr lang="en-CA" sz="2000"/>
              <a:t> and </a:t>
            </a:r>
            <a:r>
              <a:rPr lang="en-CA" sz="2000" i="1"/>
              <a:t>n</a:t>
            </a:r>
            <a:r>
              <a:rPr lang="en-CA" sz="2000"/>
              <a:t> from the </a:t>
            </a:r>
            <a:r>
              <a:rPr lang="en-CA" sz="2000" i="1"/>
              <a:t>h</a:t>
            </a:r>
            <a:r>
              <a:rPr lang="en-CA" sz="2000" i="1" baseline="-25000"/>
              <a:t>i</a:t>
            </a:r>
            <a:r>
              <a:rPr lang="en-CA" sz="2000"/>
              <a:t> (public key) alone.</a:t>
            </a:r>
          </a:p>
        </p:txBody>
      </p:sp>
      <p:sp>
        <p:nvSpPr>
          <p:cNvPr id="4" name="Slide Number Placeholder 3"/>
          <p:cNvSpPr>
            <a:spLocks noGrp="1"/>
          </p:cNvSpPr>
          <p:nvPr>
            <p:ph type="sldNum" sz="quarter" idx="15"/>
          </p:nvPr>
        </p:nvSpPr>
        <p:spPr/>
        <p:txBody>
          <a:bodyPr/>
          <a:lstStyle/>
          <a:p>
            <a:fld id="{3AAB7785-396F-4915-8DFC-F7434CCA128E}" type="slidenum">
              <a:rPr lang="en-CA" smtClean="0"/>
              <a:t>82</a:t>
            </a:fld>
            <a:endParaRPr lang="en-CA"/>
          </a:p>
        </p:txBody>
      </p:sp>
    </p:spTree>
    <p:extLst>
      <p:ext uri="{BB962C8B-B14F-4D97-AF65-F5344CB8AC3E}">
        <p14:creationId xmlns:p14="http://schemas.microsoft.com/office/powerpoint/2010/main" val="19591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Rivest</a:t>
            </a:r>
            <a:r>
              <a:rPr lang="en-CA"/>
              <a:t>–Shamir–Adelman (RSA) Encryption</a:t>
            </a:r>
          </a:p>
        </p:txBody>
      </p:sp>
      <p:sp>
        <p:nvSpPr>
          <p:cNvPr id="3" name="Content Placeholder 2"/>
          <p:cNvSpPr>
            <a:spLocks noGrp="1"/>
          </p:cNvSpPr>
          <p:nvPr>
            <p:ph sz="quarter" idx="1"/>
          </p:nvPr>
        </p:nvSpPr>
        <p:spPr/>
        <p:txBody>
          <a:bodyPr>
            <a:normAutofit fontScale="92500" lnSpcReduction="10000"/>
          </a:bodyPr>
          <a:lstStyle/>
          <a:p>
            <a:r>
              <a:rPr lang="en-CA"/>
              <a:t>Introduced in 1978 by </a:t>
            </a:r>
            <a:r>
              <a:rPr lang="en-CA" err="1"/>
              <a:t>Rivest</a:t>
            </a:r>
            <a:r>
              <a:rPr lang="en-CA"/>
              <a:t>, Shamir, and Adelman.</a:t>
            </a:r>
          </a:p>
          <a:p>
            <a:r>
              <a:rPr lang="en-CA"/>
              <a:t>It operates with arithmetic mod </a:t>
            </a:r>
            <a:r>
              <a:rPr lang="en-CA" i="1"/>
              <a:t>n.</a:t>
            </a:r>
          </a:p>
          <a:p>
            <a:r>
              <a:rPr lang="en-CA"/>
              <a:t>Two keys, </a:t>
            </a:r>
            <a:r>
              <a:rPr lang="en-CA" i="1"/>
              <a:t>d</a:t>
            </a:r>
            <a:r>
              <a:rPr lang="en-CA"/>
              <a:t> and </a:t>
            </a:r>
            <a:r>
              <a:rPr lang="en-CA" i="1"/>
              <a:t>e</a:t>
            </a:r>
            <a:r>
              <a:rPr lang="en-CA"/>
              <a:t>, are used for decryption and encryption, which are interchangeable.</a:t>
            </a:r>
          </a:p>
          <a:p>
            <a:r>
              <a:rPr lang="en-CA"/>
              <a:t>The plaintext block </a:t>
            </a:r>
            <a:r>
              <a:rPr lang="en-CA" i="1"/>
              <a:t>p</a:t>
            </a:r>
            <a:r>
              <a:rPr lang="en-CA"/>
              <a:t> is encrypted as</a:t>
            </a:r>
          </a:p>
          <a:p>
            <a:pPr marL="0" indent="0" algn="ctr">
              <a:buNone/>
            </a:pPr>
            <a:r>
              <a:rPr lang="en-CA" i="1"/>
              <a:t>c</a:t>
            </a:r>
            <a:r>
              <a:rPr lang="en-CA"/>
              <a:t> = </a:t>
            </a:r>
            <a:r>
              <a:rPr lang="en-CA" i="1" err="1"/>
              <a:t>p</a:t>
            </a:r>
            <a:r>
              <a:rPr lang="en-CA" i="1" baseline="30000" err="1"/>
              <a:t>e</a:t>
            </a:r>
            <a:r>
              <a:rPr lang="en-CA"/>
              <a:t> mod </a:t>
            </a:r>
            <a:r>
              <a:rPr lang="en-CA" i="1"/>
              <a:t>n</a:t>
            </a:r>
          </a:p>
          <a:p>
            <a:r>
              <a:rPr lang="en-CA"/>
              <a:t>The exponentiation is performed mod </a:t>
            </a:r>
            <a:r>
              <a:rPr lang="en-CA" i="1"/>
              <a:t>n</a:t>
            </a:r>
            <a:endParaRPr lang="en-CA"/>
          </a:p>
          <a:p>
            <a:pPr lvl="1"/>
            <a:r>
              <a:rPr lang="en-CA"/>
              <a:t>Thus factoring </a:t>
            </a:r>
            <a:r>
              <a:rPr lang="en-CA" i="1" err="1"/>
              <a:t>p</a:t>
            </a:r>
            <a:r>
              <a:rPr lang="en-CA" i="1" baseline="30000" err="1"/>
              <a:t>e</a:t>
            </a:r>
            <a:r>
              <a:rPr lang="en-CA" i="1" baseline="30000"/>
              <a:t> </a:t>
            </a:r>
            <a:r>
              <a:rPr lang="en-CA"/>
              <a:t>to uncover the encrypted plaintext is difficult</a:t>
            </a:r>
          </a:p>
          <a:p>
            <a:r>
              <a:rPr lang="en-CA"/>
              <a:t>Decrypting is done as </a:t>
            </a:r>
          </a:p>
          <a:p>
            <a:pPr marL="0" indent="0" algn="ctr">
              <a:buNone/>
            </a:pPr>
            <a:r>
              <a:rPr lang="en-CA" i="1"/>
              <a:t>p</a:t>
            </a:r>
            <a:r>
              <a:rPr lang="en-CA"/>
              <a:t> = </a:t>
            </a:r>
            <a:r>
              <a:rPr lang="en-CA" i="1"/>
              <a:t>c</a:t>
            </a:r>
            <a:r>
              <a:rPr lang="en-CA" i="1" baseline="30000"/>
              <a:t>d</a:t>
            </a:r>
            <a:r>
              <a:rPr lang="en-CA"/>
              <a:t> mod </a:t>
            </a:r>
            <a:r>
              <a:rPr lang="en-CA" i="1"/>
              <a:t>n</a:t>
            </a:r>
            <a:endParaRPr lang="en-CA"/>
          </a:p>
          <a:p>
            <a:r>
              <a:rPr lang="en-CA"/>
              <a:t>Legitimate receiver who knows </a:t>
            </a:r>
            <a:r>
              <a:rPr lang="en-CA" i="1"/>
              <a:t>d</a:t>
            </a:r>
            <a:r>
              <a:rPr lang="en-CA"/>
              <a:t> simply computes </a:t>
            </a:r>
            <a:r>
              <a:rPr lang="en-CA" i="1"/>
              <a:t>p</a:t>
            </a:r>
            <a:r>
              <a:rPr lang="en-CA"/>
              <a:t> and recovers it without having to factor </a:t>
            </a:r>
            <a:r>
              <a:rPr lang="en-CA" i="1" err="1"/>
              <a:t>p</a:t>
            </a:r>
            <a:r>
              <a:rPr lang="en-CA" i="1" baseline="30000" err="1"/>
              <a:t>e</a:t>
            </a:r>
            <a:r>
              <a:rPr lang="en-CA"/>
              <a:t>.</a:t>
            </a:r>
          </a:p>
        </p:txBody>
      </p:sp>
      <p:sp>
        <p:nvSpPr>
          <p:cNvPr id="4" name="Slide Number Placeholder 3"/>
          <p:cNvSpPr>
            <a:spLocks noGrp="1"/>
          </p:cNvSpPr>
          <p:nvPr>
            <p:ph type="sldNum" sz="quarter" idx="15"/>
          </p:nvPr>
        </p:nvSpPr>
        <p:spPr/>
        <p:txBody>
          <a:bodyPr/>
          <a:lstStyle/>
          <a:p>
            <a:fld id="{3AAB7785-396F-4915-8DFC-F7434CCA128E}" type="slidenum">
              <a:rPr lang="en-CA" smtClean="0"/>
              <a:t>83</a:t>
            </a:fld>
            <a:endParaRPr lang="en-CA"/>
          </a:p>
        </p:txBody>
      </p:sp>
    </p:spTree>
    <p:extLst>
      <p:ext uri="{BB962C8B-B14F-4D97-AF65-F5344CB8AC3E}">
        <p14:creationId xmlns:p14="http://schemas.microsoft.com/office/powerpoint/2010/main" val="31968620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Rivest</a:t>
            </a:r>
            <a:r>
              <a:rPr lang="en-CA"/>
              <a:t>–Shamir–Adelman (RSA) Encryption</a:t>
            </a:r>
          </a:p>
        </p:txBody>
      </p:sp>
      <p:sp>
        <p:nvSpPr>
          <p:cNvPr id="3" name="Content Placeholder 2"/>
          <p:cNvSpPr>
            <a:spLocks noGrp="1"/>
          </p:cNvSpPr>
          <p:nvPr>
            <p:ph sz="quarter" idx="1"/>
          </p:nvPr>
        </p:nvSpPr>
        <p:spPr>
          <a:xfrm>
            <a:off x="457200" y="1600200"/>
            <a:ext cx="7467600" cy="5069160"/>
          </a:xfrm>
        </p:spPr>
        <p:txBody>
          <a:bodyPr>
            <a:normAutofit/>
          </a:bodyPr>
          <a:lstStyle/>
          <a:p>
            <a:pPr marL="0" indent="0" algn="ctr">
              <a:buNone/>
            </a:pPr>
            <a:endParaRPr lang="en-CA" sz="2800" i="1">
              <a:latin typeface="Cambria Math"/>
            </a:endParaRPr>
          </a:p>
          <a:p>
            <a:pPr marL="0" indent="0" algn="ctr">
              <a:buNone/>
            </a:pPr>
            <a:r>
              <a:rPr lang="en-CA" sz="2800" i="1">
                <a:latin typeface="Cambria Math"/>
              </a:rPr>
              <a:t>p </a:t>
            </a:r>
            <a:r>
              <a:rPr lang="en-CA" sz="2800">
                <a:latin typeface="Cambria Math"/>
              </a:rPr>
              <a:t>=</a:t>
            </a:r>
            <a:r>
              <a:rPr lang="en-CA" sz="2800" i="1">
                <a:latin typeface="Cambria Math"/>
              </a:rPr>
              <a:t> c</a:t>
            </a:r>
            <a:r>
              <a:rPr lang="en-CA" sz="2800" i="1" baseline="30000">
                <a:latin typeface="Cambria Math"/>
              </a:rPr>
              <a:t>d</a:t>
            </a:r>
            <a:r>
              <a:rPr lang="en-CA" sz="2800" i="1">
                <a:latin typeface="Cambria Math"/>
              </a:rPr>
              <a:t> </a:t>
            </a:r>
            <a:r>
              <a:rPr lang="en-CA" sz="2800">
                <a:latin typeface="Cambria Math"/>
              </a:rPr>
              <a:t>mod</a:t>
            </a:r>
            <a:r>
              <a:rPr lang="en-CA" sz="2800" i="1">
                <a:latin typeface="Cambria Math"/>
              </a:rPr>
              <a:t> n </a:t>
            </a:r>
            <a:r>
              <a:rPr lang="en-CA" sz="2800">
                <a:latin typeface="Cambria Math"/>
              </a:rPr>
              <a:t>=</a:t>
            </a:r>
            <a:r>
              <a:rPr lang="en-CA" sz="2800" i="1">
                <a:latin typeface="Cambria Math"/>
              </a:rPr>
              <a:t> </a:t>
            </a:r>
            <a:r>
              <a:rPr lang="en-CA" sz="2800">
                <a:latin typeface="Cambria Math"/>
              </a:rPr>
              <a:t>(</a:t>
            </a:r>
            <a:r>
              <a:rPr lang="en-CA" sz="2800" i="1" err="1"/>
              <a:t>p</a:t>
            </a:r>
            <a:r>
              <a:rPr lang="en-CA" sz="2800" i="1" baseline="30000" err="1"/>
              <a:t>e</a:t>
            </a:r>
            <a:r>
              <a:rPr lang="en-CA" sz="2800"/>
              <a:t>)</a:t>
            </a:r>
            <a:r>
              <a:rPr lang="en-CA" sz="2800" i="1" baseline="30000"/>
              <a:t>d </a:t>
            </a:r>
            <a:r>
              <a:rPr lang="en-CA" sz="2800"/>
              <a:t>mod</a:t>
            </a:r>
            <a:r>
              <a:rPr lang="en-CA" sz="2800" i="1"/>
              <a:t> n </a:t>
            </a:r>
            <a:r>
              <a:rPr lang="en-CA" sz="2800"/>
              <a:t>=</a:t>
            </a:r>
            <a:r>
              <a:rPr lang="en-CA" sz="2800" i="1"/>
              <a:t> </a:t>
            </a:r>
            <a:r>
              <a:rPr lang="en-CA" sz="2800">
                <a:latin typeface="Cambria Math"/>
              </a:rPr>
              <a:t>(</a:t>
            </a:r>
            <a:r>
              <a:rPr lang="en-CA" sz="2800" i="1" err="1"/>
              <a:t>p</a:t>
            </a:r>
            <a:r>
              <a:rPr lang="en-CA" sz="2800" i="1" baseline="30000" err="1"/>
              <a:t>d</a:t>
            </a:r>
            <a:r>
              <a:rPr lang="en-CA" sz="2800"/>
              <a:t>)</a:t>
            </a:r>
            <a:r>
              <a:rPr lang="en-CA" sz="2800" i="1" baseline="30000"/>
              <a:t>e</a:t>
            </a:r>
            <a:r>
              <a:rPr lang="en-CA" sz="2800" i="1"/>
              <a:t> </a:t>
            </a:r>
            <a:r>
              <a:rPr lang="en-CA" sz="2800"/>
              <a:t>mod</a:t>
            </a:r>
            <a:r>
              <a:rPr lang="en-CA" sz="2800" i="1"/>
              <a:t> n</a:t>
            </a:r>
            <a:endParaRPr lang="en-CA" sz="2800" i="1">
              <a:latin typeface="Cambria Math"/>
            </a:endParaRPr>
          </a:p>
          <a:p>
            <a:endParaRPr lang="en-CA" sz="2800"/>
          </a:p>
          <a:p>
            <a:r>
              <a:rPr lang="en-CA" sz="2800"/>
              <a:t>One can apply the encrypting transformation and then the decrypting one, or vise versa.</a:t>
            </a:r>
          </a:p>
          <a:p>
            <a:r>
              <a:rPr lang="en-CA" sz="2800"/>
              <a:t>Encryption (public) key consists of the pair of integers (</a:t>
            </a:r>
            <a:r>
              <a:rPr lang="en-CA" sz="2800" i="1"/>
              <a:t>e</a:t>
            </a:r>
            <a:r>
              <a:rPr lang="en-CA" sz="2800"/>
              <a:t>, </a:t>
            </a:r>
            <a:r>
              <a:rPr lang="en-CA" sz="2800" i="1"/>
              <a:t>n</a:t>
            </a:r>
            <a:r>
              <a:rPr lang="en-CA" sz="2800"/>
              <a:t>)</a:t>
            </a:r>
          </a:p>
          <a:p>
            <a:r>
              <a:rPr lang="en-CA" sz="2800"/>
              <a:t>Decryption (private) key is (</a:t>
            </a:r>
            <a:r>
              <a:rPr lang="en-CA" sz="2800" i="1"/>
              <a:t>d</a:t>
            </a:r>
            <a:r>
              <a:rPr lang="en-CA" sz="2800"/>
              <a:t>, </a:t>
            </a:r>
            <a:r>
              <a:rPr lang="en-CA" sz="2800" i="1"/>
              <a:t>n</a:t>
            </a:r>
            <a:r>
              <a:rPr lang="en-CA" sz="2800"/>
              <a:t>).</a:t>
            </a:r>
          </a:p>
        </p:txBody>
      </p:sp>
      <p:sp>
        <p:nvSpPr>
          <p:cNvPr id="4" name="Slide Number Placeholder 3"/>
          <p:cNvSpPr>
            <a:spLocks noGrp="1"/>
          </p:cNvSpPr>
          <p:nvPr>
            <p:ph type="sldNum" sz="quarter" idx="15"/>
          </p:nvPr>
        </p:nvSpPr>
        <p:spPr/>
        <p:txBody>
          <a:bodyPr/>
          <a:lstStyle/>
          <a:p>
            <a:fld id="{3AAB7785-396F-4915-8DFC-F7434CCA128E}" type="slidenum">
              <a:rPr lang="en-CA" smtClean="0"/>
              <a:t>84</a:t>
            </a:fld>
            <a:endParaRPr lang="en-CA"/>
          </a:p>
        </p:txBody>
      </p:sp>
    </p:spTree>
    <p:extLst>
      <p:ext uri="{BB962C8B-B14F-4D97-AF65-F5344CB8AC3E}">
        <p14:creationId xmlns:p14="http://schemas.microsoft.com/office/powerpoint/2010/main" val="13424107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Rivest</a:t>
            </a:r>
            <a:r>
              <a:rPr lang="en-CA"/>
              <a:t>–Shamir–Adelman (RSA) Encryption</a:t>
            </a:r>
          </a:p>
        </p:txBody>
      </p:sp>
      <p:sp>
        <p:nvSpPr>
          <p:cNvPr id="3" name="Content Placeholder 2"/>
          <p:cNvSpPr>
            <a:spLocks noGrp="1"/>
          </p:cNvSpPr>
          <p:nvPr>
            <p:ph sz="quarter" idx="1"/>
          </p:nvPr>
        </p:nvSpPr>
        <p:spPr>
          <a:xfrm>
            <a:off x="457200" y="1600200"/>
            <a:ext cx="7787208" cy="5069160"/>
          </a:xfrm>
        </p:spPr>
        <p:txBody>
          <a:bodyPr>
            <a:normAutofit/>
          </a:bodyPr>
          <a:lstStyle/>
          <a:p>
            <a:r>
              <a:rPr lang="en-CA"/>
              <a:t>Steps</a:t>
            </a:r>
          </a:p>
          <a:p>
            <a:pPr lvl="1"/>
            <a:r>
              <a:rPr lang="en-CA"/>
              <a:t>Selecting a value for </a:t>
            </a:r>
            <a:r>
              <a:rPr lang="en-CA" i="1"/>
              <a:t>n</a:t>
            </a:r>
            <a:r>
              <a:rPr lang="en-CA"/>
              <a:t>. The value of </a:t>
            </a:r>
            <a:r>
              <a:rPr lang="en-CA" i="1"/>
              <a:t>n</a:t>
            </a:r>
            <a:r>
              <a:rPr lang="en-CA"/>
              <a:t> should be quite large, a product of two primes </a:t>
            </a:r>
            <a:r>
              <a:rPr lang="en-CA" i="1"/>
              <a:t>p</a:t>
            </a:r>
            <a:r>
              <a:rPr lang="en-CA"/>
              <a:t> and </a:t>
            </a:r>
            <a:r>
              <a:rPr lang="en-CA" i="1"/>
              <a:t>q</a:t>
            </a:r>
            <a:r>
              <a:rPr lang="en-CA"/>
              <a:t>.</a:t>
            </a:r>
          </a:p>
          <a:p>
            <a:pPr lvl="2"/>
            <a:r>
              <a:rPr lang="en-CA"/>
              <a:t>Typically, </a:t>
            </a:r>
            <a:r>
              <a:rPr lang="en-CA" i="1"/>
              <a:t>p</a:t>
            </a:r>
            <a:r>
              <a:rPr lang="en-CA"/>
              <a:t> and </a:t>
            </a:r>
            <a:r>
              <a:rPr lang="en-CA" i="1"/>
              <a:t>q</a:t>
            </a:r>
            <a:r>
              <a:rPr lang="en-CA"/>
              <a:t> are nearly </a:t>
            </a:r>
            <a:r>
              <a:rPr lang="en-CA" i="1"/>
              <a:t>100</a:t>
            </a:r>
            <a:r>
              <a:rPr lang="en-CA"/>
              <a:t> digits each, so </a:t>
            </a:r>
            <a:r>
              <a:rPr lang="en-CA" i="1"/>
              <a:t>n</a:t>
            </a:r>
            <a:r>
              <a:rPr lang="en-CA"/>
              <a:t> is approximately </a:t>
            </a:r>
            <a:r>
              <a:rPr lang="en-CA" i="1"/>
              <a:t>200</a:t>
            </a:r>
            <a:r>
              <a:rPr lang="en-CA"/>
              <a:t> decimal digits (about </a:t>
            </a:r>
            <a:r>
              <a:rPr lang="en-CA" i="1"/>
              <a:t>512</a:t>
            </a:r>
            <a:r>
              <a:rPr lang="en-CA"/>
              <a:t> bits) long</a:t>
            </a:r>
          </a:p>
          <a:p>
            <a:pPr lvl="2"/>
            <a:r>
              <a:rPr lang="en-CA" i="1"/>
              <a:t>768</a:t>
            </a:r>
            <a:r>
              <a:rPr lang="en-CA"/>
              <a:t>, </a:t>
            </a:r>
            <a:r>
              <a:rPr lang="en-CA" i="1"/>
              <a:t>1024</a:t>
            </a:r>
            <a:r>
              <a:rPr lang="en-CA"/>
              <a:t>, or more bits may be more appropriate.</a:t>
            </a:r>
          </a:p>
          <a:p>
            <a:pPr lvl="1"/>
            <a:r>
              <a:rPr lang="en-CA"/>
              <a:t>Next, a relatively large integer </a:t>
            </a:r>
            <a:r>
              <a:rPr lang="en-CA" i="1"/>
              <a:t>e</a:t>
            </a:r>
            <a:r>
              <a:rPr lang="en-CA"/>
              <a:t> is chosen so that </a:t>
            </a:r>
            <a:r>
              <a:rPr lang="en-CA" i="1"/>
              <a:t>e</a:t>
            </a:r>
            <a:r>
              <a:rPr lang="en-CA"/>
              <a:t> is relatively prime to (</a:t>
            </a:r>
            <a:r>
              <a:rPr lang="en-CA" i="1"/>
              <a:t>p - 1</a:t>
            </a:r>
            <a:r>
              <a:rPr lang="en-CA"/>
              <a:t>) * (</a:t>
            </a:r>
            <a:r>
              <a:rPr lang="en-CA" i="1"/>
              <a:t>q - 1</a:t>
            </a:r>
            <a:r>
              <a:rPr lang="en-CA"/>
              <a:t>). </a:t>
            </a:r>
          </a:p>
          <a:p>
            <a:pPr lvl="2"/>
            <a:r>
              <a:rPr lang="en-CA"/>
              <a:t>An easy way to guarantee that </a:t>
            </a:r>
            <a:r>
              <a:rPr lang="en-CA" i="1"/>
              <a:t>e</a:t>
            </a:r>
            <a:r>
              <a:rPr lang="en-CA"/>
              <a:t> is relatively prime to (</a:t>
            </a:r>
            <a:r>
              <a:rPr lang="en-CA" i="1"/>
              <a:t>p - 1</a:t>
            </a:r>
            <a:r>
              <a:rPr lang="en-CA"/>
              <a:t>) * (</a:t>
            </a:r>
            <a:r>
              <a:rPr lang="en-CA" i="1"/>
              <a:t>q - 1</a:t>
            </a:r>
            <a:r>
              <a:rPr lang="en-CA"/>
              <a:t>) is to choose e as a prime that is larger than both (</a:t>
            </a:r>
            <a:r>
              <a:rPr lang="en-CA" i="1"/>
              <a:t>p - 1</a:t>
            </a:r>
            <a:r>
              <a:rPr lang="en-CA"/>
              <a:t>) and (</a:t>
            </a:r>
            <a:r>
              <a:rPr lang="en-CA" i="1"/>
              <a:t>q - 1</a:t>
            </a:r>
            <a:r>
              <a:rPr lang="en-CA"/>
              <a:t>).</a:t>
            </a:r>
          </a:p>
          <a:p>
            <a:pPr lvl="1"/>
            <a:r>
              <a:rPr lang="en-CA"/>
              <a:t>Finally, select d such that  </a:t>
            </a:r>
            <a:r>
              <a:rPr lang="en-CA" i="1"/>
              <a:t>e</a:t>
            </a:r>
            <a:r>
              <a:rPr lang="en-CA"/>
              <a:t> * </a:t>
            </a:r>
            <a:r>
              <a:rPr lang="en-CA" i="1"/>
              <a:t>d</a:t>
            </a:r>
            <a:r>
              <a:rPr lang="en-CA"/>
              <a:t> = </a:t>
            </a:r>
            <a:r>
              <a:rPr lang="en-CA" i="1"/>
              <a:t>1</a:t>
            </a:r>
            <a:r>
              <a:rPr lang="en-CA"/>
              <a:t> mod (</a:t>
            </a:r>
            <a:r>
              <a:rPr lang="en-CA" i="1"/>
              <a:t>p - 1</a:t>
            </a:r>
            <a:r>
              <a:rPr lang="en-CA"/>
              <a:t>) * (</a:t>
            </a:r>
            <a:r>
              <a:rPr lang="en-CA" i="1"/>
              <a:t>q - 1</a:t>
            </a:r>
            <a:r>
              <a:rPr lang="en-CA"/>
              <a:t>)</a:t>
            </a:r>
          </a:p>
          <a:p>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85</a:t>
            </a:fld>
            <a:endParaRPr lang="en-CA"/>
          </a:p>
        </p:txBody>
      </p:sp>
    </p:spTree>
    <p:extLst>
      <p:ext uri="{BB962C8B-B14F-4D97-AF65-F5344CB8AC3E}">
        <p14:creationId xmlns:p14="http://schemas.microsoft.com/office/powerpoint/2010/main" val="21874655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Rivest</a:t>
            </a:r>
            <a:r>
              <a:rPr lang="en-CA"/>
              <a:t>–Shamir–Adelman (RSA) Encryption</a:t>
            </a:r>
          </a:p>
        </p:txBody>
      </p:sp>
      <p:sp>
        <p:nvSpPr>
          <p:cNvPr id="3" name="Content Placeholder 2"/>
          <p:cNvSpPr>
            <a:spLocks noGrp="1"/>
          </p:cNvSpPr>
          <p:nvPr>
            <p:ph sz="quarter" idx="1"/>
          </p:nvPr>
        </p:nvSpPr>
        <p:spPr>
          <a:xfrm>
            <a:off x="457200" y="1600200"/>
            <a:ext cx="7467600" cy="5069160"/>
          </a:xfrm>
        </p:spPr>
        <p:txBody>
          <a:bodyPr>
            <a:normAutofit/>
          </a:bodyPr>
          <a:lstStyle/>
          <a:p>
            <a:r>
              <a:rPr lang="en-CA" dirty="0"/>
              <a:t>Mathematical Foundations of the RSA Algorithm</a:t>
            </a:r>
          </a:p>
          <a:p>
            <a:pPr lvl="1"/>
            <a:r>
              <a:rPr lang="en-CA" dirty="0"/>
              <a:t>The Euler’s totient function </a:t>
            </a:r>
            <a:r>
              <a:rPr lang="en-CA" i="1" dirty="0" err="1"/>
              <a:t>φ</a:t>
            </a:r>
            <a:r>
              <a:rPr lang="en-CA" dirty="0"/>
              <a:t>(</a:t>
            </a:r>
            <a:r>
              <a:rPr lang="en-CA" i="1" dirty="0"/>
              <a:t>n</a:t>
            </a:r>
            <a:r>
              <a:rPr lang="en-CA" dirty="0"/>
              <a:t>) is the number of positive integers less than n that are relatively prime to n. If p is prime, then</a:t>
            </a:r>
          </a:p>
          <a:p>
            <a:pPr marL="0" indent="0" algn="ctr">
              <a:buNone/>
            </a:pPr>
            <a:r>
              <a:rPr lang="en-CA" i="1" dirty="0" err="1"/>
              <a:t>φ</a:t>
            </a:r>
            <a:r>
              <a:rPr lang="en-CA" dirty="0"/>
              <a:t>(</a:t>
            </a:r>
            <a:r>
              <a:rPr lang="en-CA" i="1" dirty="0"/>
              <a:t>p</a:t>
            </a:r>
            <a:r>
              <a:rPr lang="en-CA" dirty="0"/>
              <a:t>)</a:t>
            </a:r>
            <a:r>
              <a:rPr lang="en-CA" i="1" dirty="0"/>
              <a:t> = p - 1</a:t>
            </a:r>
            <a:endParaRPr lang="en-CA" dirty="0"/>
          </a:p>
          <a:p>
            <a:pPr lvl="1"/>
            <a:r>
              <a:rPr lang="en-CA" dirty="0"/>
              <a:t>Furthermore, if </a:t>
            </a:r>
            <a:r>
              <a:rPr lang="en-CA" i="1" dirty="0"/>
              <a:t>n = p * q</a:t>
            </a:r>
            <a:r>
              <a:rPr lang="en-CA" dirty="0"/>
              <a:t>, where p and q are both prime, then</a:t>
            </a:r>
          </a:p>
          <a:p>
            <a:pPr marL="0" indent="0" algn="ctr">
              <a:buNone/>
            </a:pPr>
            <a:r>
              <a:rPr lang="en-CA" i="1" dirty="0" err="1"/>
              <a:t>φ</a:t>
            </a:r>
            <a:r>
              <a:rPr lang="en-CA" dirty="0"/>
              <a:t>(</a:t>
            </a:r>
            <a:r>
              <a:rPr lang="en-CA" i="1" dirty="0"/>
              <a:t>n</a:t>
            </a:r>
            <a:r>
              <a:rPr lang="en-CA" dirty="0"/>
              <a:t>)</a:t>
            </a:r>
            <a:r>
              <a:rPr lang="en-CA" i="1" dirty="0"/>
              <a:t> = </a:t>
            </a:r>
            <a:r>
              <a:rPr lang="en-CA" i="1" dirty="0" err="1"/>
              <a:t>φ</a:t>
            </a:r>
            <a:r>
              <a:rPr lang="en-CA" dirty="0"/>
              <a:t>(</a:t>
            </a:r>
            <a:r>
              <a:rPr lang="en-CA" i="1" dirty="0"/>
              <a:t>p</a:t>
            </a:r>
            <a:r>
              <a:rPr lang="en-CA" dirty="0"/>
              <a:t>)</a:t>
            </a:r>
            <a:r>
              <a:rPr lang="en-CA" i="1" dirty="0"/>
              <a:t> * </a:t>
            </a:r>
            <a:r>
              <a:rPr lang="en-CA" i="1" dirty="0" err="1"/>
              <a:t>φ</a:t>
            </a:r>
            <a:r>
              <a:rPr lang="en-CA" dirty="0"/>
              <a:t>(</a:t>
            </a:r>
            <a:r>
              <a:rPr lang="en-CA" i="1" dirty="0"/>
              <a:t>q</a:t>
            </a:r>
            <a:r>
              <a:rPr lang="en-CA" dirty="0"/>
              <a:t>)</a:t>
            </a:r>
            <a:r>
              <a:rPr lang="en-CA" i="1" dirty="0"/>
              <a:t> </a:t>
            </a:r>
            <a:r>
              <a:rPr lang="en-CA" dirty="0"/>
              <a:t>=</a:t>
            </a:r>
            <a:r>
              <a:rPr lang="en-CA" i="1" dirty="0"/>
              <a:t> </a:t>
            </a:r>
            <a:r>
              <a:rPr lang="en-CA" dirty="0"/>
              <a:t>(</a:t>
            </a:r>
            <a:r>
              <a:rPr lang="en-CA" i="1" dirty="0"/>
              <a:t>p - 1</a:t>
            </a:r>
            <a:r>
              <a:rPr lang="en-CA" dirty="0"/>
              <a:t>)</a:t>
            </a:r>
            <a:r>
              <a:rPr lang="en-CA" i="1" dirty="0"/>
              <a:t> * </a:t>
            </a:r>
            <a:r>
              <a:rPr lang="en-CA" dirty="0"/>
              <a:t>(</a:t>
            </a:r>
            <a:r>
              <a:rPr lang="en-CA" i="1" dirty="0"/>
              <a:t>q - 1</a:t>
            </a:r>
            <a:r>
              <a:rPr lang="en-CA" dirty="0"/>
              <a:t>)</a:t>
            </a:r>
          </a:p>
          <a:p>
            <a:pPr lvl="1"/>
            <a:r>
              <a:rPr lang="en-CA" dirty="0"/>
              <a:t>Euler and Fermat proved that</a:t>
            </a:r>
          </a:p>
          <a:p>
            <a:pPr marL="0" indent="0" algn="ctr">
              <a:buNone/>
            </a:pPr>
            <a:r>
              <a:rPr lang="en-CA" i="1" dirty="0" err="1"/>
              <a:t>x</a:t>
            </a:r>
            <a:r>
              <a:rPr lang="en-CA" i="1" baseline="30000" dirty="0" err="1"/>
              <a:t>φ</a:t>
            </a:r>
            <a:r>
              <a:rPr lang="en-CA" baseline="30000" dirty="0"/>
              <a:t>(</a:t>
            </a:r>
            <a:r>
              <a:rPr lang="en-CA" i="1" baseline="30000" dirty="0"/>
              <a:t>n</a:t>
            </a:r>
            <a:r>
              <a:rPr lang="en-CA" baseline="30000" dirty="0"/>
              <a:t>)</a:t>
            </a:r>
            <a:r>
              <a:rPr lang="en-CA" i="1" dirty="0"/>
              <a:t> ≡ 1 mod n</a:t>
            </a:r>
            <a:endParaRPr lang="en-CA" dirty="0"/>
          </a:p>
          <a:p>
            <a:pPr marL="365760" lvl="1" indent="0">
              <a:buNone/>
            </a:pPr>
            <a:r>
              <a:rPr lang="en-CA" dirty="0"/>
              <a:t>	for any integer </a:t>
            </a:r>
            <a:r>
              <a:rPr lang="en-CA" i="1" dirty="0"/>
              <a:t>x</a:t>
            </a:r>
            <a:r>
              <a:rPr lang="en-CA" dirty="0"/>
              <a:t> if </a:t>
            </a:r>
            <a:r>
              <a:rPr lang="en-CA" i="1" dirty="0"/>
              <a:t>n</a:t>
            </a:r>
            <a:r>
              <a:rPr lang="en-CA" dirty="0"/>
              <a:t> and </a:t>
            </a:r>
            <a:r>
              <a:rPr lang="en-CA" i="1" dirty="0"/>
              <a:t>x</a:t>
            </a:r>
            <a:r>
              <a:rPr lang="en-CA" dirty="0"/>
              <a:t> are relatively prime.</a:t>
            </a:r>
          </a:p>
        </p:txBody>
      </p:sp>
      <p:sp>
        <p:nvSpPr>
          <p:cNvPr id="4" name="Slide Number Placeholder 3"/>
          <p:cNvSpPr>
            <a:spLocks noGrp="1"/>
          </p:cNvSpPr>
          <p:nvPr>
            <p:ph type="sldNum" sz="quarter" idx="15"/>
          </p:nvPr>
        </p:nvSpPr>
        <p:spPr/>
        <p:txBody>
          <a:bodyPr/>
          <a:lstStyle/>
          <a:p>
            <a:fld id="{3AAB7785-396F-4915-8DFC-F7434CCA128E}" type="slidenum">
              <a:rPr lang="en-CA" smtClean="0"/>
              <a:t>86</a:t>
            </a:fld>
            <a:endParaRPr lang="en-CA"/>
          </a:p>
        </p:txBody>
      </p:sp>
    </p:spTree>
    <p:extLst>
      <p:ext uri="{BB962C8B-B14F-4D97-AF65-F5344CB8AC3E}">
        <p14:creationId xmlns:p14="http://schemas.microsoft.com/office/powerpoint/2010/main" val="3750198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Rivest</a:t>
            </a:r>
            <a:r>
              <a:rPr lang="en-CA"/>
              <a:t>–Shamir–Adelman (RSA) Encryption</a:t>
            </a:r>
          </a:p>
        </p:txBody>
      </p:sp>
      <p:sp>
        <p:nvSpPr>
          <p:cNvPr id="3" name="Content Placeholder 2"/>
          <p:cNvSpPr>
            <a:spLocks noGrp="1"/>
          </p:cNvSpPr>
          <p:nvPr>
            <p:ph sz="quarter" idx="1"/>
          </p:nvPr>
        </p:nvSpPr>
        <p:spPr>
          <a:xfrm>
            <a:off x="457200" y="1600200"/>
            <a:ext cx="8075240" cy="5069160"/>
          </a:xfrm>
        </p:spPr>
        <p:txBody>
          <a:bodyPr>
            <a:normAutofit/>
          </a:bodyPr>
          <a:lstStyle/>
          <a:p>
            <a:r>
              <a:rPr lang="en-CA" sz="2800"/>
              <a:t>Example</a:t>
            </a:r>
          </a:p>
          <a:p>
            <a:pPr lvl="1"/>
            <a:r>
              <a:rPr lang="en-CA" sz="2400"/>
              <a:t>Let </a:t>
            </a:r>
            <a:r>
              <a:rPr lang="en-CA" sz="2400" i="1"/>
              <a:t>p = 61 </a:t>
            </a:r>
            <a:r>
              <a:rPr lang="en-CA" sz="2400"/>
              <a:t>and </a:t>
            </a:r>
            <a:r>
              <a:rPr lang="en-CA" sz="2400" i="1"/>
              <a:t>q </a:t>
            </a:r>
            <a:r>
              <a:rPr lang="en-CA" sz="2400"/>
              <a:t>=</a:t>
            </a:r>
            <a:r>
              <a:rPr lang="en-CA" sz="2400" i="1"/>
              <a:t> 53</a:t>
            </a:r>
            <a:r>
              <a:rPr lang="en-CA" sz="2400"/>
              <a:t>, so that </a:t>
            </a:r>
            <a:r>
              <a:rPr lang="en-CA" sz="2400" i="1"/>
              <a:t>n </a:t>
            </a:r>
            <a:r>
              <a:rPr lang="en-CA" sz="2400"/>
              <a:t>=</a:t>
            </a:r>
            <a:r>
              <a:rPr lang="en-CA" sz="2400" i="1"/>
              <a:t> p * q </a:t>
            </a:r>
            <a:r>
              <a:rPr lang="en-CA" sz="2400"/>
              <a:t>=</a:t>
            </a:r>
            <a:r>
              <a:rPr lang="en-CA" sz="2400" i="1"/>
              <a:t> 3233 </a:t>
            </a:r>
            <a:r>
              <a:rPr lang="en-CA" sz="2400"/>
              <a:t>and </a:t>
            </a:r>
            <a:r>
              <a:rPr lang="en-CA" sz="2400" i="1"/>
              <a:t>φ</a:t>
            </a:r>
            <a:r>
              <a:rPr lang="en-CA" sz="2400"/>
              <a:t>(</a:t>
            </a:r>
            <a:r>
              <a:rPr lang="en-CA" sz="2400" i="1"/>
              <a:t>n</a:t>
            </a:r>
            <a:r>
              <a:rPr lang="en-CA" sz="2400"/>
              <a:t>)</a:t>
            </a:r>
            <a:r>
              <a:rPr lang="en-CA" sz="2400" i="1"/>
              <a:t> </a:t>
            </a:r>
            <a:r>
              <a:rPr lang="en-CA" sz="2400"/>
              <a:t>=</a:t>
            </a:r>
            <a:r>
              <a:rPr lang="en-CA" sz="2400" i="1"/>
              <a:t> 3120</a:t>
            </a:r>
            <a:r>
              <a:rPr lang="en-CA" sz="2400"/>
              <a:t>.</a:t>
            </a:r>
          </a:p>
          <a:p>
            <a:pPr lvl="1"/>
            <a:r>
              <a:rPr lang="en-CA" sz="2400"/>
              <a:t>Next, an integer </a:t>
            </a:r>
            <a:r>
              <a:rPr lang="en-CA" sz="2400" i="1"/>
              <a:t>e</a:t>
            </a:r>
            <a:r>
              <a:rPr lang="en-CA" sz="2400"/>
              <a:t> is needed, and </a:t>
            </a:r>
            <a:r>
              <a:rPr lang="en-CA" sz="2400" i="1"/>
              <a:t>e</a:t>
            </a:r>
            <a:r>
              <a:rPr lang="en-CA" sz="2400"/>
              <a:t> must be relatively prime to (</a:t>
            </a:r>
            <a:r>
              <a:rPr lang="en-CA" sz="2400" i="1"/>
              <a:t>p - 1</a:t>
            </a:r>
            <a:r>
              <a:rPr lang="en-CA" sz="2400"/>
              <a:t>)</a:t>
            </a:r>
            <a:r>
              <a:rPr lang="en-CA" sz="2400" i="1"/>
              <a:t> * </a:t>
            </a:r>
            <a:r>
              <a:rPr lang="en-CA" sz="2400"/>
              <a:t>(</a:t>
            </a:r>
            <a:r>
              <a:rPr lang="en-CA" sz="2400" i="1"/>
              <a:t>q - 1</a:t>
            </a:r>
            <a:r>
              <a:rPr lang="en-CA" sz="2400"/>
              <a:t>). Choose </a:t>
            </a:r>
            <a:r>
              <a:rPr lang="en-CA" sz="2400" i="1"/>
              <a:t>e </a:t>
            </a:r>
            <a:r>
              <a:rPr lang="en-CA" sz="2400"/>
              <a:t>=</a:t>
            </a:r>
            <a:r>
              <a:rPr lang="en-CA" sz="2400" i="1"/>
              <a:t> 17</a:t>
            </a:r>
            <a:r>
              <a:rPr lang="en-CA" sz="2400"/>
              <a:t>.</a:t>
            </a:r>
          </a:p>
          <a:p>
            <a:pPr lvl="1"/>
            <a:r>
              <a:rPr lang="en-CA" sz="2400"/>
              <a:t>The inverse of </a:t>
            </a:r>
            <a:r>
              <a:rPr lang="en-CA" sz="2400" i="1"/>
              <a:t>17</a:t>
            </a:r>
            <a:r>
              <a:rPr lang="en-CA" sz="2400"/>
              <a:t> mod </a:t>
            </a:r>
            <a:r>
              <a:rPr lang="en-CA" sz="2400" i="1"/>
              <a:t>3120</a:t>
            </a:r>
            <a:r>
              <a:rPr lang="en-CA" sz="2400"/>
              <a:t> is </a:t>
            </a:r>
            <a:r>
              <a:rPr lang="en-CA" sz="2400" i="1"/>
              <a:t>d=2753</a:t>
            </a:r>
            <a:r>
              <a:rPr lang="en-CA" sz="2400"/>
              <a:t>.</a:t>
            </a:r>
          </a:p>
          <a:p>
            <a:pPr lvl="1"/>
            <a:r>
              <a:rPr lang="en-CA" sz="2400"/>
              <a:t>Let </a:t>
            </a:r>
            <a:r>
              <a:rPr lang="en-CA" sz="2400" i="1"/>
              <a:t>P </a:t>
            </a:r>
            <a:r>
              <a:rPr lang="en-CA" sz="2400"/>
              <a:t>=</a:t>
            </a:r>
            <a:r>
              <a:rPr lang="en-CA" sz="2400" i="1"/>
              <a:t> 65</a:t>
            </a:r>
            <a:r>
              <a:rPr lang="en-CA" sz="2400"/>
              <a:t>. </a:t>
            </a:r>
          </a:p>
          <a:p>
            <a:pPr lvl="1"/>
            <a:r>
              <a:rPr lang="en-CA" sz="2400"/>
              <a:t>The message is encrypted as follows:</a:t>
            </a:r>
          </a:p>
          <a:p>
            <a:pPr marL="0" indent="0">
              <a:buNone/>
            </a:pPr>
            <a:r>
              <a:rPr lang="en-CA" sz="2700" i="1"/>
              <a:t>      65</a:t>
            </a:r>
            <a:r>
              <a:rPr lang="en-CA" sz="2700" i="1" baseline="30000"/>
              <a:t>17</a:t>
            </a:r>
            <a:r>
              <a:rPr lang="en-CA" sz="2700"/>
              <a:t> mod </a:t>
            </a:r>
            <a:r>
              <a:rPr lang="en-CA" sz="2700" i="1"/>
              <a:t>3233</a:t>
            </a:r>
            <a:r>
              <a:rPr lang="en-CA" sz="2700"/>
              <a:t> </a:t>
            </a:r>
            <a:r>
              <a:rPr lang="en-CA" sz="2700" i="1"/>
              <a:t>=</a:t>
            </a:r>
            <a:r>
              <a:rPr lang="en-CA" sz="2700"/>
              <a:t> </a:t>
            </a:r>
            <a:r>
              <a:rPr lang="en-CA" sz="2700" i="1"/>
              <a:t>2790</a:t>
            </a:r>
            <a:r>
              <a:rPr lang="en-CA" sz="2700"/>
              <a:t>, so that </a:t>
            </a:r>
            <a:r>
              <a:rPr lang="en-CA" sz="2700" i="1"/>
              <a:t>E</a:t>
            </a:r>
            <a:r>
              <a:rPr lang="en-CA" sz="2700"/>
              <a:t>(</a:t>
            </a:r>
            <a:r>
              <a:rPr lang="en-CA" sz="2700" i="1"/>
              <a:t>65</a:t>
            </a:r>
            <a:r>
              <a:rPr lang="en-CA" sz="2700"/>
              <a:t>)</a:t>
            </a:r>
            <a:r>
              <a:rPr lang="en-CA" sz="2700" i="1"/>
              <a:t> </a:t>
            </a:r>
            <a:r>
              <a:rPr lang="en-CA" sz="2700"/>
              <a:t>=</a:t>
            </a:r>
            <a:r>
              <a:rPr lang="en-CA" sz="2700" i="1"/>
              <a:t> 2790</a:t>
            </a:r>
            <a:r>
              <a:rPr lang="en-CA" sz="2700"/>
              <a:t>.</a:t>
            </a:r>
          </a:p>
          <a:p>
            <a:pPr lvl="1"/>
            <a:r>
              <a:rPr lang="en-CA" sz="2400" i="1"/>
              <a:t>D</a:t>
            </a:r>
            <a:r>
              <a:rPr lang="en-CA" sz="2400"/>
              <a:t>(</a:t>
            </a:r>
            <a:r>
              <a:rPr lang="en-CA" sz="2400" i="1"/>
              <a:t>2790</a:t>
            </a:r>
            <a:r>
              <a:rPr lang="en-CA" sz="2400"/>
              <a:t>)</a:t>
            </a:r>
            <a:r>
              <a:rPr lang="en-CA" sz="2400" i="1"/>
              <a:t> </a:t>
            </a:r>
            <a:r>
              <a:rPr lang="en-CA" sz="2400"/>
              <a:t>=</a:t>
            </a:r>
            <a:r>
              <a:rPr lang="en-CA" sz="2400" i="1"/>
              <a:t> 2790</a:t>
            </a:r>
            <a:r>
              <a:rPr lang="en-CA" sz="2400" i="1" baseline="30000"/>
              <a:t>2753</a:t>
            </a:r>
            <a:r>
              <a:rPr lang="en-CA" sz="2400" i="1"/>
              <a:t> </a:t>
            </a:r>
            <a:r>
              <a:rPr lang="en-CA" sz="2400"/>
              <a:t>mod </a:t>
            </a:r>
            <a:r>
              <a:rPr lang="en-CA" sz="2400" i="1"/>
              <a:t>3233</a:t>
            </a:r>
            <a:r>
              <a:rPr lang="en-CA" sz="2400"/>
              <a:t> </a:t>
            </a:r>
            <a:r>
              <a:rPr lang="en-CA" sz="2400" i="1"/>
              <a:t>= 65</a:t>
            </a:r>
            <a:r>
              <a:rPr lang="en-CA" sz="2400"/>
              <a:t>.</a:t>
            </a:r>
          </a:p>
        </p:txBody>
      </p:sp>
      <p:sp>
        <p:nvSpPr>
          <p:cNvPr id="4" name="Slide Number Placeholder 3"/>
          <p:cNvSpPr>
            <a:spLocks noGrp="1"/>
          </p:cNvSpPr>
          <p:nvPr>
            <p:ph type="sldNum" sz="quarter" idx="15"/>
          </p:nvPr>
        </p:nvSpPr>
        <p:spPr/>
        <p:txBody>
          <a:bodyPr/>
          <a:lstStyle/>
          <a:p>
            <a:fld id="{3AAB7785-396F-4915-8DFC-F7434CCA128E}" type="slidenum">
              <a:rPr lang="en-CA" smtClean="0"/>
              <a:t>87</a:t>
            </a:fld>
            <a:endParaRPr lang="en-CA"/>
          </a:p>
        </p:txBody>
      </p:sp>
    </p:spTree>
    <p:extLst>
      <p:ext uri="{BB962C8B-B14F-4D97-AF65-F5344CB8AC3E}">
        <p14:creationId xmlns:p14="http://schemas.microsoft.com/office/powerpoint/2010/main" val="41925639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err="1"/>
              <a:t>Rivest</a:t>
            </a:r>
            <a:r>
              <a:rPr lang="en-CA"/>
              <a:t>–Shamir–Adelman (RSA) Encryption</a:t>
            </a:r>
          </a:p>
        </p:txBody>
      </p:sp>
      <p:sp>
        <p:nvSpPr>
          <p:cNvPr id="3" name="Content Placeholder 2"/>
          <p:cNvSpPr>
            <a:spLocks noGrp="1"/>
          </p:cNvSpPr>
          <p:nvPr>
            <p:ph sz="quarter" idx="1"/>
          </p:nvPr>
        </p:nvSpPr>
        <p:spPr>
          <a:xfrm>
            <a:off x="457200" y="1600200"/>
            <a:ext cx="8075240" cy="5069160"/>
          </a:xfrm>
        </p:spPr>
        <p:txBody>
          <a:bodyPr>
            <a:normAutofit/>
          </a:bodyPr>
          <a:lstStyle/>
          <a:p>
            <a:r>
              <a:rPr lang="en-CA" sz="3200"/>
              <a:t>Cryptanalysis</a:t>
            </a:r>
          </a:p>
          <a:p>
            <a:pPr lvl="1"/>
            <a:r>
              <a:rPr lang="en-CA" sz="2400"/>
              <a:t>RSA-140 (463 bits), was factored in 1999 in 1 month using approximately 200 machines.</a:t>
            </a:r>
          </a:p>
          <a:p>
            <a:pPr lvl="1"/>
            <a:r>
              <a:rPr lang="en-CA" sz="2400"/>
              <a:t>RSA-155 (512 bits) was factored in 1999 in approximately 3.7 months using 300 machines.</a:t>
            </a:r>
          </a:p>
          <a:p>
            <a:pPr lvl="1"/>
            <a:r>
              <a:rPr lang="en-CA" sz="2400"/>
              <a:t>RSA-160 was factored in 2003 in only 20 days</a:t>
            </a:r>
          </a:p>
          <a:p>
            <a:pPr lvl="1"/>
            <a:r>
              <a:rPr lang="en-CA" sz="2400"/>
              <a:t>RSA-200 (663 bits) was factored in 2005 after about 18 months, using an unspecified number of machines</a:t>
            </a:r>
          </a:p>
          <a:p>
            <a:pPr lvl="1"/>
            <a:r>
              <a:rPr lang="en-CA" sz="2400"/>
              <a:t>1024 or longer bit keys are still secure enough to use</a:t>
            </a:r>
          </a:p>
        </p:txBody>
      </p:sp>
      <p:sp>
        <p:nvSpPr>
          <p:cNvPr id="4" name="Slide Number Placeholder 3"/>
          <p:cNvSpPr>
            <a:spLocks noGrp="1"/>
          </p:cNvSpPr>
          <p:nvPr>
            <p:ph type="sldNum" sz="quarter" idx="15"/>
          </p:nvPr>
        </p:nvSpPr>
        <p:spPr/>
        <p:txBody>
          <a:bodyPr/>
          <a:lstStyle/>
          <a:p>
            <a:fld id="{3AAB7785-396F-4915-8DFC-F7434CCA128E}" type="slidenum">
              <a:rPr lang="en-CA" smtClean="0"/>
              <a:t>88</a:t>
            </a:fld>
            <a:endParaRPr lang="en-CA"/>
          </a:p>
        </p:txBody>
      </p:sp>
    </p:spTree>
    <p:extLst>
      <p:ext uri="{BB962C8B-B14F-4D97-AF65-F5344CB8AC3E}">
        <p14:creationId xmlns:p14="http://schemas.microsoft.com/office/powerpoint/2010/main" val="17480013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The El </a:t>
            </a:r>
            <a:r>
              <a:rPr lang="en-CA" err="1"/>
              <a:t>Gamal</a:t>
            </a:r>
            <a:r>
              <a:rPr lang="en-CA"/>
              <a:t> Cryptosystem</a:t>
            </a:r>
          </a:p>
        </p:txBody>
      </p:sp>
      <p:sp>
        <p:nvSpPr>
          <p:cNvPr id="3" name="Content Placeholder 2"/>
          <p:cNvSpPr>
            <a:spLocks noGrp="1"/>
          </p:cNvSpPr>
          <p:nvPr>
            <p:ph sz="quarter" idx="1"/>
          </p:nvPr>
        </p:nvSpPr>
        <p:spPr>
          <a:xfrm>
            <a:off x="457200" y="1600200"/>
            <a:ext cx="7787208" cy="4873752"/>
          </a:xfrm>
        </p:spPr>
        <p:txBody>
          <a:bodyPr>
            <a:normAutofit/>
          </a:bodyPr>
          <a:lstStyle/>
          <a:p>
            <a:r>
              <a:rPr lang="en-CA" sz="2800"/>
              <a:t>Introduced in 1984 by El </a:t>
            </a:r>
            <a:r>
              <a:rPr lang="en-CA" sz="2800" err="1"/>
              <a:t>Gamal</a:t>
            </a:r>
            <a:endParaRPr lang="en-CA" sz="2800"/>
          </a:p>
          <a:p>
            <a:r>
              <a:rPr lang="en-CA" sz="2800"/>
              <a:t>Relies on the difficulty of computing discrete logarithms over finite fields.</a:t>
            </a:r>
          </a:p>
          <a:p>
            <a:r>
              <a:rPr lang="en-CA" sz="2800"/>
              <a:t>Because it is based on arithmetic in finite fields, as is RSA, it has some similarity to RSA.</a:t>
            </a:r>
          </a:p>
          <a:p>
            <a:r>
              <a:rPr lang="en-CA" sz="2800"/>
              <a:t>It is of considerable importance in the U.S. Digital Signature Standard (DSS).</a:t>
            </a:r>
          </a:p>
          <a:p>
            <a:pPr marL="274320" lvl="1">
              <a:spcBef>
                <a:spcPts val="600"/>
              </a:spcBef>
              <a:buSzPct val="70000"/>
              <a:buFont typeface="Wingdings"/>
              <a:buChar char=""/>
            </a:pPr>
            <a:r>
              <a:rPr lang="en-CA" sz="2800"/>
              <a:t>For a given plaintext </a:t>
            </a:r>
            <a:r>
              <a:rPr lang="en-CA" sz="2800" i="1"/>
              <a:t>P</a:t>
            </a:r>
            <a:r>
              <a:rPr lang="en-CA" sz="2800"/>
              <a:t>, the generated ciphertext has two separate parts, </a:t>
            </a:r>
            <a:r>
              <a:rPr lang="en-CA" sz="2800" i="1"/>
              <a:t>c</a:t>
            </a:r>
            <a:r>
              <a:rPr lang="en-CA" sz="2800" i="1" baseline="-25000"/>
              <a:t>1</a:t>
            </a:r>
            <a:r>
              <a:rPr lang="en-CA" sz="2800"/>
              <a:t> and </a:t>
            </a:r>
            <a:r>
              <a:rPr lang="en-CA" sz="2800" i="1"/>
              <a:t>c</a:t>
            </a:r>
            <a:r>
              <a:rPr lang="en-CA" sz="2800" i="1" baseline="-25000"/>
              <a:t>2 </a:t>
            </a:r>
            <a:r>
              <a:rPr lang="en-CA" sz="2800" i="1"/>
              <a:t>.</a:t>
            </a:r>
          </a:p>
        </p:txBody>
      </p:sp>
      <p:sp>
        <p:nvSpPr>
          <p:cNvPr id="4" name="Slide Number Placeholder 3"/>
          <p:cNvSpPr>
            <a:spLocks noGrp="1"/>
          </p:cNvSpPr>
          <p:nvPr>
            <p:ph type="sldNum" sz="quarter" idx="15"/>
          </p:nvPr>
        </p:nvSpPr>
        <p:spPr/>
        <p:txBody>
          <a:bodyPr/>
          <a:lstStyle/>
          <a:p>
            <a:fld id="{3AAB7785-396F-4915-8DFC-F7434CCA128E}" type="slidenum">
              <a:rPr lang="en-CA" smtClean="0"/>
              <a:t>89</a:t>
            </a:fld>
            <a:endParaRPr lang="en-CA"/>
          </a:p>
        </p:txBody>
      </p:sp>
    </p:spTree>
    <p:extLst>
      <p:ext uri="{BB962C8B-B14F-4D97-AF65-F5344CB8AC3E}">
        <p14:creationId xmlns:p14="http://schemas.microsoft.com/office/powerpoint/2010/main" val="352391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Terminology (Cont.)</a:t>
            </a:r>
          </a:p>
        </p:txBody>
      </p:sp>
      <p:sp>
        <p:nvSpPr>
          <p:cNvPr id="3" name="Content Placeholder 2"/>
          <p:cNvSpPr>
            <a:spLocks noGrp="1"/>
          </p:cNvSpPr>
          <p:nvPr>
            <p:ph sz="quarter" idx="1"/>
          </p:nvPr>
        </p:nvSpPr>
        <p:spPr>
          <a:xfrm>
            <a:off x="457200" y="1600200"/>
            <a:ext cx="8147248" cy="4873752"/>
          </a:xfrm>
        </p:spPr>
        <p:txBody>
          <a:bodyPr>
            <a:noAutofit/>
          </a:bodyPr>
          <a:lstStyle/>
          <a:p>
            <a:r>
              <a:rPr lang="en-CA" sz="2800"/>
              <a:t>Information and tools used by a cryptanalyst</a:t>
            </a:r>
          </a:p>
          <a:p>
            <a:pPr lvl="1"/>
            <a:r>
              <a:rPr lang="en-CA" sz="2400"/>
              <a:t>Encrypted messages</a:t>
            </a:r>
          </a:p>
          <a:p>
            <a:pPr lvl="1"/>
            <a:r>
              <a:rPr lang="en-CA" sz="2400"/>
              <a:t>Known encryption algorithms</a:t>
            </a:r>
          </a:p>
          <a:p>
            <a:pPr lvl="1"/>
            <a:r>
              <a:rPr lang="en-CA" sz="2400"/>
              <a:t>Intercepted plaintext</a:t>
            </a:r>
          </a:p>
          <a:p>
            <a:pPr lvl="1"/>
            <a:r>
              <a:rPr lang="en-CA" sz="2400"/>
              <a:t>Data items known or suspected to be in a ciphertext</a:t>
            </a:r>
          </a:p>
          <a:p>
            <a:pPr lvl="1"/>
            <a:r>
              <a:rPr lang="en-CA" sz="2400"/>
              <a:t>Mathematical or statistical tools and techniques</a:t>
            </a:r>
          </a:p>
          <a:p>
            <a:pPr lvl="1"/>
            <a:r>
              <a:rPr lang="en-CA" sz="2400"/>
              <a:t>Properties of languages</a:t>
            </a:r>
          </a:p>
          <a:p>
            <a:pPr lvl="1"/>
            <a:r>
              <a:rPr lang="en-CA" sz="2400"/>
              <a:t>Computers</a:t>
            </a:r>
          </a:p>
          <a:p>
            <a:pPr lvl="1"/>
            <a:r>
              <a:rPr lang="en-CA" sz="2400"/>
              <a:t>And of course</a:t>
            </a:r>
          </a:p>
          <a:p>
            <a:pPr lvl="2"/>
            <a:r>
              <a:rPr lang="en-CA" sz="2000"/>
              <a:t>Ingenuity</a:t>
            </a:r>
          </a:p>
          <a:p>
            <a:pPr lvl="2"/>
            <a:r>
              <a:rPr lang="en-CA" sz="2000"/>
              <a:t>Luck</a:t>
            </a:r>
          </a:p>
        </p:txBody>
      </p:sp>
      <p:sp>
        <p:nvSpPr>
          <p:cNvPr id="4" name="Slide Number Placeholder 3"/>
          <p:cNvSpPr>
            <a:spLocks noGrp="1"/>
          </p:cNvSpPr>
          <p:nvPr>
            <p:ph type="sldNum" sz="quarter" idx="15"/>
          </p:nvPr>
        </p:nvSpPr>
        <p:spPr/>
        <p:txBody>
          <a:bodyPr/>
          <a:lstStyle/>
          <a:p>
            <a:fld id="{3AAB7785-396F-4915-8DFC-F7434CCA128E}" type="slidenum">
              <a:rPr lang="en-CA" smtClean="0"/>
              <a:t>9</a:t>
            </a:fld>
            <a:endParaRPr lang="en-CA"/>
          </a:p>
        </p:txBody>
      </p:sp>
    </p:spTree>
    <p:extLst>
      <p:ext uri="{BB962C8B-B14F-4D97-AF65-F5344CB8AC3E}">
        <p14:creationId xmlns:p14="http://schemas.microsoft.com/office/powerpoint/2010/main" val="20830396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Digital Signature</a:t>
            </a:r>
          </a:p>
        </p:txBody>
      </p:sp>
      <p:sp>
        <p:nvSpPr>
          <p:cNvPr id="3" name="Content Placeholder 2"/>
          <p:cNvSpPr>
            <a:spLocks noGrp="1"/>
          </p:cNvSpPr>
          <p:nvPr>
            <p:ph sz="quarter" idx="1"/>
          </p:nvPr>
        </p:nvSpPr>
        <p:spPr>
          <a:xfrm>
            <a:off x="251520" y="1600200"/>
            <a:ext cx="8219256" cy="4873752"/>
          </a:xfrm>
        </p:spPr>
        <p:txBody>
          <a:bodyPr>
            <a:noAutofit/>
          </a:bodyPr>
          <a:lstStyle/>
          <a:p>
            <a:r>
              <a:rPr lang="en-CA"/>
              <a:t>A digital signature is, like a handwritten signature</a:t>
            </a:r>
          </a:p>
          <a:p>
            <a:pPr lvl="1"/>
            <a:r>
              <a:rPr lang="en-CA" sz="2000"/>
              <a:t>A means of associating a mark </a:t>
            </a:r>
            <a:r>
              <a:rPr lang="en-CA" sz="2000" b="1"/>
              <a:t>unique to an individual </a:t>
            </a:r>
            <a:r>
              <a:rPr lang="en-CA" sz="2000"/>
              <a:t>with a body of text.</a:t>
            </a:r>
          </a:p>
          <a:p>
            <a:pPr lvl="1"/>
            <a:r>
              <a:rPr lang="en-CA" sz="2000"/>
              <a:t>The mark should be </a:t>
            </a:r>
            <a:r>
              <a:rPr lang="en-CA" sz="2000" b="1" err="1"/>
              <a:t>unforgeable</a:t>
            </a:r>
            <a:r>
              <a:rPr lang="en-CA" sz="2000"/>
              <a:t>, meaning that </a:t>
            </a:r>
            <a:r>
              <a:rPr lang="en-CA" sz="2000" b="1"/>
              <a:t>only the originator should be able to compute the signature value</a:t>
            </a:r>
            <a:r>
              <a:rPr lang="en-CA" sz="2000"/>
              <a:t>. </a:t>
            </a:r>
          </a:p>
          <a:p>
            <a:pPr lvl="1"/>
            <a:r>
              <a:rPr lang="en-CA" sz="2000"/>
              <a:t>The mark should be </a:t>
            </a:r>
            <a:r>
              <a:rPr lang="en-CA" sz="2000" b="1"/>
              <a:t>verifiable</a:t>
            </a:r>
            <a:r>
              <a:rPr lang="en-CA" sz="2000"/>
              <a:t>, meaning that </a:t>
            </a:r>
            <a:r>
              <a:rPr lang="en-CA" sz="2000" b="1"/>
              <a:t>others should be able to check that the signature comes from the claimed originator</a:t>
            </a:r>
          </a:p>
          <a:p>
            <a:r>
              <a:rPr lang="en-CA"/>
              <a:t>The general way of computing digital signatures is with public key encryption</a:t>
            </a:r>
          </a:p>
          <a:p>
            <a:pPr lvl="1"/>
            <a:r>
              <a:rPr lang="en-CA" sz="2000"/>
              <a:t>The signer computes a </a:t>
            </a:r>
            <a:r>
              <a:rPr lang="en-CA" sz="2000" u="sng"/>
              <a:t>signature</a:t>
            </a:r>
            <a:r>
              <a:rPr lang="en-CA" sz="2000"/>
              <a:t> value by using a </a:t>
            </a:r>
            <a:r>
              <a:rPr lang="en-CA" sz="2000" u="sng"/>
              <a:t>private key</a:t>
            </a:r>
            <a:r>
              <a:rPr lang="en-CA" sz="2000"/>
              <a:t>.</a:t>
            </a:r>
          </a:p>
          <a:p>
            <a:pPr lvl="1"/>
            <a:r>
              <a:rPr lang="en-CA" sz="2000"/>
              <a:t>Others can use the </a:t>
            </a:r>
            <a:r>
              <a:rPr lang="en-CA" sz="2000" u="sng"/>
              <a:t>public key</a:t>
            </a:r>
            <a:r>
              <a:rPr lang="en-CA" sz="2000"/>
              <a:t> to </a:t>
            </a:r>
            <a:r>
              <a:rPr lang="en-CA" sz="2000" u="sng"/>
              <a:t>verify</a:t>
            </a:r>
            <a:r>
              <a:rPr lang="en-CA" sz="2000"/>
              <a:t> that the signature came from the corresponding private key.</a:t>
            </a:r>
          </a:p>
        </p:txBody>
      </p:sp>
      <p:sp>
        <p:nvSpPr>
          <p:cNvPr id="4" name="Slide Number Placeholder 3"/>
          <p:cNvSpPr>
            <a:spLocks noGrp="1"/>
          </p:cNvSpPr>
          <p:nvPr>
            <p:ph type="sldNum" sz="quarter" idx="15"/>
          </p:nvPr>
        </p:nvSpPr>
        <p:spPr/>
        <p:txBody>
          <a:bodyPr/>
          <a:lstStyle/>
          <a:p>
            <a:fld id="{3AAB7785-396F-4915-8DFC-F7434CCA128E}" type="slidenum">
              <a:rPr lang="en-CA" smtClean="0"/>
              <a:t>90</a:t>
            </a:fld>
            <a:endParaRPr lang="en-CA"/>
          </a:p>
        </p:txBody>
      </p:sp>
    </p:spTree>
    <p:extLst>
      <p:ext uri="{BB962C8B-B14F-4D97-AF65-F5344CB8AC3E}">
        <p14:creationId xmlns:p14="http://schemas.microsoft.com/office/powerpoint/2010/main" val="2755630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The El </a:t>
            </a:r>
            <a:r>
              <a:rPr lang="en-CA" err="1"/>
              <a:t>Gamal</a:t>
            </a:r>
            <a:r>
              <a:rPr lang="en-CA"/>
              <a:t> Signature Algorithm</a:t>
            </a:r>
          </a:p>
        </p:txBody>
      </p:sp>
      <p:sp>
        <p:nvSpPr>
          <p:cNvPr id="3" name="Content Placeholder 2"/>
          <p:cNvSpPr>
            <a:spLocks noGrp="1"/>
          </p:cNvSpPr>
          <p:nvPr>
            <p:ph sz="quarter" idx="1"/>
          </p:nvPr>
        </p:nvSpPr>
        <p:spPr>
          <a:xfrm>
            <a:off x="457200" y="1600200"/>
            <a:ext cx="7715200" cy="4873752"/>
          </a:xfrm>
        </p:spPr>
        <p:txBody>
          <a:bodyPr>
            <a:normAutofit/>
          </a:bodyPr>
          <a:lstStyle/>
          <a:p>
            <a:r>
              <a:rPr lang="en-CA" sz="2800"/>
              <a:t>Key generation</a:t>
            </a:r>
          </a:p>
          <a:p>
            <a:pPr lvl="1"/>
            <a:r>
              <a:rPr lang="en-CA" sz="2400"/>
              <a:t>First choose a prime </a:t>
            </a:r>
            <a:r>
              <a:rPr lang="en-CA" sz="2400" i="1"/>
              <a:t>p</a:t>
            </a:r>
            <a:r>
              <a:rPr lang="en-CA" sz="2400"/>
              <a:t> and two integers, </a:t>
            </a:r>
            <a:r>
              <a:rPr lang="en-CA" sz="2400" i="1"/>
              <a:t>a</a:t>
            </a:r>
            <a:r>
              <a:rPr lang="en-CA" sz="2400"/>
              <a:t> and </a:t>
            </a:r>
            <a:r>
              <a:rPr lang="en-CA" sz="2400" i="1"/>
              <a:t>x</a:t>
            </a:r>
            <a:r>
              <a:rPr lang="en-CA" sz="2400"/>
              <a:t>, such that </a:t>
            </a:r>
            <a:r>
              <a:rPr lang="en-CA" sz="2400" i="1"/>
              <a:t>a &lt; p</a:t>
            </a:r>
            <a:r>
              <a:rPr lang="en-CA" sz="2400"/>
              <a:t> and </a:t>
            </a:r>
            <a:r>
              <a:rPr lang="en-CA" sz="2400" i="1"/>
              <a:t>x &lt; p</a:t>
            </a:r>
            <a:r>
              <a:rPr lang="en-CA" sz="2400"/>
              <a:t> and calculate</a:t>
            </a:r>
          </a:p>
          <a:p>
            <a:pPr marL="365760" lvl="1" indent="0" algn="ctr">
              <a:buNone/>
            </a:pPr>
            <a:r>
              <a:rPr lang="en-CA" sz="2400" i="1"/>
              <a:t>y = a</a:t>
            </a:r>
            <a:r>
              <a:rPr lang="en-CA" sz="2400" i="1" baseline="30000"/>
              <a:t>x</a:t>
            </a:r>
            <a:r>
              <a:rPr lang="en-CA" sz="2400" i="1"/>
              <a:t> mod p</a:t>
            </a:r>
            <a:r>
              <a:rPr lang="en-CA" sz="2400"/>
              <a:t> </a:t>
            </a:r>
          </a:p>
          <a:p>
            <a:pPr lvl="1"/>
            <a:r>
              <a:rPr lang="en-CA" sz="2400" i="1"/>
              <a:t>a</a:t>
            </a:r>
            <a:r>
              <a:rPr lang="en-CA" sz="2400"/>
              <a:t> should be a generator of </a:t>
            </a:r>
            <a:r>
              <a:rPr lang="en-CA" sz="2400" i="1"/>
              <a:t>GF</a:t>
            </a:r>
            <a:r>
              <a:rPr lang="en-CA" sz="2400"/>
              <a:t>(</a:t>
            </a:r>
            <a:r>
              <a:rPr lang="en-CA" sz="2400" i="1"/>
              <a:t>p</a:t>
            </a:r>
            <a:r>
              <a:rPr lang="en-CA" sz="2400"/>
              <a:t>).</a:t>
            </a:r>
          </a:p>
          <a:p>
            <a:pPr lvl="1"/>
            <a:r>
              <a:rPr lang="en-CA" sz="2400"/>
              <a:t>The prime </a:t>
            </a:r>
            <a:r>
              <a:rPr lang="en-CA" sz="2400" i="1"/>
              <a:t>p</a:t>
            </a:r>
            <a:r>
              <a:rPr lang="en-CA" sz="2400"/>
              <a:t> should be chosen so that (</a:t>
            </a:r>
            <a:r>
              <a:rPr lang="en-CA" sz="2400" i="1"/>
              <a:t>p - 1</a:t>
            </a:r>
            <a:r>
              <a:rPr lang="en-CA" sz="2400"/>
              <a:t>) has a large prime factor, </a:t>
            </a:r>
            <a:r>
              <a:rPr lang="en-CA" sz="2400" i="1"/>
              <a:t>q</a:t>
            </a:r>
            <a:r>
              <a:rPr lang="en-CA" sz="2400"/>
              <a:t>.</a:t>
            </a:r>
          </a:p>
          <a:p>
            <a:pPr lvl="1"/>
            <a:r>
              <a:rPr lang="en-CA" sz="2400"/>
              <a:t>The private key is (</a:t>
            </a:r>
            <a:r>
              <a:rPr lang="en-CA" sz="2400" i="1" err="1"/>
              <a:t>x,p,a</a:t>
            </a:r>
            <a:r>
              <a:rPr lang="en-CA" sz="2400"/>
              <a:t>)</a:t>
            </a:r>
          </a:p>
          <a:p>
            <a:pPr lvl="1"/>
            <a:r>
              <a:rPr lang="en-CA" sz="2400"/>
              <a:t>The public key is (</a:t>
            </a:r>
            <a:r>
              <a:rPr lang="en-CA" sz="2400" i="1" err="1"/>
              <a:t>y,p,a</a:t>
            </a:r>
            <a:r>
              <a:rPr lang="en-CA" sz="2400"/>
              <a:t>).</a:t>
            </a:r>
          </a:p>
        </p:txBody>
      </p:sp>
      <p:sp>
        <p:nvSpPr>
          <p:cNvPr id="4" name="Slide Number Placeholder 3"/>
          <p:cNvSpPr>
            <a:spLocks noGrp="1"/>
          </p:cNvSpPr>
          <p:nvPr>
            <p:ph type="sldNum" sz="quarter" idx="15"/>
          </p:nvPr>
        </p:nvSpPr>
        <p:spPr/>
        <p:txBody>
          <a:bodyPr/>
          <a:lstStyle/>
          <a:p>
            <a:fld id="{3AAB7785-396F-4915-8DFC-F7434CCA128E}" type="slidenum">
              <a:rPr lang="en-CA" smtClean="0"/>
              <a:t>91</a:t>
            </a:fld>
            <a:endParaRPr lang="en-CA"/>
          </a:p>
        </p:txBody>
      </p:sp>
    </p:spTree>
    <p:extLst>
      <p:ext uri="{BB962C8B-B14F-4D97-AF65-F5344CB8AC3E}">
        <p14:creationId xmlns:p14="http://schemas.microsoft.com/office/powerpoint/2010/main" val="3087561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The El </a:t>
            </a:r>
            <a:r>
              <a:rPr lang="en-CA" err="1"/>
              <a:t>Gamal</a:t>
            </a:r>
            <a:r>
              <a:rPr lang="en-CA"/>
              <a:t> Signature Algorithm</a:t>
            </a:r>
          </a:p>
        </p:txBody>
      </p:sp>
      <p:sp>
        <p:nvSpPr>
          <p:cNvPr id="3" name="Content Placeholder 2"/>
          <p:cNvSpPr>
            <a:spLocks noGrp="1"/>
          </p:cNvSpPr>
          <p:nvPr>
            <p:ph sz="quarter" idx="1"/>
          </p:nvPr>
        </p:nvSpPr>
        <p:spPr>
          <a:xfrm>
            <a:off x="457200" y="1600200"/>
            <a:ext cx="7715200" cy="4873752"/>
          </a:xfrm>
        </p:spPr>
        <p:txBody>
          <a:bodyPr>
            <a:normAutofit/>
          </a:bodyPr>
          <a:lstStyle/>
          <a:p>
            <a:r>
              <a:rPr lang="en-CA"/>
              <a:t>To sign a message </a:t>
            </a:r>
            <a:r>
              <a:rPr lang="en-CA" i="1"/>
              <a:t>m</a:t>
            </a:r>
            <a:endParaRPr lang="en-CA"/>
          </a:p>
          <a:p>
            <a:pPr lvl="1"/>
            <a:r>
              <a:rPr lang="en-CA"/>
              <a:t>Choose a random integer </a:t>
            </a:r>
            <a:r>
              <a:rPr lang="en-CA" i="1"/>
              <a:t>k</a:t>
            </a:r>
            <a:r>
              <a:rPr lang="en-CA"/>
              <a:t>, </a:t>
            </a:r>
            <a:r>
              <a:rPr lang="en-CA" i="1"/>
              <a:t>0 &lt; k &lt; p - 1</a:t>
            </a:r>
            <a:r>
              <a:rPr lang="en-CA"/>
              <a:t>, which has not been used before and which is relatively prime to (</a:t>
            </a:r>
            <a:r>
              <a:rPr lang="en-CA" i="1"/>
              <a:t>p - 1</a:t>
            </a:r>
            <a:r>
              <a:rPr lang="en-CA"/>
              <a:t>)</a:t>
            </a:r>
          </a:p>
          <a:p>
            <a:pPr lvl="1"/>
            <a:r>
              <a:rPr lang="en-CA"/>
              <a:t>Compute </a:t>
            </a:r>
            <a:r>
              <a:rPr lang="en-CA" i="1"/>
              <a:t>r = </a:t>
            </a:r>
            <a:r>
              <a:rPr lang="en-CA" i="1" err="1"/>
              <a:t>a</a:t>
            </a:r>
            <a:r>
              <a:rPr lang="en-CA" i="1" baseline="30000" err="1"/>
              <a:t>k</a:t>
            </a:r>
            <a:r>
              <a:rPr lang="en-CA" i="1"/>
              <a:t> mod p</a:t>
            </a:r>
          </a:p>
          <a:p>
            <a:pPr lvl="1"/>
            <a:r>
              <a:rPr lang="en-CA"/>
              <a:t>Compute </a:t>
            </a:r>
            <a:r>
              <a:rPr lang="en-CA" i="1"/>
              <a:t>s = k</a:t>
            </a:r>
            <a:r>
              <a:rPr lang="en-CA" i="1" baseline="30000"/>
              <a:t>-1</a:t>
            </a:r>
            <a:r>
              <a:rPr lang="en-CA" i="1"/>
              <a:t> (m – x  r) mod </a:t>
            </a:r>
            <a:r>
              <a:rPr lang="en-CA" i="1">
                <a:solidFill>
                  <a:srgbClr val="FF0000"/>
                </a:solidFill>
              </a:rPr>
              <a:t>(p - 1)</a:t>
            </a:r>
          </a:p>
          <a:p>
            <a:pPr lvl="2"/>
            <a:r>
              <a:rPr lang="en-CA"/>
              <a:t>where </a:t>
            </a:r>
            <a:r>
              <a:rPr lang="en-CA" i="1"/>
              <a:t>k</a:t>
            </a:r>
            <a:r>
              <a:rPr lang="en-CA" i="1" baseline="30000"/>
              <a:t>-1</a:t>
            </a:r>
            <a:r>
              <a:rPr lang="en-CA"/>
              <a:t> is the multiplicative inverse of </a:t>
            </a:r>
            <a:r>
              <a:rPr lang="en-CA" i="1"/>
              <a:t>k</a:t>
            </a:r>
            <a:r>
              <a:rPr lang="en-CA"/>
              <a:t> </a:t>
            </a:r>
            <a:r>
              <a:rPr lang="en-CA" i="1"/>
              <a:t>mod</a:t>
            </a:r>
            <a:r>
              <a:rPr lang="en-CA"/>
              <a:t> (</a:t>
            </a:r>
            <a:r>
              <a:rPr lang="en-CA" i="1"/>
              <a:t>p - 1</a:t>
            </a:r>
            <a:r>
              <a:rPr lang="en-CA"/>
              <a:t>)</a:t>
            </a:r>
          </a:p>
          <a:p>
            <a:pPr lvl="1"/>
            <a:r>
              <a:rPr lang="en-CA"/>
              <a:t>The message signature is then (</a:t>
            </a:r>
            <a:r>
              <a:rPr lang="en-CA" i="1"/>
              <a:t>r,s</a:t>
            </a:r>
            <a:r>
              <a:rPr lang="en-CA"/>
              <a:t>). </a:t>
            </a:r>
          </a:p>
          <a:p>
            <a:r>
              <a:rPr lang="en-CA"/>
              <a:t>To verify the signature</a:t>
            </a:r>
          </a:p>
          <a:p>
            <a:pPr lvl="1"/>
            <a:r>
              <a:rPr lang="en-CA"/>
              <a:t>Use the public key </a:t>
            </a:r>
            <a:r>
              <a:rPr lang="en-CA" i="1"/>
              <a:t>y</a:t>
            </a:r>
            <a:r>
              <a:rPr lang="en-CA"/>
              <a:t> to compute </a:t>
            </a:r>
            <a:r>
              <a:rPr lang="en-CA" i="1" err="1"/>
              <a:t>y</a:t>
            </a:r>
            <a:r>
              <a:rPr lang="en-CA" i="1" baseline="30000" err="1"/>
              <a:t>r</a:t>
            </a:r>
            <a:r>
              <a:rPr lang="en-CA" i="1"/>
              <a:t>  </a:t>
            </a:r>
            <a:r>
              <a:rPr lang="en-CA" i="1" err="1"/>
              <a:t>r</a:t>
            </a:r>
            <a:r>
              <a:rPr lang="en-CA" i="1" baseline="30000" err="1"/>
              <a:t>s</a:t>
            </a:r>
            <a:r>
              <a:rPr lang="en-CA"/>
              <a:t> </a:t>
            </a:r>
            <a:r>
              <a:rPr lang="en-CA" i="1"/>
              <a:t>mod p</a:t>
            </a:r>
            <a:r>
              <a:rPr lang="en-CA"/>
              <a:t> and determine that it is equivalent to </a:t>
            </a:r>
            <a:r>
              <a:rPr lang="en-CA" i="1"/>
              <a:t>a</a:t>
            </a:r>
            <a:r>
              <a:rPr lang="en-CA" i="1" baseline="30000"/>
              <a:t>m</a:t>
            </a:r>
            <a:r>
              <a:rPr lang="en-CA" i="1"/>
              <a:t> mod p</a:t>
            </a:r>
            <a:r>
              <a:rPr lang="en-CA"/>
              <a:t>. </a:t>
            </a:r>
          </a:p>
        </p:txBody>
      </p:sp>
      <p:sp>
        <p:nvSpPr>
          <p:cNvPr id="4" name="Slide Number Placeholder 3"/>
          <p:cNvSpPr>
            <a:spLocks noGrp="1"/>
          </p:cNvSpPr>
          <p:nvPr>
            <p:ph type="sldNum" sz="quarter" idx="15"/>
          </p:nvPr>
        </p:nvSpPr>
        <p:spPr/>
        <p:txBody>
          <a:bodyPr/>
          <a:lstStyle/>
          <a:p>
            <a:fld id="{3AAB7785-396F-4915-8DFC-F7434CCA128E}" type="slidenum">
              <a:rPr lang="en-CA" smtClean="0"/>
              <a:t>92</a:t>
            </a:fld>
            <a:endParaRPr lang="en-CA"/>
          </a:p>
        </p:txBody>
      </p:sp>
    </p:spTree>
    <p:extLst>
      <p:ext uri="{BB962C8B-B14F-4D97-AF65-F5344CB8AC3E}">
        <p14:creationId xmlns:p14="http://schemas.microsoft.com/office/powerpoint/2010/main" val="27254584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The El </a:t>
            </a:r>
            <a:r>
              <a:rPr lang="en-CA" err="1"/>
              <a:t>Gamal</a:t>
            </a:r>
            <a:r>
              <a:rPr lang="en-CA"/>
              <a:t> Signature Algorithm</a:t>
            </a:r>
          </a:p>
        </p:txBody>
      </p:sp>
      <p:sp>
        <p:nvSpPr>
          <p:cNvPr id="3" name="Content Placeholder 2"/>
          <p:cNvSpPr>
            <a:spLocks noGrp="1"/>
          </p:cNvSpPr>
          <p:nvPr>
            <p:ph sz="quarter" idx="1"/>
          </p:nvPr>
        </p:nvSpPr>
        <p:spPr>
          <a:xfrm>
            <a:off x="457200" y="1600200"/>
            <a:ext cx="7715200" cy="4873752"/>
          </a:xfrm>
        </p:spPr>
        <p:txBody>
          <a:bodyPr>
            <a:normAutofit/>
          </a:bodyPr>
          <a:lstStyle/>
          <a:p>
            <a:r>
              <a:rPr lang="en-CA"/>
              <a:t>Example</a:t>
            </a:r>
          </a:p>
          <a:p>
            <a:pPr lvl="1"/>
            <a:r>
              <a:rPr lang="en-CA"/>
              <a:t>Key generation</a:t>
            </a:r>
          </a:p>
          <a:p>
            <a:pPr lvl="2"/>
            <a:r>
              <a:rPr lang="en-CA"/>
              <a:t>p=23, a=5, x=3, </a:t>
            </a:r>
            <a:r>
              <a:rPr lang="en-CA" i="1"/>
              <a:t>y = a</a:t>
            </a:r>
            <a:r>
              <a:rPr lang="en-CA" i="1" baseline="30000"/>
              <a:t>x</a:t>
            </a:r>
            <a:r>
              <a:rPr lang="en-CA" i="1"/>
              <a:t> mod p = 5</a:t>
            </a:r>
            <a:r>
              <a:rPr lang="en-CA" i="1" baseline="30000"/>
              <a:t>3</a:t>
            </a:r>
            <a:r>
              <a:rPr lang="en-CA" i="1"/>
              <a:t> mod 23 = 10</a:t>
            </a:r>
            <a:r>
              <a:rPr lang="en-CA"/>
              <a:t> </a:t>
            </a:r>
          </a:p>
          <a:p>
            <a:pPr lvl="1"/>
            <a:r>
              <a:rPr lang="en-CA"/>
              <a:t>Sign the message </a:t>
            </a:r>
            <a:r>
              <a:rPr lang="en-CA" i="1"/>
              <a:t>m= 8</a:t>
            </a:r>
            <a:endParaRPr lang="en-CA"/>
          </a:p>
          <a:p>
            <a:pPr lvl="2"/>
            <a:r>
              <a:rPr lang="en-CA"/>
              <a:t>Select </a:t>
            </a:r>
            <a:r>
              <a:rPr lang="en-CA" i="1"/>
              <a:t>k=5  k</a:t>
            </a:r>
            <a:r>
              <a:rPr lang="en-CA" i="1" baseline="30000"/>
              <a:t>-1 </a:t>
            </a:r>
            <a:r>
              <a:rPr lang="en-CA" i="1"/>
              <a:t>= 5</a:t>
            </a:r>
            <a:r>
              <a:rPr lang="en-CA" i="1" baseline="30000"/>
              <a:t>-1</a:t>
            </a:r>
            <a:r>
              <a:rPr lang="en-CA" i="1"/>
              <a:t> = 9    (59=45=1 mod </a:t>
            </a:r>
            <a:r>
              <a:rPr lang="en-CA" i="1">
                <a:solidFill>
                  <a:srgbClr val="FF0000"/>
                </a:solidFill>
              </a:rPr>
              <a:t>22</a:t>
            </a:r>
            <a:r>
              <a:rPr lang="en-CA" i="1"/>
              <a:t>)</a:t>
            </a:r>
          </a:p>
          <a:p>
            <a:pPr lvl="2"/>
            <a:r>
              <a:rPr lang="en-CA"/>
              <a:t>Compute </a:t>
            </a:r>
          </a:p>
          <a:p>
            <a:pPr marL="0" indent="0" algn="ctr">
              <a:buNone/>
            </a:pPr>
            <a:r>
              <a:rPr lang="en-CA" sz="1800" i="1"/>
              <a:t>r = </a:t>
            </a:r>
            <a:r>
              <a:rPr lang="en-CA" sz="1800" i="1" err="1"/>
              <a:t>a</a:t>
            </a:r>
            <a:r>
              <a:rPr lang="en-CA" sz="1800" i="1" baseline="30000" err="1"/>
              <a:t>k</a:t>
            </a:r>
            <a:r>
              <a:rPr lang="en-CA" sz="1800" i="1"/>
              <a:t> mod p = 5</a:t>
            </a:r>
            <a:r>
              <a:rPr lang="en-CA" sz="1800" i="1" baseline="30000"/>
              <a:t>5</a:t>
            </a:r>
            <a:r>
              <a:rPr lang="en-CA" sz="1800" i="1"/>
              <a:t> mod 23 = 20</a:t>
            </a:r>
          </a:p>
          <a:p>
            <a:pPr lvl="2"/>
            <a:r>
              <a:rPr lang="en-CA"/>
              <a:t>Compute</a:t>
            </a:r>
          </a:p>
          <a:p>
            <a:pPr marL="0" indent="0" algn="ctr">
              <a:buNone/>
            </a:pPr>
            <a:r>
              <a:rPr lang="en-CA" sz="1800" i="1"/>
              <a:t>s = k</a:t>
            </a:r>
            <a:r>
              <a:rPr lang="en-CA" sz="1800" i="1" baseline="30000"/>
              <a:t>-1</a:t>
            </a:r>
            <a:r>
              <a:rPr lang="en-CA" sz="1800" i="1"/>
              <a:t> (m - </a:t>
            </a:r>
            <a:r>
              <a:rPr lang="en-CA" sz="1800" i="1" err="1"/>
              <a:t>xr</a:t>
            </a:r>
            <a:r>
              <a:rPr lang="en-CA" sz="1800" i="1"/>
              <a:t>) mod </a:t>
            </a:r>
            <a:r>
              <a:rPr lang="en-CA" sz="1800" i="1">
                <a:solidFill>
                  <a:srgbClr val="FF0000"/>
                </a:solidFill>
              </a:rPr>
              <a:t>(p - 1) </a:t>
            </a:r>
            <a:r>
              <a:rPr lang="en-CA" sz="1800" i="1"/>
              <a:t>= 5</a:t>
            </a:r>
            <a:r>
              <a:rPr lang="en-CA" sz="1800" i="1" baseline="30000"/>
              <a:t>-1</a:t>
            </a:r>
            <a:r>
              <a:rPr lang="en-CA" sz="1800" i="1"/>
              <a:t> (8 – 320) mod </a:t>
            </a:r>
            <a:r>
              <a:rPr lang="en-CA" sz="1800" i="1">
                <a:solidFill>
                  <a:srgbClr val="FF0000"/>
                </a:solidFill>
              </a:rPr>
              <a:t>22</a:t>
            </a:r>
            <a:r>
              <a:rPr lang="en-CA" sz="1800" i="1"/>
              <a:t> = 914 mod </a:t>
            </a:r>
            <a:r>
              <a:rPr lang="en-CA" sz="1800" i="1">
                <a:solidFill>
                  <a:srgbClr val="FF0000"/>
                </a:solidFill>
              </a:rPr>
              <a:t>22</a:t>
            </a:r>
            <a:r>
              <a:rPr lang="en-CA" sz="1800" i="1"/>
              <a:t> = 16</a:t>
            </a:r>
          </a:p>
          <a:p>
            <a:pPr lvl="1"/>
            <a:r>
              <a:rPr lang="en-CA"/>
              <a:t>Signature verification</a:t>
            </a:r>
          </a:p>
          <a:p>
            <a:pPr lvl="2"/>
            <a:r>
              <a:rPr lang="en-CA" i="1" err="1"/>
              <a:t>y</a:t>
            </a:r>
            <a:r>
              <a:rPr lang="en-CA" i="1" baseline="30000" err="1"/>
              <a:t>r</a:t>
            </a:r>
            <a:r>
              <a:rPr lang="en-CA" i="1"/>
              <a:t>  </a:t>
            </a:r>
            <a:r>
              <a:rPr lang="en-CA" i="1" err="1"/>
              <a:t>r</a:t>
            </a:r>
            <a:r>
              <a:rPr lang="en-CA" i="1" baseline="30000" err="1"/>
              <a:t>s</a:t>
            </a:r>
            <a:r>
              <a:rPr lang="en-CA"/>
              <a:t> </a:t>
            </a:r>
            <a:r>
              <a:rPr lang="en-CA" i="1"/>
              <a:t>mod p = 10</a:t>
            </a:r>
            <a:r>
              <a:rPr lang="en-CA" i="1" baseline="30000"/>
              <a:t>20</a:t>
            </a:r>
            <a:r>
              <a:rPr lang="en-CA" i="1"/>
              <a:t> * 20</a:t>
            </a:r>
            <a:r>
              <a:rPr lang="en-CA" i="1" baseline="30000"/>
              <a:t>16</a:t>
            </a:r>
            <a:r>
              <a:rPr lang="en-CA"/>
              <a:t> </a:t>
            </a:r>
            <a:r>
              <a:rPr lang="en-CA" i="1"/>
              <a:t>mod 23 = 3  * 13 mod 23 = 16</a:t>
            </a:r>
          </a:p>
          <a:p>
            <a:pPr lvl="2"/>
            <a:r>
              <a:rPr lang="en-CA" i="1"/>
              <a:t>a</a:t>
            </a:r>
            <a:r>
              <a:rPr lang="en-CA" i="1" baseline="30000"/>
              <a:t>m</a:t>
            </a:r>
            <a:r>
              <a:rPr lang="en-CA" i="1"/>
              <a:t> mod p = 5</a:t>
            </a:r>
            <a:r>
              <a:rPr lang="en-CA" i="1" baseline="30000"/>
              <a:t>8</a:t>
            </a:r>
            <a:r>
              <a:rPr lang="en-CA" i="1"/>
              <a:t> mod 23 = 16</a:t>
            </a:r>
          </a:p>
          <a:p>
            <a:pPr lvl="1"/>
            <a:endParaRPr lang="en-CA"/>
          </a:p>
        </p:txBody>
      </p:sp>
      <p:sp>
        <p:nvSpPr>
          <p:cNvPr id="4" name="Slide Number Placeholder 3"/>
          <p:cNvSpPr>
            <a:spLocks noGrp="1"/>
          </p:cNvSpPr>
          <p:nvPr>
            <p:ph type="sldNum" sz="quarter" idx="15"/>
          </p:nvPr>
        </p:nvSpPr>
        <p:spPr/>
        <p:txBody>
          <a:bodyPr/>
          <a:lstStyle/>
          <a:p>
            <a:fld id="{3AAB7785-396F-4915-8DFC-F7434CCA128E}" type="slidenum">
              <a:rPr lang="en-CA" smtClean="0"/>
              <a:t>93</a:t>
            </a:fld>
            <a:endParaRPr lang="en-CA"/>
          </a:p>
        </p:txBody>
      </p:sp>
    </p:spTree>
    <p:extLst>
      <p:ext uri="{BB962C8B-B14F-4D97-AF65-F5344CB8AC3E}">
        <p14:creationId xmlns:p14="http://schemas.microsoft.com/office/powerpoint/2010/main" val="15985104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The El </a:t>
            </a:r>
            <a:r>
              <a:rPr lang="en-CA" err="1"/>
              <a:t>Gamal</a:t>
            </a:r>
            <a:r>
              <a:rPr lang="en-CA"/>
              <a:t> Signature Algorithm</a:t>
            </a:r>
          </a:p>
        </p:txBody>
      </p:sp>
      <p:sp>
        <p:nvSpPr>
          <p:cNvPr id="3" name="Content Placeholder 2"/>
          <p:cNvSpPr>
            <a:spLocks noGrp="1"/>
          </p:cNvSpPr>
          <p:nvPr>
            <p:ph sz="quarter" idx="1"/>
          </p:nvPr>
        </p:nvSpPr>
        <p:spPr>
          <a:xfrm>
            <a:off x="457200" y="1600200"/>
            <a:ext cx="8003232" cy="4873752"/>
          </a:xfrm>
        </p:spPr>
        <p:txBody>
          <a:bodyPr>
            <a:normAutofit/>
          </a:bodyPr>
          <a:lstStyle/>
          <a:p>
            <a:r>
              <a:rPr lang="en-CA" sz="2800"/>
              <a:t>The U.S. Digital Signature Algorithm (DSA) (or the Digital Signature Standard or DSS) is the El </a:t>
            </a:r>
            <a:r>
              <a:rPr lang="en-CA" sz="2800" err="1"/>
              <a:t>Gamal</a:t>
            </a:r>
            <a:r>
              <a:rPr lang="en-CA" sz="2800"/>
              <a:t> algorithm with a few restrictions:</a:t>
            </a:r>
          </a:p>
          <a:p>
            <a:pPr marL="822960" lvl="1" indent="-457200">
              <a:buFont typeface="+mj-lt"/>
              <a:buAutoNum type="arabicPeriod"/>
            </a:pPr>
            <a:r>
              <a:rPr lang="en-CA" sz="2400"/>
              <a:t>The size of </a:t>
            </a:r>
            <a:r>
              <a:rPr lang="en-CA" sz="2400" i="1"/>
              <a:t>p</a:t>
            </a:r>
            <a:r>
              <a:rPr lang="en-CA" sz="2400"/>
              <a:t> is specifically fixed at 2</a:t>
            </a:r>
            <a:r>
              <a:rPr lang="en-CA" sz="2400" baseline="30000"/>
              <a:t>511</a:t>
            </a:r>
            <a:r>
              <a:rPr lang="en-CA" sz="2400"/>
              <a:t> &lt; </a:t>
            </a:r>
            <a:r>
              <a:rPr lang="en-CA" sz="2400" i="1"/>
              <a:t>p</a:t>
            </a:r>
            <a:r>
              <a:rPr lang="en-CA" sz="2400"/>
              <a:t> &lt; 2</a:t>
            </a:r>
            <a:r>
              <a:rPr lang="en-CA" sz="2400" baseline="30000"/>
              <a:t>512</a:t>
            </a:r>
            <a:r>
              <a:rPr lang="en-CA" sz="2400"/>
              <a:t> (roughly 170 decimal digits long)</a:t>
            </a:r>
          </a:p>
          <a:p>
            <a:pPr marL="822960" lvl="1" indent="-457200">
              <a:buFont typeface="+mj-lt"/>
              <a:buAutoNum type="arabicPeriod"/>
            </a:pPr>
            <a:r>
              <a:rPr lang="en-CA" sz="2400" i="1"/>
              <a:t>q</a:t>
            </a:r>
            <a:r>
              <a:rPr lang="en-CA" sz="2400"/>
              <a:t>, which is the large prime factor of (</a:t>
            </a:r>
            <a:r>
              <a:rPr lang="en-CA" sz="2400" i="1"/>
              <a:t>p - 1</a:t>
            </a:r>
            <a:r>
              <a:rPr lang="en-CA" sz="2400"/>
              <a:t>) is chosen so that 2</a:t>
            </a:r>
            <a:r>
              <a:rPr lang="en-CA" sz="2400" baseline="30000"/>
              <a:t>159</a:t>
            </a:r>
            <a:r>
              <a:rPr lang="en-CA" sz="2400"/>
              <a:t> &lt; </a:t>
            </a:r>
            <a:r>
              <a:rPr lang="en-CA" sz="2400" i="1"/>
              <a:t>q</a:t>
            </a:r>
            <a:r>
              <a:rPr lang="en-CA" sz="2400"/>
              <a:t> &lt; 2</a:t>
            </a:r>
            <a:r>
              <a:rPr lang="en-CA" sz="2400" baseline="30000"/>
              <a:t>160</a:t>
            </a:r>
            <a:r>
              <a:rPr lang="en-CA" sz="2400"/>
              <a:t> </a:t>
            </a:r>
          </a:p>
          <a:p>
            <a:pPr marL="822960" lvl="1" indent="-457200">
              <a:buFont typeface="+mj-lt"/>
              <a:buAutoNum type="arabicPeriod"/>
            </a:pPr>
            <a:r>
              <a:rPr lang="en-CA" sz="2400"/>
              <a:t>The algorithm explicitly uses </a:t>
            </a:r>
            <a:r>
              <a:rPr lang="en-CA" sz="2400" i="1"/>
              <a:t>H</a:t>
            </a:r>
            <a:r>
              <a:rPr lang="en-CA" sz="2400"/>
              <a:t>(</a:t>
            </a:r>
            <a:r>
              <a:rPr lang="en-CA" sz="2400" i="1"/>
              <a:t>m</a:t>
            </a:r>
            <a:r>
              <a:rPr lang="en-CA" sz="2400"/>
              <a:t>), a hash value, instead of the full message text </a:t>
            </a:r>
            <a:r>
              <a:rPr lang="en-CA" sz="2400" i="1"/>
              <a:t>m</a:t>
            </a:r>
          </a:p>
          <a:p>
            <a:pPr marL="822960" lvl="1" indent="-457200">
              <a:buFont typeface="+mj-lt"/>
              <a:buAutoNum type="arabicPeriod"/>
            </a:pPr>
            <a:r>
              <a:rPr lang="en-CA" sz="2400"/>
              <a:t>The computations of </a:t>
            </a:r>
            <a:r>
              <a:rPr lang="en-CA" sz="2400" i="1"/>
              <a:t>r</a:t>
            </a:r>
            <a:r>
              <a:rPr lang="en-CA" sz="2400"/>
              <a:t> and </a:t>
            </a:r>
            <a:r>
              <a:rPr lang="en-CA" sz="2400" i="1"/>
              <a:t>s</a:t>
            </a:r>
            <a:r>
              <a:rPr lang="en-CA" sz="2400"/>
              <a:t> are taken mod </a:t>
            </a:r>
            <a:r>
              <a:rPr lang="en-CA" sz="2400" i="1"/>
              <a:t>q</a:t>
            </a:r>
            <a:r>
              <a:rPr lang="en-CA" sz="2400"/>
              <a:t>.</a:t>
            </a:r>
          </a:p>
        </p:txBody>
      </p:sp>
      <p:sp>
        <p:nvSpPr>
          <p:cNvPr id="4" name="Slide Number Placeholder 3"/>
          <p:cNvSpPr>
            <a:spLocks noGrp="1"/>
          </p:cNvSpPr>
          <p:nvPr>
            <p:ph type="sldNum" sz="quarter" idx="15"/>
          </p:nvPr>
        </p:nvSpPr>
        <p:spPr/>
        <p:txBody>
          <a:bodyPr/>
          <a:lstStyle/>
          <a:p>
            <a:fld id="{3AAB7785-396F-4915-8DFC-F7434CCA128E}" type="slidenum">
              <a:rPr lang="en-CA" smtClean="0"/>
              <a:t>94</a:t>
            </a:fld>
            <a:endParaRPr lang="en-CA"/>
          </a:p>
        </p:txBody>
      </p:sp>
    </p:spTree>
    <p:extLst>
      <p:ext uri="{BB962C8B-B14F-4D97-AF65-F5344CB8AC3E}">
        <p14:creationId xmlns:p14="http://schemas.microsoft.com/office/powerpoint/2010/main" val="26849865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a:t>
            </a:r>
          </a:p>
        </p:txBody>
      </p:sp>
      <p:sp>
        <p:nvSpPr>
          <p:cNvPr id="3" name="Content Placeholder 2"/>
          <p:cNvSpPr>
            <a:spLocks noGrp="1"/>
          </p:cNvSpPr>
          <p:nvPr>
            <p:ph sz="quarter" idx="1"/>
          </p:nvPr>
        </p:nvSpPr>
        <p:spPr/>
        <p:txBody>
          <a:bodyPr>
            <a:normAutofit fontScale="85000" lnSpcReduction="20000"/>
          </a:bodyPr>
          <a:lstStyle/>
          <a:p>
            <a:r>
              <a:rPr lang="en-CA"/>
              <a:t>Sharing a </a:t>
            </a:r>
            <a:r>
              <a:rPr lang="en-CA" b="1" i="1"/>
              <a:t>secret</a:t>
            </a:r>
            <a:r>
              <a:rPr lang="en-CA" i="1"/>
              <a:t> </a:t>
            </a:r>
            <a:r>
              <a:rPr lang="en-CA"/>
              <a:t>among a group of participants.</a:t>
            </a:r>
          </a:p>
          <a:p>
            <a:r>
              <a:rPr lang="en-CA"/>
              <a:t>It was introduced by </a:t>
            </a:r>
            <a:r>
              <a:rPr lang="en-CA" err="1"/>
              <a:t>Adi</a:t>
            </a:r>
            <a:r>
              <a:rPr lang="en-CA"/>
              <a:t> Shamir and George </a:t>
            </a:r>
            <a:r>
              <a:rPr lang="en-CA" err="1"/>
              <a:t>Blakley</a:t>
            </a:r>
            <a:r>
              <a:rPr lang="en-CA"/>
              <a:t> in 1979, independently.</a:t>
            </a:r>
          </a:p>
          <a:p>
            <a:r>
              <a:rPr lang="en-CA"/>
              <a:t>The secret can be reconstructed only when a sufficient number (called threshold) of shares are participated in the decryption process.</a:t>
            </a:r>
          </a:p>
          <a:p>
            <a:r>
              <a:rPr lang="en-CA"/>
              <a:t>It is shown by (</a:t>
            </a:r>
            <a:r>
              <a:rPr lang="en-CA" i="1" err="1"/>
              <a:t>t</a:t>
            </a:r>
            <a:r>
              <a:rPr lang="en-CA" err="1"/>
              <a:t>,</a:t>
            </a:r>
            <a:r>
              <a:rPr lang="en-CA" i="1" err="1"/>
              <a:t>n</a:t>
            </a:r>
            <a:r>
              <a:rPr lang="en-CA"/>
              <a:t>)-threshold, in which </a:t>
            </a:r>
            <a:r>
              <a:rPr lang="en-CA" i="1"/>
              <a:t>n</a:t>
            </a:r>
            <a:r>
              <a:rPr lang="en-CA"/>
              <a:t> is the total number of participants and </a:t>
            </a:r>
            <a:r>
              <a:rPr lang="en-CA" i="1"/>
              <a:t>t</a:t>
            </a:r>
            <a:r>
              <a:rPr lang="en-CA"/>
              <a:t> is the minimum number of required participants for secret reconstruction.</a:t>
            </a:r>
          </a:p>
          <a:p>
            <a:r>
              <a:rPr lang="en-CA"/>
              <a:t>Any </a:t>
            </a:r>
            <a:r>
              <a:rPr lang="en-CA" b="1"/>
              <a:t>combination of fewer than </a:t>
            </a:r>
            <a:r>
              <a:rPr lang="en-CA" b="1" i="1"/>
              <a:t>t</a:t>
            </a:r>
            <a:r>
              <a:rPr lang="en-CA" b="1"/>
              <a:t> shares has no extra information </a:t>
            </a:r>
            <a:r>
              <a:rPr lang="en-CA"/>
              <a:t>about the secret than that with no share.</a:t>
            </a:r>
          </a:p>
          <a:p>
            <a:r>
              <a:rPr lang="en-CA"/>
              <a:t>Its applications include, but not limited to,</a:t>
            </a:r>
          </a:p>
          <a:p>
            <a:pPr lvl="1"/>
            <a:r>
              <a:rPr lang="en-CA"/>
              <a:t>Encryption keys distribution</a:t>
            </a:r>
          </a:p>
          <a:p>
            <a:pPr lvl="1"/>
            <a:r>
              <a:rPr lang="en-CA"/>
              <a:t>Missile launch codes</a:t>
            </a:r>
          </a:p>
          <a:p>
            <a:pPr lvl="1"/>
            <a:r>
              <a:rPr lang="en-CA"/>
              <a:t>Bank accounts</a:t>
            </a:r>
          </a:p>
          <a:p>
            <a:pPr lvl="1"/>
            <a:r>
              <a:rPr lang="en-CA"/>
              <a:t>Bank safe-deposit boxes</a:t>
            </a:r>
          </a:p>
        </p:txBody>
      </p:sp>
      <p:sp>
        <p:nvSpPr>
          <p:cNvPr id="4" name="Slide Number Placeholder 3"/>
          <p:cNvSpPr>
            <a:spLocks noGrp="1"/>
          </p:cNvSpPr>
          <p:nvPr>
            <p:ph type="sldNum" sz="quarter" idx="15"/>
          </p:nvPr>
        </p:nvSpPr>
        <p:spPr/>
        <p:txBody>
          <a:bodyPr/>
          <a:lstStyle/>
          <a:p>
            <a:fld id="{3AAB7785-396F-4915-8DFC-F7434CCA128E}" type="slidenum">
              <a:rPr lang="en-CA" smtClean="0"/>
              <a:t>95</a:t>
            </a:fld>
            <a:endParaRPr lang="en-CA"/>
          </a:p>
        </p:txBody>
      </p:sp>
    </p:spTree>
    <p:extLst>
      <p:ext uri="{BB962C8B-B14F-4D97-AF65-F5344CB8AC3E}">
        <p14:creationId xmlns:p14="http://schemas.microsoft.com/office/powerpoint/2010/main" val="34511738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p:sp>
        <p:nvSpPr>
          <p:cNvPr id="3" name="Content Placeholder 2"/>
          <p:cNvSpPr>
            <a:spLocks noGrp="1"/>
          </p:cNvSpPr>
          <p:nvPr>
            <p:ph sz="quarter" idx="1"/>
          </p:nvPr>
        </p:nvSpPr>
        <p:spPr/>
        <p:txBody>
          <a:bodyPr>
            <a:noAutofit/>
          </a:bodyPr>
          <a:lstStyle/>
          <a:p>
            <a:r>
              <a:rPr lang="en-CA" sz="2800"/>
              <a:t>Limitations to all unconditionally secure secret sharing schemes:</a:t>
            </a:r>
          </a:p>
          <a:p>
            <a:pPr marL="623888" lvl="1" indent="-258763">
              <a:buFont typeface="+mj-lt"/>
              <a:buAutoNum type="arabicPeriod"/>
            </a:pPr>
            <a:r>
              <a:rPr lang="en-CA" sz="2400" b="1"/>
              <a:t>Each share of the secret must be at least as large as the secret itself</a:t>
            </a:r>
            <a:r>
              <a:rPr lang="en-CA" sz="2400"/>
              <a:t>. </a:t>
            </a:r>
          </a:p>
          <a:p>
            <a:pPr marL="925195" lvl="2" indent="-285750"/>
            <a:r>
              <a:rPr lang="en-CA" sz="2000"/>
              <a:t>Based on information theory, </a:t>
            </a:r>
            <a:r>
              <a:rPr lang="en-CA" sz="2000" b="1"/>
              <a:t>given </a:t>
            </a:r>
            <a:r>
              <a:rPr lang="en-CA" sz="2000" b="1" i="1"/>
              <a:t>t-1</a:t>
            </a:r>
            <a:r>
              <a:rPr lang="en-CA" sz="2000" b="1"/>
              <a:t> shares, no information can be revealed from the secret</a:t>
            </a:r>
            <a:r>
              <a:rPr lang="en-CA" sz="2000"/>
              <a:t>. Thus, the </a:t>
            </a:r>
            <a:r>
              <a:rPr lang="en-CA" sz="2000" b="1"/>
              <a:t>shares must contain as much information as the secret itself</a:t>
            </a:r>
            <a:r>
              <a:rPr lang="en-CA" sz="2000"/>
              <a:t>.</a:t>
            </a:r>
          </a:p>
          <a:p>
            <a:pPr marL="623888" lvl="1" indent="-258763">
              <a:buFont typeface="+mj-lt"/>
              <a:buAutoNum type="arabicPeriod"/>
            </a:pPr>
            <a:r>
              <a:rPr lang="en-CA" sz="2400"/>
              <a:t>All secret sharing schemes use random bits.</a:t>
            </a:r>
          </a:p>
          <a:p>
            <a:pPr marL="925195" lvl="2" indent="-285750"/>
            <a:r>
              <a:rPr lang="en-CA" sz="2000" b="1"/>
              <a:t>To distribute a one-bit secret among </a:t>
            </a:r>
            <a:r>
              <a:rPr lang="en-CA" sz="2000" b="1" i="1"/>
              <a:t>t</a:t>
            </a:r>
            <a:r>
              <a:rPr lang="en-CA" sz="2000" b="1"/>
              <a:t> participants, </a:t>
            </a:r>
            <a:r>
              <a:rPr lang="en-CA" sz="2000" b="1" i="1"/>
              <a:t>t-1</a:t>
            </a:r>
            <a:r>
              <a:rPr lang="en-CA" sz="2000" b="1"/>
              <a:t> random bits are necessary</a:t>
            </a:r>
            <a:r>
              <a:rPr lang="en-CA" sz="2000"/>
              <a:t>.</a:t>
            </a:r>
          </a:p>
        </p:txBody>
      </p:sp>
      <p:sp>
        <p:nvSpPr>
          <p:cNvPr id="4" name="Slide Number Placeholder 3"/>
          <p:cNvSpPr>
            <a:spLocks noGrp="1"/>
          </p:cNvSpPr>
          <p:nvPr>
            <p:ph type="sldNum" sz="quarter" idx="15"/>
          </p:nvPr>
        </p:nvSpPr>
        <p:spPr/>
        <p:txBody>
          <a:bodyPr/>
          <a:lstStyle/>
          <a:p>
            <a:fld id="{3AAB7785-396F-4915-8DFC-F7434CCA128E}" type="slidenum">
              <a:rPr lang="en-CA" smtClean="0"/>
              <a:t>96</a:t>
            </a:fld>
            <a:endParaRPr lang="en-CA"/>
          </a:p>
        </p:txBody>
      </p:sp>
    </p:spTree>
    <p:extLst>
      <p:ext uri="{BB962C8B-B14F-4D97-AF65-F5344CB8AC3E}">
        <p14:creationId xmlns:p14="http://schemas.microsoft.com/office/powerpoint/2010/main" val="28985439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600200"/>
                <a:ext cx="7643192" cy="4873752"/>
              </a:xfrm>
            </p:spPr>
            <p:txBody>
              <a:bodyPr>
                <a:noAutofit/>
              </a:bodyPr>
              <a:lstStyle/>
              <a:p>
                <a:r>
                  <a:rPr lang="en-CA"/>
                  <a:t>Trivial secret sharing</a:t>
                </a:r>
              </a:p>
              <a:p>
                <a:pPr lvl="1"/>
                <a:r>
                  <a:rPr lang="en-CA" sz="2000"/>
                  <a:t>Encode the secret as an arbitrary length binary number </a:t>
                </a:r>
                <a:r>
                  <a:rPr lang="en-CA" sz="2000" i="1"/>
                  <a:t>s</a:t>
                </a:r>
                <a:r>
                  <a:rPr lang="en-CA" sz="2000"/>
                  <a:t>.</a:t>
                </a:r>
              </a:p>
              <a:p>
                <a:pPr lvl="1"/>
                <a:r>
                  <a:rPr lang="en-CA" sz="2000"/>
                  <a:t>Give to each player </a:t>
                </a:r>
                <a:r>
                  <a:rPr lang="en-CA" sz="2000" i="1" err="1"/>
                  <a:t>i</a:t>
                </a:r>
                <a:r>
                  <a:rPr lang="en-CA" sz="2000"/>
                  <a:t> (except the last one) a random number </a:t>
                </a:r>
                <a:r>
                  <a:rPr lang="en-CA" sz="2000" i="1"/>
                  <a:t>p</a:t>
                </a:r>
                <a:r>
                  <a:rPr lang="en-CA" sz="2000" i="1" baseline="-25000"/>
                  <a:t>i</a:t>
                </a:r>
                <a:r>
                  <a:rPr lang="en-CA" sz="2000"/>
                  <a:t> with the same length as </a:t>
                </a:r>
                <a:r>
                  <a:rPr lang="en-CA" sz="2000" i="1"/>
                  <a:t>s</a:t>
                </a:r>
                <a:r>
                  <a:rPr lang="en-CA" sz="2000"/>
                  <a:t>.</a:t>
                </a:r>
              </a:p>
              <a:p>
                <a:pPr lvl="1"/>
                <a:r>
                  <a:rPr lang="en-CA" sz="2000"/>
                  <a:t>Give to the last player the result of </a:t>
                </a:r>
              </a:p>
              <a:p>
                <a:pPr marL="0" indent="0" algn="ctr">
                  <a:buNone/>
                </a:pPr>
                <a:r>
                  <a:rPr lang="en-CA" sz="2800" i="1"/>
                  <a:t>s </a:t>
                </a:r>
                <a14:m>
                  <m:oMath xmlns:m="http://schemas.openxmlformats.org/officeDocument/2006/math">
                    <m:r>
                      <a:rPr lang="en-CA" sz="2800" i="1" smtClean="0">
                        <a:latin typeface="Cambria Math"/>
                        <a:ea typeface="Cambria Math"/>
                      </a:rPr>
                      <m:t>⊕</m:t>
                    </m:r>
                  </m:oMath>
                </a14:m>
                <a:r>
                  <a:rPr lang="en-CA" sz="2800" i="1"/>
                  <a:t> p</a:t>
                </a:r>
                <a:r>
                  <a:rPr lang="en-CA" sz="2800" i="1" baseline="-25000"/>
                  <a:t>1</a:t>
                </a:r>
                <a:r>
                  <a:rPr lang="en-CA" sz="2800" i="1"/>
                  <a:t> </a:t>
                </a:r>
                <a14:m>
                  <m:oMath xmlns:m="http://schemas.openxmlformats.org/officeDocument/2006/math">
                    <m:r>
                      <a:rPr lang="en-CA" sz="2800" i="1">
                        <a:latin typeface="Cambria Math"/>
                        <a:ea typeface="Cambria Math"/>
                      </a:rPr>
                      <m:t>⊕</m:t>
                    </m:r>
                  </m:oMath>
                </a14:m>
                <a:r>
                  <a:rPr lang="en-CA" sz="2800" i="1"/>
                  <a:t> p</a:t>
                </a:r>
                <a:r>
                  <a:rPr lang="en-CA" sz="2800" i="1" baseline="-25000"/>
                  <a:t>2</a:t>
                </a:r>
                <a:r>
                  <a:rPr lang="en-CA" sz="2800" i="1"/>
                  <a:t> </a:t>
                </a:r>
                <a14:m>
                  <m:oMath xmlns:m="http://schemas.openxmlformats.org/officeDocument/2006/math">
                    <m:r>
                      <a:rPr lang="en-CA" sz="2800" i="1">
                        <a:latin typeface="Cambria Math"/>
                        <a:ea typeface="Cambria Math"/>
                      </a:rPr>
                      <m:t>⊕</m:t>
                    </m:r>
                  </m:oMath>
                </a14:m>
                <a:r>
                  <a:rPr lang="en-CA" sz="2800"/>
                  <a:t> ... </a:t>
                </a:r>
                <a14:m>
                  <m:oMath xmlns:m="http://schemas.openxmlformats.org/officeDocument/2006/math">
                    <m:r>
                      <a:rPr lang="en-CA" sz="2800" i="1">
                        <a:latin typeface="Cambria Math"/>
                        <a:ea typeface="Cambria Math"/>
                      </a:rPr>
                      <m:t>⊕</m:t>
                    </m:r>
                  </m:oMath>
                </a14:m>
                <a:r>
                  <a:rPr lang="en-CA" sz="2800" i="1"/>
                  <a:t> p</a:t>
                </a:r>
                <a:r>
                  <a:rPr lang="en-CA" sz="2800" i="1" baseline="-25000"/>
                  <a:t>n-1</a:t>
                </a:r>
              </a:p>
              <a:p>
                <a:r>
                  <a:rPr lang="en-CA"/>
                  <a:t>For threshold scheme, This method could be used. </a:t>
                </a:r>
              </a:p>
              <a:p>
                <a:pPr lvl="1"/>
                <a:r>
                  <a:rPr lang="en-CA"/>
                  <a:t>For instance three (2,2)-threshold secret shares distributed among three participants will create a (2,3)-threshold </a:t>
                </a:r>
              </a:p>
              <a:p>
                <a:pPr lvl="1"/>
                <a:r>
                  <a:rPr lang="en-CA"/>
                  <a:t>However, it is not space efficient.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600200"/>
                <a:ext cx="7643192" cy="4873752"/>
              </a:xfrm>
              <a:blipFill>
                <a:blip r:embed="rId2"/>
                <a:stretch>
                  <a:fillRect l="-319" t="-1001"/>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3AAB7785-396F-4915-8DFC-F7434CCA128E}" type="slidenum">
              <a:rPr lang="en-CA" smtClean="0"/>
              <a:t>97</a:t>
            </a:fld>
            <a:endParaRPr lang="en-CA"/>
          </a:p>
        </p:txBody>
      </p:sp>
    </p:spTree>
    <p:extLst>
      <p:ext uri="{BB962C8B-B14F-4D97-AF65-F5344CB8AC3E}">
        <p14:creationId xmlns:p14="http://schemas.microsoft.com/office/powerpoint/2010/main" val="32008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p:sp>
        <p:nvSpPr>
          <p:cNvPr id="3" name="Content Placeholder 2"/>
          <p:cNvSpPr>
            <a:spLocks noGrp="1"/>
          </p:cNvSpPr>
          <p:nvPr>
            <p:ph sz="quarter" idx="1"/>
          </p:nvPr>
        </p:nvSpPr>
        <p:spPr>
          <a:xfrm>
            <a:off x="457200" y="1600200"/>
            <a:ext cx="8003232" cy="4873752"/>
          </a:xfrm>
        </p:spPr>
        <p:txBody>
          <a:bodyPr>
            <a:noAutofit/>
          </a:bodyPr>
          <a:lstStyle/>
          <a:p>
            <a:r>
              <a:rPr lang="en-CA" dirty="0"/>
              <a:t>Shamir's Secret Sharing Scheme</a:t>
            </a:r>
          </a:p>
          <a:p>
            <a:pPr lvl="1"/>
            <a:r>
              <a:rPr lang="en-CA" dirty="0"/>
              <a:t>We can fit a unique polynomial of degree (</a:t>
            </a:r>
            <a:r>
              <a:rPr lang="en-CA" i="1" dirty="0"/>
              <a:t>t-1</a:t>
            </a:r>
            <a:r>
              <a:rPr lang="en-CA" dirty="0"/>
              <a:t>) to any set of </a:t>
            </a:r>
            <a:r>
              <a:rPr lang="en-CA" i="1" dirty="0"/>
              <a:t>t</a:t>
            </a:r>
            <a:r>
              <a:rPr lang="en-CA" dirty="0"/>
              <a:t> points that lie on the polynomial.</a:t>
            </a:r>
          </a:p>
          <a:p>
            <a:pPr lvl="2"/>
            <a:r>
              <a:rPr lang="en-CA" dirty="0"/>
              <a:t>For instance, two points are needed to define a straight line, and three points to define a quadratic</a:t>
            </a:r>
          </a:p>
          <a:p>
            <a:pPr lvl="2"/>
            <a:r>
              <a:rPr lang="en-CA" dirty="0"/>
              <a:t>In general </a:t>
            </a:r>
            <a:r>
              <a:rPr lang="en-CA" u="sng" dirty="0"/>
              <a:t>it takes </a:t>
            </a:r>
            <a:r>
              <a:rPr lang="en-CA" i="1" u="sng" dirty="0"/>
              <a:t>t</a:t>
            </a:r>
            <a:r>
              <a:rPr lang="en-CA" u="sng" dirty="0"/>
              <a:t> points to define a polynomial of degree </a:t>
            </a:r>
            <a:r>
              <a:rPr lang="en-CA" i="1" u="sng" dirty="0"/>
              <a:t>t-1</a:t>
            </a:r>
            <a:r>
              <a:rPr lang="en-CA" dirty="0"/>
              <a:t>.</a:t>
            </a:r>
          </a:p>
          <a:p>
            <a:pPr lvl="1"/>
            <a:r>
              <a:rPr lang="en-CA" dirty="0"/>
              <a:t>Method:</a:t>
            </a:r>
          </a:p>
          <a:p>
            <a:pPr lvl="2"/>
            <a:r>
              <a:rPr lang="en-CA" dirty="0"/>
              <a:t>Create a polynomial of degree </a:t>
            </a:r>
            <a:r>
              <a:rPr lang="en-CA" i="1" dirty="0"/>
              <a:t>t-1</a:t>
            </a:r>
            <a:endParaRPr lang="en-CA" dirty="0"/>
          </a:p>
          <a:p>
            <a:pPr lvl="2"/>
            <a:r>
              <a:rPr lang="en-CA" dirty="0"/>
              <a:t>Set the secret as the first coefficient</a:t>
            </a:r>
          </a:p>
          <a:p>
            <a:pPr lvl="2"/>
            <a:r>
              <a:rPr lang="en-CA" dirty="0"/>
              <a:t>The remaining coefficients are selected at random</a:t>
            </a:r>
          </a:p>
          <a:p>
            <a:pPr lvl="2"/>
            <a:r>
              <a:rPr lang="en-CA" dirty="0"/>
              <a:t>Select </a:t>
            </a:r>
            <a:r>
              <a:rPr lang="en-CA" i="1" dirty="0"/>
              <a:t>n</a:t>
            </a:r>
            <a:r>
              <a:rPr lang="en-CA" dirty="0"/>
              <a:t> points on the curve as the shares</a:t>
            </a:r>
          </a:p>
          <a:p>
            <a:pPr lvl="1"/>
            <a:r>
              <a:rPr lang="en-CA" dirty="0"/>
              <a:t>It is sufficient that at least </a:t>
            </a:r>
            <a:r>
              <a:rPr lang="en-CA" i="1" dirty="0"/>
              <a:t>t</a:t>
            </a:r>
            <a:r>
              <a:rPr lang="en-CA" dirty="0"/>
              <a:t> out of the </a:t>
            </a:r>
            <a:r>
              <a:rPr lang="en-CA" i="1" dirty="0"/>
              <a:t>n</a:t>
            </a:r>
            <a:r>
              <a:rPr lang="en-CA" dirty="0"/>
              <a:t> participants use their shares to fit a </a:t>
            </a:r>
            <a:r>
              <a:rPr lang="en-CA" i="1" dirty="0"/>
              <a:t>(t-1)</a:t>
            </a:r>
            <a:r>
              <a:rPr lang="en-CA" dirty="0"/>
              <a:t> degree polynomial to them</a:t>
            </a:r>
          </a:p>
          <a:p>
            <a:pPr lvl="1"/>
            <a:r>
              <a:rPr lang="en-CA" dirty="0"/>
              <a:t>The first coefficient would be the secret.</a:t>
            </a:r>
          </a:p>
        </p:txBody>
      </p:sp>
      <p:sp>
        <p:nvSpPr>
          <p:cNvPr id="4" name="Slide Number Placeholder 3"/>
          <p:cNvSpPr>
            <a:spLocks noGrp="1"/>
          </p:cNvSpPr>
          <p:nvPr>
            <p:ph type="sldNum" sz="quarter" idx="15"/>
          </p:nvPr>
        </p:nvSpPr>
        <p:spPr/>
        <p:txBody>
          <a:bodyPr/>
          <a:lstStyle/>
          <a:p>
            <a:fld id="{3AAB7785-396F-4915-8DFC-F7434CCA128E}" type="slidenum">
              <a:rPr lang="en-CA" smtClean="0"/>
              <a:t>98</a:t>
            </a:fld>
            <a:endParaRPr lang="en-CA"/>
          </a:p>
        </p:txBody>
      </p:sp>
    </p:spTree>
    <p:extLst>
      <p:ext uri="{BB962C8B-B14F-4D97-AF65-F5344CB8AC3E}">
        <p14:creationId xmlns:p14="http://schemas.microsoft.com/office/powerpoint/2010/main" val="56307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Secret Sharing (cont.)</a:t>
            </a:r>
          </a:p>
        </p:txBody>
      </p:sp>
      <p:sp>
        <p:nvSpPr>
          <p:cNvPr id="3" name="Content Placeholder 2"/>
          <p:cNvSpPr>
            <a:spLocks noGrp="1"/>
          </p:cNvSpPr>
          <p:nvPr>
            <p:ph sz="quarter" idx="1"/>
          </p:nvPr>
        </p:nvSpPr>
        <p:spPr>
          <a:xfrm>
            <a:off x="457200" y="1600200"/>
            <a:ext cx="8003232" cy="4873752"/>
          </a:xfrm>
        </p:spPr>
        <p:txBody>
          <a:bodyPr>
            <a:noAutofit/>
          </a:bodyPr>
          <a:lstStyle/>
          <a:p>
            <a:r>
              <a:rPr lang="en-CA" sz="2800" dirty="0"/>
              <a:t>Shamir's Secret Sharing Scheme (cont.)</a:t>
            </a:r>
          </a:p>
          <a:p>
            <a:pPr lvl="1"/>
            <a:r>
              <a:rPr lang="en-CA" sz="2400" dirty="0"/>
              <a:t>Example</a:t>
            </a:r>
          </a:p>
          <a:p>
            <a:pPr lvl="2"/>
            <a:r>
              <a:rPr lang="en-CA" sz="2000" dirty="0"/>
              <a:t>Secret = 1234 , n = 6, and t = 3 </a:t>
            </a:r>
          </a:p>
          <a:p>
            <a:pPr lvl="2"/>
            <a:r>
              <a:rPr lang="en-CA" sz="2000" dirty="0"/>
              <a:t>Shares construction</a:t>
            </a:r>
          </a:p>
          <a:p>
            <a:pPr lvl="3"/>
            <a:r>
              <a:rPr lang="en-CA" sz="2000" dirty="0"/>
              <a:t>Randomly select (t-1) = 2 numbers, say, </a:t>
            </a:r>
            <a:r>
              <a:rPr lang="en-CA" sz="2000" i="1" dirty="0"/>
              <a:t>a</a:t>
            </a:r>
            <a:r>
              <a:rPr lang="en-CA" sz="2000" i="1" baseline="-25000" dirty="0"/>
              <a:t>1</a:t>
            </a:r>
            <a:r>
              <a:rPr lang="en-CA" sz="2000" dirty="0"/>
              <a:t> = 166 and  </a:t>
            </a:r>
            <a:r>
              <a:rPr lang="en-CA" sz="2000" i="1" dirty="0"/>
              <a:t>a</a:t>
            </a:r>
            <a:r>
              <a:rPr lang="en-CA" sz="2000" i="1" baseline="-25000" dirty="0"/>
              <a:t>2</a:t>
            </a:r>
            <a:r>
              <a:rPr lang="en-CA" sz="2000" dirty="0"/>
              <a:t> = 94.</a:t>
            </a:r>
          </a:p>
          <a:p>
            <a:pPr lvl="3"/>
            <a:r>
              <a:rPr lang="en-CA" sz="2000" dirty="0"/>
              <a:t>The polynomial would be</a:t>
            </a:r>
          </a:p>
          <a:p>
            <a:pPr marL="1005840" lvl="3" indent="0" algn="ctr">
              <a:buNone/>
            </a:pPr>
            <a:r>
              <a:rPr lang="en-CA" sz="2000" i="1" dirty="0"/>
              <a:t>f</a:t>
            </a:r>
            <a:r>
              <a:rPr lang="en-CA" sz="2000" dirty="0"/>
              <a:t>(</a:t>
            </a:r>
            <a:r>
              <a:rPr lang="en-CA" sz="2000" i="1" dirty="0"/>
              <a:t>x</a:t>
            </a:r>
            <a:r>
              <a:rPr lang="en-CA" sz="2000" dirty="0"/>
              <a:t>)=1234+166</a:t>
            </a:r>
            <a:r>
              <a:rPr lang="en-CA" sz="2000" i="1" dirty="0"/>
              <a:t>x</a:t>
            </a:r>
            <a:r>
              <a:rPr lang="en-CA" sz="2000" dirty="0"/>
              <a:t>+94</a:t>
            </a:r>
            <a:r>
              <a:rPr lang="en-CA" sz="2000" i="1" dirty="0"/>
              <a:t>x</a:t>
            </a:r>
            <a:r>
              <a:rPr lang="en-CA" sz="2000" i="1" baseline="30000" dirty="0"/>
              <a:t>2</a:t>
            </a:r>
            <a:endParaRPr lang="en-CA" sz="2000" i="1" dirty="0"/>
          </a:p>
          <a:p>
            <a:pPr lvl="3"/>
            <a:r>
              <a:rPr lang="en-CA" sz="2000" dirty="0"/>
              <a:t>Construct 6 points (shares) from the polynomial:</a:t>
            </a:r>
          </a:p>
          <a:p>
            <a:pPr marL="0" indent="0" algn="ctr">
              <a:buNone/>
            </a:pPr>
            <a:r>
              <a:rPr lang="en-CA" dirty="0"/>
              <a:t>(1,1494),(2,1942),(3,2578),(4,3402),(5,4414),(6,5614)</a:t>
            </a:r>
          </a:p>
          <a:p>
            <a:pPr marL="731520" lvl="2" indent="0">
              <a:buNone/>
            </a:pPr>
            <a:r>
              <a:rPr lang="en-CA" sz="2000" dirty="0"/>
              <a:t>	and distribute them among the participants.</a:t>
            </a:r>
          </a:p>
          <a:p>
            <a:pPr lvl="2"/>
            <a:endParaRPr lang="en-CA" sz="2000" dirty="0"/>
          </a:p>
          <a:p>
            <a:pPr lvl="3"/>
            <a:endParaRPr lang="en-CA" sz="2000" dirty="0"/>
          </a:p>
        </p:txBody>
      </p:sp>
      <p:sp>
        <p:nvSpPr>
          <p:cNvPr id="4" name="Slide Number Placeholder 3"/>
          <p:cNvSpPr>
            <a:spLocks noGrp="1"/>
          </p:cNvSpPr>
          <p:nvPr>
            <p:ph type="sldNum" sz="quarter" idx="15"/>
          </p:nvPr>
        </p:nvSpPr>
        <p:spPr/>
        <p:txBody>
          <a:bodyPr/>
          <a:lstStyle/>
          <a:p>
            <a:fld id="{3AAB7785-396F-4915-8DFC-F7434CCA128E}" type="slidenum">
              <a:rPr lang="en-CA" smtClean="0"/>
              <a:t>99</a:t>
            </a:fld>
            <a:endParaRPr lang="en-CA"/>
          </a:p>
        </p:txBody>
      </p:sp>
    </p:spTree>
    <p:extLst>
      <p:ext uri="{BB962C8B-B14F-4D97-AF65-F5344CB8AC3E}">
        <p14:creationId xmlns:p14="http://schemas.microsoft.com/office/powerpoint/2010/main" val="633745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10259</Words>
  <Application>Microsoft Macintosh PowerPoint</Application>
  <PresentationFormat>On-screen Show (4:3)</PresentationFormat>
  <Paragraphs>1041</Paragraphs>
  <Slides>103</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14" baseType="lpstr">
      <vt:lpstr>Calibri</vt:lpstr>
      <vt:lpstr>Cambria Math</vt:lpstr>
      <vt:lpstr>Century Schoolbook</vt:lpstr>
      <vt:lpstr>Courier New</vt:lpstr>
      <vt:lpstr>Miriam Fixed</vt:lpstr>
      <vt:lpstr>PT Mono</vt:lpstr>
      <vt:lpstr>Times New Roman</vt:lpstr>
      <vt:lpstr>Wingdings</vt:lpstr>
      <vt:lpstr>Wingdings 2</vt:lpstr>
      <vt:lpstr>Oriel</vt:lpstr>
      <vt:lpstr>Equation</vt:lpstr>
      <vt:lpstr> Security and Privacy</vt:lpstr>
      <vt:lpstr>Chapter 2</vt:lpstr>
      <vt:lpstr>Chapter Outline</vt:lpstr>
      <vt:lpstr>Terminology</vt:lpstr>
      <vt:lpstr>Terminology (Cont.)</vt:lpstr>
      <vt:lpstr>Terminology (Cont.)</vt:lpstr>
      <vt:lpstr>Terminology (Cont.)</vt:lpstr>
      <vt:lpstr>Terminology (Cont.)</vt:lpstr>
      <vt:lpstr>Terminology (Cont.)</vt:lpstr>
      <vt:lpstr>Terminology (Cont.)</vt:lpstr>
      <vt:lpstr>Terminology (Cont.)</vt:lpstr>
      <vt:lpstr>Representing Characters</vt:lpstr>
      <vt:lpstr>Substitution Ciphers</vt:lpstr>
      <vt:lpstr>Substitution Ciphers (cont.)</vt:lpstr>
      <vt:lpstr>Substitution Ciphers (cont.)</vt:lpstr>
      <vt:lpstr>Substitution Ciphers (cont.)</vt:lpstr>
      <vt:lpstr>Substitution Ciphers (cont.)</vt:lpstr>
      <vt:lpstr>Cryptographer’s Dilemma</vt:lpstr>
      <vt:lpstr>One-Time Pads (Perfect Cipher)</vt:lpstr>
      <vt:lpstr>One-Time Pads (cont.)</vt:lpstr>
      <vt:lpstr>One-Time Pads (cont.)</vt:lpstr>
      <vt:lpstr>Transpositions (Permutations)</vt:lpstr>
      <vt:lpstr>Transpositions (CONT.)</vt:lpstr>
      <vt:lpstr>Transpositions (cont.)</vt:lpstr>
      <vt:lpstr>Transpositions (cont.)</vt:lpstr>
      <vt:lpstr>Transpositions (cont.)</vt:lpstr>
      <vt:lpstr>Transpositions (cont.)</vt:lpstr>
      <vt:lpstr>Transpositions (cont.)</vt:lpstr>
      <vt:lpstr>Combinations of Approaches</vt:lpstr>
      <vt:lpstr>Good Ciphers</vt:lpstr>
      <vt:lpstr>Good Ciphers (cont.)</vt:lpstr>
      <vt:lpstr>Trustworthy of Encryption Systems</vt:lpstr>
      <vt:lpstr>Stream and Block Ciphers</vt:lpstr>
      <vt:lpstr>Stream and Block Ciphers (cont.)</vt:lpstr>
      <vt:lpstr>Stream and Block Ciphers (cont.)</vt:lpstr>
      <vt:lpstr>Confusion and Diffusion</vt:lpstr>
      <vt:lpstr>Cryptanalysis</vt:lpstr>
      <vt:lpstr>Cryptanalysis (cont.)</vt:lpstr>
      <vt:lpstr>Cryptanalysis (cont.)</vt:lpstr>
      <vt:lpstr>Cryptanalysis (cont.)</vt:lpstr>
      <vt:lpstr>Cryptanalysis (cont.)</vt:lpstr>
      <vt:lpstr>Cryptanalysis (cont.)</vt:lpstr>
      <vt:lpstr>PowerPoint Presentation</vt:lpstr>
      <vt:lpstr>Encryption Systems</vt:lpstr>
      <vt:lpstr>Data Encryption Standard (DES)</vt:lpstr>
      <vt:lpstr>DES (cont.)</vt:lpstr>
      <vt:lpstr>DES (cont.)</vt:lpstr>
      <vt:lpstr>DES (cont.)</vt:lpstr>
      <vt:lpstr>DES (cont.)</vt:lpstr>
      <vt:lpstr>DES (cont.)</vt:lpstr>
      <vt:lpstr>DES (cont.)</vt:lpstr>
      <vt:lpstr>DES (cont.)</vt:lpstr>
      <vt:lpstr>DES (cont.)</vt:lpstr>
      <vt:lpstr>DES (cont.)</vt:lpstr>
      <vt:lpstr>DES (cont.)</vt:lpstr>
      <vt:lpstr>DES (cont.)</vt:lpstr>
      <vt:lpstr>DES (cont.)</vt:lpstr>
      <vt:lpstr>DES (cont.)</vt:lpstr>
      <vt:lpstr>DES (cont.)</vt:lpstr>
      <vt:lpstr>DES (cont.)</vt:lpstr>
      <vt:lpstr>DES (cont.)</vt:lpstr>
      <vt:lpstr>Advanced Encryption Standard (AES)</vt:lpstr>
      <vt:lpstr>AES (cont.)</vt:lpstr>
      <vt:lpstr>AES (cont.)</vt:lpstr>
      <vt:lpstr>AES (cont.)</vt:lpstr>
      <vt:lpstr>AES (cont.)</vt:lpstr>
      <vt:lpstr>AES (cont.)</vt:lpstr>
      <vt:lpstr>AES (cont.)</vt:lpstr>
      <vt:lpstr>AES (cont.)</vt:lpstr>
      <vt:lpstr>Comparison of DES and AES</vt:lpstr>
      <vt:lpstr>Mathematics</vt:lpstr>
      <vt:lpstr>Public Key Encryption Systems</vt:lpstr>
      <vt:lpstr>Merkle–Hellman Knapsacks</vt:lpstr>
      <vt:lpstr>Merkle–Hellman Knapsacks (cont.)</vt:lpstr>
      <vt:lpstr>Merkle–Hellman Knapsacks (cont.)</vt:lpstr>
      <vt:lpstr>Merkle–Hellman Knapsacks (cont.)</vt:lpstr>
      <vt:lpstr>Merkle–Hellman Knapsacks (cont.)</vt:lpstr>
      <vt:lpstr>Merkle–Hellman Knapsacks (cont.)</vt:lpstr>
      <vt:lpstr>Merkle–Hellman Knapsacks (cont.)</vt:lpstr>
      <vt:lpstr>Merkle–Hellman Knapsacks (cont.)</vt:lpstr>
      <vt:lpstr>Merkle–Hellman Knapsacks (cont.)</vt:lpstr>
      <vt:lpstr>Merkle–Hellman Knapsacks (cont.)</vt:lpstr>
      <vt:lpstr>Rivest–Shamir–Adelman (RSA) Encryption</vt:lpstr>
      <vt:lpstr>Rivest–Shamir–Adelman (RSA) Encryption</vt:lpstr>
      <vt:lpstr>Rivest–Shamir–Adelman (RSA) Encryption</vt:lpstr>
      <vt:lpstr>Rivest–Shamir–Adelman (RSA) Encryption</vt:lpstr>
      <vt:lpstr>Rivest–Shamir–Adelman (RSA) Encryption</vt:lpstr>
      <vt:lpstr>Rivest–Shamir–Adelman (RSA) Encryption</vt:lpstr>
      <vt:lpstr>The El Gamal Cryptosystem</vt:lpstr>
      <vt:lpstr>Digital Signature</vt:lpstr>
      <vt:lpstr>The El Gamal Signature Algorithm</vt:lpstr>
      <vt:lpstr>The El Gamal Signature Algorithm</vt:lpstr>
      <vt:lpstr>The El Gamal Signature Algorithm</vt:lpstr>
      <vt:lpstr>The El Gamal Signature Algorithm</vt:lpstr>
      <vt:lpstr>Secret Sharing</vt:lpstr>
      <vt:lpstr>Secret Sharing (cont.)</vt:lpstr>
      <vt:lpstr>Secret Sharing (cont.)</vt:lpstr>
      <vt:lpstr>Secret Sharing (cont.)</vt:lpstr>
      <vt:lpstr>Secret Sharing (cont.)</vt:lpstr>
      <vt:lpstr>Secret Sharing (cont.)</vt:lpstr>
      <vt:lpstr>Secret Sharing (cont.)</vt:lpstr>
      <vt:lpstr>Secret Sharing (cont.)</vt:lpstr>
      <vt:lpstr>Secret Sharing (cont.)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6916 Security and Privacy</dc:title>
  <dc:creator>Samet, Saeed</dc:creator>
  <cp:lastModifiedBy>Saeed Samet</cp:lastModifiedBy>
  <cp:revision>1</cp:revision>
  <cp:lastPrinted>2017-09-17T19:00:45Z</cp:lastPrinted>
  <dcterms:created xsi:type="dcterms:W3CDTF">2013-07-25T17:28:17Z</dcterms:created>
  <dcterms:modified xsi:type="dcterms:W3CDTF">2019-10-09T12:58:47Z</dcterms:modified>
</cp:coreProperties>
</file>