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35"/>
  </p:notesMasterIdLst>
  <p:sldIdLst>
    <p:sldId id="336" r:id="rId2"/>
    <p:sldId id="294" r:id="rId3"/>
    <p:sldId id="335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7" r:id="rId24"/>
    <p:sldId id="318" r:id="rId25"/>
    <p:sldId id="319" r:id="rId26"/>
    <p:sldId id="322" r:id="rId27"/>
    <p:sldId id="323" r:id="rId28"/>
    <p:sldId id="324" r:id="rId29"/>
    <p:sldId id="325" r:id="rId30"/>
    <p:sldId id="327" r:id="rId31"/>
    <p:sldId id="328" r:id="rId32"/>
    <p:sldId id="329" r:id="rId33"/>
    <p:sldId id="33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 autoAdjust="0"/>
    <p:restoredTop sz="97917" autoAdjust="0"/>
  </p:normalViewPr>
  <p:slideViewPr>
    <p:cSldViewPr>
      <p:cViewPr varScale="1">
        <p:scale>
          <a:sx n="76" d="100"/>
          <a:sy n="76" d="100"/>
        </p:scale>
        <p:origin x="200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125C9C5E-B676-4948-95CE-101B0933C2DE}"/>
    <pc:docChg chg="modSld">
      <pc:chgData name="Saeed Samet" userId="cfbf7cda-a3f0-4a18-b58e-e4747a47ab2e" providerId="ADAL" clId="{125C9C5E-B676-4948-95CE-101B0933C2DE}" dt="2019-11-10T21:25:05.376" v="7" actId="20577"/>
      <pc:docMkLst>
        <pc:docMk/>
      </pc:docMkLst>
      <pc:sldChg chg="modSp">
        <pc:chgData name="Saeed Samet" userId="cfbf7cda-a3f0-4a18-b58e-e4747a47ab2e" providerId="ADAL" clId="{125C9C5E-B676-4948-95CE-101B0933C2DE}" dt="2019-11-10T21:25:05.376" v="7" actId="20577"/>
        <pc:sldMkLst>
          <pc:docMk/>
          <pc:sldMk cId="1055355038" sldId="336"/>
        </pc:sldMkLst>
        <pc:spChg chg="mod">
          <ac:chgData name="Saeed Samet" userId="cfbf7cda-a3f0-4a18-b58e-e4747a47ab2e" providerId="ADAL" clId="{125C9C5E-B676-4948-95CE-101B0933C2DE}" dt="2019-11-10T21:25:05.376" v="7" actId="20577"/>
          <ac:spMkLst>
            <pc:docMk/>
            <pc:sldMk cId="1055355038" sldId="33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D1F6-6950-4A7F-B8BB-DA07B1FD735E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3FE9-259E-4CE1-80EB-A380D2C00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6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8D8D12-7CDF-4595-A908-26EA90135E28}" type="datetime1">
              <a:rPr lang="en-CA" smtClean="0"/>
              <a:t>2019-11-10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1F6F-9F28-4F3A-AF49-E4E44FECA7AB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43E1-3C4B-4CD5-B236-8DDE9807FB4E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0F963D-4464-499F-AF62-C6E82BAD4853}" type="datetime1">
              <a:rPr lang="en-CA" smtClean="0"/>
              <a:t>2019-11-10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60C6B9-8E15-4029-AF23-DFD91F42C03D}" type="datetime1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38E-73CC-4937-944C-EE1334E4E461}" type="datetime1">
              <a:rPr lang="en-CA" smtClean="0"/>
              <a:t>2019-11-10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C38C-0FE4-4FBE-A5AD-606C2A78943C}" type="datetime1">
              <a:rPr lang="en-CA" smtClean="0"/>
              <a:t>2019-11-10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EEC274-E6F7-497C-9C05-2AFE280166A0}" type="datetime1">
              <a:rPr lang="en-CA" smtClean="0"/>
              <a:t>2019-11-10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B62-109B-4AAC-BAEF-F3A7BADEB72D}" type="datetime1">
              <a:rPr lang="en-CA" smtClean="0"/>
              <a:t>2019-11-10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0EB0CF-B17E-472A-BC26-6DC823F7C4AB}" type="datetime1">
              <a:rPr lang="en-CA" smtClean="0"/>
              <a:t>2019-11-10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076A6-A460-4E2B-9EE9-AE55BC3E13D1}" type="datetime1">
              <a:rPr lang="en-CA" smtClean="0"/>
              <a:t>2019-11-10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309345-F267-40A1-B40F-4ACA86BD5316}" type="datetime1">
              <a:rPr lang="en-CA" smtClean="0"/>
              <a:t>2019-11-10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Fall </a:t>
            </a:r>
            <a:r>
              <a:rPr lang="en-CA" dirty="0"/>
              <a:t>2019</a:t>
            </a:r>
          </a:p>
          <a:p>
            <a:r>
              <a:rPr lang="en-CA" dirty="0"/>
              <a:t>Instructor:  Dr. Saeed Samet</a:t>
            </a:r>
          </a:p>
          <a:p>
            <a:r>
              <a:rPr lang="en-CA" dirty="0"/>
              <a:t>School of Computer Science</a:t>
            </a:r>
          </a:p>
          <a:p>
            <a:r>
              <a:rPr lang="en-CA" dirty="0"/>
              <a:t>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10553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42026"/>
            <a:ext cx="4608512" cy="50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4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CA" dirty="0"/>
              <a:t>Incomplete Mediation</a:t>
            </a:r>
          </a:p>
          <a:p>
            <a:pPr lvl="1"/>
            <a:r>
              <a:rPr lang="en-CA" dirty="0"/>
              <a:t>Occurs when the application accepts incorrect data from user</a:t>
            </a:r>
          </a:p>
          <a:p>
            <a:pPr marL="365760" lvl="1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http://www.somesite.com/subpage/userinput.asp?parm1=(808)555-1212&amp;parm2=2009Jan17</a:t>
            </a:r>
          </a:p>
          <a:p>
            <a:pPr lvl="1"/>
            <a:r>
              <a:rPr lang="en-CA" dirty="0"/>
              <a:t>A user can send arbitrary (unmediated) values to the server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9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Time-of-Check to Time-of-Use Errors</a:t>
            </a:r>
          </a:p>
          <a:p>
            <a:pPr lvl="1"/>
            <a:r>
              <a:rPr lang="en-CA" dirty="0"/>
              <a:t>Serialization or </a:t>
            </a:r>
            <a:r>
              <a:rPr lang="en-CA" b="1" dirty="0"/>
              <a:t>synchronization</a:t>
            </a:r>
            <a:r>
              <a:rPr lang="en-CA" dirty="0"/>
              <a:t> flaw</a:t>
            </a:r>
          </a:p>
          <a:p>
            <a:pPr lvl="1"/>
            <a:r>
              <a:rPr lang="en-CA" dirty="0"/>
              <a:t>Caused by ineffective access control</a:t>
            </a:r>
          </a:p>
          <a:p>
            <a:pPr lvl="1"/>
            <a:r>
              <a:rPr lang="en-CA" dirty="0"/>
              <a:t>Example</a:t>
            </a:r>
          </a:p>
          <a:p>
            <a:pPr marL="692150" lvl="2" indent="-234950"/>
            <a:r>
              <a:rPr lang="en-CA" dirty="0"/>
              <a:t>A person buys a sculpture that costs $100</a:t>
            </a:r>
          </a:p>
          <a:p>
            <a:pPr marL="692150" lvl="2" indent="-234950"/>
            <a:r>
              <a:rPr lang="en-CA" dirty="0"/>
              <a:t>The buyer counts five $20 bills in front of the seller, and lays them on the table</a:t>
            </a:r>
          </a:p>
          <a:p>
            <a:pPr marL="692150" lvl="2" indent="-234950"/>
            <a:r>
              <a:rPr lang="en-CA" dirty="0"/>
              <a:t>Then the seller turns around to write a receipt</a:t>
            </a:r>
          </a:p>
          <a:p>
            <a:pPr marL="692150" lvl="2" indent="-234950"/>
            <a:r>
              <a:rPr lang="en-CA" dirty="0"/>
              <a:t>The buyer takes back one $20 bill</a:t>
            </a:r>
          </a:p>
          <a:p>
            <a:pPr marL="692150" lvl="2" indent="-234950"/>
            <a:r>
              <a:rPr lang="en-CA" dirty="0"/>
              <a:t>When the seller turns around, the buyer hands over the stack of bills, takes the receipt, and leaves with the sculpture</a:t>
            </a:r>
          </a:p>
          <a:p>
            <a:pPr marL="692150" lvl="2" indent="-234950"/>
            <a:r>
              <a:rPr lang="en-CA" dirty="0"/>
              <a:t>Between the time the security was checked (counting the bills) and the access (exchanging the sculpture for the bills), a condition changed</a:t>
            </a:r>
          </a:p>
          <a:p>
            <a:pPr marL="692150" lvl="2" indent="-234950"/>
            <a:r>
              <a:rPr lang="en-CA" b="1" dirty="0"/>
              <a:t>What was checked is no longer valid when the object is accessed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5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 Errors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en-CA" dirty="0"/>
              <a:t>Time-of-Check to Time-of-Use Errors (cont.)</a:t>
            </a:r>
          </a:p>
          <a:p>
            <a:pPr lvl="1"/>
            <a:r>
              <a:rPr lang="en-CA" dirty="0"/>
              <a:t>Example</a:t>
            </a:r>
          </a:p>
          <a:p>
            <a:pPr lvl="2"/>
            <a:r>
              <a:rPr lang="en-CA" dirty="0"/>
              <a:t>A request to access a file for an authorized modification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r>
              <a:rPr lang="en-CA" dirty="0"/>
              <a:t>The request is changed by the user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1" y="3022476"/>
            <a:ext cx="3465517" cy="6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2" y="4374472"/>
            <a:ext cx="2436535" cy="63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3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Unanticipated</a:t>
            </a:r>
            <a:r>
              <a:rPr lang="en-CA" dirty="0"/>
              <a:t> or </a:t>
            </a:r>
            <a:r>
              <a:rPr lang="en-CA" b="1" dirty="0"/>
              <a:t>undesired effects </a:t>
            </a:r>
            <a:r>
              <a:rPr lang="en-CA" dirty="0"/>
              <a:t>in programs or program parts, caused by an agent </a:t>
            </a:r>
            <a:r>
              <a:rPr lang="en-CA" b="1" dirty="0"/>
              <a:t>intent on damage</a:t>
            </a:r>
          </a:p>
          <a:p>
            <a:r>
              <a:rPr lang="en-CA" dirty="0"/>
              <a:t>A program that can </a:t>
            </a:r>
            <a:r>
              <a:rPr lang="en-CA" b="1" dirty="0"/>
              <a:t>replicate itself</a:t>
            </a:r>
            <a:r>
              <a:rPr lang="en-CA" dirty="0"/>
              <a:t> and </a:t>
            </a:r>
            <a:r>
              <a:rPr lang="en-CA" b="1" dirty="0"/>
              <a:t>pass on malicious code </a:t>
            </a:r>
            <a:r>
              <a:rPr lang="en-CA" dirty="0"/>
              <a:t>to other non-malicious programs by modifying them</a:t>
            </a:r>
          </a:p>
          <a:p>
            <a:r>
              <a:rPr lang="en-CA" dirty="0"/>
              <a:t>Work done by a program is invisible to users</a:t>
            </a:r>
          </a:p>
          <a:p>
            <a:pPr lvl="1"/>
            <a:r>
              <a:rPr lang="en-CA" dirty="0"/>
              <a:t>When was the last time you saw a bit?</a:t>
            </a:r>
          </a:p>
          <a:p>
            <a:pPr lvl="1"/>
            <a:r>
              <a:rPr lang="en-CA" dirty="0"/>
              <a:t>Do you know in what form a document file is stored?</a:t>
            </a:r>
          </a:p>
          <a:p>
            <a:pPr lvl="1"/>
            <a:r>
              <a:rPr lang="en-CA" dirty="0"/>
              <a:t>If you know a document resides somewhere on a disk, can you find it?</a:t>
            </a:r>
          </a:p>
          <a:p>
            <a:pPr lvl="1"/>
            <a:r>
              <a:rPr lang="en-CA" dirty="0"/>
              <a:t>Can you tell if a game program does anything in addition to its expected interaction with you?</a:t>
            </a:r>
          </a:p>
          <a:p>
            <a:pPr lvl="1"/>
            <a:r>
              <a:rPr lang="en-CA" dirty="0"/>
              <a:t>Which files are modified by a word processor when you create a document?</a:t>
            </a:r>
          </a:p>
          <a:p>
            <a:pPr lvl="1"/>
            <a:r>
              <a:rPr lang="en-CA" dirty="0"/>
              <a:t>Which programs execute when you start your computer or open a web page?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05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/>
              <a:t>Virus</a:t>
            </a:r>
          </a:p>
          <a:p>
            <a:pPr lvl="1"/>
            <a:r>
              <a:rPr lang="en-CA" sz="2500" dirty="0"/>
              <a:t>Transient</a:t>
            </a:r>
          </a:p>
          <a:p>
            <a:pPr lvl="2"/>
            <a:r>
              <a:rPr lang="en-CA" sz="2200" dirty="0"/>
              <a:t>It has a life that depends on the life of its host</a:t>
            </a:r>
          </a:p>
          <a:p>
            <a:pPr lvl="2"/>
            <a:r>
              <a:rPr lang="en-CA" sz="2200" dirty="0"/>
              <a:t>The virus runs when its attached program executes and terminates when its attached program ends</a:t>
            </a:r>
          </a:p>
          <a:p>
            <a:pPr lvl="1"/>
            <a:r>
              <a:rPr lang="en-CA" sz="2500" dirty="0"/>
              <a:t>Resident</a:t>
            </a:r>
          </a:p>
          <a:p>
            <a:pPr lvl="2"/>
            <a:r>
              <a:rPr lang="en-CA" sz="2200" dirty="0"/>
              <a:t>It locates itself in memory; then it can remain active or be activated as a stand-alone program, even after its attached program ends.</a:t>
            </a:r>
          </a:p>
          <a:p>
            <a:r>
              <a:rPr lang="en-CA" sz="2800" dirty="0"/>
              <a:t>Trojan horse</a:t>
            </a:r>
          </a:p>
          <a:p>
            <a:pPr lvl="1"/>
            <a:r>
              <a:rPr lang="en-CA" sz="2500" dirty="0"/>
              <a:t>It has a second, nonobvious malicious effect.</a:t>
            </a:r>
          </a:p>
          <a:p>
            <a:pPr lvl="1"/>
            <a:r>
              <a:rPr lang="en-CA" sz="2500" dirty="0"/>
              <a:t>Example</a:t>
            </a:r>
          </a:p>
          <a:p>
            <a:pPr lvl="2"/>
            <a:r>
              <a:rPr lang="en-CA" sz="2100" dirty="0"/>
              <a:t>A login script that solicits a user’s identification and password, passes the identification information on to the rest of the system for login processing, but also retains a copy of the information for later, malicious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84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r>
              <a:rPr lang="en-CA" dirty="0"/>
              <a:t>Logic Bomb</a:t>
            </a:r>
          </a:p>
          <a:p>
            <a:pPr lvl="1"/>
            <a:r>
              <a:rPr lang="en-CA" sz="2000" dirty="0"/>
              <a:t>A class of malicious code that detonates when a specified condition occurs</a:t>
            </a:r>
          </a:p>
          <a:p>
            <a:pPr lvl="1"/>
            <a:r>
              <a:rPr lang="en-CA" sz="2000" dirty="0"/>
              <a:t>A </a:t>
            </a:r>
            <a:r>
              <a:rPr lang="en-CA" sz="2000" b="1" i="1" dirty="0"/>
              <a:t>time</a:t>
            </a:r>
            <a:r>
              <a:rPr lang="en-CA" sz="2000" dirty="0"/>
              <a:t> bomb is a logic bomb whose trigger is a time or date</a:t>
            </a:r>
          </a:p>
          <a:p>
            <a:r>
              <a:rPr lang="en-CA" dirty="0"/>
              <a:t>Trapdoor or Backdoor</a:t>
            </a:r>
          </a:p>
          <a:p>
            <a:pPr lvl="1"/>
            <a:r>
              <a:rPr lang="en-CA" sz="2000" dirty="0"/>
              <a:t>A feature in a program by which someone can access the program other than by the obvious, direct call, perhaps with special privileges</a:t>
            </a:r>
          </a:p>
          <a:p>
            <a:pPr lvl="1"/>
            <a:r>
              <a:rPr lang="en-CA" sz="2000" dirty="0"/>
              <a:t>Example</a:t>
            </a:r>
          </a:p>
          <a:p>
            <a:pPr lvl="2"/>
            <a:r>
              <a:rPr lang="en-CA" sz="1600" dirty="0"/>
              <a:t>An automated bank teller program might allow anyone entering the number 990099 on the keypad to process the log of everyone’s transactions at that machine</a:t>
            </a:r>
          </a:p>
          <a:p>
            <a:pPr lvl="2"/>
            <a:r>
              <a:rPr lang="en-CA" sz="1600" dirty="0"/>
              <a:t>The trapdoor could be intentional, for maintenance purposes</a:t>
            </a:r>
          </a:p>
          <a:p>
            <a:pPr lvl="2"/>
            <a:r>
              <a:rPr lang="en-CA" sz="1600" dirty="0"/>
              <a:t>It could be an illicit way to wipe out any record of a crime.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0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997152"/>
          </a:xfrm>
        </p:spPr>
        <p:txBody>
          <a:bodyPr>
            <a:normAutofit/>
          </a:bodyPr>
          <a:lstStyle/>
          <a:p>
            <a:r>
              <a:rPr lang="en-CA" dirty="0"/>
              <a:t>Worm</a:t>
            </a:r>
          </a:p>
          <a:p>
            <a:pPr lvl="1"/>
            <a:r>
              <a:rPr lang="en-CA" sz="2000" dirty="0"/>
              <a:t>A program that spreads copies of itself through a network</a:t>
            </a:r>
          </a:p>
          <a:p>
            <a:pPr lvl="1"/>
            <a:r>
              <a:rPr lang="en-CA" sz="2000" dirty="0"/>
              <a:t>The primary difference between a worm and a virus is that a worm operates through networks, and a virus can spread through any medium</a:t>
            </a:r>
          </a:p>
          <a:p>
            <a:pPr lvl="1"/>
            <a:r>
              <a:rPr lang="en-CA" sz="2000" dirty="0"/>
              <a:t>Additionally, the worm spreads copies of itself as a stand-alone program, whereas the virus spreads copies of itself as a program that attaches to or embeds in other programs</a:t>
            </a:r>
          </a:p>
          <a:p>
            <a:r>
              <a:rPr lang="en-CA" dirty="0"/>
              <a:t>Rabbit</a:t>
            </a:r>
          </a:p>
          <a:p>
            <a:pPr lvl="1"/>
            <a:r>
              <a:rPr lang="en-CA" sz="2000" dirty="0"/>
              <a:t>a virus or worm that self-replicates without bound, with the intention of exhausting some computing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12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r>
              <a:rPr lang="en-CA" sz="1800" dirty="0"/>
              <a:t>Appended Viruses</a:t>
            </a:r>
          </a:p>
          <a:p>
            <a:pPr lvl="1"/>
            <a:r>
              <a:rPr lang="en-CA" sz="1500" dirty="0"/>
              <a:t>A virus code could be a program on the distribution medium</a:t>
            </a:r>
          </a:p>
          <a:p>
            <a:pPr lvl="1"/>
            <a:r>
              <a:rPr lang="en-CA" sz="1500" dirty="0"/>
              <a:t>When program executed, the virus could install itself on a permanent storage medium, such as hard disk</a:t>
            </a:r>
          </a:p>
          <a:p>
            <a:r>
              <a:rPr lang="en-CA" sz="1800" dirty="0"/>
              <a:t>A newer way: as an attachment to an e-mail message, activated when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18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9" y="3789040"/>
            <a:ext cx="34623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1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CA" dirty="0"/>
              <a:t>Viruses that Surround a Program</a:t>
            </a:r>
          </a:p>
          <a:p>
            <a:pPr lvl="1"/>
            <a:r>
              <a:rPr lang="en-CA" sz="1800" dirty="0"/>
              <a:t>Viruses that run the original program but have control before and after its execution, for example:</a:t>
            </a:r>
          </a:p>
          <a:p>
            <a:pPr lvl="2"/>
            <a:r>
              <a:rPr lang="en-CA" sz="1600" dirty="0"/>
              <a:t>Attach itself to the program that constructs the listing of files on the disk</a:t>
            </a:r>
          </a:p>
          <a:p>
            <a:pPr lvl="2"/>
            <a:r>
              <a:rPr lang="en-CA" sz="1600" dirty="0"/>
              <a:t>After the listing program has generated the listing, the virus could eliminate its entry from the listing and falsify space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19</a:t>
            </a:fld>
            <a:endParaRPr lang="en-CA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71739"/>
            <a:ext cx="3851721" cy="28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Program Security</a:t>
            </a:r>
          </a:p>
        </p:txBody>
      </p:sp>
    </p:spTree>
    <p:extLst>
      <p:ext uri="{BB962C8B-B14F-4D97-AF65-F5344CB8AC3E}">
        <p14:creationId xmlns:p14="http://schemas.microsoft.com/office/powerpoint/2010/main" val="1921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CA" dirty="0"/>
              <a:t>Integrated Viruses and Replacements</a:t>
            </a:r>
          </a:p>
          <a:p>
            <a:pPr lvl="1"/>
            <a:r>
              <a:rPr lang="en-CA" dirty="0"/>
              <a:t>The virus replaces some of its target, integrating itself into the original code of the target</a:t>
            </a:r>
          </a:p>
          <a:p>
            <a:pPr lvl="1"/>
            <a:r>
              <a:rPr lang="en-CA" dirty="0"/>
              <a:t>The virus writer has to know the exact structure of the original program to know where to insert which pieces of the virus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20</a:t>
            </a:fld>
            <a:endParaRPr lang="en-CA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96330"/>
            <a:ext cx="4392488" cy="28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54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CA" sz="2800" dirty="0"/>
              <a:t>Document Viruses</a:t>
            </a:r>
          </a:p>
          <a:p>
            <a:pPr lvl="1"/>
            <a:r>
              <a:rPr lang="en-CA" sz="2400" dirty="0"/>
              <a:t>One popular virus type is called the document virus</a:t>
            </a:r>
          </a:p>
          <a:p>
            <a:pPr lvl="2"/>
            <a:r>
              <a:rPr lang="en-CA" sz="2000" dirty="0"/>
              <a:t>It is implemented within a formatted document, such as a written document, a database, a slide presentation, a picture, or a spreadsheet</a:t>
            </a:r>
          </a:p>
          <a:p>
            <a:pPr lvl="2"/>
            <a:r>
              <a:rPr lang="en-CA" sz="2000" dirty="0"/>
              <a:t>These documents are highly structured files that contain both data (words or numbers) and commands (such as formulas, formatting controls, links)</a:t>
            </a:r>
          </a:p>
          <a:p>
            <a:pPr lvl="2"/>
            <a:r>
              <a:rPr lang="en-CA" sz="2000" dirty="0"/>
              <a:t>The commands are part of a rich programming language, including macros, variables and procedures, file accesses, and even system calls</a:t>
            </a:r>
          </a:p>
          <a:p>
            <a:pPr lvl="2"/>
            <a:r>
              <a:rPr lang="en-CA" sz="2000" dirty="0"/>
              <a:t>The writer of a document virus uses any of the features of the programming language to perform malicious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0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CA" dirty="0"/>
              <a:t>How Viruses Gain Control</a:t>
            </a:r>
          </a:p>
          <a:p>
            <a:pPr lvl="1"/>
            <a:r>
              <a:rPr lang="en-CA" dirty="0"/>
              <a:t>The virus either has to seem to be T, saying effectively “I am T” or the virus has to push T out of the way and become a substitute for T, saying effectively “Call me instead of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66" y="3215259"/>
            <a:ext cx="4602386" cy="34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CA" dirty="0"/>
              <a:t>Where viruses will reside</a:t>
            </a:r>
          </a:p>
          <a:p>
            <a:pPr lvl="1"/>
            <a:r>
              <a:rPr lang="en-CA" dirty="0"/>
              <a:t>One-Time Execution</a:t>
            </a:r>
          </a:p>
          <a:p>
            <a:pPr lvl="2"/>
            <a:r>
              <a:rPr lang="en-CA" dirty="0"/>
              <a:t>The majority of viruses today execute only once, spreading their infection and causing their effect in that one execution. A virus often arrives as an e-mail attachment of a document virus</a:t>
            </a:r>
          </a:p>
          <a:p>
            <a:pPr lvl="1"/>
            <a:r>
              <a:rPr lang="en-CA" dirty="0"/>
              <a:t>Boot Sector Viruses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23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47" y="3699718"/>
            <a:ext cx="4938713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3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50691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Where viruses will reside (cont.)</a:t>
            </a:r>
          </a:p>
          <a:p>
            <a:pPr lvl="1"/>
            <a:r>
              <a:rPr lang="en-CA" dirty="0"/>
              <a:t>Memory-Resident Viruses</a:t>
            </a:r>
          </a:p>
          <a:p>
            <a:pPr lvl="2"/>
            <a:r>
              <a:rPr lang="en-CA" dirty="0"/>
              <a:t>Resident code is activated many times while the machine is running</a:t>
            </a:r>
          </a:p>
          <a:p>
            <a:pPr lvl="2"/>
            <a:r>
              <a:rPr lang="en-CA" dirty="0"/>
              <a:t>Each time the resident code runs, the virus does too</a:t>
            </a:r>
          </a:p>
          <a:p>
            <a:pPr lvl="1"/>
            <a:r>
              <a:rPr lang="en-CA" dirty="0"/>
              <a:t>Other Homes for Viruses</a:t>
            </a:r>
          </a:p>
          <a:p>
            <a:pPr lvl="2"/>
            <a:r>
              <a:rPr lang="en-CA" dirty="0"/>
              <a:t>Macro in some applications</a:t>
            </a:r>
          </a:p>
          <a:p>
            <a:pPr lvl="3"/>
            <a:r>
              <a:rPr lang="en-CA" dirty="0"/>
              <a:t>In macros user can record a series of commands and repeat them with one invocation</a:t>
            </a:r>
          </a:p>
          <a:p>
            <a:pPr lvl="3"/>
            <a:r>
              <a:rPr lang="en-CA" dirty="0"/>
              <a:t>Such programs also provide a </a:t>
            </a:r>
            <a:r>
              <a:rPr lang="en-CA" dirty="0" err="1"/>
              <a:t>startup</a:t>
            </a:r>
            <a:r>
              <a:rPr lang="en-CA" dirty="0"/>
              <a:t> macro that is executed every time the application is executed</a:t>
            </a:r>
          </a:p>
          <a:p>
            <a:pPr lvl="2"/>
            <a:r>
              <a:rPr lang="en-CA" dirty="0"/>
              <a:t>Libraries</a:t>
            </a:r>
          </a:p>
          <a:p>
            <a:pPr lvl="3"/>
            <a:r>
              <a:rPr lang="en-CA" dirty="0"/>
              <a:t>They are used by many programs, thus the code in them will have a broad effect</a:t>
            </a:r>
          </a:p>
          <a:p>
            <a:pPr lvl="3"/>
            <a:r>
              <a:rPr lang="en-CA" dirty="0"/>
              <a:t>They are often shared among users and transmitted from one user to another, a practice that spreads the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5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5069160"/>
          </a:xfrm>
        </p:spPr>
        <p:txBody>
          <a:bodyPr>
            <a:normAutofit/>
          </a:bodyPr>
          <a:lstStyle/>
          <a:p>
            <a:r>
              <a:rPr lang="en-CA" sz="1800" dirty="0"/>
              <a:t>Virus Signature</a:t>
            </a:r>
          </a:p>
          <a:p>
            <a:pPr lvl="1"/>
            <a:r>
              <a:rPr lang="en-CA" sz="1800" dirty="0"/>
              <a:t>Every virus must be stored somewhere, and executes in a particular way</a:t>
            </a:r>
          </a:p>
          <a:p>
            <a:r>
              <a:rPr lang="en-CA" sz="1800" dirty="0"/>
              <a:t>Virus Scanner</a:t>
            </a:r>
          </a:p>
          <a:p>
            <a:pPr lvl="1"/>
            <a:r>
              <a:rPr lang="en-CA" sz="1800" dirty="0"/>
              <a:t>Uses signature to detect and possibly remove viruses</a:t>
            </a:r>
          </a:p>
          <a:p>
            <a:r>
              <a:rPr lang="en-CA" sz="1800" dirty="0"/>
              <a:t>Storage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25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795713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36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709120"/>
          </a:xfrm>
        </p:spPr>
        <p:txBody>
          <a:bodyPr>
            <a:normAutofit/>
          </a:bodyPr>
          <a:lstStyle/>
          <a:p>
            <a:r>
              <a:rPr lang="en-CA" sz="2800" dirty="0"/>
              <a:t>Techniques for building a safe community for electronic contact</a:t>
            </a:r>
          </a:p>
          <a:p>
            <a:pPr lvl="1"/>
            <a:r>
              <a:rPr lang="en-CA" sz="2400" dirty="0"/>
              <a:t>Use only commercial software acquired from </a:t>
            </a:r>
            <a:r>
              <a:rPr lang="en-CA" sz="2400" b="1" dirty="0"/>
              <a:t>reliable, well-established vendors</a:t>
            </a:r>
          </a:p>
          <a:p>
            <a:pPr lvl="1"/>
            <a:r>
              <a:rPr lang="en-CA" sz="2400" b="1" dirty="0"/>
              <a:t>Test</a:t>
            </a:r>
            <a:r>
              <a:rPr lang="en-CA" sz="2400" dirty="0"/>
              <a:t> all new software on an </a:t>
            </a:r>
            <a:r>
              <a:rPr lang="en-CA" sz="2400" b="1" dirty="0"/>
              <a:t>isolated computer </a:t>
            </a:r>
            <a:r>
              <a:rPr lang="en-CA" sz="2400" dirty="0"/>
              <a:t>and look for unexpected behavior</a:t>
            </a:r>
          </a:p>
          <a:p>
            <a:pPr lvl="1"/>
            <a:r>
              <a:rPr lang="en-CA" sz="2400" dirty="0"/>
              <a:t>Open attachments only when you know them to be safe. Certainly, an attachment from an unknown source is of questionable safety. You might also distrust an attachment from a known source but with a peculiar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2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Viruses and Other Malicious Code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709120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Techniques for building a safe community for electronic contact (cont.)</a:t>
            </a:r>
          </a:p>
          <a:p>
            <a:pPr lvl="1"/>
            <a:r>
              <a:rPr lang="en-CA" sz="2400" dirty="0"/>
              <a:t>Make a </a:t>
            </a:r>
            <a:r>
              <a:rPr lang="en-CA" sz="2400" b="1" dirty="0"/>
              <a:t>recoverable system image </a:t>
            </a:r>
            <a:r>
              <a:rPr lang="en-CA" sz="2400" dirty="0"/>
              <a:t>and store it safely. You must keep the image write-protected during reboot</a:t>
            </a:r>
          </a:p>
          <a:p>
            <a:pPr lvl="1"/>
            <a:r>
              <a:rPr lang="en-CA" sz="2400" dirty="0"/>
              <a:t>Make and retain </a:t>
            </a:r>
            <a:r>
              <a:rPr lang="en-CA" sz="2400" b="1" dirty="0"/>
              <a:t>backup </a:t>
            </a:r>
            <a:r>
              <a:rPr lang="en-CA" sz="2400" dirty="0"/>
              <a:t>copies of executable system files and important data files</a:t>
            </a:r>
          </a:p>
          <a:p>
            <a:pPr lvl="1"/>
            <a:r>
              <a:rPr lang="en-CA" sz="2400" b="1" dirty="0"/>
              <a:t>Use virus detectors regularly </a:t>
            </a:r>
            <a:r>
              <a:rPr lang="en-CA" sz="2400" dirty="0"/>
              <a:t>and </a:t>
            </a:r>
            <a:r>
              <a:rPr lang="en-CA" sz="2400" b="1" dirty="0"/>
              <a:t>update</a:t>
            </a:r>
            <a:r>
              <a:rPr lang="en-CA" sz="2400" dirty="0"/>
              <a:t> them daily. Several scanners are better than one because one may detect the viruses that others miss. Keep your detector’s signature file up to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141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Trapdoors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/>
              <a:t>An undocumented entry point to a module.</a:t>
            </a:r>
          </a:p>
          <a:p>
            <a:r>
              <a:rPr lang="en-CA" sz="2800" dirty="0"/>
              <a:t>Developers insert trapdoors during code development</a:t>
            </a:r>
          </a:p>
          <a:p>
            <a:pPr lvl="1"/>
            <a:r>
              <a:rPr lang="en-CA" sz="2400" dirty="0"/>
              <a:t>To </a:t>
            </a:r>
            <a:r>
              <a:rPr lang="en-CA" sz="2400" b="1" dirty="0"/>
              <a:t>test</a:t>
            </a:r>
            <a:r>
              <a:rPr lang="en-CA" sz="2400" dirty="0"/>
              <a:t> the module</a:t>
            </a:r>
          </a:p>
          <a:p>
            <a:pPr lvl="1"/>
            <a:r>
              <a:rPr lang="en-CA" sz="2400" dirty="0"/>
              <a:t>To provide hooks by which to connect </a:t>
            </a:r>
            <a:r>
              <a:rPr lang="en-CA" sz="2400" b="1" dirty="0"/>
              <a:t>future modifications or enhancements</a:t>
            </a:r>
          </a:p>
          <a:p>
            <a:pPr lvl="1"/>
            <a:r>
              <a:rPr lang="en-CA" sz="2400" dirty="0"/>
              <a:t>To allow access if the module should fail in the future</a:t>
            </a:r>
          </a:p>
          <a:p>
            <a:pPr lvl="1"/>
            <a:r>
              <a:rPr lang="en-CA" sz="2400" dirty="0"/>
              <a:t>To allow a </a:t>
            </a:r>
            <a:r>
              <a:rPr lang="en-CA" sz="2400" b="1" dirty="0"/>
              <a:t>programmer access </a:t>
            </a:r>
            <a:r>
              <a:rPr lang="en-CA" sz="2400" dirty="0"/>
              <a:t>to a program once it is placed in production.</a:t>
            </a:r>
          </a:p>
          <a:p>
            <a:r>
              <a:rPr lang="en-CA" sz="2800" dirty="0"/>
              <a:t>Useful Trapdoors (say for audits purposes)</a:t>
            </a:r>
          </a:p>
          <a:p>
            <a:pPr lvl="1"/>
            <a:r>
              <a:rPr lang="en-CA" sz="2500" dirty="0"/>
              <a:t>Must be </a:t>
            </a:r>
            <a:r>
              <a:rPr lang="en-CA" sz="2500" b="1" dirty="0"/>
              <a:t>documented</a:t>
            </a:r>
          </a:p>
          <a:p>
            <a:pPr lvl="1"/>
            <a:r>
              <a:rPr lang="en-CA" sz="2500" dirty="0"/>
              <a:t>Access to them should be </a:t>
            </a:r>
            <a:r>
              <a:rPr lang="en-CA" sz="2500" b="1" dirty="0"/>
              <a:t>strongly controlled</a:t>
            </a:r>
          </a:p>
          <a:p>
            <a:pPr lvl="1"/>
            <a:r>
              <a:rPr lang="en-CA" sz="2500" dirty="0"/>
              <a:t>Must be designed and used with </a:t>
            </a:r>
            <a:r>
              <a:rPr lang="en-CA" sz="2500" b="1" dirty="0"/>
              <a:t>full understanding of the potential consequences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81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Against Program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Types of Controls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Developmental</a:t>
            </a:r>
          </a:p>
          <a:p>
            <a:pPr marL="1097280" lvl="2" indent="-457200"/>
            <a:r>
              <a:rPr lang="en-CA" dirty="0"/>
              <a:t>Software Development</a:t>
            </a:r>
          </a:p>
          <a:p>
            <a:pPr marL="1371600" lvl="3" indent="-457200"/>
            <a:r>
              <a:rPr lang="en-CA" b="1" dirty="0"/>
              <a:t>Specify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Design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Implement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Test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Review</a:t>
            </a:r>
            <a:r>
              <a:rPr lang="en-CA" dirty="0"/>
              <a:t> the system at various stages</a:t>
            </a:r>
          </a:p>
          <a:p>
            <a:pPr marL="1371600" lvl="3" indent="-457200"/>
            <a:r>
              <a:rPr lang="en-CA" b="1" dirty="0"/>
              <a:t>Document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Manage</a:t>
            </a:r>
            <a:r>
              <a:rPr lang="en-CA" dirty="0"/>
              <a:t> the system</a:t>
            </a:r>
          </a:p>
          <a:p>
            <a:pPr marL="1371600" lvl="3" indent="-457200"/>
            <a:r>
              <a:rPr lang="en-CA" b="1" dirty="0"/>
              <a:t>Maintain</a:t>
            </a:r>
            <a:r>
              <a:rPr lang="en-CA" dirty="0"/>
              <a:t> the system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Operating System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Administrative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58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Chapter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Terminology</a:t>
            </a:r>
          </a:p>
          <a:p>
            <a:r>
              <a:rPr lang="en-CA" sz="3200" dirty="0"/>
              <a:t>Secure Programs</a:t>
            </a:r>
          </a:p>
          <a:p>
            <a:r>
              <a:rPr lang="en-CA" sz="3200" dirty="0"/>
              <a:t>Types of Flaws</a:t>
            </a:r>
          </a:p>
          <a:p>
            <a:r>
              <a:rPr lang="en-CA" sz="3200" dirty="0"/>
              <a:t>Classic Errors</a:t>
            </a:r>
          </a:p>
          <a:p>
            <a:r>
              <a:rPr lang="en-CA" sz="3200" dirty="0"/>
              <a:t>Viruses and Other Malicious Code</a:t>
            </a:r>
          </a:p>
          <a:p>
            <a:r>
              <a:rPr lang="en-CA" sz="3200" dirty="0"/>
              <a:t>Trapdoors</a:t>
            </a:r>
          </a:p>
          <a:p>
            <a:r>
              <a:rPr lang="en-CA" sz="3200" dirty="0"/>
              <a:t>Controls Against Program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8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Against Program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/>
            <a:r>
              <a:rPr lang="en-CA" dirty="0"/>
              <a:t>Software Development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CA" dirty="0"/>
              <a:t>Modularity</a:t>
            </a:r>
          </a:p>
          <a:p>
            <a:pPr marL="692150" lvl="2" indent="-179388"/>
            <a:r>
              <a:rPr lang="en-CA" dirty="0"/>
              <a:t>Create a design or code in </a:t>
            </a:r>
            <a:r>
              <a:rPr lang="en-CA" b="1" dirty="0"/>
              <a:t>small, self-contained units</a:t>
            </a:r>
            <a:r>
              <a:rPr lang="en-CA" dirty="0"/>
              <a:t>, called components or modules</a:t>
            </a:r>
          </a:p>
          <a:p>
            <a:pPr marL="692150" lvl="2" indent="-179388"/>
            <a:r>
              <a:rPr lang="en-CA" dirty="0"/>
              <a:t>High cohesion</a:t>
            </a:r>
          </a:p>
          <a:p>
            <a:pPr marL="966470" lvl="3" indent="-179388"/>
            <a:r>
              <a:rPr lang="en-CA" dirty="0"/>
              <a:t>All the elements of a </a:t>
            </a:r>
          </a:p>
          <a:p>
            <a:pPr marL="787082" lvl="3" indent="0">
              <a:buNone/>
            </a:pPr>
            <a:r>
              <a:rPr lang="en-CA" dirty="0"/>
              <a:t>	 component have </a:t>
            </a:r>
            <a:r>
              <a:rPr lang="en-CA" b="1" dirty="0"/>
              <a:t>a logical</a:t>
            </a:r>
          </a:p>
          <a:p>
            <a:pPr marL="787082" lvl="3" indent="0">
              <a:buNone/>
            </a:pPr>
            <a:r>
              <a:rPr lang="en-CA" b="1" dirty="0"/>
              <a:t>   and functional reason for</a:t>
            </a:r>
          </a:p>
          <a:p>
            <a:pPr marL="787082" lvl="3" indent="0">
              <a:buNone/>
            </a:pPr>
            <a:r>
              <a:rPr lang="en-CA" b="1" dirty="0"/>
              <a:t>   being there</a:t>
            </a:r>
          </a:p>
          <a:p>
            <a:pPr marL="692150" lvl="2" indent="-179388"/>
            <a:r>
              <a:rPr lang="en-CA" dirty="0"/>
              <a:t>Low coupling</a:t>
            </a:r>
          </a:p>
          <a:p>
            <a:pPr marL="966470" lvl="3" indent="-179388"/>
            <a:r>
              <a:rPr lang="en-CA" dirty="0"/>
              <a:t>loosely coupled components</a:t>
            </a:r>
          </a:p>
          <a:p>
            <a:pPr marL="787082" lvl="3" indent="0">
              <a:buNone/>
            </a:pPr>
            <a:r>
              <a:rPr lang="en-CA" dirty="0"/>
              <a:t>	 are </a:t>
            </a:r>
            <a:r>
              <a:rPr lang="en-CA" b="1" dirty="0"/>
              <a:t>free from unwitting interference</a:t>
            </a:r>
          </a:p>
          <a:p>
            <a:pPr marL="787082" lvl="3" indent="0">
              <a:buNone/>
            </a:pPr>
            <a:r>
              <a:rPr lang="en-CA" dirty="0"/>
              <a:t>	 from other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30</a:t>
            </a:fld>
            <a:endParaRPr lang="en-CA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7"/>
            <a:ext cx="3024336" cy="27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916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Against Program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457200" indent="-457200"/>
            <a:r>
              <a:rPr lang="en-CA" sz="2800" dirty="0"/>
              <a:t>Software Development (cont.)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en-CA" sz="2400" dirty="0"/>
              <a:t>Encapsulation</a:t>
            </a:r>
          </a:p>
          <a:p>
            <a:pPr marL="1097280" lvl="2" indent="-457200"/>
            <a:r>
              <a:rPr lang="en-CA" sz="2000" b="1" dirty="0"/>
              <a:t>Easier to trace </a:t>
            </a:r>
            <a:r>
              <a:rPr lang="en-CA" sz="2000" dirty="0"/>
              <a:t>a problem</a:t>
            </a:r>
          </a:p>
          <a:p>
            <a:pPr marL="1097280" lvl="2" indent="-457200"/>
            <a:r>
              <a:rPr lang="en-CA" sz="2000" b="1" dirty="0"/>
              <a:t>Easier to maintain </a:t>
            </a:r>
            <a:r>
              <a:rPr lang="en-CA" sz="2000" dirty="0"/>
              <a:t>the system</a:t>
            </a:r>
          </a:p>
          <a:p>
            <a:pPr marL="1097280" lvl="2" indent="-457200"/>
            <a:r>
              <a:rPr lang="en-CA" sz="2000" b="1" dirty="0"/>
              <a:t>Easier to see where vulnerabilities </a:t>
            </a:r>
            <a:r>
              <a:rPr lang="en-CA" sz="2000" dirty="0"/>
              <a:t>may lie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en-CA" sz="2400" dirty="0"/>
              <a:t>Information Hiding</a:t>
            </a:r>
          </a:p>
          <a:p>
            <a:pPr marL="1097280" lvl="2" indent="-457200"/>
            <a:r>
              <a:rPr lang="en-CA" sz="2000" dirty="0"/>
              <a:t>Each component hides its precise implementation or some other design decision from the others (</a:t>
            </a:r>
            <a:r>
              <a:rPr lang="en-CA" sz="2000" b="1" dirty="0"/>
              <a:t>Black Box</a:t>
            </a:r>
            <a:r>
              <a:rPr lang="en-CA" sz="2000" dirty="0"/>
              <a:t>)</a:t>
            </a:r>
          </a:p>
          <a:p>
            <a:pPr marL="1097280" lvl="2" indent="-457200"/>
            <a:r>
              <a:rPr lang="en-CA" sz="2000" dirty="0"/>
              <a:t>When a change is needed, the </a:t>
            </a:r>
            <a:r>
              <a:rPr lang="en-CA" sz="2000" b="1" dirty="0"/>
              <a:t>overall design can remain intact</a:t>
            </a:r>
            <a:r>
              <a:rPr lang="en-CA" sz="2000" dirty="0"/>
              <a:t> while only the necessary changes are made to particular components</a:t>
            </a:r>
          </a:p>
          <a:p>
            <a:pPr marL="1371600" lvl="3" indent="-457200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560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Against Program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CA" dirty="0"/>
              <a:t>Software Development (cont.)</a:t>
            </a:r>
          </a:p>
          <a:p>
            <a:pPr marL="822960" lvl="1" indent="-457200"/>
            <a:r>
              <a:rPr lang="en-CA" b="1" dirty="0"/>
              <a:t>Security practices</a:t>
            </a:r>
          </a:p>
          <a:p>
            <a:pPr marL="1097280" lvl="2" indent="-457200"/>
            <a:r>
              <a:rPr lang="en-CA" dirty="0"/>
              <a:t>Mutual Suspicion</a:t>
            </a:r>
          </a:p>
          <a:p>
            <a:pPr marL="1371600" lvl="3" indent="-457200"/>
            <a:r>
              <a:rPr lang="en-CA" dirty="0"/>
              <a:t>A calling program cannot trust its called sub-procedures to be correct, and</a:t>
            </a:r>
          </a:p>
          <a:p>
            <a:pPr marL="1371600" lvl="3" indent="-457200"/>
            <a:r>
              <a:rPr lang="en-CA" dirty="0"/>
              <a:t>A called sub-procedure cannot trust its calling program to be correct.</a:t>
            </a:r>
          </a:p>
          <a:p>
            <a:pPr marL="1371600" lvl="3" indent="-457200"/>
            <a:r>
              <a:rPr lang="en-CA" dirty="0"/>
              <a:t>Each protects its interface data so that the other has only limited access</a:t>
            </a:r>
          </a:p>
          <a:p>
            <a:pPr marL="1097280" lvl="2" indent="-457200"/>
            <a:r>
              <a:rPr lang="en-CA" dirty="0"/>
              <a:t>Confinement</a:t>
            </a:r>
          </a:p>
          <a:p>
            <a:pPr marL="1371600" lvl="3" indent="-457200"/>
            <a:r>
              <a:rPr lang="en-CA" dirty="0"/>
              <a:t>A confined program is strictly </a:t>
            </a:r>
            <a:r>
              <a:rPr lang="en-CA" b="1" dirty="0"/>
              <a:t>limited in what system resources it can access</a:t>
            </a:r>
          </a:p>
          <a:p>
            <a:pPr marL="1371600" lvl="3" indent="-457200"/>
            <a:r>
              <a:rPr lang="en-CA" dirty="0"/>
              <a:t>If a program is not trustworthy, the data it can access are strictly limited</a:t>
            </a:r>
          </a:p>
          <a:p>
            <a:pPr marL="1097280" lvl="2" indent="-457200"/>
            <a:r>
              <a:rPr lang="en-CA" dirty="0"/>
              <a:t>Genetic Diversity</a:t>
            </a:r>
          </a:p>
          <a:p>
            <a:pPr marL="1371600" lvl="3" indent="-457200"/>
            <a:r>
              <a:rPr lang="en-CA" dirty="0"/>
              <a:t>It is risky having many components of a system come from one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2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 Against Program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CA" dirty="0"/>
              <a:t>Software Development (cont.)</a:t>
            </a:r>
          </a:p>
          <a:p>
            <a:pPr marL="822960" lvl="1" indent="-457200"/>
            <a:r>
              <a:rPr lang="en-CA" dirty="0"/>
              <a:t>Other techniques (cont.)</a:t>
            </a:r>
          </a:p>
          <a:p>
            <a:pPr marL="1097280" lvl="2" indent="-457200"/>
            <a:r>
              <a:rPr lang="en-CA" dirty="0"/>
              <a:t>Hazard analysis</a:t>
            </a:r>
          </a:p>
          <a:p>
            <a:pPr marL="1371600" lvl="3" indent="-457200"/>
            <a:r>
              <a:rPr lang="en-CA" dirty="0"/>
              <a:t>Developing </a:t>
            </a:r>
            <a:r>
              <a:rPr lang="en-CA" b="1" dirty="0"/>
              <a:t>hazard lists</a:t>
            </a:r>
            <a:r>
              <a:rPr lang="en-CA" dirty="0"/>
              <a:t>, as well as procedures for exploring “what if” scenarios to trigger consideration of nonobvious hazards</a:t>
            </a:r>
          </a:p>
          <a:p>
            <a:pPr marL="1097280" lvl="2" indent="-457200"/>
            <a:r>
              <a:rPr lang="en-CA" dirty="0"/>
              <a:t>Testing</a:t>
            </a:r>
          </a:p>
          <a:p>
            <a:pPr marL="1371600" lvl="3" indent="-457200"/>
            <a:r>
              <a:rPr lang="en-CA" dirty="0"/>
              <a:t>Black-box testing</a:t>
            </a:r>
          </a:p>
          <a:p>
            <a:pPr marL="1371600" lvl="3" indent="-457200"/>
            <a:r>
              <a:rPr lang="en-CA" dirty="0"/>
              <a:t>Clear-box testing (White-box testing)</a:t>
            </a:r>
          </a:p>
          <a:p>
            <a:pPr marL="1371600" lvl="3" indent="-457200"/>
            <a:endParaRPr lang="en-CA" dirty="0"/>
          </a:p>
          <a:p>
            <a:pPr marL="1097280" lvl="2" indent="-457200"/>
            <a:r>
              <a:rPr lang="en-CA" dirty="0"/>
              <a:t>Testing types</a:t>
            </a:r>
          </a:p>
          <a:p>
            <a:pPr marL="1371600" lvl="3" indent="-457200"/>
            <a:r>
              <a:rPr lang="en-CA" dirty="0"/>
              <a:t>Unit testing</a:t>
            </a:r>
          </a:p>
          <a:p>
            <a:pPr marL="1371600" lvl="3" indent="-457200"/>
            <a:r>
              <a:rPr lang="en-CA" dirty="0"/>
              <a:t>Integration testing</a:t>
            </a:r>
          </a:p>
          <a:p>
            <a:pPr marL="1371600" lvl="3" indent="-457200"/>
            <a:r>
              <a:rPr lang="en-CA" dirty="0"/>
              <a:t>Function test</a:t>
            </a:r>
          </a:p>
          <a:p>
            <a:pPr marL="1371600" lvl="3" indent="-457200"/>
            <a:r>
              <a:rPr lang="en-CA" dirty="0"/>
              <a:t>Performance test</a:t>
            </a:r>
          </a:p>
          <a:p>
            <a:pPr marL="1371600" lvl="3" indent="-457200"/>
            <a:r>
              <a:rPr lang="en-CA" dirty="0"/>
              <a:t>Acceptance test</a:t>
            </a:r>
          </a:p>
          <a:p>
            <a:pPr marL="1371600" lvl="3" indent="-457200"/>
            <a:r>
              <a:rPr lang="en-CA" dirty="0"/>
              <a:t>Regression testing</a:t>
            </a:r>
          </a:p>
          <a:p>
            <a:pPr marL="1371600" lvl="3" indent="-457200"/>
            <a:r>
              <a:rPr lang="en-CA" dirty="0"/>
              <a:t>Penetration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73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Terminology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en-CA" sz="2700" b="1" dirty="0"/>
              <a:t>Fault</a:t>
            </a:r>
            <a:endParaRPr lang="en-CA" sz="2700" dirty="0"/>
          </a:p>
          <a:p>
            <a:pPr lvl="1"/>
            <a:r>
              <a:rPr lang="en-CA" sz="2300" dirty="0"/>
              <a:t>An incorrect step, command, process, or data definition in a computer program, lead by an </a:t>
            </a:r>
            <a:r>
              <a:rPr lang="en-CA" sz="2300" b="1" i="1" dirty="0"/>
              <a:t>Error</a:t>
            </a:r>
          </a:p>
          <a:p>
            <a:pPr lvl="1"/>
            <a:r>
              <a:rPr lang="en-CA" sz="2300" dirty="0"/>
              <a:t>The </a:t>
            </a:r>
            <a:r>
              <a:rPr lang="en-CA" sz="2300" b="1" i="1" dirty="0"/>
              <a:t>cause</a:t>
            </a:r>
            <a:r>
              <a:rPr lang="en-CA" sz="2300" dirty="0"/>
              <a:t> of problem</a:t>
            </a:r>
          </a:p>
          <a:p>
            <a:pPr lvl="1"/>
            <a:r>
              <a:rPr lang="en-CA" sz="2300" dirty="0"/>
              <a:t>An inside view of the system, as seen by the eyes of the developers</a:t>
            </a:r>
            <a:endParaRPr lang="en-CA" sz="2300" b="1" dirty="0"/>
          </a:p>
          <a:p>
            <a:r>
              <a:rPr lang="en-CA" sz="2700" b="1" dirty="0"/>
              <a:t>Failure</a:t>
            </a:r>
            <a:endParaRPr lang="en-CA" sz="2700" dirty="0"/>
          </a:p>
          <a:p>
            <a:pPr lvl="1"/>
            <a:r>
              <a:rPr lang="en-CA" sz="2300" dirty="0"/>
              <a:t>A departure from the system’s required behavior</a:t>
            </a:r>
          </a:p>
          <a:p>
            <a:pPr lvl="1"/>
            <a:r>
              <a:rPr lang="en-CA" sz="2300" dirty="0"/>
              <a:t>The </a:t>
            </a:r>
            <a:r>
              <a:rPr lang="en-CA" sz="2300" b="1" i="1" dirty="0"/>
              <a:t>effect</a:t>
            </a:r>
            <a:r>
              <a:rPr lang="en-CA" sz="2300" dirty="0"/>
              <a:t> of the faults</a:t>
            </a:r>
          </a:p>
          <a:p>
            <a:pPr lvl="1"/>
            <a:r>
              <a:rPr lang="en-CA" sz="2300" dirty="0"/>
              <a:t>An outside view: a problem that the user sees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7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CA" sz="2800" dirty="0"/>
              <a:t>When do we say a program or software is </a:t>
            </a:r>
            <a:r>
              <a:rPr lang="en-CA" sz="2800" b="1" i="1" dirty="0"/>
              <a:t>Secure</a:t>
            </a:r>
            <a:r>
              <a:rPr lang="en-CA" sz="2800" dirty="0"/>
              <a:t>?</a:t>
            </a:r>
          </a:p>
          <a:p>
            <a:pPr lvl="1"/>
            <a:r>
              <a:rPr lang="en-CA" sz="2400" dirty="0"/>
              <a:t>Name the </a:t>
            </a:r>
            <a:r>
              <a:rPr lang="en-CA" sz="2400" b="1" dirty="0"/>
              <a:t>characteristics of software</a:t>
            </a:r>
            <a:r>
              <a:rPr lang="en-CA" sz="2400" dirty="0"/>
              <a:t> that contribute to its overall security</a:t>
            </a:r>
          </a:p>
          <a:p>
            <a:pPr lvl="1"/>
            <a:r>
              <a:rPr lang="en-CA" sz="2400" dirty="0"/>
              <a:t>The importance of the characteristics depends on </a:t>
            </a:r>
            <a:r>
              <a:rPr lang="en-CA" sz="2400" b="1" dirty="0"/>
              <a:t>who is analyzing the software</a:t>
            </a:r>
          </a:p>
          <a:p>
            <a:pPr lvl="1"/>
            <a:r>
              <a:rPr lang="en-CA" sz="2400" dirty="0"/>
              <a:t>Can also be influenced by someone’s </a:t>
            </a:r>
            <a:r>
              <a:rPr lang="en-CA" sz="2400" b="1" dirty="0"/>
              <a:t>general perspective on software quality</a:t>
            </a:r>
          </a:p>
          <a:p>
            <a:pPr lvl="1"/>
            <a:r>
              <a:rPr lang="en-CA" sz="2400" b="1" dirty="0"/>
              <a:t>Quantity and types of faults </a:t>
            </a:r>
            <a:r>
              <a:rPr lang="en-CA" sz="2400" dirty="0"/>
              <a:t>for evidence of a product’s quality</a:t>
            </a:r>
          </a:p>
          <a:p>
            <a:pPr marL="365760" lvl="1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25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Secure Programs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Penetrate and Patch</a:t>
            </a:r>
          </a:p>
          <a:p>
            <a:pPr lvl="1"/>
            <a:r>
              <a:rPr lang="en-CA" dirty="0"/>
              <a:t>Searching for faults and repairing them by analysts</a:t>
            </a:r>
          </a:p>
          <a:p>
            <a:pPr lvl="1"/>
            <a:r>
              <a:rPr lang="en-CA" dirty="0"/>
              <a:t>Patch efforts are largely useless, making the system less secure rather than more secure because they frequently introduced new faults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CA" dirty="0"/>
              <a:t>A </a:t>
            </a:r>
            <a:r>
              <a:rPr lang="en-CA" b="1" dirty="0"/>
              <a:t>narrow focus on the fault </a:t>
            </a:r>
            <a:r>
              <a:rPr lang="en-CA" dirty="0"/>
              <a:t>itself and not on its context</a:t>
            </a:r>
          </a:p>
          <a:p>
            <a:pPr lvl="3"/>
            <a:r>
              <a:rPr lang="en-CA" dirty="0"/>
              <a:t>The analysts paid </a:t>
            </a:r>
            <a:r>
              <a:rPr lang="en-CA" b="1" dirty="0"/>
              <a:t>attention to the immediate cause </a:t>
            </a:r>
            <a:r>
              <a:rPr lang="en-CA" dirty="0"/>
              <a:t>of the failure and not to the underlying design or requirements faults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CA" dirty="0"/>
              <a:t>The fault often had </a:t>
            </a:r>
            <a:r>
              <a:rPr lang="en-CA" b="1" dirty="0"/>
              <a:t>nonobvious side effects </a:t>
            </a:r>
            <a:r>
              <a:rPr lang="en-CA" dirty="0"/>
              <a:t>in places other than the immediate area of the fault.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CA" dirty="0"/>
              <a:t>Fixing one problem often </a:t>
            </a:r>
            <a:r>
              <a:rPr lang="en-CA" b="1" dirty="0"/>
              <a:t>caused a failure somewhere else</a:t>
            </a:r>
            <a:r>
              <a:rPr lang="en-CA" dirty="0"/>
              <a:t>, or the patch addressed the problem in only one place, not in other related places.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CA" dirty="0"/>
              <a:t>The fault </a:t>
            </a:r>
            <a:r>
              <a:rPr lang="en-CA" b="1" dirty="0"/>
              <a:t>could not be fixed properly </a:t>
            </a:r>
            <a:r>
              <a:rPr lang="en-CA" dirty="0"/>
              <a:t>because system functionality or performance would suffer as a consequence.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1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Secure Programs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CA" dirty="0"/>
              <a:t>Unexpected Behavior (Program Security Flaw)</a:t>
            </a:r>
          </a:p>
          <a:p>
            <a:pPr lvl="1"/>
            <a:r>
              <a:rPr lang="en-CA" dirty="0"/>
              <a:t>Compare the requirements with the behavior</a:t>
            </a:r>
          </a:p>
          <a:p>
            <a:pPr lvl="1"/>
            <a:r>
              <a:rPr lang="en-CA" dirty="0"/>
              <a:t>Software behaves as its designers intended or users expected</a:t>
            </a:r>
          </a:p>
          <a:p>
            <a:pPr lvl="1"/>
            <a:r>
              <a:rPr lang="en-CA" dirty="0"/>
              <a:t>It is based on </a:t>
            </a:r>
            <a:r>
              <a:rPr lang="en-CA" b="1" i="1" dirty="0"/>
              <a:t>Flaws</a:t>
            </a:r>
            <a:r>
              <a:rPr lang="en-CA" dirty="0"/>
              <a:t> and </a:t>
            </a:r>
            <a:r>
              <a:rPr lang="en-CA" b="1" i="1" dirty="0"/>
              <a:t>Vulnerabilities</a:t>
            </a:r>
          </a:p>
          <a:p>
            <a:pPr lvl="1"/>
            <a:r>
              <a:rPr lang="en-CA" b="1" dirty="0"/>
              <a:t>Flaw</a:t>
            </a:r>
            <a:r>
              <a:rPr lang="en-CA" dirty="0"/>
              <a:t> could be a fault or a failure</a:t>
            </a:r>
          </a:p>
          <a:p>
            <a:pPr lvl="1"/>
            <a:r>
              <a:rPr lang="en-CA" b="1" dirty="0"/>
              <a:t>Vulnerability</a:t>
            </a:r>
            <a:r>
              <a:rPr lang="en-CA" dirty="0"/>
              <a:t> usually describes a class of flaws</a:t>
            </a:r>
          </a:p>
          <a:p>
            <a:pPr lvl="1"/>
            <a:r>
              <a:rPr lang="en-CA" dirty="0"/>
              <a:t>There is no map from these two to Fault and Failure</a:t>
            </a:r>
          </a:p>
          <a:p>
            <a:pPr lvl="1"/>
            <a:r>
              <a:rPr lang="en-CA" dirty="0"/>
              <a:t>Flaws categories</a:t>
            </a:r>
          </a:p>
          <a:p>
            <a:pPr marL="1074420" lvl="2" indent="-342900">
              <a:buFont typeface="+mj-lt"/>
              <a:buAutoNum type="arabicPeriod"/>
            </a:pPr>
            <a:r>
              <a:rPr lang="en-CA" dirty="0"/>
              <a:t>Inadvertent human errors</a:t>
            </a:r>
          </a:p>
          <a:p>
            <a:pPr marL="1074420" lvl="2" indent="-342900">
              <a:buFont typeface="+mj-lt"/>
              <a:buAutoNum type="arabicPeriod"/>
            </a:pPr>
            <a:r>
              <a:rPr lang="en-CA" dirty="0"/>
              <a:t>Malicious, intentionally induced flaws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4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Intentional</a:t>
            </a:r>
          </a:p>
          <a:p>
            <a:pPr lvl="1"/>
            <a:r>
              <a:rPr lang="en-CA" dirty="0"/>
              <a:t>Malicious</a:t>
            </a:r>
          </a:p>
          <a:p>
            <a:pPr lvl="1"/>
            <a:r>
              <a:rPr lang="en-CA" dirty="0"/>
              <a:t>Non-malicious</a:t>
            </a:r>
          </a:p>
          <a:p>
            <a:r>
              <a:rPr lang="en-CA" dirty="0"/>
              <a:t>Inadvertent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Validation error (incomplete or inconsistent): </a:t>
            </a:r>
            <a:r>
              <a:rPr lang="en-CA" b="1" dirty="0"/>
              <a:t>permission checks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Domain error: </a:t>
            </a:r>
            <a:r>
              <a:rPr lang="en-CA" b="1" dirty="0"/>
              <a:t>controlled access to data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Serialization and aliasing: program </a:t>
            </a:r>
            <a:r>
              <a:rPr lang="en-CA" b="1" dirty="0"/>
              <a:t>flow order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Inadequate identification and authentication: basis for </a:t>
            </a:r>
            <a:r>
              <a:rPr lang="en-CA" b="1" dirty="0"/>
              <a:t>authorization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Boundary condition violation: failure on </a:t>
            </a:r>
            <a:r>
              <a:rPr lang="en-CA" b="1" dirty="0"/>
              <a:t>first or last case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CA" dirty="0"/>
              <a:t>Other exploitable </a:t>
            </a:r>
            <a:r>
              <a:rPr lang="en-CA" b="1" dirty="0"/>
              <a:t>logic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lang="en-CA" dirty="0"/>
              <a:t>Buffer Overflows</a:t>
            </a:r>
          </a:p>
          <a:p>
            <a:pPr lvl="1"/>
            <a:r>
              <a:rPr lang="en-CA" dirty="0"/>
              <a:t>Trying to pour two liters of water into a one-liter pitcher: Some water is going to spill out and make a mess</a:t>
            </a:r>
          </a:p>
          <a:p>
            <a:pPr lvl="1"/>
            <a:r>
              <a:rPr lang="en-CA" dirty="0"/>
              <a:t>Example</a:t>
            </a:r>
          </a:p>
          <a:p>
            <a:pPr lvl="2"/>
            <a:r>
              <a:rPr lang="en-CA" dirty="0"/>
              <a:t>C language:</a:t>
            </a:r>
          </a:p>
          <a:p>
            <a:pPr marL="731520" lvl="2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	char sample[10];</a:t>
            </a:r>
          </a:p>
          <a:p>
            <a:pPr marL="731520" lvl="2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	sample[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] = 'B';</a:t>
            </a:r>
          </a:p>
          <a:p>
            <a:pPr marL="731520" lvl="2" indent="0">
              <a:buNone/>
            </a:pPr>
            <a:r>
              <a:rPr lang="en-CA" dirty="0"/>
              <a:t>or</a:t>
            </a:r>
          </a:p>
          <a:p>
            <a:pPr marL="731520" lvl="2" indent="0">
              <a:buNone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for (i=0; i&lt;=9; i++)</a:t>
            </a:r>
          </a:p>
          <a:p>
            <a:pPr marL="731520" lvl="2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      sample[i] = 'A';</a:t>
            </a:r>
          </a:p>
          <a:p>
            <a:pPr marL="731520" lvl="2" indent="0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sample[10] = 'B';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21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36260</TotalTime>
  <Words>2312</Words>
  <Application>Microsoft Macintosh PowerPoint</Application>
  <PresentationFormat>On-screen Show (4:3)</PresentationFormat>
  <Paragraphs>301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Century Schoolbook</vt:lpstr>
      <vt:lpstr>Courier New</vt:lpstr>
      <vt:lpstr>Wingdings</vt:lpstr>
      <vt:lpstr>Wingdings 2</vt:lpstr>
      <vt:lpstr>Oriel</vt:lpstr>
      <vt:lpstr> Security and Privacy</vt:lpstr>
      <vt:lpstr>Chapter 4</vt:lpstr>
      <vt:lpstr>Chapter Outline</vt:lpstr>
      <vt:lpstr>Terminology</vt:lpstr>
      <vt:lpstr>Secure Programs</vt:lpstr>
      <vt:lpstr>Secure Programs (cont.)</vt:lpstr>
      <vt:lpstr>Secure Programs (cont.)</vt:lpstr>
      <vt:lpstr>Types of Flaws</vt:lpstr>
      <vt:lpstr>Classic Errors</vt:lpstr>
      <vt:lpstr>Classic Errors (cont.)</vt:lpstr>
      <vt:lpstr>Classic Errors (cont.)</vt:lpstr>
      <vt:lpstr>Classic Errors (cont.)</vt:lpstr>
      <vt:lpstr>Classic Errors (cont.)</vt:lpstr>
      <vt:lpstr>Viruses and Other Malicious Code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Viruses and Other Malicious Code (cont.)</vt:lpstr>
      <vt:lpstr>Trapdoors</vt:lpstr>
      <vt:lpstr>Controls Against Program Threats</vt:lpstr>
      <vt:lpstr>Controls Against Program Threats</vt:lpstr>
      <vt:lpstr>Controls Against Program Threats</vt:lpstr>
      <vt:lpstr>Controls Against Program Threats</vt:lpstr>
      <vt:lpstr>Controls Against Program Threats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6916 Security and Privacy</dc:title>
  <dc:creator>Samet, Saeed</dc:creator>
  <cp:lastModifiedBy>Saeed Samet</cp:lastModifiedBy>
  <cp:revision>186</cp:revision>
  <cp:lastPrinted>2014-03-04T16:44:16Z</cp:lastPrinted>
  <dcterms:created xsi:type="dcterms:W3CDTF">2013-07-25T17:28:17Z</dcterms:created>
  <dcterms:modified xsi:type="dcterms:W3CDTF">2019-11-10T21:25:09Z</dcterms:modified>
</cp:coreProperties>
</file>