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8" r:id="rId1"/>
  </p:sldMasterIdLst>
  <p:notesMasterIdLst>
    <p:notesMasterId r:id="rId37"/>
  </p:notesMasterIdLst>
  <p:sldIdLst>
    <p:sldId id="341" r:id="rId2"/>
    <p:sldId id="294" r:id="rId3"/>
    <p:sldId id="340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9"/>
    <p:restoredTop sz="89224" autoAdjust="0"/>
  </p:normalViewPr>
  <p:slideViewPr>
    <p:cSldViewPr>
      <p:cViewPr varScale="1">
        <p:scale>
          <a:sx n="128" d="100"/>
          <a:sy n="128" d="100"/>
        </p:scale>
        <p:origin x="162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eed Samet" userId="cfbf7cda-a3f0-4a18-b58e-e4747a47ab2e" providerId="ADAL" clId="{0067066D-A929-C749-9032-1E5416A74946}"/>
    <pc:docChg chg="delSld modSld">
      <pc:chgData name="Saeed Samet" userId="cfbf7cda-a3f0-4a18-b58e-e4747a47ab2e" providerId="ADAL" clId="{0067066D-A929-C749-9032-1E5416A74946}" dt="2019-11-10T21:32:00.427" v="19" actId="2696"/>
      <pc:docMkLst>
        <pc:docMk/>
      </pc:docMkLst>
      <pc:sldChg chg="del">
        <pc:chgData name="Saeed Samet" userId="cfbf7cda-a3f0-4a18-b58e-e4747a47ab2e" providerId="ADAL" clId="{0067066D-A929-C749-9032-1E5416A74946}" dt="2019-11-10T21:32:00.159" v="8" actId="2696"/>
        <pc:sldMkLst>
          <pc:docMk/>
          <pc:sldMk cId="2020382889" sldId="328"/>
        </pc:sldMkLst>
      </pc:sldChg>
      <pc:sldChg chg="del">
        <pc:chgData name="Saeed Samet" userId="cfbf7cda-a3f0-4a18-b58e-e4747a47ab2e" providerId="ADAL" clId="{0067066D-A929-C749-9032-1E5416A74946}" dt="2019-11-10T21:32:00.184" v="9" actId="2696"/>
        <pc:sldMkLst>
          <pc:docMk/>
          <pc:sldMk cId="1589146976" sldId="329"/>
        </pc:sldMkLst>
      </pc:sldChg>
      <pc:sldChg chg="del">
        <pc:chgData name="Saeed Samet" userId="cfbf7cda-a3f0-4a18-b58e-e4747a47ab2e" providerId="ADAL" clId="{0067066D-A929-C749-9032-1E5416A74946}" dt="2019-11-10T21:32:00.204" v="10" actId="2696"/>
        <pc:sldMkLst>
          <pc:docMk/>
          <pc:sldMk cId="516613945" sldId="330"/>
        </pc:sldMkLst>
      </pc:sldChg>
      <pc:sldChg chg="del">
        <pc:chgData name="Saeed Samet" userId="cfbf7cda-a3f0-4a18-b58e-e4747a47ab2e" providerId="ADAL" clId="{0067066D-A929-C749-9032-1E5416A74946}" dt="2019-11-10T21:32:00.232" v="11" actId="2696"/>
        <pc:sldMkLst>
          <pc:docMk/>
          <pc:sldMk cId="2164685770" sldId="331"/>
        </pc:sldMkLst>
      </pc:sldChg>
      <pc:sldChg chg="del">
        <pc:chgData name="Saeed Samet" userId="cfbf7cda-a3f0-4a18-b58e-e4747a47ab2e" providerId="ADAL" clId="{0067066D-A929-C749-9032-1E5416A74946}" dt="2019-11-10T21:32:00.251" v="12" actId="2696"/>
        <pc:sldMkLst>
          <pc:docMk/>
          <pc:sldMk cId="896702439" sldId="332"/>
        </pc:sldMkLst>
      </pc:sldChg>
      <pc:sldChg chg="del">
        <pc:chgData name="Saeed Samet" userId="cfbf7cda-a3f0-4a18-b58e-e4747a47ab2e" providerId="ADAL" clId="{0067066D-A929-C749-9032-1E5416A74946}" dt="2019-11-10T21:32:00.284" v="13" actId="2696"/>
        <pc:sldMkLst>
          <pc:docMk/>
          <pc:sldMk cId="1579420686" sldId="333"/>
        </pc:sldMkLst>
      </pc:sldChg>
      <pc:sldChg chg="del">
        <pc:chgData name="Saeed Samet" userId="cfbf7cda-a3f0-4a18-b58e-e4747a47ab2e" providerId="ADAL" clId="{0067066D-A929-C749-9032-1E5416A74946}" dt="2019-11-10T21:32:00.306" v="14" actId="2696"/>
        <pc:sldMkLst>
          <pc:docMk/>
          <pc:sldMk cId="396823285" sldId="334"/>
        </pc:sldMkLst>
      </pc:sldChg>
      <pc:sldChg chg="del">
        <pc:chgData name="Saeed Samet" userId="cfbf7cda-a3f0-4a18-b58e-e4747a47ab2e" providerId="ADAL" clId="{0067066D-A929-C749-9032-1E5416A74946}" dt="2019-11-10T21:32:00.337" v="15" actId="2696"/>
        <pc:sldMkLst>
          <pc:docMk/>
          <pc:sldMk cId="491449052" sldId="335"/>
        </pc:sldMkLst>
      </pc:sldChg>
      <pc:sldChg chg="del">
        <pc:chgData name="Saeed Samet" userId="cfbf7cda-a3f0-4a18-b58e-e4747a47ab2e" providerId="ADAL" clId="{0067066D-A929-C749-9032-1E5416A74946}" dt="2019-11-10T21:32:00.353" v="16" actId="2696"/>
        <pc:sldMkLst>
          <pc:docMk/>
          <pc:sldMk cId="264951281" sldId="336"/>
        </pc:sldMkLst>
      </pc:sldChg>
      <pc:sldChg chg="del">
        <pc:chgData name="Saeed Samet" userId="cfbf7cda-a3f0-4a18-b58e-e4747a47ab2e" providerId="ADAL" clId="{0067066D-A929-C749-9032-1E5416A74946}" dt="2019-11-10T21:32:00.382" v="17" actId="2696"/>
        <pc:sldMkLst>
          <pc:docMk/>
          <pc:sldMk cId="2122556843" sldId="337"/>
        </pc:sldMkLst>
      </pc:sldChg>
      <pc:sldChg chg="del">
        <pc:chgData name="Saeed Samet" userId="cfbf7cda-a3f0-4a18-b58e-e4747a47ab2e" providerId="ADAL" clId="{0067066D-A929-C749-9032-1E5416A74946}" dt="2019-11-10T21:32:00.406" v="18" actId="2696"/>
        <pc:sldMkLst>
          <pc:docMk/>
          <pc:sldMk cId="4206785477" sldId="338"/>
        </pc:sldMkLst>
      </pc:sldChg>
      <pc:sldChg chg="del">
        <pc:chgData name="Saeed Samet" userId="cfbf7cda-a3f0-4a18-b58e-e4747a47ab2e" providerId="ADAL" clId="{0067066D-A929-C749-9032-1E5416A74946}" dt="2019-11-10T21:32:00.427" v="19" actId="2696"/>
        <pc:sldMkLst>
          <pc:docMk/>
          <pc:sldMk cId="2524962577" sldId="339"/>
        </pc:sldMkLst>
      </pc:sldChg>
      <pc:sldChg chg="modSp">
        <pc:chgData name="Saeed Samet" userId="cfbf7cda-a3f0-4a18-b58e-e4747a47ab2e" providerId="ADAL" clId="{0067066D-A929-C749-9032-1E5416A74946}" dt="2019-11-10T21:31:40.372" v="7" actId="403"/>
        <pc:sldMkLst>
          <pc:docMk/>
          <pc:sldMk cId="1276008231" sldId="340"/>
        </pc:sldMkLst>
        <pc:spChg chg="mod">
          <ac:chgData name="Saeed Samet" userId="cfbf7cda-a3f0-4a18-b58e-e4747a47ab2e" providerId="ADAL" clId="{0067066D-A929-C749-9032-1E5416A74946}" dt="2019-11-10T21:31:40.372" v="7" actId="403"/>
          <ac:spMkLst>
            <pc:docMk/>
            <pc:sldMk cId="1276008231" sldId="340"/>
            <ac:spMk id="3" creationId="{00000000-0000-0000-0000-000000000000}"/>
          </ac:spMkLst>
        </pc:spChg>
      </pc:sldChg>
      <pc:sldChg chg="modSp">
        <pc:chgData name="Saeed Samet" userId="cfbf7cda-a3f0-4a18-b58e-e4747a47ab2e" providerId="ADAL" clId="{0067066D-A929-C749-9032-1E5416A74946}" dt="2019-11-10T21:31:17.651" v="3" actId="20577"/>
        <pc:sldMkLst>
          <pc:docMk/>
          <pc:sldMk cId="711682457" sldId="341"/>
        </pc:sldMkLst>
        <pc:spChg chg="mod">
          <ac:chgData name="Saeed Samet" userId="cfbf7cda-a3f0-4a18-b58e-e4747a47ab2e" providerId="ADAL" clId="{0067066D-A929-C749-9032-1E5416A74946}" dt="2019-11-10T21:31:17.651" v="3" actId="20577"/>
          <ac:spMkLst>
            <pc:docMk/>
            <pc:sldMk cId="711682457" sldId="34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5D1F6-6950-4A7F-B8BB-DA07B1FD735E}" type="datetimeFigureOut">
              <a:rPr lang="en-CA" smtClean="0"/>
              <a:t>2019-11-10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33FE9-259E-4CE1-80EB-A380D2C004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0460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18D8D12-7CDF-4595-A908-26EA90135E28}" type="datetime1">
              <a:rPr lang="en-CA" smtClean="0"/>
              <a:t>2019-11-10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AAB7785-396F-4915-8DFC-F7434CCA128E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1F6F-9F28-4F3A-AF49-E4E44FECA7AB}" type="datetime1">
              <a:rPr lang="en-CA" smtClean="0"/>
              <a:t>2019-11-10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43E1-3C4B-4CD5-B236-8DDE9807FB4E}" type="datetime1">
              <a:rPr lang="en-CA" smtClean="0"/>
              <a:t>2019-11-10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0F963D-4464-499F-AF62-C6E82BAD4853}" type="datetime1">
              <a:rPr lang="en-CA" smtClean="0"/>
              <a:t>2019-11-10</a:t>
            </a:fld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AAB7785-396F-4915-8DFC-F7434CCA128E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560C6B9-8E15-4029-AF23-DFD91F42C03D}" type="datetime1">
              <a:rPr lang="en-CA" smtClean="0"/>
              <a:t>2019-11-10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CA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AAB7785-396F-4915-8DFC-F7434CCA128E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038E-73CC-4937-944C-EE1334E4E461}" type="datetime1">
              <a:rPr lang="en-CA" smtClean="0"/>
              <a:t>2019-11-10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C38C-0FE4-4FBE-A5AD-606C2A78943C}" type="datetime1">
              <a:rPr lang="en-CA" smtClean="0"/>
              <a:t>2019-11-10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6EEC274-E6F7-497C-9C05-2AFE280166A0}" type="datetime1">
              <a:rPr lang="en-CA" smtClean="0"/>
              <a:t>2019-11-10</a:t>
            </a:fld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AAB7785-396F-4915-8DFC-F7434CCA128E}" type="slidenum">
              <a:rPr lang="en-CA" smtClean="0"/>
              <a:t>‹#›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20B62-109B-4AAC-BAEF-F3A7BADEB72D}" type="datetime1">
              <a:rPr lang="en-CA" smtClean="0"/>
              <a:t>2019-11-10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A0EB0CF-B17E-472A-BC26-6DC823F7C4AB}" type="datetime1">
              <a:rPr lang="en-CA" smtClean="0"/>
              <a:t>2019-11-10</a:t>
            </a:fld>
            <a:endParaRPr lang="en-C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AAB7785-396F-4915-8DFC-F7434CCA128E}" type="slidenum">
              <a:rPr lang="en-CA" smtClean="0"/>
              <a:t>‹#›</a:t>
            </a:fld>
            <a:endParaRPr lang="en-CA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AD076A6-A460-4E2B-9EE9-AE55BC3E13D1}" type="datetime1">
              <a:rPr lang="en-CA" smtClean="0"/>
              <a:t>2019-11-10</a:t>
            </a:fld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AAB7785-396F-4915-8DFC-F7434CCA128E}" type="slidenum">
              <a:rPr lang="en-CA" smtClean="0"/>
              <a:t>‹#›</a:t>
            </a:fld>
            <a:endParaRPr lang="en-C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B309345-F267-40A1-B40F-4ACA86BD5316}" type="datetime1">
              <a:rPr lang="en-CA" smtClean="0"/>
              <a:t>2019-11-10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AAB7785-396F-4915-8DFC-F7434CCA128E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CA" dirty="0"/>
            </a:br>
            <a:r>
              <a:rPr lang="en-CA" dirty="0"/>
              <a:t>Security and Privacy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Fall 2019</a:t>
            </a:r>
          </a:p>
          <a:p>
            <a:r>
              <a:rPr lang="en-CA" dirty="0"/>
              <a:t>Instructor:  Saeed Samet</a:t>
            </a:r>
          </a:p>
          <a:p>
            <a:r>
              <a:rPr lang="en-CA" dirty="0"/>
              <a:t>School of Computer Science</a:t>
            </a:r>
          </a:p>
          <a:p>
            <a:r>
              <a:rPr lang="en-CA" dirty="0"/>
              <a:t>University of Windsor</a:t>
            </a:r>
          </a:p>
        </p:txBody>
      </p:sp>
    </p:spTree>
    <p:extLst>
      <p:ext uri="{BB962C8B-B14F-4D97-AF65-F5344CB8AC3E}">
        <p14:creationId xmlns:p14="http://schemas.microsoft.com/office/powerpoint/2010/main" val="711682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Security Requirements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43192" cy="4873752"/>
          </a:xfrm>
        </p:spPr>
        <p:txBody>
          <a:bodyPr>
            <a:noAutofit/>
          </a:bodyPr>
          <a:lstStyle/>
          <a:p>
            <a:r>
              <a:rPr lang="en-CA" dirty="0"/>
              <a:t>User authentication</a:t>
            </a:r>
          </a:p>
          <a:p>
            <a:pPr lvl="1"/>
            <a:r>
              <a:rPr lang="en-CA" sz="2000" dirty="0"/>
              <a:t>DBMS runs as an application program on top of the OS</a:t>
            </a:r>
          </a:p>
          <a:p>
            <a:pPr lvl="1"/>
            <a:r>
              <a:rPr lang="en-CA" sz="2000" dirty="0"/>
              <a:t>This system design means that there is no trusted path from the DBMS to the OS, so the DBMS must be suspicious of any data it receives, including user authentication </a:t>
            </a:r>
          </a:p>
          <a:p>
            <a:pPr lvl="1"/>
            <a:r>
              <a:rPr lang="en-CA" sz="2000" dirty="0"/>
              <a:t>Thus, the DBMS is forced to do its own authentication</a:t>
            </a:r>
            <a:endParaRPr lang="en-CA" sz="2400" dirty="0"/>
          </a:p>
          <a:p>
            <a:r>
              <a:rPr lang="en-CA" dirty="0"/>
              <a:t>Availability</a:t>
            </a:r>
          </a:p>
          <a:p>
            <a:pPr lvl="1"/>
            <a:r>
              <a:rPr lang="en-CA" sz="2000" dirty="0"/>
              <a:t>Two users may request the same record, and one user is bound to be denied access for a while by the DBMS</a:t>
            </a:r>
          </a:p>
          <a:p>
            <a:pPr lvl="1"/>
            <a:r>
              <a:rPr lang="en-CA" sz="2000" dirty="0"/>
              <a:t>DBMS may withhold unprotected data to avoid revealing protected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1198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Reliability and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CA" dirty="0"/>
              <a:t>Database Concerns</a:t>
            </a:r>
          </a:p>
          <a:p>
            <a:pPr lvl="1"/>
            <a:r>
              <a:rPr lang="en-CA" sz="2000" b="1" dirty="0"/>
              <a:t>Database integrity</a:t>
            </a:r>
            <a:r>
              <a:rPr lang="en-CA" sz="2000" dirty="0"/>
              <a:t>: Database as a whole is protected against damage</a:t>
            </a:r>
          </a:p>
          <a:p>
            <a:pPr lvl="2"/>
            <a:r>
              <a:rPr lang="en-CA" dirty="0"/>
              <a:t>Failure of a disk drive</a:t>
            </a:r>
          </a:p>
          <a:p>
            <a:pPr lvl="2"/>
            <a:r>
              <a:rPr lang="en-CA" dirty="0"/>
              <a:t>Corruption of the master database index</a:t>
            </a:r>
          </a:p>
          <a:p>
            <a:pPr lvl="2"/>
            <a:r>
              <a:rPr lang="en-CA" dirty="0"/>
              <a:t>Addressed by OS integrity controls and recovery procedures</a:t>
            </a:r>
          </a:p>
          <a:p>
            <a:pPr lvl="1"/>
            <a:r>
              <a:rPr lang="en-CA" sz="2000" b="1" dirty="0"/>
              <a:t>Element integrity</a:t>
            </a:r>
            <a:r>
              <a:rPr lang="en-CA" sz="2000" dirty="0"/>
              <a:t>: The value of a specific data element is written or changed only by authorized users</a:t>
            </a:r>
          </a:p>
          <a:p>
            <a:pPr lvl="2"/>
            <a:r>
              <a:rPr lang="en-CA" dirty="0"/>
              <a:t>Proper access controls protect a database from corruption by unauthorized users</a:t>
            </a:r>
          </a:p>
          <a:p>
            <a:pPr lvl="1"/>
            <a:r>
              <a:rPr lang="en-CA" sz="2000" b="1" dirty="0"/>
              <a:t>Element accuracy</a:t>
            </a:r>
            <a:r>
              <a:rPr lang="en-CA" sz="2000" dirty="0"/>
              <a:t>: Only correct values are written into the elements of a database</a:t>
            </a:r>
          </a:p>
          <a:p>
            <a:pPr lvl="2"/>
            <a:r>
              <a:rPr lang="en-CA" dirty="0"/>
              <a:t>Checks on the values of elements can help prevent insertion of improper values</a:t>
            </a:r>
          </a:p>
          <a:p>
            <a:pPr lvl="2"/>
            <a:r>
              <a:rPr lang="en-CA" dirty="0"/>
              <a:t>Constraint conditions can detect incorrect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5128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Reliability and Integrity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CA" dirty="0"/>
              <a:t>Two-Phase Update</a:t>
            </a:r>
          </a:p>
          <a:p>
            <a:pPr lvl="1"/>
            <a:r>
              <a:rPr lang="en-CA" dirty="0"/>
              <a:t>In case of failure of the computing system in the middle of modifying data</a:t>
            </a:r>
          </a:p>
          <a:p>
            <a:pPr lvl="1"/>
            <a:r>
              <a:rPr lang="en-CA" dirty="0"/>
              <a:t>Intent phase</a:t>
            </a:r>
          </a:p>
          <a:p>
            <a:pPr lvl="2"/>
            <a:r>
              <a:rPr lang="en-CA" dirty="0"/>
              <a:t>Prepare for the update, but it makes no changes to the database</a:t>
            </a:r>
          </a:p>
          <a:p>
            <a:pPr lvl="2"/>
            <a:r>
              <a:rPr lang="en-CA" dirty="0"/>
              <a:t>DBMS gathers the resources it needs to perform the update</a:t>
            </a:r>
          </a:p>
          <a:p>
            <a:pPr lvl="3"/>
            <a:r>
              <a:rPr lang="en-CA" dirty="0"/>
              <a:t>Gather data</a:t>
            </a:r>
          </a:p>
          <a:p>
            <a:pPr lvl="3"/>
            <a:r>
              <a:rPr lang="en-CA" dirty="0"/>
              <a:t>Create dummy records</a:t>
            </a:r>
          </a:p>
          <a:p>
            <a:pPr lvl="3"/>
            <a:r>
              <a:rPr lang="en-CA" dirty="0"/>
              <a:t>Open files</a:t>
            </a:r>
          </a:p>
          <a:p>
            <a:pPr lvl="3"/>
            <a:r>
              <a:rPr lang="en-CA" dirty="0"/>
              <a:t>Lock out other users</a:t>
            </a:r>
          </a:p>
          <a:p>
            <a:pPr lvl="3"/>
            <a:r>
              <a:rPr lang="en-CA" dirty="0"/>
              <a:t>Calculate final answers</a:t>
            </a:r>
          </a:p>
          <a:p>
            <a:pPr lvl="1"/>
            <a:r>
              <a:rPr lang="en-CA" dirty="0"/>
              <a:t>Commit phase</a:t>
            </a:r>
          </a:p>
          <a:p>
            <a:pPr lvl="2"/>
            <a:r>
              <a:rPr lang="en-CA" dirty="0"/>
              <a:t>Perform permanent changes into the database</a:t>
            </a:r>
          </a:p>
          <a:p>
            <a:pPr lvl="2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856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Reliability and Integrity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87208" cy="4873752"/>
          </a:xfrm>
        </p:spPr>
        <p:txBody>
          <a:bodyPr>
            <a:noAutofit/>
          </a:bodyPr>
          <a:lstStyle/>
          <a:p>
            <a:r>
              <a:rPr lang="en-CA" dirty="0"/>
              <a:t>Redundancy/Internal Consistency</a:t>
            </a:r>
          </a:p>
          <a:p>
            <a:pPr marL="365760" lvl="1" indent="0">
              <a:buNone/>
            </a:pPr>
            <a:r>
              <a:rPr lang="en-CA" sz="2000" dirty="0"/>
              <a:t>Maintain additional information to detect internal inconsistencies in data</a:t>
            </a:r>
          </a:p>
          <a:p>
            <a:pPr lvl="1"/>
            <a:r>
              <a:rPr lang="en-CA" sz="2000" dirty="0"/>
              <a:t>Error Detection and Correction Codes</a:t>
            </a:r>
          </a:p>
          <a:p>
            <a:pPr lvl="2"/>
            <a:r>
              <a:rPr lang="en-CA" dirty="0"/>
              <a:t>Parity bits, Hamming codes, and cyclic redundancy checks. </a:t>
            </a:r>
          </a:p>
          <a:p>
            <a:pPr lvl="2"/>
            <a:r>
              <a:rPr lang="en-CA" dirty="0"/>
              <a:t>Can be applied to single fields, records, or the entire database</a:t>
            </a:r>
          </a:p>
          <a:p>
            <a:pPr lvl="1"/>
            <a:r>
              <a:rPr lang="en-CA" sz="2000" dirty="0"/>
              <a:t>Shadow Fields</a:t>
            </a:r>
          </a:p>
          <a:p>
            <a:pPr lvl="2"/>
            <a:r>
              <a:rPr lang="en-CA" dirty="0"/>
              <a:t>Entire attributes or records can be duplicated in a database</a:t>
            </a:r>
          </a:p>
          <a:p>
            <a:r>
              <a:rPr lang="en-CA" dirty="0"/>
              <a:t>Recovery</a:t>
            </a:r>
          </a:p>
          <a:p>
            <a:pPr lvl="1"/>
            <a:r>
              <a:rPr lang="en-CA" sz="2000" dirty="0"/>
              <a:t>DBMS maintains a log of user accesses and data changes</a:t>
            </a:r>
          </a:p>
          <a:p>
            <a:pPr lvl="1"/>
            <a:r>
              <a:rPr lang="en-CA" sz="2000" dirty="0"/>
              <a:t>In the event of a failure, the database is reloaded from a backup copy and all later changes are then applied from the audit log</a:t>
            </a:r>
          </a:p>
          <a:p>
            <a:pPr lvl="1"/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1463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Reliability and Integrity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87208" cy="4873752"/>
          </a:xfrm>
        </p:spPr>
        <p:txBody>
          <a:bodyPr>
            <a:noAutofit/>
          </a:bodyPr>
          <a:lstStyle/>
          <a:p>
            <a:r>
              <a:rPr lang="en-CA" sz="2800" dirty="0"/>
              <a:t>Concurrency/Consistency</a:t>
            </a:r>
          </a:p>
          <a:p>
            <a:pPr lvl="1"/>
            <a:r>
              <a:rPr lang="en-CA" sz="2400" dirty="0"/>
              <a:t>Accesses by two users sharing the same database must be constrained so that neither interferes with the other</a:t>
            </a:r>
          </a:p>
          <a:p>
            <a:pPr lvl="1"/>
            <a:r>
              <a:rPr lang="en-CA" sz="2400" dirty="0"/>
              <a:t>Read-Modify</a:t>
            </a:r>
          </a:p>
          <a:p>
            <a:pPr lvl="2"/>
            <a:r>
              <a:rPr lang="en-CA" sz="2000" dirty="0"/>
              <a:t>DBMS treats the entire query–update cycle as a single atomic operation</a:t>
            </a:r>
          </a:p>
          <a:p>
            <a:pPr lvl="1"/>
            <a:r>
              <a:rPr lang="en-CA" sz="2400" dirty="0"/>
              <a:t>Read-Write</a:t>
            </a:r>
          </a:p>
          <a:p>
            <a:pPr lvl="2"/>
            <a:r>
              <a:rPr lang="en-CA" sz="2000" dirty="0"/>
              <a:t>DBMS locks any read requests until a write has been completed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5956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Reliability and Integrity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87208" cy="4873752"/>
          </a:xfrm>
        </p:spPr>
        <p:txBody>
          <a:bodyPr>
            <a:noAutofit/>
          </a:bodyPr>
          <a:lstStyle/>
          <a:p>
            <a:r>
              <a:rPr lang="en-CA" sz="2800" dirty="0"/>
              <a:t>Monitors</a:t>
            </a:r>
          </a:p>
          <a:p>
            <a:pPr marL="365760" lvl="1" indent="0">
              <a:buNone/>
            </a:pPr>
            <a:r>
              <a:rPr lang="en-CA" sz="2400" dirty="0"/>
              <a:t>Units of a DBMS responsible for the structural integrity of the database</a:t>
            </a:r>
          </a:p>
          <a:p>
            <a:pPr marL="365760" lvl="1" indent="0">
              <a:buNone/>
            </a:pPr>
            <a:r>
              <a:rPr lang="en-CA" sz="2400" dirty="0"/>
              <a:t>Check values being entered to ensure their consistency with the rest of the database or with characteristics of the particular field</a:t>
            </a:r>
          </a:p>
          <a:p>
            <a:pPr lvl="1"/>
            <a:r>
              <a:rPr lang="en-CA" sz="2400" dirty="0"/>
              <a:t>Range Comparisons</a:t>
            </a:r>
          </a:p>
          <a:p>
            <a:pPr lvl="2"/>
            <a:r>
              <a:rPr lang="en-CA" dirty="0"/>
              <a:t>To ensure that the value is within an acceptable range</a:t>
            </a:r>
          </a:p>
          <a:p>
            <a:pPr lvl="1"/>
            <a:r>
              <a:rPr lang="en-CA" sz="2400" dirty="0"/>
              <a:t>State Constraints</a:t>
            </a:r>
          </a:p>
          <a:p>
            <a:pPr lvl="2"/>
            <a:r>
              <a:rPr lang="en-CA" dirty="0"/>
              <a:t>Describe the condition of the entire database</a:t>
            </a:r>
          </a:p>
          <a:p>
            <a:pPr lvl="2"/>
            <a:r>
              <a:rPr lang="en-CA" dirty="0"/>
              <a:t>At no time should the database values violate these constraints</a:t>
            </a:r>
          </a:p>
          <a:p>
            <a:pPr lvl="2"/>
            <a:r>
              <a:rPr lang="en-CA" dirty="0"/>
              <a:t>Example: No duplicate on the Employee codes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4856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Reliability and Integrity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87208" cy="4873752"/>
          </a:xfrm>
        </p:spPr>
        <p:txBody>
          <a:bodyPr>
            <a:noAutofit/>
          </a:bodyPr>
          <a:lstStyle/>
          <a:p>
            <a:r>
              <a:rPr lang="en-CA" sz="3200" dirty="0"/>
              <a:t>Monitors (cont.)</a:t>
            </a:r>
          </a:p>
          <a:p>
            <a:pPr lvl="1"/>
            <a:r>
              <a:rPr lang="en-CA" sz="2800" dirty="0"/>
              <a:t>Transition Constraints</a:t>
            </a:r>
          </a:p>
          <a:p>
            <a:pPr lvl="2"/>
            <a:r>
              <a:rPr lang="en-CA" sz="2400" dirty="0"/>
              <a:t>Describe conditions necessary before changes can be applied to a database</a:t>
            </a:r>
          </a:p>
          <a:p>
            <a:pPr lvl="2"/>
            <a:r>
              <a:rPr lang="en-CA" sz="2400" dirty="0"/>
              <a:t>Example: before a new employee can be added to the database, there must be a position number in the database with status “vacant”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1776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Sensitive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/>
              <a:t>Data that should not be made public</a:t>
            </a:r>
          </a:p>
          <a:p>
            <a:r>
              <a:rPr lang="en-CA" dirty="0"/>
              <a:t>There may be varying degrees of sensitivity</a:t>
            </a:r>
          </a:p>
          <a:p>
            <a:r>
              <a:rPr lang="en-CA" dirty="0"/>
              <a:t>Security concerns not only the data elements but also their context and meaning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17</a:t>
            </a:fld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220" y="3356992"/>
            <a:ext cx="4643987" cy="3388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4410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Sensitive Data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15200" cy="5141168"/>
          </a:xfrm>
        </p:spPr>
        <p:txBody>
          <a:bodyPr>
            <a:normAutofit fontScale="85000" lnSpcReduction="10000"/>
          </a:bodyPr>
          <a:lstStyle/>
          <a:p>
            <a:r>
              <a:rPr lang="en-CA" sz="2600" dirty="0"/>
              <a:t>Several factors can make data sensitive</a:t>
            </a:r>
          </a:p>
          <a:p>
            <a:pPr lvl="1"/>
            <a:r>
              <a:rPr lang="en-CA" b="1" dirty="0"/>
              <a:t>Inherently sensitive:</a:t>
            </a:r>
            <a:r>
              <a:rPr lang="en-CA" dirty="0"/>
              <a:t> The value itself may be so revealing that it is sensitive</a:t>
            </a:r>
          </a:p>
          <a:p>
            <a:pPr lvl="2"/>
            <a:r>
              <a:rPr lang="en-CA" dirty="0"/>
              <a:t>Examples are the locations of defensive missiles or the median income of barbers in a town with only one barber.</a:t>
            </a:r>
          </a:p>
          <a:p>
            <a:pPr lvl="1"/>
            <a:r>
              <a:rPr lang="en-CA" b="1" dirty="0"/>
              <a:t>From a sensitive source:</a:t>
            </a:r>
            <a:r>
              <a:rPr lang="en-CA" dirty="0"/>
              <a:t> The source of the data may indicate a need for confidentiality</a:t>
            </a:r>
          </a:p>
          <a:p>
            <a:pPr lvl="2"/>
            <a:r>
              <a:rPr lang="en-CA" dirty="0"/>
              <a:t>An example is information from an informer whose identity would be compromised if the information were disclosed.</a:t>
            </a:r>
          </a:p>
          <a:p>
            <a:pPr lvl="1"/>
            <a:r>
              <a:rPr lang="en-CA" b="1" dirty="0"/>
              <a:t>Declared sensitive:</a:t>
            </a:r>
            <a:r>
              <a:rPr lang="en-CA" dirty="0"/>
              <a:t> The database administrator or owner may have declared the data to be sensitive</a:t>
            </a:r>
          </a:p>
          <a:p>
            <a:pPr lvl="2"/>
            <a:r>
              <a:rPr lang="en-CA" dirty="0"/>
              <a:t>Example: classified military data</a:t>
            </a:r>
          </a:p>
          <a:p>
            <a:pPr lvl="1"/>
            <a:r>
              <a:rPr lang="en-CA" b="1" dirty="0"/>
              <a:t>Part of a sensitive attribute or a sensitive record:</a:t>
            </a:r>
            <a:r>
              <a:rPr lang="en-CA" dirty="0"/>
              <a:t> an entire attribute or record may be classified as sensitive</a:t>
            </a:r>
          </a:p>
          <a:p>
            <a:pPr lvl="2"/>
            <a:r>
              <a:rPr lang="en-CA" dirty="0"/>
              <a:t>Example: salary attribute of a personnel database</a:t>
            </a:r>
          </a:p>
          <a:p>
            <a:pPr lvl="1"/>
            <a:r>
              <a:rPr lang="en-CA" b="1" dirty="0"/>
              <a:t>Sensitive in relation to previously disclosed information:</a:t>
            </a:r>
            <a:r>
              <a:rPr lang="en-CA" dirty="0"/>
              <a:t> Some data become sensitive in the presence of other data</a:t>
            </a:r>
          </a:p>
          <a:p>
            <a:pPr lvl="2"/>
            <a:r>
              <a:rPr lang="en-CA" dirty="0"/>
              <a:t>Example: the longitude coordinate of a secret gold mine reveals little, but the longitude and latitude coordinates pinpoints the mine.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1084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Sensitive Data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15200" cy="514116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Access Decisions Factors</a:t>
            </a:r>
          </a:p>
          <a:p>
            <a:pPr lvl="1"/>
            <a:r>
              <a:rPr lang="en-CA" dirty="0"/>
              <a:t>Availability of the data</a:t>
            </a:r>
          </a:p>
          <a:p>
            <a:pPr lvl="2"/>
            <a:r>
              <a:rPr lang="en-CA" dirty="0"/>
              <a:t>When performing an update, a user may have to block access to several fields or several records to ensure the consistency of data for others</a:t>
            </a:r>
          </a:p>
          <a:p>
            <a:pPr lvl="1"/>
            <a:r>
              <a:rPr lang="en-CA" dirty="0"/>
              <a:t>Acceptability of the access</a:t>
            </a:r>
          </a:p>
          <a:p>
            <a:pPr lvl="2"/>
            <a:r>
              <a:rPr lang="en-CA" dirty="0"/>
              <a:t>One or more values of the record may be sensitive and not accessible by the general user</a:t>
            </a:r>
          </a:p>
          <a:p>
            <a:pPr lvl="1"/>
            <a:r>
              <a:rPr lang="en-CA" dirty="0"/>
              <a:t>Authenticity of the user</a:t>
            </a:r>
          </a:p>
          <a:p>
            <a:pPr lvl="2"/>
            <a:r>
              <a:rPr lang="en-CA" dirty="0"/>
              <a:t>Certain characteristics of the user external to the database may also be considered when permitting access</a:t>
            </a:r>
          </a:p>
          <a:p>
            <a:pPr lvl="3"/>
            <a:r>
              <a:rPr lang="en-CA" dirty="0"/>
              <a:t>Administrator may permit someone to access the database only at certain times</a:t>
            </a:r>
          </a:p>
          <a:p>
            <a:pPr lvl="3"/>
            <a:r>
              <a:rPr lang="en-CA" dirty="0"/>
              <a:t>Previous user requests may also be taken into account</a:t>
            </a:r>
          </a:p>
          <a:p>
            <a:pPr lvl="3"/>
            <a:r>
              <a:rPr lang="en-CA" dirty="0"/>
              <a:t>Sensitive data can sometimes be revealed by combined results from several less sensitive 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270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Chapter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CA" sz="2400" dirty="0"/>
          </a:p>
          <a:p>
            <a:r>
              <a:rPr lang="en-CA" sz="2400"/>
              <a:t>Database Security and Inference </a:t>
            </a:r>
            <a:r>
              <a:rPr lang="en-CA" sz="2400" dirty="0"/>
              <a:t>C</a:t>
            </a:r>
            <a:r>
              <a:rPr lang="en-CA" sz="2400"/>
              <a:t>ontrols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92104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Sensitive Data</a:t>
            </a:r>
            <a:r>
              <a:rPr lang="ar-IQ" dirty="0"/>
              <a:t> </a:t>
            </a:r>
            <a:r>
              <a:rPr lang="en-CA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15200" cy="5141168"/>
          </a:xfrm>
        </p:spPr>
        <p:txBody>
          <a:bodyPr>
            <a:normAutofit/>
          </a:bodyPr>
          <a:lstStyle/>
          <a:p>
            <a:r>
              <a:rPr lang="en-CA" dirty="0"/>
              <a:t>Types of Disclosures</a:t>
            </a:r>
          </a:p>
          <a:p>
            <a:pPr lvl="1"/>
            <a:r>
              <a:rPr lang="en-CA" dirty="0"/>
              <a:t>Exact Data</a:t>
            </a:r>
          </a:p>
          <a:p>
            <a:pPr lvl="1"/>
            <a:r>
              <a:rPr lang="en-CA" dirty="0"/>
              <a:t>Bounds</a:t>
            </a:r>
          </a:p>
          <a:p>
            <a:pPr lvl="2"/>
            <a:r>
              <a:rPr lang="en-CA" dirty="0"/>
              <a:t>Indicating that a sensitive value, y, is between two values, L and H</a:t>
            </a:r>
          </a:p>
          <a:p>
            <a:pPr lvl="1"/>
            <a:r>
              <a:rPr lang="en-CA" dirty="0"/>
              <a:t>Negative Result</a:t>
            </a:r>
          </a:p>
          <a:p>
            <a:pPr lvl="2"/>
            <a:r>
              <a:rPr lang="en-CA" dirty="0"/>
              <a:t>A query to determine a negative result, learning that z is not the value of y</a:t>
            </a:r>
          </a:p>
          <a:p>
            <a:pPr lvl="1"/>
            <a:r>
              <a:rPr lang="en-CA" dirty="0"/>
              <a:t>Existence</a:t>
            </a:r>
          </a:p>
          <a:p>
            <a:pPr lvl="2"/>
            <a:r>
              <a:rPr lang="en-CA" dirty="0"/>
              <a:t>The existence of data itself can be a sensitive piece of data, regardless of the actual value</a:t>
            </a:r>
          </a:p>
          <a:p>
            <a:pPr lvl="1"/>
            <a:r>
              <a:rPr lang="en-CA" dirty="0"/>
              <a:t>Probable Value</a:t>
            </a:r>
          </a:p>
          <a:p>
            <a:pPr lvl="2"/>
            <a:r>
              <a:rPr lang="en-CA" dirty="0"/>
              <a:t>Determine the probability that a certain element has a certain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3836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Sensitive Data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15200" cy="5141168"/>
          </a:xfrm>
        </p:spPr>
        <p:txBody>
          <a:bodyPr>
            <a:normAutofit/>
          </a:bodyPr>
          <a:lstStyle/>
          <a:p>
            <a:r>
              <a:rPr lang="en-CA" dirty="0"/>
              <a:t>Security versus Precision</a:t>
            </a:r>
          </a:p>
          <a:p>
            <a:pPr lvl="1"/>
            <a:r>
              <a:rPr lang="en-CA" b="1" dirty="0"/>
              <a:t>Precision: </a:t>
            </a:r>
            <a:r>
              <a:rPr lang="en-CA" dirty="0"/>
              <a:t>disclose as much data as possible so that users of the database have access to the data they need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21</a:t>
            </a:fld>
            <a:endParaRPr lang="en-CA"/>
          </a:p>
        </p:txBody>
      </p:sp>
      <p:pic>
        <p:nvPicPr>
          <p:cNvPr id="5" name="Picture 3" descr="Fig06-03.tif                                                   000182B7BridgerH HD                    ABA78158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63" y="3212976"/>
            <a:ext cx="3419475" cy="30543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039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A way to infer or derive sensitive data from non-sensitive data</a:t>
            </a:r>
          </a:p>
          <a:p>
            <a:r>
              <a:rPr lang="en-CA" dirty="0"/>
              <a:t>Direct Attack</a:t>
            </a:r>
          </a:p>
          <a:p>
            <a:pPr lvl="1"/>
            <a:r>
              <a:rPr lang="en-CA" dirty="0"/>
              <a:t>A user tries to determine values of sensitive fields by seeking them directly with queries that yield few records</a:t>
            </a:r>
          </a:p>
          <a:p>
            <a:pPr lvl="1"/>
            <a:r>
              <a:rPr lang="en-CA" dirty="0"/>
              <a:t>The most successful technique is to form a query so specific that it matches exactly one data item</a:t>
            </a:r>
          </a:p>
          <a:p>
            <a:pPr lvl="1"/>
            <a:r>
              <a:rPr lang="en-CA" dirty="0"/>
              <a:t>Example</a:t>
            </a:r>
          </a:p>
          <a:p>
            <a:pPr marL="36576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List NAME where SEX=M ∧ DRUGS=1</a:t>
            </a:r>
          </a:p>
          <a:p>
            <a:pPr marL="365760" lvl="1" indent="0">
              <a:buNone/>
            </a:pPr>
            <a:r>
              <a:rPr lang="en-CA" dirty="0"/>
              <a:t>or</a:t>
            </a:r>
          </a:p>
          <a:p>
            <a:pPr marL="36576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List NAME where (SEX=M ∧ DRUGS=1) ∨ </a:t>
            </a:r>
          </a:p>
          <a:p>
            <a:pPr marL="36576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		 (SEX≠M ∧ SEX≠F) ∨</a:t>
            </a:r>
          </a:p>
          <a:p>
            <a:pPr marL="36576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		 (DORM=AYRES)</a:t>
            </a:r>
          </a:p>
          <a:p>
            <a:pPr marL="365760" lvl="1" indent="0">
              <a:buNone/>
            </a:pP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9520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Inference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23</a:t>
            </a:fld>
            <a:endParaRPr lang="en-CA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16832"/>
            <a:ext cx="6064845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9604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Inference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One solution</a:t>
            </a:r>
          </a:p>
          <a:p>
            <a:pPr lvl="1"/>
            <a:r>
              <a:rPr lang="en-CA" sz="2400" dirty="0"/>
              <a:t>Do not reveal results when </a:t>
            </a:r>
            <a:r>
              <a:rPr lang="en-CA" sz="2400" b="1" dirty="0"/>
              <a:t>a small number of people </a:t>
            </a:r>
            <a:r>
              <a:rPr lang="en-CA" sz="2400" dirty="0"/>
              <a:t>make up </a:t>
            </a:r>
            <a:r>
              <a:rPr lang="en-CA" sz="2400" b="1" dirty="0"/>
              <a:t>a large proportion of a category</a:t>
            </a:r>
            <a:r>
              <a:rPr lang="en-CA" sz="2400" dirty="0"/>
              <a:t>. </a:t>
            </a:r>
          </a:p>
          <a:p>
            <a:pPr lvl="1"/>
            <a:r>
              <a:rPr lang="en-CA" sz="2400" dirty="0"/>
              <a:t>The rule of “</a:t>
            </a:r>
            <a:r>
              <a:rPr lang="en-CA" sz="2400" b="1" dirty="0"/>
              <a:t>n items over k percent</a:t>
            </a:r>
            <a:r>
              <a:rPr lang="en-CA" sz="2400" dirty="0"/>
              <a:t>” means that data should be withheld if n items represent over k percent of the result reported</a:t>
            </a:r>
          </a:p>
          <a:p>
            <a:pPr lvl="1"/>
            <a:r>
              <a:rPr lang="en-CA" sz="2400" dirty="0"/>
              <a:t>In the example, the </a:t>
            </a:r>
            <a:r>
              <a:rPr lang="en-CA" sz="2400" b="1" dirty="0"/>
              <a:t>one person </a:t>
            </a:r>
            <a:r>
              <a:rPr lang="en-CA" sz="2400" dirty="0"/>
              <a:t>selected represents </a:t>
            </a:r>
            <a:r>
              <a:rPr lang="en-CA" sz="2400" b="1" dirty="0"/>
              <a:t>100 percent </a:t>
            </a:r>
            <a:r>
              <a:rPr lang="en-CA" sz="2400" dirty="0"/>
              <a:t>of the data reported, so there would be no ambiguity about which person matches the query</a:t>
            </a:r>
            <a:endParaRPr lang="en-C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6772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Inference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Indirect Attack</a:t>
            </a:r>
          </a:p>
          <a:p>
            <a:pPr lvl="1"/>
            <a:r>
              <a:rPr lang="en-CA" sz="2400" dirty="0"/>
              <a:t>Seeks to infer a final result based on one or more intermediate statistical results</a:t>
            </a:r>
          </a:p>
          <a:p>
            <a:pPr lvl="1"/>
            <a:r>
              <a:rPr lang="en-CA" sz="2400" dirty="0"/>
              <a:t>A statistical attack seeks to use some apparently anonymous statistical measure to infer individual data</a:t>
            </a:r>
          </a:p>
          <a:p>
            <a:pPr lvl="1"/>
            <a:r>
              <a:rPr lang="en-CA" sz="2400" dirty="0"/>
              <a:t>Sum</a:t>
            </a:r>
          </a:p>
          <a:p>
            <a:pPr lvl="2"/>
            <a:r>
              <a:rPr lang="en-CA" dirty="0"/>
              <a:t>Infer a value from a reported sum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25</a:t>
            </a:fld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941168"/>
            <a:ext cx="489585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69536" y="6281643"/>
            <a:ext cx="3810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Student aid total by sex and dorm</a:t>
            </a:r>
          </a:p>
        </p:txBody>
      </p:sp>
    </p:spTree>
    <p:extLst>
      <p:ext uri="{BB962C8B-B14F-4D97-AF65-F5344CB8AC3E}">
        <p14:creationId xmlns:p14="http://schemas.microsoft.com/office/powerpoint/2010/main" val="2726170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Inference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Indirect Attack (cont.)</a:t>
            </a:r>
          </a:p>
          <a:p>
            <a:pPr lvl="1"/>
            <a:r>
              <a:rPr lang="en-CA" sz="2400" dirty="0"/>
              <a:t>Count</a:t>
            </a:r>
          </a:p>
          <a:p>
            <a:pPr lvl="2"/>
            <a:r>
              <a:rPr lang="en-CA" dirty="0"/>
              <a:t>Can be combined with the sum to produce some even more revealing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26</a:t>
            </a:fld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2051720" y="6281643"/>
            <a:ext cx="5035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count of records for students by dorm and sex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999" y="4379345"/>
            <a:ext cx="6426794" cy="191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3498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Inference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Indirect Attack (cont.)</a:t>
            </a:r>
          </a:p>
          <a:p>
            <a:pPr lvl="1"/>
            <a:r>
              <a:rPr lang="en-CA" sz="2400" dirty="0"/>
              <a:t>Mean</a:t>
            </a:r>
          </a:p>
          <a:p>
            <a:pPr lvl="2"/>
            <a:r>
              <a:rPr lang="en-CA" dirty="0"/>
              <a:t>Allows exact disclosure if the attacker can manipulate the subject population</a:t>
            </a:r>
          </a:p>
          <a:p>
            <a:pPr lvl="2"/>
            <a:r>
              <a:rPr lang="en-CA" dirty="0"/>
              <a:t>Example</a:t>
            </a:r>
          </a:p>
          <a:p>
            <a:pPr lvl="3"/>
            <a:r>
              <a:rPr lang="en-CA" sz="1600" dirty="0"/>
              <a:t>Given the number of employees, the mean salary for a company and the mean salary of all employees except the president, it is easy to compute the president’s salary</a:t>
            </a:r>
          </a:p>
          <a:p>
            <a:pPr lvl="1"/>
            <a:r>
              <a:rPr lang="en-CA" sz="2400" dirty="0"/>
              <a:t>Median</a:t>
            </a:r>
          </a:p>
          <a:p>
            <a:pPr lvl="2"/>
            <a:r>
              <a:rPr lang="en-CA" dirty="0"/>
              <a:t>By a slightly more complicated process, we can determine an individual value from medians</a:t>
            </a:r>
          </a:p>
          <a:p>
            <a:pPr lvl="2"/>
            <a:r>
              <a:rPr lang="en-CA" dirty="0"/>
              <a:t>The attack requires finding selections having one point of intersection that happens to be exactly in the middle</a:t>
            </a:r>
          </a:p>
          <a:p>
            <a:pPr lvl="2"/>
            <a:endParaRPr lang="en-CA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0817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Inference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Indirect Attack (cont.)</a:t>
            </a:r>
          </a:p>
          <a:p>
            <a:pPr lvl="1"/>
            <a:r>
              <a:rPr lang="en-CA" sz="2400" dirty="0"/>
              <a:t>Median (cont.)</a:t>
            </a:r>
          </a:p>
          <a:p>
            <a:pPr lvl="2"/>
            <a:r>
              <a:rPr lang="en-CA" dirty="0"/>
              <a:t>Example</a:t>
            </a:r>
          </a:p>
          <a:p>
            <a:pPr lvl="2"/>
            <a:endParaRPr lang="en-CA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28</a:t>
            </a:fld>
            <a:endParaRPr lang="en-CA"/>
          </a:p>
        </p:txBody>
      </p:sp>
      <p:pic>
        <p:nvPicPr>
          <p:cNvPr id="5" name="Picture 4" descr="Fig06-04.tif                                                   000182B7BridgerH HD                    ABA78158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895" y="3221789"/>
            <a:ext cx="3410785" cy="23674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632623" y="5621024"/>
            <a:ext cx="2459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Intersecting Medians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59" y="3005340"/>
            <a:ext cx="490537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27258" y="5959578"/>
            <a:ext cx="47767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 = median(AID where SEX = M)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= median(AID where DRUGS = 2)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27259" y="4797152"/>
            <a:ext cx="4776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27259" y="5085184"/>
            <a:ext cx="4776789" cy="288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ounded Rectangle 11"/>
          <p:cNvSpPr/>
          <p:nvPr/>
        </p:nvSpPr>
        <p:spPr>
          <a:xfrm>
            <a:off x="227259" y="3959241"/>
            <a:ext cx="4776789" cy="2618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378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Inference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Indirect Attack (cont.)</a:t>
            </a:r>
          </a:p>
          <a:p>
            <a:pPr lvl="1"/>
            <a:r>
              <a:rPr lang="en-CA" dirty="0"/>
              <a:t>Tracker Attacks</a:t>
            </a:r>
          </a:p>
          <a:p>
            <a:pPr lvl="2"/>
            <a:r>
              <a:rPr lang="en-CA" dirty="0"/>
              <a:t>The tracker adds additional records to be retrieved for two different queries</a:t>
            </a:r>
          </a:p>
          <a:p>
            <a:pPr lvl="2"/>
            <a:r>
              <a:rPr lang="en-CA" dirty="0"/>
              <a:t>The two sets of records cancel each other out, leaving only the statistic or data desired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29</a:t>
            </a:fld>
            <a:endParaRPr lang="en-CA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1560" y="3876436"/>
            <a:ext cx="777686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count ((SEX=F) ∧ (RACE=C) ∧ (DORM=Holmes))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count (SEX=F) - count ((SEX=F) ∧ ((RACE≠C) ∨ (DORM ≠ Holmes)))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992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Introduction</a:t>
            </a:r>
          </a:p>
          <a:p>
            <a:r>
              <a:rPr lang="en-CA" sz="3200" dirty="0"/>
              <a:t>Security Requirements</a:t>
            </a:r>
          </a:p>
          <a:p>
            <a:r>
              <a:rPr lang="en-CA" sz="3200" dirty="0"/>
              <a:t>Reliability and Integrity</a:t>
            </a:r>
          </a:p>
          <a:p>
            <a:r>
              <a:rPr lang="en-CA" sz="3200" dirty="0"/>
              <a:t>Sensitive Data</a:t>
            </a:r>
          </a:p>
          <a:p>
            <a:r>
              <a:rPr lang="en-CA" sz="3200" dirty="0"/>
              <a:t>Inference</a:t>
            </a:r>
          </a:p>
          <a:p>
            <a:r>
              <a:rPr lang="en-CA" sz="3200" dirty="0"/>
              <a:t>Controls for Statistical Inference Attacks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6008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Inference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Indirect Attack (cont.)</a:t>
            </a:r>
          </a:p>
          <a:p>
            <a:pPr lvl="1"/>
            <a:r>
              <a:rPr lang="en-CA" dirty="0"/>
              <a:t>Linear System Vulnerability</a:t>
            </a:r>
          </a:p>
          <a:p>
            <a:pPr lvl="2"/>
            <a:r>
              <a:rPr lang="en-CA" dirty="0"/>
              <a:t>The general case of Tracker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30</a:t>
            </a:fld>
            <a:endParaRPr lang="en-CA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219" y="3140968"/>
            <a:ext cx="3783339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561" y="5301208"/>
            <a:ext cx="3638654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3115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Controls for Statistical Inference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Two ways to protect against inference attacks</a:t>
            </a:r>
          </a:p>
          <a:p>
            <a:pPr lvl="1"/>
            <a:r>
              <a:rPr lang="en-CA" dirty="0"/>
              <a:t>Controls are applied to the queries</a:t>
            </a:r>
          </a:p>
          <a:p>
            <a:pPr lvl="1"/>
            <a:r>
              <a:rPr lang="en-CA" dirty="0"/>
              <a:t>Controls are applied to individual items within the database</a:t>
            </a:r>
          </a:p>
          <a:p>
            <a:r>
              <a:rPr lang="en-CA" dirty="0"/>
              <a:t>Suppression</a:t>
            </a:r>
          </a:p>
          <a:p>
            <a:pPr lvl="1"/>
            <a:r>
              <a:rPr lang="en-CA" dirty="0"/>
              <a:t>Sensitive data values are not provided</a:t>
            </a:r>
          </a:p>
          <a:p>
            <a:pPr lvl="1"/>
            <a:r>
              <a:rPr lang="en-CA" dirty="0"/>
              <a:t>The query is rejected without response</a:t>
            </a:r>
          </a:p>
          <a:p>
            <a:r>
              <a:rPr lang="en-CA" dirty="0"/>
              <a:t>Concealing</a:t>
            </a:r>
          </a:p>
          <a:p>
            <a:pPr lvl="1"/>
            <a:r>
              <a:rPr lang="en-CA" dirty="0"/>
              <a:t>The answer provided is close to but not exactly the actual value</a:t>
            </a:r>
          </a:p>
          <a:p>
            <a:r>
              <a:rPr lang="en-CA" dirty="0"/>
              <a:t>Trade-off is between security and precision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78706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Controls for Statistical Inference Attacks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Limited Response Suppression</a:t>
            </a:r>
          </a:p>
          <a:p>
            <a:pPr lvl="1"/>
            <a:r>
              <a:rPr lang="en-CA" dirty="0"/>
              <a:t>When one cell is suppressed in a table with totals for rows and columns, it is necessary to suppress at least one additional cell on the row and one on the column to provide some confusion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32</a:t>
            </a:fld>
            <a:endParaRPr lang="en-CA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612" y="3789040"/>
            <a:ext cx="48006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99" y="5301208"/>
            <a:ext cx="484822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143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Controls for Statistical Inference Attacks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Combined Results</a:t>
            </a:r>
          </a:p>
          <a:p>
            <a:pPr lvl="1"/>
            <a:r>
              <a:rPr lang="en-CA" dirty="0"/>
              <a:t>To suppress sensitive information, combine the attribute values for some ranges or close values, producing the less sensitive results</a:t>
            </a:r>
          </a:p>
          <a:p>
            <a:pPr lvl="1"/>
            <a:r>
              <a:rPr lang="en-CA" dirty="0"/>
              <a:t>Rounding values is another option</a:t>
            </a:r>
          </a:p>
          <a:p>
            <a:pPr lvl="2"/>
            <a:r>
              <a:rPr lang="en-CA" dirty="0"/>
              <a:t>Rounding up or down to the nearest multiple of some 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33</a:t>
            </a:fld>
            <a:endParaRPr lang="en-CA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3" y="3852267"/>
            <a:ext cx="482917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437" y="5311477"/>
            <a:ext cx="290512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252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Controls for Statistical Inference Attacks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Random Sample</a:t>
            </a:r>
          </a:p>
          <a:p>
            <a:pPr lvl="1"/>
            <a:r>
              <a:rPr lang="en-CA" dirty="0"/>
              <a:t>Result is not derived from the whole database</a:t>
            </a:r>
          </a:p>
          <a:p>
            <a:pPr lvl="1"/>
            <a:r>
              <a:rPr lang="en-CA" dirty="0"/>
              <a:t>Instead the result is computed on a random sample of the database</a:t>
            </a:r>
          </a:p>
          <a:p>
            <a:pPr lvl="1"/>
            <a:r>
              <a:rPr lang="en-CA" dirty="0"/>
              <a:t>The sample should be chosen large enough to be valid</a:t>
            </a:r>
          </a:p>
          <a:p>
            <a:r>
              <a:rPr lang="en-CA" dirty="0"/>
              <a:t>Random Data Perturbation</a:t>
            </a:r>
          </a:p>
          <a:p>
            <a:pPr lvl="1"/>
            <a:r>
              <a:rPr lang="en-CA" dirty="0"/>
              <a:t>Perturb the values of the database by a small error</a:t>
            </a:r>
          </a:p>
          <a:p>
            <a:r>
              <a:rPr lang="en-CA" dirty="0"/>
              <a:t>Query Analysis</a:t>
            </a:r>
          </a:p>
          <a:p>
            <a:pPr lvl="1"/>
            <a:r>
              <a:rPr lang="en-CA" dirty="0"/>
              <a:t>Query and its implications are analyzed to determine whether a result should be provided</a:t>
            </a:r>
          </a:p>
          <a:p>
            <a:pPr lvl="1"/>
            <a:r>
              <a:rPr lang="en-CA" dirty="0"/>
              <a:t>Example: maintaining a query history for each user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35045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Controls for Statistical Inference Attacks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Conclusion on the Inference Problem</a:t>
            </a:r>
          </a:p>
          <a:p>
            <a:pPr lvl="1"/>
            <a:r>
              <a:rPr lang="en-CA" sz="2400" dirty="0"/>
              <a:t>No perfect solutions to the inference problem</a:t>
            </a:r>
          </a:p>
          <a:p>
            <a:pPr lvl="1"/>
            <a:r>
              <a:rPr lang="en-CA" sz="2400" dirty="0"/>
              <a:t>Possible approaches</a:t>
            </a:r>
          </a:p>
          <a:p>
            <a:pPr marL="1074420" lvl="2" indent="-342900">
              <a:buFont typeface="+mj-lt"/>
              <a:buAutoNum type="arabicPeriod"/>
            </a:pPr>
            <a:r>
              <a:rPr lang="en-CA" sz="2000" dirty="0"/>
              <a:t>Suppress obviously sensitive information</a:t>
            </a:r>
          </a:p>
          <a:p>
            <a:pPr marL="1074420" lvl="2" indent="-342900">
              <a:buFont typeface="+mj-lt"/>
              <a:buAutoNum type="arabicPeriod"/>
            </a:pPr>
            <a:r>
              <a:rPr lang="en-CA" sz="2000" dirty="0"/>
              <a:t>Track what the user knows</a:t>
            </a:r>
          </a:p>
          <a:p>
            <a:pPr marL="1074420" lvl="2" indent="-342900">
              <a:buFont typeface="+mj-lt"/>
              <a:buAutoNum type="arabicPeriod"/>
            </a:pPr>
            <a:r>
              <a:rPr lang="en-CA" sz="2000" dirty="0"/>
              <a:t>Disguise the data</a:t>
            </a:r>
          </a:p>
          <a:p>
            <a:pPr marL="434340" indent="-342900"/>
            <a:r>
              <a:rPr lang="en-CA" sz="2800" dirty="0"/>
              <a:t>Aggregation</a:t>
            </a:r>
          </a:p>
          <a:p>
            <a:pPr marL="800100" lvl="1" indent="-342900"/>
            <a:r>
              <a:rPr lang="en-CA" sz="2400" dirty="0"/>
              <a:t>Building sensitive results from less sensitive inputs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11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/>
              <a:t>Database is a collection of data and a set of rules that organize the data by specifying certain relationships among the data</a:t>
            </a:r>
          </a:p>
          <a:p>
            <a:r>
              <a:rPr lang="en-CA" dirty="0"/>
              <a:t>The database file consists of </a:t>
            </a:r>
          </a:p>
          <a:p>
            <a:pPr lvl="1"/>
            <a:r>
              <a:rPr lang="en-CA" b="1" dirty="0"/>
              <a:t>Records:</a:t>
            </a:r>
            <a:r>
              <a:rPr lang="en-CA" dirty="0"/>
              <a:t> Each contains one related group of data</a:t>
            </a:r>
          </a:p>
          <a:p>
            <a:pPr lvl="1"/>
            <a:r>
              <a:rPr lang="en-CA" b="1" dirty="0"/>
              <a:t>Fields</a:t>
            </a:r>
            <a:r>
              <a:rPr lang="en-CA" dirty="0"/>
              <a:t> or </a:t>
            </a:r>
            <a:r>
              <a:rPr lang="en-CA" b="1" dirty="0"/>
              <a:t>elements:</a:t>
            </a:r>
            <a:r>
              <a:rPr lang="en-CA" dirty="0"/>
              <a:t> the elementary data items inside each record</a:t>
            </a:r>
          </a:p>
          <a:p>
            <a:pPr lvl="1"/>
            <a:r>
              <a:rPr lang="en-CA" b="1" dirty="0"/>
              <a:t>Attribute:</a:t>
            </a:r>
            <a:r>
              <a:rPr lang="en-CA" dirty="0"/>
              <a:t> The name of each column</a:t>
            </a:r>
          </a:p>
          <a:p>
            <a:pPr lvl="1"/>
            <a:r>
              <a:rPr lang="en-CA" dirty="0"/>
              <a:t>R</a:t>
            </a:r>
            <a:r>
              <a:rPr lang="en-CA" b="1" dirty="0"/>
              <a:t>elation</a:t>
            </a:r>
            <a:r>
              <a:rPr lang="en-CA" dirty="0"/>
              <a:t>: a set of columns</a:t>
            </a:r>
          </a:p>
          <a:p>
            <a:pPr lvl="1"/>
            <a:r>
              <a:rPr lang="en-CA" b="1" dirty="0"/>
              <a:t>Query: </a:t>
            </a:r>
            <a:r>
              <a:rPr lang="en-CA" dirty="0"/>
              <a:t>A command, such as retrieve, modify, add, or delete fields and records of the database</a:t>
            </a:r>
          </a:p>
          <a:p>
            <a:pPr lvl="1"/>
            <a:r>
              <a:rPr lang="en-CA" b="1" dirty="0"/>
              <a:t>SQL:</a:t>
            </a:r>
            <a:r>
              <a:rPr lang="en-CA" dirty="0"/>
              <a:t> A structured query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67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31224" cy="4873752"/>
          </a:xfrm>
        </p:spPr>
        <p:txBody>
          <a:bodyPr>
            <a:noAutofit/>
          </a:bodyPr>
          <a:lstStyle/>
          <a:p>
            <a:r>
              <a:rPr lang="en-CA" sz="2800" dirty="0"/>
              <a:t>Advantages over a simple file system:</a:t>
            </a:r>
          </a:p>
          <a:p>
            <a:pPr lvl="1"/>
            <a:r>
              <a:rPr lang="en-CA" sz="2400" b="1" dirty="0"/>
              <a:t>Shared access: </a:t>
            </a:r>
            <a:r>
              <a:rPr lang="en-CA" sz="2400" dirty="0"/>
              <a:t>users can use one common, centralized set of data</a:t>
            </a:r>
          </a:p>
          <a:p>
            <a:pPr lvl="1"/>
            <a:r>
              <a:rPr lang="en-CA" sz="2400" b="1" dirty="0"/>
              <a:t>Minimal redundancy: </a:t>
            </a:r>
            <a:r>
              <a:rPr lang="en-CA" sz="2400" dirty="0"/>
              <a:t>individual users do not have to collect and maintain their own sets of data</a:t>
            </a:r>
          </a:p>
          <a:p>
            <a:pPr lvl="1"/>
            <a:r>
              <a:rPr lang="en-CA" sz="2400" b="1" dirty="0"/>
              <a:t>Data consistency: </a:t>
            </a:r>
            <a:r>
              <a:rPr lang="en-CA" sz="2400" dirty="0"/>
              <a:t>a change to a data value affects all users of the data value</a:t>
            </a:r>
          </a:p>
          <a:p>
            <a:pPr lvl="1"/>
            <a:r>
              <a:rPr lang="en-CA" sz="2400" b="1" dirty="0"/>
              <a:t>Data integrity: </a:t>
            </a:r>
            <a:r>
              <a:rPr lang="en-CA" sz="2400" dirty="0"/>
              <a:t>data values are protected against accidental or malicious changes</a:t>
            </a:r>
          </a:p>
          <a:p>
            <a:pPr lvl="1"/>
            <a:r>
              <a:rPr lang="en-CA" sz="2400" b="1" dirty="0"/>
              <a:t>Controlled access: </a:t>
            </a:r>
            <a:r>
              <a:rPr lang="en-CA" sz="2400" dirty="0"/>
              <a:t>only authorized users are allowed to view or to modify data values</a:t>
            </a:r>
          </a:p>
          <a:p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7142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Security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31224" cy="4873752"/>
          </a:xfrm>
        </p:spPr>
        <p:txBody>
          <a:bodyPr>
            <a:noAutofit/>
          </a:bodyPr>
          <a:lstStyle/>
          <a:p>
            <a:r>
              <a:rPr lang="en-CA" sz="2800" dirty="0"/>
              <a:t>Physical database integrity</a:t>
            </a:r>
          </a:p>
          <a:p>
            <a:pPr lvl="1"/>
            <a:r>
              <a:rPr lang="en-CA" sz="2400" dirty="0"/>
              <a:t>The data of a database are immune to physical problems, such as power failures</a:t>
            </a:r>
          </a:p>
          <a:p>
            <a:pPr lvl="1"/>
            <a:r>
              <a:rPr lang="en-CA" sz="2400" dirty="0"/>
              <a:t>It can be reconstructed if it is destroyed through a catastrophe</a:t>
            </a:r>
          </a:p>
          <a:p>
            <a:r>
              <a:rPr lang="en-CA" sz="2800" dirty="0"/>
              <a:t>Logical database integrity</a:t>
            </a:r>
          </a:p>
          <a:p>
            <a:pPr lvl="1"/>
            <a:r>
              <a:rPr lang="en-CA" sz="2400" dirty="0"/>
              <a:t>The structure of the database is preserved</a:t>
            </a:r>
          </a:p>
          <a:p>
            <a:pPr lvl="1"/>
            <a:r>
              <a:rPr lang="en-CA" sz="2400" dirty="0"/>
              <a:t>A modification to the value of one field does not affect other fields, for example.</a:t>
            </a:r>
          </a:p>
          <a:p>
            <a:r>
              <a:rPr lang="en-CA" sz="2800" dirty="0"/>
              <a:t>Element integrity</a:t>
            </a:r>
          </a:p>
          <a:p>
            <a:pPr lvl="1"/>
            <a:r>
              <a:rPr lang="en-CA" sz="2400" dirty="0"/>
              <a:t>The data contained in each element are accurate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978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Security Requirements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31224" cy="4873752"/>
          </a:xfrm>
        </p:spPr>
        <p:txBody>
          <a:bodyPr>
            <a:noAutofit/>
          </a:bodyPr>
          <a:lstStyle/>
          <a:p>
            <a:r>
              <a:rPr lang="en-CA" sz="2800" dirty="0"/>
              <a:t>Auditability</a:t>
            </a:r>
          </a:p>
          <a:p>
            <a:pPr lvl="1"/>
            <a:r>
              <a:rPr lang="en-CA" sz="2400" dirty="0"/>
              <a:t>It is possible to track who or what has accessed (or modified) the elements in the database</a:t>
            </a:r>
          </a:p>
          <a:p>
            <a:r>
              <a:rPr lang="en-CA" sz="2800" dirty="0"/>
              <a:t>Access control</a:t>
            </a:r>
          </a:p>
          <a:p>
            <a:pPr lvl="1"/>
            <a:r>
              <a:rPr lang="en-CA" sz="2400" dirty="0"/>
              <a:t>A user is allowed to access only authorized data</a:t>
            </a:r>
          </a:p>
          <a:p>
            <a:r>
              <a:rPr lang="en-CA" sz="2800" dirty="0"/>
              <a:t>User authentication</a:t>
            </a:r>
          </a:p>
          <a:p>
            <a:pPr lvl="1"/>
            <a:r>
              <a:rPr lang="en-CA" sz="2400" dirty="0"/>
              <a:t>Every user is positively identified, for the audit trail and for permission to access certain data.</a:t>
            </a:r>
          </a:p>
          <a:p>
            <a:r>
              <a:rPr lang="en-CA" sz="2800" dirty="0"/>
              <a:t>Availability</a:t>
            </a:r>
          </a:p>
          <a:p>
            <a:pPr lvl="1"/>
            <a:r>
              <a:rPr lang="en-CA" sz="2400" dirty="0"/>
              <a:t>Users can access the database in general and all the data for which they are authorized</a:t>
            </a:r>
          </a:p>
          <a:p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5893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Security Requirements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31224" cy="4873752"/>
          </a:xfrm>
        </p:spPr>
        <p:txBody>
          <a:bodyPr>
            <a:noAutofit/>
          </a:bodyPr>
          <a:lstStyle/>
          <a:p>
            <a:r>
              <a:rPr lang="en-CA" sz="2800" dirty="0"/>
              <a:t>Integrity</a:t>
            </a:r>
          </a:p>
          <a:p>
            <a:pPr lvl="1"/>
            <a:r>
              <a:rPr lang="en-CA" sz="2400" dirty="0"/>
              <a:t>Database Integrity</a:t>
            </a:r>
          </a:p>
          <a:p>
            <a:pPr lvl="2"/>
            <a:r>
              <a:rPr lang="en-CA" sz="2000" dirty="0"/>
              <a:t>The responsibility of the DBMS, OS, and the (human) computing system manager</a:t>
            </a:r>
          </a:p>
          <a:p>
            <a:pPr lvl="3"/>
            <a:r>
              <a:rPr lang="en-CA" dirty="0"/>
              <a:t>Regular backup</a:t>
            </a:r>
          </a:p>
          <a:p>
            <a:pPr lvl="3"/>
            <a:r>
              <a:rPr lang="en-CA" dirty="0"/>
              <a:t>Reconstruct the database at the point of a failure</a:t>
            </a:r>
          </a:p>
          <a:p>
            <a:pPr lvl="4"/>
            <a:r>
              <a:rPr lang="en-CA" dirty="0"/>
              <a:t>Using most recent backup and transaction log</a:t>
            </a:r>
          </a:p>
          <a:p>
            <a:pPr lvl="1"/>
            <a:r>
              <a:rPr lang="en-CA" sz="2400" dirty="0"/>
              <a:t>Element Integrity</a:t>
            </a:r>
          </a:p>
          <a:p>
            <a:pPr lvl="2"/>
            <a:r>
              <a:rPr lang="en-CA" sz="2000" dirty="0"/>
              <a:t>Correctness or Accuracy of the elements</a:t>
            </a:r>
          </a:p>
          <a:p>
            <a:pPr lvl="2"/>
            <a:r>
              <a:rPr lang="en-CA" sz="2000" dirty="0"/>
              <a:t>The responsibility of the DBMS and authorized users</a:t>
            </a:r>
          </a:p>
          <a:p>
            <a:pPr lvl="3"/>
            <a:r>
              <a:rPr lang="en-CA" sz="2000" b="1" dirty="0"/>
              <a:t>Field checks: </a:t>
            </a:r>
            <a:r>
              <a:rPr lang="en-CA" sz="2000" dirty="0"/>
              <a:t>test for appropriate values in a position</a:t>
            </a:r>
            <a:endParaRPr lang="en-CA" sz="2000" b="1" dirty="0"/>
          </a:p>
          <a:p>
            <a:pPr lvl="3"/>
            <a:r>
              <a:rPr lang="en-CA" sz="2000" b="1" dirty="0"/>
              <a:t>Access control</a:t>
            </a:r>
          </a:p>
          <a:p>
            <a:pPr lvl="3"/>
            <a:r>
              <a:rPr lang="en-CA" sz="2000" b="1" dirty="0"/>
              <a:t>Change log: </a:t>
            </a:r>
            <a:r>
              <a:rPr lang="en-CA" sz="2000" dirty="0"/>
              <a:t>lists every change made to the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4791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Security Requirements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31224" cy="4873752"/>
          </a:xfrm>
        </p:spPr>
        <p:txBody>
          <a:bodyPr>
            <a:noAutofit/>
          </a:bodyPr>
          <a:lstStyle/>
          <a:p>
            <a:r>
              <a:rPr lang="en-CA" sz="2800" dirty="0"/>
              <a:t>Auditability</a:t>
            </a:r>
          </a:p>
          <a:p>
            <a:pPr lvl="1"/>
            <a:r>
              <a:rPr lang="en-CA" sz="2400" dirty="0"/>
              <a:t>To maintain database’s integrity</a:t>
            </a:r>
          </a:p>
          <a:p>
            <a:pPr lvl="1"/>
            <a:r>
              <a:rPr lang="en-CA" sz="2400" dirty="0"/>
              <a:t>To discover after the fact who had affected which values and when</a:t>
            </a:r>
          </a:p>
          <a:p>
            <a:pPr lvl="1"/>
            <a:r>
              <a:rPr lang="en-CA" sz="2400" dirty="0"/>
              <a:t>To access protected data incrementally</a:t>
            </a:r>
            <a:endParaRPr lang="en-CA" sz="2800" dirty="0"/>
          </a:p>
          <a:p>
            <a:r>
              <a:rPr lang="en-CA" sz="2800" dirty="0"/>
              <a:t>Access control</a:t>
            </a:r>
          </a:p>
          <a:p>
            <a:pPr lvl="1"/>
            <a:r>
              <a:rPr lang="en-CA" sz="2400" dirty="0"/>
              <a:t>The database administrator specifies who should be allowed access to which data, at the view, relation, field, record, or even element level</a:t>
            </a:r>
          </a:p>
          <a:p>
            <a:pPr lvl="1"/>
            <a:r>
              <a:rPr lang="en-CA" sz="2400" dirty="0"/>
              <a:t>The problem of obtaining data values from others is called </a:t>
            </a:r>
            <a:r>
              <a:rPr lang="en-CA" sz="2400" b="1" dirty="0"/>
              <a:t>inference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5780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15408</TotalTime>
  <Words>2255</Words>
  <Application>Microsoft Macintosh PowerPoint</Application>
  <PresentationFormat>On-screen Show (4:3)</PresentationFormat>
  <Paragraphs>303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Calibri</vt:lpstr>
      <vt:lpstr>Century Schoolbook</vt:lpstr>
      <vt:lpstr>Courier New</vt:lpstr>
      <vt:lpstr>Wingdings</vt:lpstr>
      <vt:lpstr>Wingdings 2</vt:lpstr>
      <vt:lpstr>Oriel</vt:lpstr>
      <vt:lpstr> Security and Privacy</vt:lpstr>
      <vt:lpstr>Chapter 5</vt:lpstr>
      <vt:lpstr>Chapter Outline</vt:lpstr>
      <vt:lpstr>Introduction</vt:lpstr>
      <vt:lpstr>Introduction (cont.)</vt:lpstr>
      <vt:lpstr>Security Requirements</vt:lpstr>
      <vt:lpstr>Security Requirements (cont.)</vt:lpstr>
      <vt:lpstr>Security Requirements (cont.)</vt:lpstr>
      <vt:lpstr>Security Requirements (cont.)</vt:lpstr>
      <vt:lpstr>Security Requirements (cont.)</vt:lpstr>
      <vt:lpstr>Reliability and Integrity</vt:lpstr>
      <vt:lpstr>Reliability and Integrity (cont.)</vt:lpstr>
      <vt:lpstr>Reliability and Integrity (cont.)</vt:lpstr>
      <vt:lpstr>Reliability and Integrity (cont.)</vt:lpstr>
      <vt:lpstr>Reliability and Integrity (cont.)</vt:lpstr>
      <vt:lpstr>Reliability and Integrity (cont.)</vt:lpstr>
      <vt:lpstr>Sensitive Data</vt:lpstr>
      <vt:lpstr>Sensitive Data (cont.)</vt:lpstr>
      <vt:lpstr>Sensitive Data (cont.)</vt:lpstr>
      <vt:lpstr>Sensitive Data (cont.)</vt:lpstr>
      <vt:lpstr>Sensitive Data (cont.)</vt:lpstr>
      <vt:lpstr>Inference</vt:lpstr>
      <vt:lpstr>Inference (cont.)</vt:lpstr>
      <vt:lpstr>Inference (cont.)</vt:lpstr>
      <vt:lpstr>Inference (cont.)</vt:lpstr>
      <vt:lpstr>Inference (cont.)</vt:lpstr>
      <vt:lpstr>Inference (cont.)</vt:lpstr>
      <vt:lpstr>Inference (cont.)</vt:lpstr>
      <vt:lpstr>Inference (cont.)</vt:lpstr>
      <vt:lpstr>Inference (cont.)</vt:lpstr>
      <vt:lpstr>Controls for Statistical Inference Attacks</vt:lpstr>
      <vt:lpstr>Controls for Statistical Inference Attacks (cont.)</vt:lpstr>
      <vt:lpstr>Controls for Statistical Inference Attacks (cont.)</vt:lpstr>
      <vt:lpstr>Controls for Statistical Inference Attacks (cont.)</vt:lpstr>
      <vt:lpstr>Controls for Statistical Inference Attacks (cont.)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6916 Security and Privacy</dc:title>
  <dc:creator>Samet, Saeed</dc:creator>
  <cp:lastModifiedBy>Saeed Samet</cp:lastModifiedBy>
  <cp:revision>157</cp:revision>
  <cp:lastPrinted>2017-11-20T22:02:00Z</cp:lastPrinted>
  <dcterms:created xsi:type="dcterms:W3CDTF">2013-07-25T17:28:17Z</dcterms:created>
  <dcterms:modified xsi:type="dcterms:W3CDTF">2019-11-10T21:32:10Z</dcterms:modified>
</cp:coreProperties>
</file>