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57" r:id="rId4"/>
    <p:sldId id="260" r:id="rId5"/>
    <p:sldId id="259" r:id="rId6"/>
    <p:sldId id="262" r:id="rId7"/>
    <p:sldId id="264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600"/>
    <a:srgbClr val="33CC33"/>
    <a:srgbClr val="33CCCC"/>
    <a:srgbClr val="FFFF99"/>
    <a:srgbClr val="EB31D5"/>
    <a:srgbClr val="009999"/>
    <a:srgbClr val="00FF99"/>
    <a:srgbClr val="00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11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4D6A9C-DEDD-4B03-A7AD-40D4761B1EB1}" type="datetimeFigureOut">
              <a:rPr lang="ko-KR" altLang="en-US" smtClean="0"/>
              <a:pPr/>
              <a:t>2018-09-29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D746B-5EA4-456E-B7B1-44B13E33D5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D746B-5EA4-456E-B7B1-44B13E33D5F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1200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D746B-5EA4-456E-B7B1-44B13E33D5FE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FE6A9-7DD7-44F1-B68F-6E692002D15A}" type="datetimeFigureOut">
              <a:rPr lang="ko-KR" altLang="en-US" smtClean="0"/>
              <a:pPr/>
              <a:t>2018-09-29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810D-3730-4058-90FD-19BE4640EC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FE6A9-7DD7-44F1-B68F-6E692002D15A}" type="datetimeFigureOut">
              <a:rPr lang="ko-KR" altLang="en-US" smtClean="0"/>
              <a:pPr/>
              <a:t>2018-09-29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810D-3730-4058-90FD-19BE4640EC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FE6A9-7DD7-44F1-B68F-6E692002D15A}" type="datetimeFigureOut">
              <a:rPr lang="ko-KR" altLang="en-US" smtClean="0"/>
              <a:pPr/>
              <a:t>2018-09-29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810D-3730-4058-90FD-19BE4640EC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FE6A9-7DD7-44F1-B68F-6E692002D15A}" type="datetimeFigureOut">
              <a:rPr lang="ko-KR" altLang="en-US" smtClean="0"/>
              <a:pPr/>
              <a:t>2018-09-29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810D-3730-4058-90FD-19BE4640EC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FE6A9-7DD7-44F1-B68F-6E692002D15A}" type="datetimeFigureOut">
              <a:rPr lang="ko-KR" altLang="en-US" smtClean="0"/>
              <a:pPr/>
              <a:t>2018-09-29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810D-3730-4058-90FD-19BE4640EC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FE6A9-7DD7-44F1-B68F-6E692002D15A}" type="datetimeFigureOut">
              <a:rPr lang="ko-KR" altLang="en-US" smtClean="0"/>
              <a:pPr/>
              <a:t>2018-09-29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810D-3730-4058-90FD-19BE4640EC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FE6A9-7DD7-44F1-B68F-6E692002D15A}" type="datetimeFigureOut">
              <a:rPr lang="ko-KR" altLang="en-US" smtClean="0"/>
              <a:pPr/>
              <a:t>2018-09-29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810D-3730-4058-90FD-19BE4640EC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FE6A9-7DD7-44F1-B68F-6E692002D15A}" type="datetimeFigureOut">
              <a:rPr lang="ko-KR" altLang="en-US" smtClean="0"/>
              <a:pPr/>
              <a:t>2018-09-29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810D-3730-4058-90FD-19BE4640EC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FE6A9-7DD7-44F1-B68F-6E692002D15A}" type="datetimeFigureOut">
              <a:rPr lang="ko-KR" altLang="en-US" smtClean="0"/>
              <a:pPr/>
              <a:t>2018-09-29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810D-3730-4058-90FD-19BE4640EC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FE6A9-7DD7-44F1-B68F-6E692002D15A}" type="datetimeFigureOut">
              <a:rPr lang="ko-KR" altLang="en-US" smtClean="0"/>
              <a:pPr/>
              <a:t>2018-09-29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810D-3730-4058-90FD-19BE4640EC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FE6A9-7DD7-44F1-B68F-6E692002D15A}" type="datetimeFigureOut">
              <a:rPr lang="ko-KR" altLang="en-US" smtClean="0"/>
              <a:pPr/>
              <a:t>2018-09-29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810D-3730-4058-90FD-19BE4640EC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FE6A9-7DD7-44F1-B68F-6E692002D15A}" type="datetimeFigureOut">
              <a:rPr lang="ko-KR" altLang="en-US" smtClean="0"/>
              <a:pPr/>
              <a:t>2018-09-29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4810D-3730-4058-90FD-19BE4640EC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영상정보처리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Lab 05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27584" y="3886200"/>
            <a:ext cx="7488832" cy="1752600"/>
          </a:xfrm>
        </p:spPr>
        <p:txBody>
          <a:bodyPr>
            <a:normAutofit/>
          </a:bodyPr>
          <a:lstStyle/>
          <a:p>
            <a:r>
              <a:rPr lang="en-US" altLang="ko-KR" sz="3000" dirty="0" smtClean="0"/>
              <a:t>3*3Lowpass filtering, 5*5Lowpass filtering</a:t>
            </a:r>
          </a:p>
          <a:p>
            <a:r>
              <a:rPr lang="en-US" altLang="ko-KR" sz="3000" dirty="0" smtClean="0"/>
              <a:t>Median filtering</a:t>
            </a:r>
            <a:endParaRPr lang="ko-KR" alt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2500" b="1" dirty="0" smtClean="0"/>
              <a:t>1. </a:t>
            </a:r>
            <a:r>
              <a:rPr lang="en-US" altLang="ko-KR" sz="2500" b="1" dirty="0" err="1" smtClean="0"/>
              <a:t>Lowpass</a:t>
            </a:r>
            <a:r>
              <a:rPr lang="en-US" altLang="ko-KR" sz="2500" b="1" dirty="0" smtClean="0"/>
              <a:t> filtering</a:t>
            </a:r>
            <a:endParaRPr lang="ko-KR" altLang="en-US" sz="25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3938" y="1290638"/>
            <a:ext cx="7096125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81325" y="4725144"/>
            <a:ext cx="279858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3*3 </a:t>
            </a:r>
            <a:r>
              <a:rPr lang="en-US" altLang="ko-KR" sz="1300" dirty="0" err="1" smtClean="0"/>
              <a:t>lowpass</a:t>
            </a:r>
            <a:r>
              <a:rPr lang="en-US" altLang="ko-KR" sz="1300" dirty="0" smtClean="0"/>
              <a:t> filtering </a:t>
            </a:r>
            <a:r>
              <a:rPr lang="ko-KR" altLang="en-US" sz="1300" dirty="0" smtClean="0"/>
              <a:t>을</a:t>
            </a:r>
            <a:r>
              <a:rPr lang="en-US" altLang="ko-KR" sz="1300" dirty="0" smtClean="0"/>
              <a:t> </a:t>
            </a:r>
            <a:r>
              <a:rPr lang="ko-KR" altLang="en-US" sz="1300" dirty="0" smtClean="0"/>
              <a:t>위한 </a:t>
            </a:r>
            <a:r>
              <a:rPr lang="en-US" altLang="ko-KR" sz="1300" dirty="0" smtClean="0"/>
              <a:t>mask</a:t>
            </a:r>
            <a:endParaRPr lang="ko-KR" altLang="en-US" sz="1300" dirty="0"/>
          </a:p>
        </p:txBody>
      </p:sp>
      <p:sp>
        <p:nvSpPr>
          <p:cNvPr id="7" name="TextBox 6"/>
          <p:cNvSpPr txBox="1"/>
          <p:nvPr/>
        </p:nvSpPr>
        <p:spPr>
          <a:xfrm>
            <a:off x="4725741" y="5440868"/>
            <a:ext cx="279858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5*5 </a:t>
            </a:r>
            <a:r>
              <a:rPr lang="en-US" altLang="ko-KR" sz="1300" dirty="0" err="1" smtClean="0"/>
              <a:t>lowpass</a:t>
            </a:r>
            <a:r>
              <a:rPr lang="en-US" altLang="ko-KR" sz="1300" dirty="0" smtClean="0"/>
              <a:t> filtering </a:t>
            </a:r>
            <a:r>
              <a:rPr lang="ko-KR" altLang="en-US" sz="1300" dirty="0" smtClean="0"/>
              <a:t>을</a:t>
            </a:r>
            <a:r>
              <a:rPr lang="en-US" altLang="ko-KR" sz="1300" dirty="0" smtClean="0"/>
              <a:t> </a:t>
            </a:r>
            <a:r>
              <a:rPr lang="ko-KR" altLang="en-US" sz="1300" dirty="0" smtClean="0"/>
              <a:t>위한 </a:t>
            </a:r>
            <a:r>
              <a:rPr lang="en-US" altLang="ko-KR" sz="1300" dirty="0" smtClean="0"/>
              <a:t>mask</a:t>
            </a:r>
            <a:endParaRPr lang="ko-KR" altLang="en-US" sz="1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2500" b="1" dirty="0" smtClean="0"/>
              <a:t>1. </a:t>
            </a:r>
            <a:r>
              <a:rPr lang="en-US" altLang="ko-KR" sz="2500" b="1" dirty="0" err="1" smtClean="0"/>
              <a:t>Lowpass</a:t>
            </a:r>
            <a:r>
              <a:rPr lang="en-US" altLang="ko-KR" sz="2500" b="1" dirty="0" smtClean="0"/>
              <a:t> filtering</a:t>
            </a:r>
            <a:endParaRPr lang="ko-KR" altLang="en-US" sz="25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374453"/>
            <a:ext cx="8519869" cy="4358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2500" b="1" dirty="0" smtClean="0"/>
              <a:t>1. </a:t>
            </a:r>
            <a:r>
              <a:rPr lang="en-US" altLang="ko-KR" sz="2500" b="1" dirty="0" err="1" smtClean="0"/>
              <a:t>Lowpass</a:t>
            </a:r>
            <a:r>
              <a:rPr lang="en-US" altLang="ko-KR" sz="2500" b="1" dirty="0" smtClean="0"/>
              <a:t> filtering</a:t>
            </a:r>
            <a:endParaRPr lang="ko-KR" altLang="en-US" sz="25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67544" y="1268760"/>
            <a:ext cx="8229600" cy="460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2000" b="1" dirty="0" smtClean="0"/>
              <a:t>#1-1 3*3 Mask</a:t>
            </a: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9896" y="1817965"/>
            <a:ext cx="8208912" cy="1323439"/>
          </a:xfrm>
          <a:prstGeom prst="rect">
            <a:avLst/>
          </a:prstGeom>
          <a:solidFill>
            <a:srgbClr val="F0F5FA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33CCCC"/>
                </a:solidFill>
                <a:latin typeface="Courier New" pitchFamily="49" charset="0"/>
                <a:cs typeface="Courier New" pitchFamily="49" charset="0"/>
              </a:rPr>
              <a:t>Mat</a:t>
            </a:r>
            <a:r>
              <a:rPr lang="en-US" altLang="ko-KR" sz="1600" b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600" dirty="0" err="1" smtClean="0">
                <a:latin typeface="Courier New"/>
              </a:rPr>
              <a:t>src</a:t>
            </a:r>
            <a:r>
              <a:rPr lang="en-US" altLang="ko-KR" sz="1600" dirty="0" smtClean="0">
                <a:latin typeface="Courier New"/>
              </a:rPr>
              <a:t>, </a:t>
            </a:r>
            <a:r>
              <a:rPr lang="en-US" altLang="ko-KR" sz="1600" dirty="0" err="1" smtClean="0">
                <a:latin typeface="Courier New"/>
              </a:rPr>
              <a:t>dst</a:t>
            </a:r>
            <a:r>
              <a:rPr lang="en-US" altLang="ko-KR" sz="1600" dirty="0" smtClean="0">
                <a:latin typeface="Courier New"/>
              </a:rPr>
              <a:t>;</a:t>
            </a:r>
          </a:p>
          <a:p>
            <a:r>
              <a:rPr lang="en-US" altLang="ko-KR" sz="1600" dirty="0" err="1" smtClean="0">
                <a:latin typeface="Courier New"/>
              </a:rPr>
              <a:t>src</a:t>
            </a:r>
            <a:r>
              <a:rPr lang="en-US" altLang="ko-KR" sz="1600" dirty="0" smtClean="0">
                <a:latin typeface="Courier New"/>
              </a:rPr>
              <a:t> = </a:t>
            </a:r>
            <a:r>
              <a:rPr lang="en-US" altLang="ko-KR" sz="1600" dirty="0" err="1" smtClean="0">
                <a:latin typeface="Courier New"/>
              </a:rPr>
              <a:t>imread</a:t>
            </a:r>
            <a:r>
              <a:rPr lang="en-US" altLang="ko-KR" sz="1600" dirty="0" smtClean="0">
                <a:solidFill>
                  <a:schemeClr val="accent6">
                    <a:lumMod val="75000"/>
                  </a:schemeClr>
                </a:solidFill>
                <a:latin typeface="Courier New"/>
              </a:rPr>
              <a:t>("Mandrill.bmp"</a:t>
            </a:r>
            <a:r>
              <a:rPr lang="en-US" altLang="ko-KR" sz="1600" dirty="0" smtClean="0">
                <a:latin typeface="Courier New"/>
              </a:rPr>
              <a:t>, </a:t>
            </a:r>
            <a:r>
              <a:rPr lang="en-US" altLang="ko-KR" sz="1600" dirty="0" smtClean="0">
                <a:solidFill>
                  <a:schemeClr val="accent3"/>
                </a:solidFill>
                <a:latin typeface="Courier New"/>
              </a:rPr>
              <a:t>IMREAD_COLOR</a:t>
            </a:r>
            <a:r>
              <a:rPr lang="en-US" altLang="ko-KR" sz="1600" dirty="0" smtClean="0">
                <a:latin typeface="Courier New"/>
              </a:rPr>
              <a:t>); </a:t>
            </a:r>
            <a:r>
              <a:rPr lang="en-US" altLang="ko-KR" sz="1600" dirty="0" smtClean="0">
                <a:solidFill>
                  <a:srgbClr val="00B050"/>
                </a:solidFill>
                <a:latin typeface="Courier New"/>
              </a:rPr>
              <a:t>// Read the file</a:t>
            </a:r>
          </a:p>
          <a:p>
            <a:r>
              <a:rPr lang="en-US" altLang="ko-KR" sz="1600" dirty="0" err="1" smtClean="0">
                <a:latin typeface="Courier New"/>
              </a:rPr>
              <a:t>dst</a:t>
            </a:r>
            <a:r>
              <a:rPr lang="en-US" altLang="ko-KR" sz="1600" dirty="0" smtClean="0">
                <a:latin typeface="Courier New"/>
              </a:rPr>
              <a:t> = </a:t>
            </a:r>
            <a:r>
              <a:rPr lang="en-US" altLang="ko-KR" sz="1600" dirty="0" smtClean="0">
                <a:solidFill>
                  <a:srgbClr val="33CCCC"/>
                </a:solidFill>
                <a:latin typeface="Courier New"/>
              </a:rPr>
              <a:t>Mat</a:t>
            </a:r>
            <a:r>
              <a:rPr lang="en-US" altLang="ko-KR" sz="1600" dirty="0" smtClean="0">
                <a:latin typeface="Courier New"/>
              </a:rPr>
              <a:t>::zeros(</a:t>
            </a:r>
            <a:r>
              <a:rPr lang="en-US" altLang="ko-KR" sz="1600" dirty="0" err="1" smtClean="0">
                <a:latin typeface="Courier New"/>
              </a:rPr>
              <a:t>src.size</a:t>
            </a:r>
            <a:r>
              <a:rPr lang="en-US" altLang="ko-KR" sz="1600" dirty="0" smtClean="0">
                <a:latin typeface="Courier New"/>
              </a:rPr>
              <a:t>(), </a:t>
            </a:r>
            <a:r>
              <a:rPr lang="en-US" altLang="ko-KR" sz="1600" dirty="0" err="1" smtClean="0">
                <a:latin typeface="Courier New"/>
              </a:rPr>
              <a:t>src.type</a:t>
            </a:r>
            <a:r>
              <a:rPr lang="en-US" altLang="ko-KR" sz="1600" dirty="0" smtClean="0">
                <a:latin typeface="Courier New"/>
              </a:rPr>
              <a:t>());</a:t>
            </a:r>
          </a:p>
          <a:p>
            <a:endParaRPr lang="en-US" altLang="ko-KR" sz="1600" dirty="0" smtClean="0">
              <a:latin typeface="Courier New"/>
            </a:endParaRPr>
          </a:p>
          <a:p>
            <a:r>
              <a:rPr lang="en-US" altLang="ko-KR" sz="1600" b="1" dirty="0" smtClean="0">
                <a:solidFill>
                  <a:srgbClr val="0070C0"/>
                </a:solidFill>
                <a:latin typeface="Courier New"/>
              </a:rPr>
              <a:t>double</a:t>
            </a:r>
            <a:r>
              <a:rPr lang="en-US" altLang="ko-KR" sz="1600" dirty="0" smtClean="0">
                <a:latin typeface="Courier New"/>
              </a:rPr>
              <a:t> mask[</a:t>
            </a:r>
            <a:r>
              <a:rPr lang="en-US" altLang="ko-KR" sz="1600" dirty="0" smtClean="0">
                <a:solidFill>
                  <a:schemeClr val="accent3"/>
                </a:solidFill>
                <a:latin typeface="Courier New"/>
              </a:rPr>
              <a:t>3</a:t>
            </a:r>
            <a:r>
              <a:rPr lang="en-US" altLang="ko-KR" sz="1600" dirty="0" smtClean="0">
                <a:latin typeface="Courier New"/>
              </a:rPr>
              <a:t>][</a:t>
            </a:r>
            <a:r>
              <a:rPr lang="en-US" altLang="ko-KR" sz="1600" dirty="0" smtClean="0">
                <a:solidFill>
                  <a:schemeClr val="accent3"/>
                </a:solidFill>
                <a:latin typeface="Courier New"/>
              </a:rPr>
              <a:t>3</a:t>
            </a:r>
            <a:r>
              <a:rPr lang="en-US" altLang="ko-KR" sz="1600" dirty="0" smtClean="0">
                <a:latin typeface="Courier New"/>
              </a:rPr>
              <a:t>] = {</a:t>
            </a:r>
            <a:r>
              <a:rPr lang="en-US" altLang="ko-KR" sz="1600" dirty="0" smtClean="0">
                <a:solidFill>
                  <a:srgbClr val="00B050"/>
                </a:solidFill>
                <a:latin typeface="Courier New"/>
              </a:rPr>
              <a:t>/* values */</a:t>
            </a:r>
            <a:r>
              <a:rPr lang="en-US" altLang="ko-KR" sz="1600" dirty="0" smtClean="0">
                <a:latin typeface="Courier New"/>
              </a:rPr>
              <a:t>};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67544" y="3616504"/>
            <a:ext cx="8229600" cy="460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2000" b="1" dirty="0" smtClean="0"/>
              <a:t>#1-2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altLang="ko-KR" sz="2000" b="1" noProof="0" dirty="0" smtClean="0"/>
              <a:t>5</a:t>
            </a:r>
            <a:r>
              <a:rPr lang="en-US" altLang="ko-KR" sz="2000" b="1" dirty="0" smtClean="0"/>
              <a:t>*5 Mask</a:t>
            </a:r>
            <a:endParaRPr lang="ko-KR" altLang="en-US" sz="2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49896" y="4193793"/>
            <a:ext cx="8208912" cy="1323439"/>
          </a:xfrm>
          <a:prstGeom prst="rect">
            <a:avLst/>
          </a:prstGeom>
          <a:solidFill>
            <a:srgbClr val="F0F5FA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33CCCC"/>
                </a:solidFill>
                <a:latin typeface="Courier New" pitchFamily="49" charset="0"/>
                <a:cs typeface="Courier New" pitchFamily="49" charset="0"/>
              </a:rPr>
              <a:t>Mat</a:t>
            </a:r>
            <a:r>
              <a:rPr lang="en-US" altLang="ko-KR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600" dirty="0" err="1" smtClean="0">
                <a:latin typeface="Courier New"/>
              </a:rPr>
              <a:t>src</a:t>
            </a:r>
            <a:r>
              <a:rPr lang="en-US" altLang="ko-KR" sz="1600" dirty="0" smtClean="0">
                <a:latin typeface="Courier New"/>
              </a:rPr>
              <a:t>, </a:t>
            </a:r>
            <a:r>
              <a:rPr lang="en-US" altLang="ko-KR" sz="1600" dirty="0" err="1" smtClean="0">
                <a:latin typeface="Courier New"/>
              </a:rPr>
              <a:t>dst</a:t>
            </a:r>
            <a:r>
              <a:rPr lang="en-US" altLang="ko-KR" sz="1600" dirty="0" smtClean="0">
                <a:latin typeface="Courier New"/>
              </a:rPr>
              <a:t>;</a:t>
            </a:r>
          </a:p>
          <a:p>
            <a:r>
              <a:rPr lang="en-US" altLang="ko-KR" sz="1600" dirty="0" err="1" smtClean="0">
                <a:latin typeface="Courier New"/>
              </a:rPr>
              <a:t>src</a:t>
            </a:r>
            <a:r>
              <a:rPr lang="en-US" altLang="ko-KR" sz="1600" dirty="0" smtClean="0">
                <a:latin typeface="Courier New"/>
              </a:rPr>
              <a:t> = </a:t>
            </a:r>
            <a:r>
              <a:rPr lang="en-US" altLang="ko-KR" sz="1600" dirty="0" err="1" smtClean="0">
                <a:latin typeface="Courier New"/>
              </a:rPr>
              <a:t>imread</a:t>
            </a:r>
            <a:r>
              <a:rPr lang="en-US" altLang="ko-KR" sz="1600" dirty="0" smtClean="0">
                <a:solidFill>
                  <a:schemeClr val="accent6">
                    <a:lumMod val="75000"/>
                  </a:schemeClr>
                </a:solidFill>
                <a:latin typeface="Courier New"/>
              </a:rPr>
              <a:t>("Mandrill.bmp"</a:t>
            </a:r>
            <a:r>
              <a:rPr lang="en-US" altLang="ko-KR" sz="1600" dirty="0" smtClean="0">
                <a:latin typeface="Courier New"/>
              </a:rPr>
              <a:t>, </a:t>
            </a:r>
            <a:r>
              <a:rPr lang="en-US" altLang="ko-KR" sz="1600" dirty="0" smtClean="0">
                <a:solidFill>
                  <a:schemeClr val="accent3"/>
                </a:solidFill>
                <a:latin typeface="Courier New"/>
              </a:rPr>
              <a:t>IMREAD_COLOR</a:t>
            </a:r>
            <a:r>
              <a:rPr lang="en-US" altLang="ko-KR" sz="1600" dirty="0" smtClean="0">
                <a:latin typeface="Courier New"/>
              </a:rPr>
              <a:t>); </a:t>
            </a:r>
            <a:r>
              <a:rPr lang="en-US" altLang="ko-KR" sz="1600" dirty="0" smtClean="0">
                <a:solidFill>
                  <a:srgbClr val="00B050"/>
                </a:solidFill>
                <a:latin typeface="Courier New"/>
              </a:rPr>
              <a:t>// Read the file</a:t>
            </a:r>
          </a:p>
          <a:p>
            <a:r>
              <a:rPr lang="en-US" altLang="ko-KR" sz="1600" dirty="0" err="1" smtClean="0">
                <a:latin typeface="Courier New"/>
              </a:rPr>
              <a:t>dst</a:t>
            </a:r>
            <a:r>
              <a:rPr lang="en-US" altLang="ko-KR" sz="1600" dirty="0" smtClean="0">
                <a:latin typeface="Courier New"/>
              </a:rPr>
              <a:t> = </a:t>
            </a:r>
            <a:r>
              <a:rPr lang="en-US" altLang="ko-KR" sz="1600" dirty="0" smtClean="0">
                <a:solidFill>
                  <a:srgbClr val="33CCCC"/>
                </a:solidFill>
                <a:latin typeface="Courier New"/>
              </a:rPr>
              <a:t>Mat</a:t>
            </a:r>
            <a:r>
              <a:rPr lang="en-US" altLang="ko-KR" sz="1600" dirty="0" smtClean="0">
                <a:latin typeface="Courier New"/>
              </a:rPr>
              <a:t>::zeros(</a:t>
            </a:r>
            <a:r>
              <a:rPr lang="en-US" altLang="ko-KR" sz="1600" dirty="0" err="1" smtClean="0">
                <a:latin typeface="Courier New"/>
              </a:rPr>
              <a:t>src.size</a:t>
            </a:r>
            <a:r>
              <a:rPr lang="en-US" altLang="ko-KR" sz="1600" dirty="0" smtClean="0">
                <a:latin typeface="Courier New"/>
              </a:rPr>
              <a:t>(), </a:t>
            </a:r>
            <a:r>
              <a:rPr lang="en-US" altLang="ko-KR" sz="1600" dirty="0" err="1" smtClean="0">
                <a:latin typeface="Courier New"/>
              </a:rPr>
              <a:t>src.type</a:t>
            </a:r>
            <a:r>
              <a:rPr lang="en-US" altLang="ko-KR" sz="1600" dirty="0" smtClean="0">
                <a:latin typeface="Courier New"/>
              </a:rPr>
              <a:t>());</a:t>
            </a:r>
          </a:p>
          <a:p>
            <a:endParaRPr lang="en-US" altLang="ko-KR" sz="1600" dirty="0" smtClean="0">
              <a:latin typeface="Courier New"/>
            </a:endParaRPr>
          </a:p>
          <a:p>
            <a:r>
              <a:rPr lang="en-US" altLang="ko-KR" sz="1600" b="1" dirty="0" smtClean="0">
                <a:solidFill>
                  <a:srgbClr val="0070C0"/>
                </a:solidFill>
                <a:latin typeface="Courier New"/>
              </a:rPr>
              <a:t>double</a:t>
            </a:r>
            <a:r>
              <a:rPr lang="en-US" altLang="ko-KR" sz="1600" dirty="0" smtClean="0">
                <a:latin typeface="Courier New"/>
              </a:rPr>
              <a:t> mask[</a:t>
            </a:r>
            <a:r>
              <a:rPr lang="en-US" altLang="ko-KR" sz="1600" dirty="0" smtClean="0">
                <a:solidFill>
                  <a:schemeClr val="accent3"/>
                </a:solidFill>
                <a:latin typeface="Courier New"/>
              </a:rPr>
              <a:t>5</a:t>
            </a:r>
            <a:r>
              <a:rPr lang="en-US" altLang="ko-KR" sz="1600" dirty="0" smtClean="0">
                <a:latin typeface="Courier New"/>
              </a:rPr>
              <a:t>][</a:t>
            </a:r>
            <a:r>
              <a:rPr lang="en-US" altLang="ko-KR" sz="1600" dirty="0" smtClean="0">
                <a:solidFill>
                  <a:schemeClr val="accent3"/>
                </a:solidFill>
                <a:latin typeface="Courier New"/>
              </a:rPr>
              <a:t>5</a:t>
            </a:r>
            <a:r>
              <a:rPr lang="en-US" altLang="ko-KR" sz="1600" dirty="0" smtClean="0">
                <a:latin typeface="Courier New"/>
              </a:rPr>
              <a:t>] = {</a:t>
            </a:r>
            <a:r>
              <a:rPr lang="en-US" altLang="ko-KR" sz="1600" dirty="0" smtClean="0">
                <a:solidFill>
                  <a:srgbClr val="00B050"/>
                </a:solidFill>
                <a:latin typeface="Courier New"/>
              </a:rPr>
              <a:t>/* values */</a:t>
            </a:r>
            <a:r>
              <a:rPr lang="en-US" altLang="ko-KR" sz="1600" dirty="0" smtClean="0">
                <a:latin typeface="Courier New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2500" b="1" dirty="0" smtClean="0"/>
              <a:t>1. </a:t>
            </a:r>
            <a:r>
              <a:rPr lang="en-US" altLang="ko-KR" sz="2500" b="1" dirty="0" err="1" smtClean="0"/>
              <a:t>Lowpass</a:t>
            </a:r>
            <a:r>
              <a:rPr lang="en-US" altLang="ko-KR" sz="2500" b="1" dirty="0" smtClean="0"/>
              <a:t> filtering</a:t>
            </a:r>
            <a:endParaRPr lang="ko-KR" altLang="en-US" sz="25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475656" y="47158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원본</a:t>
            </a:r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176129" y="4581128"/>
            <a:ext cx="9557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Mandrill.bmp</a:t>
            </a:r>
            <a:endParaRPr lang="ko-KR" altLang="en-US" sz="10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276872"/>
            <a:ext cx="2376264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4092652" y="4725144"/>
            <a:ext cx="1415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3*3 filtering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418454" y="4581128"/>
            <a:ext cx="15937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Lowpass_filtering_3.bmp</a:t>
            </a:r>
            <a:endParaRPr lang="ko-KR" altLang="en-US" sz="10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91880" y="2276872"/>
            <a:ext cx="2376264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72200" y="2276872"/>
            <a:ext cx="2366972" cy="2366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6972972" y="4725144"/>
            <a:ext cx="1415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5*5 filtering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298774" y="4571836"/>
            <a:ext cx="15937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Lowpass_filtering_5.bmp</a:t>
            </a:r>
            <a:endParaRPr lang="ko-KR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2500" b="1" dirty="0" smtClean="0"/>
              <a:t>2. Median filtering</a:t>
            </a:r>
            <a:endParaRPr lang="ko-KR" altLang="en-US" sz="25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2478" y="1379245"/>
            <a:ext cx="3311450" cy="3273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627784" y="5651956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0</a:t>
            </a:r>
            <a:r>
              <a:rPr lang="en-US" altLang="ko-KR" sz="1500" dirty="0" smtClean="0"/>
              <a:t>     </a:t>
            </a:r>
            <a:r>
              <a:rPr lang="en-US" altLang="ko-KR" dirty="0" smtClean="0"/>
              <a:t>1</a:t>
            </a:r>
            <a:r>
              <a:rPr lang="en-US" altLang="ko-KR" sz="1500" dirty="0" smtClean="0"/>
              <a:t>    </a:t>
            </a:r>
            <a:r>
              <a:rPr lang="en-US" altLang="ko-KR" dirty="0" smtClean="0"/>
              <a:t>2</a:t>
            </a:r>
            <a:r>
              <a:rPr lang="en-US" altLang="ko-KR" sz="1500" dirty="0" smtClean="0"/>
              <a:t>     </a:t>
            </a:r>
            <a:r>
              <a:rPr lang="en-US" altLang="ko-KR" dirty="0" smtClean="0"/>
              <a:t>3    4    5   6     7    8</a:t>
            </a:r>
            <a:endParaRPr lang="ko-KR" altLang="en-US" dirty="0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8064" y="1270644"/>
            <a:ext cx="3456384" cy="336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27784" y="5221199"/>
            <a:ext cx="3960440" cy="440049"/>
          </a:xfrm>
          <a:prstGeom prst="rect">
            <a:avLst/>
          </a:prstGeom>
          <a:noFill/>
          <a:ln w="38100">
            <a:solidFill>
              <a:srgbClr val="00B050"/>
            </a:solidFill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4355976" y="5157192"/>
            <a:ext cx="504056" cy="864096"/>
          </a:xfrm>
          <a:prstGeom prst="rect">
            <a:avLst/>
          </a:prstGeom>
          <a:noFill/>
          <a:ln w="38100">
            <a:solidFill>
              <a:srgbClr val="EBE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4139952" y="2996952"/>
            <a:ext cx="792088" cy="288032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475656" y="5291916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ourier New"/>
              </a:rPr>
              <a:t>mask[</a:t>
            </a:r>
            <a:r>
              <a:rPr lang="en-US" altLang="ko-KR" dirty="0" smtClean="0">
                <a:solidFill>
                  <a:schemeClr val="accent3"/>
                </a:solidFill>
                <a:latin typeface="Courier New"/>
              </a:rPr>
              <a:t>9</a:t>
            </a:r>
            <a:r>
              <a:rPr lang="en-US" altLang="ko-KR" dirty="0" smtClean="0">
                <a:latin typeface="Courier New"/>
              </a:rPr>
              <a:t>]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 txBox="1">
            <a:spLocks/>
          </p:cNvSpPr>
          <p:nvPr/>
        </p:nvSpPr>
        <p:spPr>
          <a:xfrm>
            <a:off x="467544" y="1268760"/>
            <a:ext cx="8229600" cy="460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2000" b="1" dirty="0" smtClean="0"/>
              <a:t>#2-1 unsigned char</a:t>
            </a: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9896" y="1817965"/>
            <a:ext cx="8208912" cy="1323439"/>
          </a:xfrm>
          <a:prstGeom prst="rect">
            <a:avLst/>
          </a:prstGeom>
          <a:solidFill>
            <a:srgbClr val="F0F5FA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33CCCC"/>
                </a:solidFill>
                <a:latin typeface="Courier New" pitchFamily="49" charset="0"/>
                <a:cs typeface="Courier New" pitchFamily="49" charset="0"/>
              </a:rPr>
              <a:t>Mat</a:t>
            </a:r>
            <a:r>
              <a:rPr lang="en-US" altLang="ko-KR" sz="1600" b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600" dirty="0" err="1" smtClean="0">
                <a:latin typeface="Courier New"/>
              </a:rPr>
              <a:t>src</a:t>
            </a:r>
            <a:r>
              <a:rPr lang="en-US" altLang="ko-KR" sz="1600" dirty="0" smtClean="0">
                <a:latin typeface="Courier New"/>
              </a:rPr>
              <a:t>, </a:t>
            </a:r>
            <a:r>
              <a:rPr lang="en-US" altLang="ko-KR" sz="1600" dirty="0" err="1" smtClean="0">
                <a:latin typeface="Courier New"/>
              </a:rPr>
              <a:t>dst</a:t>
            </a:r>
            <a:r>
              <a:rPr lang="en-US" altLang="ko-KR" sz="1600" dirty="0" smtClean="0">
                <a:latin typeface="Courier New"/>
              </a:rPr>
              <a:t>;</a:t>
            </a:r>
          </a:p>
          <a:p>
            <a:r>
              <a:rPr lang="en-US" altLang="ko-KR" sz="1600" dirty="0" err="1" smtClean="0">
                <a:latin typeface="Courier New"/>
              </a:rPr>
              <a:t>src</a:t>
            </a:r>
            <a:r>
              <a:rPr lang="en-US" altLang="ko-KR" sz="1600" dirty="0" smtClean="0">
                <a:latin typeface="Courier New"/>
              </a:rPr>
              <a:t> = </a:t>
            </a:r>
            <a:r>
              <a:rPr lang="en-US" altLang="ko-KR" sz="1600" dirty="0" err="1" smtClean="0">
                <a:latin typeface="Courier New"/>
              </a:rPr>
              <a:t>imread</a:t>
            </a:r>
            <a:r>
              <a:rPr lang="en-US" altLang="ko-KR" sz="1600" dirty="0" smtClean="0">
                <a:solidFill>
                  <a:schemeClr val="accent6">
                    <a:lumMod val="75000"/>
                  </a:schemeClr>
                </a:solidFill>
                <a:latin typeface="Courier New"/>
              </a:rPr>
              <a:t>(“pepper_noise.bmp"</a:t>
            </a:r>
            <a:r>
              <a:rPr lang="en-US" altLang="ko-KR" sz="1600" dirty="0" smtClean="0">
                <a:latin typeface="Courier New"/>
              </a:rPr>
              <a:t>, </a:t>
            </a:r>
            <a:r>
              <a:rPr lang="en-US" altLang="ko-KR" sz="1600" dirty="0" smtClean="0">
                <a:solidFill>
                  <a:schemeClr val="accent3"/>
                </a:solidFill>
                <a:latin typeface="Courier New"/>
              </a:rPr>
              <a:t>IMREAD_COLOR</a:t>
            </a:r>
            <a:r>
              <a:rPr lang="en-US" altLang="ko-KR" sz="1600" dirty="0" smtClean="0">
                <a:latin typeface="Courier New"/>
              </a:rPr>
              <a:t>); </a:t>
            </a:r>
            <a:r>
              <a:rPr lang="en-US" altLang="ko-KR" sz="1600" dirty="0" smtClean="0">
                <a:solidFill>
                  <a:srgbClr val="00B050"/>
                </a:solidFill>
                <a:latin typeface="Courier New"/>
              </a:rPr>
              <a:t>// Read the file</a:t>
            </a:r>
          </a:p>
          <a:p>
            <a:r>
              <a:rPr lang="en-US" altLang="ko-KR" sz="1600" dirty="0" err="1" smtClean="0">
                <a:latin typeface="Courier New"/>
              </a:rPr>
              <a:t>dst</a:t>
            </a:r>
            <a:r>
              <a:rPr lang="en-US" altLang="ko-KR" sz="1600" dirty="0" smtClean="0">
                <a:latin typeface="Courier New"/>
              </a:rPr>
              <a:t> = </a:t>
            </a:r>
            <a:r>
              <a:rPr lang="en-US" altLang="ko-KR" sz="1600" dirty="0" smtClean="0">
                <a:solidFill>
                  <a:srgbClr val="33CCCC"/>
                </a:solidFill>
                <a:latin typeface="Courier New"/>
              </a:rPr>
              <a:t>Mat</a:t>
            </a:r>
            <a:r>
              <a:rPr lang="en-US" altLang="ko-KR" sz="1600" dirty="0" smtClean="0">
                <a:latin typeface="Courier New"/>
              </a:rPr>
              <a:t>::zeros(</a:t>
            </a:r>
            <a:r>
              <a:rPr lang="en-US" altLang="ko-KR" sz="1600" dirty="0" err="1" smtClean="0">
                <a:latin typeface="Courier New"/>
              </a:rPr>
              <a:t>src.size</a:t>
            </a:r>
            <a:r>
              <a:rPr lang="en-US" altLang="ko-KR" sz="1600" dirty="0" smtClean="0">
                <a:latin typeface="Courier New"/>
              </a:rPr>
              <a:t>(), </a:t>
            </a:r>
            <a:r>
              <a:rPr lang="en-US" altLang="ko-KR" sz="1600" dirty="0" err="1" smtClean="0">
                <a:latin typeface="Courier New"/>
              </a:rPr>
              <a:t>src.type</a:t>
            </a:r>
            <a:r>
              <a:rPr lang="en-US" altLang="ko-KR" sz="1600" dirty="0" smtClean="0">
                <a:latin typeface="Courier New"/>
              </a:rPr>
              <a:t>());</a:t>
            </a:r>
          </a:p>
          <a:p>
            <a:endParaRPr lang="en-US" altLang="ko-KR" sz="1600" dirty="0" smtClean="0">
              <a:latin typeface="Courier New"/>
            </a:endParaRPr>
          </a:p>
          <a:p>
            <a:r>
              <a:rPr lang="en-US" altLang="ko-KR" sz="1600" b="1" dirty="0" smtClean="0">
                <a:solidFill>
                  <a:srgbClr val="0070C0"/>
                </a:solidFill>
                <a:latin typeface="Courier New"/>
              </a:rPr>
              <a:t>unsigned char</a:t>
            </a:r>
            <a:r>
              <a:rPr lang="en-US" altLang="ko-KR" sz="1600" dirty="0" smtClean="0">
                <a:latin typeface="Courier New"/>
              </a:rPr>
              <a:t> mask[</a:t>
            </a:r>
            <a:r>
              <a:rPr lang="en-US" altLang="ko-KR" sz="1600" dirty="0" smtClean="0">
                <a:solidFill>
                  <a:schemeClr val="accent3"/>
                </a:solidFill>
                <a:latin typeface="Courier New"/>
              </a:rPr>
              <a:t>9</a:t>
            </a:r>
            <a:r>
              <a:rPr lang="en-US" altLang="ko-KR" sz="1600" dirty="0" smtClean="0">
                <a:latin typeface="Courier New"/>
              </a:rPr>
              <a:t>];</a:t>
            </a:r>
          </a:p>
        </p:txBody>
      </p:sp>
      <p:sp>
        <p:nvSpPr>
          <p:cNvPr id="12" name="제목 9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2500" b="1" dirty="0" smtClean="0"/>
              <a:t>2. Median filtering</a:t>
            </a:r>
            <a:endParaRPr lang="ko-KR" altLang="en-US" sz="2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2500" b="1" dirty="0" smtClean="0"/>
              <a:t>2. Median filtering</a:t>
            </a:r>
            <a:endParaRPr lang="ko-KR" altLang="en-US" sz="2500" b="1" dirty="0"/>
          </a:p>
        </p:txBody>
      </p:sp>
      <p:sp>
        <p:nvSpPr>
          <p:cNvPr id="6" name="오른쪽 화살표 5"/>
          <p:cNvSpPr/>
          <p:nvPr/>
        </p:nvSpPr>
        <p:spPr>
          <a:xfrm>
            <a:off x="4139952" y="3429000"/>
            <a:ext cx="792088" cy="288032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051720" y="47971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원본영상</a:t>
            </a:r>
            <a:endParaRPr lang="en-US" altLang="ko-KR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084168" y="47971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결과영상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99792" y="4653136"/>
            <a:ext cx="12554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pepper_noise.bmp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6617420" y="4653136"/>
            <a:ext cx="1410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median_filtering.bmp</a:t>
            </a:r>
            <a:endParaRPr lang="ko-KR" altLang="en-US" sz="1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132856"/>
            <a:ext cx="2592288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2132856"/>
            <a:ext cx="2592288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184</Words>
  <Application>Microsoft Office PowerPoint</Application>
  <PresentationFormat>화면 슬라이드 쇼(4:3)</PresentationFormat>
  <Paragraphs>45</Paragraphs>
  <Slides>8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영상정보처리 Lab 05</vt:lpstr>
      <vt:lpstr>1. Lowpass filtering</vt:lpstr>
      <vt:lpstr>1. Lowpass filtering</vt:lpstr>
      <vt:lpstr>1. Lowpass filtering</vt:lpstr>
      <vt:lpstr>1. Lowpass filtering</vt:lpstr>
      <vt:lpstr>2. Median filtering</vt:lpstr>
      <vt:lpstr>2. Median filtering</vt:lpstr>
      <vt:lpstr>2. Median filtering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영상정보처리 Lab 02</dc:title>
  <dc:creator>user</dc:creator>
  <cp:lastModifiedBy>user</cp:lastModifiedBy>
  <cp:revision>13</cp:revision>
  <dcterms:created xsi:type="dcterms:W3CDTF">2018-09-08T12:40:51Z</dcterms:created>
  <dcterms:modified xsi:type="dcterms:W3CDTF">2018-09-29T14:17:11Z</dcterms:modified>
</cp:coreProperties>
</file>