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png" ContentType="image/png"/>
  <Override PartName="/ppt/media/image11.png" ContentType="image/png"/>
  <Override PartName="/ppt/media/image5.jpeg" ContentType="image/jpeg"/>
  <Override PartName="/ppt/media/image6.jpeg" ContentType="image/jpeg"/>
  <Override PartName="/ppt/media/image8.jpeg" ContentType="image/jpeg"/>
  <Override PartName="/ppt/media/image9.jpeg" ContentType="image/jpeg"/>
  <Override PartName="/ppt/media/image10.png" ContentType="image/png"/>
  <Override PartName="/ppt/media/image12.jpeg" ContentType="image/jpeg"/>
  <Override PartName="/ppt/media/image13.png" ContentType="image/png"/>
  <Override PartName="/ppt/media/image14.jpeg" ContentType="image/jpeg"/>
  <Override PartName="/ppt/media/image15.jpeg" ContentType="image/jpeg"/>
  <Override PartName="/ppt/media/image16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1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1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 idx="1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3DB34F9-1109-4641-A7C8-5BD407608A69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710A69E-FB21-462F-BAC1-3CF77D27EE1A}" type="slidenum">
              <a: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2A06E23-160E-416E-AF51-E7EDD4911171}" type="slidenum">
              <a: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F6A616-BA86-4D28-AC0B-0788AA771C6C}" type="slidenum">
              <a: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979CD8-446A-48CF-A107-E342839991B8}" type="slidenum">
              <a: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3A1ED3-836A-4B2D-AA61-05880689576D}" type="slidenum">
              <a: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ABA376-760C-4C81-9C3F-55D495096D5D}" type="slidenum">
              <a: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29FCD6-1121-4DD7-8F1E-FE3F1B326CE8}" type="slidenum">
              <a: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96438D2-CE64-46E2-97CC-AC23B52D3696}" type="slidenum">
              <a: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F978C44-B629-401C-95D7-B35B0613495D}" type="slidenum">
              <a: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43DACEB-7CF4-4E73-B10D-D01A74462992}" type="slidenum">
              <a: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B5F99CB-B720-428C-BCA0-9C455A8745C3}" type="slidenum">
              <a: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2B1857-F4FB-413B-9214-E2A94E8107CA}" type="slidenum">
              <a: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9" descr=""/>
          <p:cNvPicPr/>
          <p:nvPr/>
        </p:nvPicPr>
        <p:blipFill>
          <a:blip r:embed="rId2"/>
          <a:stretch/>
        </p:blipFill>
        <p:spPr>
          <a:xfrm>
            <a:off x="10225800" y="200880"/>
            <a:ext cx="1487520" cy="10515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" name="Прямая соединительная линия 6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2" name="Прямая соединительная линия 11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3" name="Прямая соединительная линия 8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4" name="Прямая соединительная линия 10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sp>
        <p:nvSpPr>
          <p:cNvPr id="5" name="PlaceHolder 1"/>
          <p:cNvSpPr>
            <a:spLocks noGrp="1"/>
          </p:cNvSpPr>
          <p:nvPr>
            <p:ph type="sldNum" idx="1"/>
          </p:nvPr>
        </p:nvSpPr>
        <p:spPr>
          <a:xfrm>
            <a:off x="10076400" y="5731200"/>
            <a:ext cx="1786320" cy="106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E1EA2C34-E54B-4C39-9331-FE470AFB934F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9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838080" y="555120"/>
            <a:ext cx="8875440" cy="113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Образец заголовка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Verdana"/>
              </a:rPr>
              <a:t> 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 descr=""/>
          <p:cNvPicPr/>
          <p:nvPr/>
        </p:nvPicPr>
        <p:blipFill>
          <a:blip r:embed="rId2"/>
          <a:stretch/>
        </p:blipFill>
        <p:spPr>
          <a:xfrm>
            <a:off x="10225800" y="200880"/>
            <a:ext cx="1487520" cy="10515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9" name="Прямая соединительная линия 6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10" name="Прямая соединительная линия 11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11" name="Прямая соединительная линия 8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12" name="Прямая соединительная линия 10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sp>
        <p:nvSpPr>
          <p:cNvPr id="13" name="PlaceHolder 1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Verdana"/>
              </a:rPr>
              <a:t> 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4"/>
          </p:nvPr>
        </p:nvSpPr>
        <p:spPr>
          <a:xfrm>
            <a:off x="10076400" y="5731200"/>
            <a:ext cx="1786320" cy="106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7D8C63A-2493-42B4-B2B7-E626B727A742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9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9" descr=""/>
          <p:cNvPicPr/>
          <p:nvPr/>
        </p:nvPicPr>
        <p:blipFill>
          <a:blip r:embed="rId2"/>
          <a:stretch/>
        </p:blipFill>
        <p:spPr>
          <a:xfrm>
            <a:off x="10225800" y="200880"/>
            <a:ext cx="1487520" cy="10515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6" name="Прямая соединительная линия 6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17" name="Прямая соединительная линия 11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18" name="Прямая соединительная линия 8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19" name="Прямая соединительная линия 10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sp>
        <p:nvSpPr>
          <p:cNvPr id="20" name="PlaceHolder 1"/>
          <p:cNvSpPr>
            <a:spLocks noGrp="1"/>
          </p:cNvSpPr>
          <p:nvPr>
            <p:ph type="sldNum" idx="5"/>
          </p:nvPr>
        </p:nvSpPr>
        <p:spPr>
          <a:xfrm>
            <a:off x="10076400" y="5731200"/>
            <a:ext cx="1786320" cy="106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F33C3B2-2568-4C9D-B4B0-B1DEF44BE734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9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0480" cy="152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Образец заголовка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66720" y="1281240"/>
            <a:ext cx="4896360" cy="458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Образец текста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Второй уровень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Третий уровень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Четвертый уровень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Пятый уровень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0480" cy="380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Образец текста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Verdana"/>
              </a:rPr>
              <a:t> 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9" descr=""/>
          <p:cNvPicPr/>
          <p:nvPr/>
        </p:nvPicPr>
        <p:blipFill>
          <a:blip r:embed="rId2"/>
          <a:stretch/>
        </p:blipFill>
        <p:spPr>
          <a:xfrm>
            <a:off x="10225800" y="200880"/>
            <a:ext cx="1487520" cy="10515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6" name="Прямая соединительная линия 6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27" name="Прямая соединительная линия 11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28" name="Прямая соединительная линия 8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29" name="Прямая соединительная линия 10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sp>
        <p:nvSpPr>
          <p:cNvPr id="30" name="PlaceHolder 1"/>
          <p:cNvSpPr>
            <a:spLocks noGrp="1"/>
          </p:cNvSpPr>
          <p:nvPr>
            <p:ph type="sldNum" idx="7"/>
          </p:nvPr>
        </p:nvSpPr>
        <p:spPr>
          <a:xfrm>
            <a:off x="10076400" y="5731200"/>
            <a:ext cx="1786320" cy="106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9BD6C37E-A133-4BA4-ABD0-47E0F5A9DEC3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9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0480" cy="152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Образе</a:t>
            </a: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ц </a:t>
            </a: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заголо</a:t>
            </a: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вка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83280" y="1273680"/>
            <a:ext cx="5822280" cy="411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Verdana"/>
              </a:rPr>
              <a:t>Вставка рисунка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0480" cy="332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Образец текста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dt" idx="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Verdana"/>
              </a:rPr>
              <a:t> 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9" descr=""/>
          <p:cNvPicPr/>
          <p:nvPr/>
        </p:nvPicPr>
        <p:blipFill>
          <a:blip r:embed="rId2"/>
          <a:stretch/>
        </p:blipFill>
        <p:spPr>
          <a:xfrm>
            <a:off x="10225800" y="200880"/>
            <a:ext cx="1487520" cy="10515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6" name="Прямая соединительная линия 6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37" name="Прямая соединительная линия 11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38" name="Прямая соединительная линия 8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39" name="Прямая соединительная линия 10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39680" y="2001960"/>
            <a:ext cx="10085400" cy="150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Образец заголовка</a:t>
            </a:r>
            <a:endParaRPr b="0" lang="en-GB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1" name="Рисунок 3" descr=""/>
          <p:cNvPicPr/>
          <p:nvPr/>
        </p:nvPicPr>
        <p:blipFill>
          <a:blip r:embed="rId3"/>
          <a:stretch/>
        </p:blipFill>
        <p:spPr>
          <a:xfrm>
            <a:off x="847440" y="-100080"/>
            <a:ext cx="3004200" cy="2124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" name="Рисунок 6" descr=""/>
          <p:cNvPicPr/>
          <p:nvPr/>
        </p:nvPicPr>
        <p:blipFill>
          <a:blip r:embed="rId4"/>
          <a:stretch/>
        </p:blipFill>
        <p:spPr>
          <a:xfrm>
            <a:off x="9331920" y="5438160"/>
            <a:ext cx="2858400" cy="16070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43" name="Прямая соединительная линия 11"/>
          <p:cNvCxnSpPr/>
          <p:nvPr/>
        </p:nvCxnSpPr>
        <p:spPr>
          <a:xfrm>
            <a:off x="4555440" y="1224360"/>
            <a:ext cx="7741800" cy="1800"/>
          </a:xfrm>
          <a:prstGeom prst="straightConnector1">
            <a:avLst/>
          </a:prstGeom>
          <a:ln cap="rnd" w="57150">
            <a:solidFill>
              <a:srgbClr val="000000"/>
            </a:solidFill>
            <a:round/>
          </a:ln>
        </p:spPr>
      </p:cxnSp>
      <p:cxnSp>
        <p:nvCxnSpPr>
          <p:cNvPr id="44" name="Прямая соединительная линия 14"/>
          <p:cNvCxnSpPr/>
          <p:nvPr/>
        </p:nvCxnSpPr>
        <p:spPr>
          <a:xfrm>
            <a:off x="-114120" y="6237360"/>
            <a:ext cx="9721440" cy="1800"/>
          </a:xfrm>
          <a:prstGeom prst="straightConnector1">
            <a:avLst/>
          </a:prstGeom>
          <a:ln cap="rnd" w="57150">
            <a:solidFill>
              <a:srgbClr val="000000"/>
            </a:solidFill>
            <a:round/>
          </a:ln>
        </p:spPr>
      </p:cxnSp>
      <p:pic>
        <p:nvPicPr>
          <p:cNvPr id="45" name="Рисунок 7" descr=""/>
          <p:cNvPicPr/>
          <p:nvPr/>
        </p:nvPicPr>
        <p:blipFill>
          <a:blip r:embed="rId5"/>
          <a:stretch/>
        </p:blipFill>
        <p:spPr>
          <a:xfrm>
            <a:off x="847440" y="-100080"/>
            <a:ext cx="3004200" cy="21240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46" name="Прямая соединительная линия 8"/>
          <p:cNvCxnSpPr/>
          <p:nvPr/>
        </p:nvCxnSpPr>
        <p:spPr>
          <a:xfrm>
            <a:off x="4555440" y="1224360"/>
            <a:ext cx="7741800" cy="1800"/>
          </a:xfrm>
          <a:prstGeom prst="straightConnector1">
            <a:avLst/>
          </a:prstGeom>
          <a:ln cap="rnd" w="57150">
            <a:solidFill>
              <a:srgbClr val="000000"/>
            </a:solidFill>
            <a:round/>
          </a:ln>
        </p:spPr>
      </p:cxn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Click to edit the outline text format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Second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9" descr=""/>
          <p:cNvPicPr/>
          <p:nvPr/>
        </p:nvPicPr>
        <p:blipFill>
          <a:blip r:embed="rId2"/>
          <a:stretch/>
        </p:blipFill>
        <p:spPr>
          <a:xfrm>
            <a:off x="10225800" y="200880"/>
            <a:ext cx="1487520" cy="10515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49" name="Прямая соединительная линия 6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50" name="Прямая соединительная линия 11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51" name="Прямая соединительная линия 8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52" name="Прямая соединительная линия 10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838080" y="1959480"/>
            <a:ext cx="10279800" cy="364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Образец текста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Второй уровень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Третий уровень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Четвертый уровень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Пятый уровень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Verdana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10"/>
          </p:nvPr>
        </p:nvSpPr>
        <p:spPr>
          <a:xfrm>
            <a:off x="10080000" y="5698800"/>
            <a:ext cx="1786320" cy="104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2A430C4-9981-4FE9-8C47-703A8D4B0F72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&lt;number&gt;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838080" y="555120"/>
            <a:ext cx="8875440" cy="113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Образец заголовка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Рисунок 9" descr=""/>
          <p:cNvPicPr/>
          <p:nvPr/>
        </p:nvPicPr>
        <p:blipFill>
          <a:blip r:embed="rId2"/>
          <a:stretch/>
        </p:blipFill>
        <p:spPr>
          <a:xfrm>
            <a:off x="10225800" y="200880"/>
            <a:ext cx="1487520" cy="10515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8" name="Прямая соединительная линия 6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59" name="Прямая соединительная линия 11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60" name="Прямая соединительная линия 8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61" name="Прямая соединительная линия 10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58760" y="1286280"/>
            <a:ext cx="10085400" cy="21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Обр</a:t>
            </a: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азе</a:t>
            </a: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ц </a:t>
            </a: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заг</a:t>
            </a: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оло</a:t>
            </a: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вка</a:t>
            </a:r>
            <a:endParaRPr b="0" lang="en-GB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58760" y="4165920"/>
            <a:ext cx="10085400" cy="144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roy Medium"/>
              </a:rPr>
              <a:t>Образец текста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Рисунок 9" descr=""/>
          <p:cNvPicPr/>
          <p:nvPr/>
        </p:nvPicPr>
        <p:blipFill>
          <a:blip r:embed="rId2"/>
          <a:stretch/>
        </p:blipFill>
        <p:spPr>
          <a:xfrm>
            <a:off x="10225800" y="200880"/>
            <a:ext cx="1487520" cy="10515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5" name="Прямая соединительная линия 6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66" name="Прямая соединительная линия 11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67" name="Прямая соединительная линия 8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68" name="Прямая соединительная линия 10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sp>
        <p:nvSpPr>
          <p:cNvPr id="69" name="PlaceHolder 1"/>
          <p:cNvSpPr>
            <a:spLocks noGrp="1"/>
          </p:cNvSpPr>
          <p:nvPr>
            <p:ph type="sldNum" idx="11"/>
          </p:nvPr>
        </p:nvSpPr>
        <p:spPr>
          <a:xfrm>
            <a:off x="9993240" y="5389920"/>
            <a:ext cx="1827000" cy="132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0FE51560-B069-4CCC-8B35-62B21C932AF5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&lt;number&gt;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838080" y="555120"/>
            <a:ext cx="8875440" cy="113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Образец заголовка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250600" cy="410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Образец текста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Второй уровень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Третий уровень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Четвертый уровень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Пятый уровень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172200" y="1825560"/>
            <a:ext cx="3541680" cy="410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Образец текста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Второй уровень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Третий уровень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Четвертый уровень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Пятый уровень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Verdana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9" descr=""/>
          <p:cNvPicPr/>
          <p:nvPr/>
        </p:nvPicPr>
        <p:blipFill>
          <a:blip r:embed="rId2"/>
          <a:stretch/>
        </p:blipFill>
        <p:spPr>
          <a:xfrm>
            <a:off x="10225800" y="200880"/>
            <a:ext cx="1487520" cy="10515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75" name="Прямая соединительная линия 6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76" name="Прямая соединительная линия 11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77" name="Прямая соединительная линия 8"/>
          <p:cNvCxnSpPr/>
          <p:nvPr/>
        </p:nvCxnSpPr>
        <p:spPr>
          <a:xfrm>
            <a:off x="-57600" y="6286320"/>
            <a:ext cx="961344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cxnSp>
        <p:nvCxnSpPr>
          <p:cNvPr id="78" name="Прямая соединительная линия 10"/>
          <p:cNvCxnSpPr/>
          <p:nvPr/>
        </p:nvCxnSpPr>
        <p:spPr>
          <a:xfrm>
            <a:off x="10260360" y="1093680"/>
            <a:ext cx="1981800" cy="1800"/>
          </a:xfrm>
          <a:prstGeom prst="straightConnector1">
            <a:avLst/>
          </a:prstGeom>
          <a:ln cap="rnd" w="38100">
            <a:solidFill>
              <a:srgbClr val="000000"/>
            </a:solidFill>
            <a:round/>
          </a:ln>
        </p:spPr>
      </p:cxnSp>
      <p:sp>
        <p:nvSpPr>
          <p:cNvPr id="79" name="PlaceHolder 1"/>
          <p:cNvSpPr>
            <a:spLocks noGrp="1"/>
          </p:cNvSpPr>
          <p:nvPr>
            <p:ph type="sldNum" idx="13"/>
          </p:nvPr>
        </p:nvSpPr>
        <p:spPr>
          <a:xfrm>
            <a:off x="10076400" y="5731200"/>
            <a:ext cx="1786320" cy="106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8E6A4687-2EF9-4AFB-99AC-2A33BE09624E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&lt;number&gt;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9880" y="1992240"/>
            <a:ext cx="4204080" cy="51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Образец текста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39880" y="2702520"/>
            <a:ext cx="4204080" cy="321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Образец текста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Второй уровень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Третий уровень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Четвертый уровень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Пятый уровень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372280" y="1992240"/>
            <a:ext cx="4325400" cy="51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Образец текста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372280" y="2702520"/>
            <a:ext cx="4325400" cy="321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Образец текста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Второй уровень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Третий уровень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Четвертый уровень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Пятый уровень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dt" idx="1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Verdana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title"/>
          </p:nvPr>
        </p:nvSpPr>
        <p:spPr>
          <a:xfrm>
            <a:off x="839880" y="365040"/>
            <a:ext cx="885744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Образец заголовка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Прямая соединительная линия 3"/>
          <p:cNvCxnSpPr/>
          <p:nvPr/>
        </p:nvCxnSpPr>
        <p:spPr>
          <a:xfrm>
            <a:off x="0" y="0"/>
            <a:ext cx="916200" cy="1800"/>
          </a:xfrm>
          <a:prstGeom prst="straightConnector1">
            <a:avLst/>
          </a:prstGeom>
          <a:ln w="0">
            <a:solidFill>
              <a:srgbClr val="fbffff"/>
            </a:solidFill>
          </a:ln>
        </p:spPr>
      </p:cxn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39680" y="2001960"/>
            <a:ext cx="10085400" cy="150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Группа проектов игровой индустрии: «Synthadry»</a:t>
            </a:r>
            <a:endParaRPr b="0" lang="en-GB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1039680" y="4129200"/>
            <a:ext cx="10085400" cy="112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Преподаватель: Соболь Т.С.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Участники: Грачев М.Ю., Ахмадеев А.Д., Бакашвили Н.Б., Ермачкова А.Д., Лещинский Р.А., Науменко Н.А., Скворцов М.Е., Банников Г.К., Гусев И.В., Довгалева Е.В., Кудряшов Н.И., Романова А.Н., Саввин В.А., Скальский А.В.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Прямая соединительная линия 8"/>
          <p:cNvCxnSpPr/>
          <p:nvPr/>
        </p:nvCxnSpPr>
        <p:spPr>
          <a:xfrm>
            <a:off x="0" y="0"/>
            <a:ext cx="916200" cy="1800"/>
          </a:xfrm>
          <a:prstGeom prst="straightConnector1">
            <a:avLst/>
          </a:prstGeom>
          <a:ln w="0">
            <a:solidFill>
              <a:srgbClr val="fbffff"/>
            </a:solidFill>
          </a:ln>
        </p:spPr>
      </p:cxnSp>
      <p:sp>
        <p:nvSpPr>
          <p:cNvPr id="138" name="PlaceHolder 1"/>
          <p:cNvSpPr>
            <a:spLocks noGrp="1"/>
          </p:cNvSpPr>
          <p:nvPr>
            <p:ph/>
          </p:nvPr>
        </p:nvSpPr>
        <p:spPr>
          <a:xfrm>
            <a:off x="838080" y="1959480"/>
            <a:ext cx="1027980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Весенний семестр 2025, первая половина: формирование слаженного арт-стиля (концепт-арт, наладка пайплайна), техническая реализация основных механик (движение, стрельба, ИИ монстров, интерфейс), дизайн и прототипирование первого/демо уровня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Вторая половина: интеграция и тонкая настройка геймплейных систем (баланс и т.п.), финализация и включение контента, игровое тестирование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Осенний семестр 2025: внесение изменений на основе тестирования; дизайн, прототипирование, и реализация следующих уровней, игровых механик, экипировки и т.п.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26"/>
          </p:nvPr>
        </p:nvSpPr>
        <p:spPr>
          <a:xfrm>
            <a:off x="10129320" y="5440320"/>
            <a:ext cx="1786320" cy="12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465CC82-9E42-4981-B5A6-9F2B3A0DFDD7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1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title"/>
          </p:nvPr>
        </p:nvSpPr>
        <p:spPr>
          <a:xfrm>
            <a:off x="838080" y="555120"/>
            <a:ext cx="8875440" cy="113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Дорожная карта проекта на 2 семестра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Прямая соединительная линия 9"/>
          <p:cNvCxnSpPr/>
          <p:nvPr/>
        </p:nvCxnSpPr>
        <p:spPr>
          <a:xfrm>
            <a:off x="0" y="0"/>
            <a:ext cx="916200" cy="1800"/>
          </a:xfrm>
          <a:prstGeom prst="straightConnector1">
            <a:avLst/>
          </a:prstGeom>
          <a:ln w="0">
            <a:solidFill>
              <a:srgbClr val="fbffff"/>
            </a:solidFill>
          </a:ln>
        </p:spPr>
      </p:cxnSp>
      <p:sp>
        <p:nvSpPr>
          <p:cNvPr id="142" name="PlaceHolder 1"/>
          <p:cNvSpPr>
            <a:spLocks noGrp="1"/>
          </p:cNvSpPr>
          <p:nvPr>
            <p:ph type="sldNum" idx="27"/>
          </p:nvPr>
        </p:nvSpPr>
        <p:spPr>
          <a:xfrm>
            <a:off x="10129320" y="5440320"/>
            <a:ext cx="1786320" cy="12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F50CFDA8-A346-4140-AE5D-96D2CCE1506A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1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title"/>
          </p:nvPr>
        </p:nvSpPr>
        <p:spPr>
          <a:xfrm>
            <a:off x="838080" y="555120"/>
            <a:ext cx="8875440" cy="113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Диаграмма Гантта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60160" y="1440000"/>
            <a:ext cx="10599120" cy="4061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Прямая соединительная линия 3"/>
          <p:cNvCxnSpPr/>
          <p:nvPr/>
        </p:nvCxnSpPr>
        <p:spPr>
          <a:xfrm>
            <a:off x="0" y="0"/>
            <a:ext cx="916200" cy="1800"/>
          </a:xfrm>
          <a:prstGeom prst="straightConnector1">
            <a:avLst/>
          </a:prstGeom>
          <a:ln w="0">
            <a:solidFill>
              <a:srgbClr val="fbffff"/>
            </a:solidFill>
          </a:ln>
        </p:spPr>
      </p:cxn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39680" y="2001960"/>
            <a:ext cx="10085400" cy="150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Спасибо за внимание </a:t>
            </a:r>
            <a:endParaRPr b="0" lang="en-GB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1039680" y="4129200"/>
            <a:ext cx="10085400" cy="112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Прямая соединительная линия 5"/>
          <p:cNvCxnSpPr/>
          <p:nvPr/>
        </p:nvCxnSpPr>
        <p:spPr>
          <a:xfrm>
            <a:off x="0" y="0"/>
            <a:ext cx="916200" cy="1800"/>
          </a:xfrm>
          <a:prstGeom prst="straightConnector1">
            <a:avLst/>
          </a:prstGeom>
          <a:ln w="0">
            <a:solidFill>
              <a:srgbClr val="fbffff"/>
            </a:solidFill>
          </a:ln>
        </p:spPr>
      </p:cxnSp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838080" y="1959480"/>
            <a:ext cx="1027980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Растущая популярность небольших и недорогих однопользовательских инди-игр на фоне роста цен на высокобюджетные игры от крупных издателей и фокусировки ААА-сегмента на однообразных сессионных многопользовательских играх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71616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Общая популярность игр в жанре хоррор и с хоррор-элементами, а также ретро-шутеров в целом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18"/>
          </p:nvPr>
        </p:nvSpPr>
        <p:spPr>
          <a:xfrm>
            <a:off x="10129320" y="5440320"/>
            <a:ext cx="1786320" cy="12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F2044EEB-002B-454B-B88E-D160A283DDB1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1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title"/>
          </p:nvPr>
        </p:nvSpPr>
        <p:spPr>
          <a:xfrm>
            <a:off x="838080" y="555120"/>
            <a:ext cx="8875440" cy="113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Актуальность проекта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Прямая соединительная линия 1"/>
          <p:cNvCxnSpPr/>
          <p:nvPr/>
        </p:nvCxnSpPr>
        <p:spPr>
          <a:xfrm>
            <a:off x="0" y="0"/>
            <a:ext cx="916200" cy="1800"/>
          </a:xfrm>
          <a:prstGeom prst="straightConnector1">
            <a:avLst/>
          </a:prstGeom>
          <a:ln w="0">
            <a:solidFill>
              <a:srgbClr val="fbffff"/>
            </a:solidFill>
          </a:ln>
        </p:spPr>
      </p:cxnSp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838080" y="1959480"/>
            <a:ext cx="1027980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Недостаток на рынке игр отечественного производства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Необходимость роста и развития российской игровой индустрии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Сложность приобретения будущими разработчиками игр опыта более продолжительной работы в более крупной команде относительно краткосрочных геймджемов для небольших команд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19"/>
          </p:nvPr>
        </p:nvSpPr>
        <p:spPr>
          <a:xfrm>
            <a:off x="10129320" y="5440320"/>
            <a:ext cx="1786320" cy="12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80770B6-F3F4-4721-8B78-A946D5AEF00E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1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title"/>
          </p:nvPr>
        </p:nvSpPr>
        <p:spPr>
          <a:xfrm>
            <a:off x="838080" y="555120"/>
            <a:ext cx="8875440" cy="113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Проблематика проекта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Прямая соединительная линия 2"/>
          <p:cNvCxnSpPr/>
          <p:nvPr/>
        </p:nvCxnSpPr>
        <p:spPr>
          <a:xfrm>
            <a:off x="0" y="0"/>
            <a:ext cx="916200" cy="1800"/>
          </a:xfrm>
          <a:prstGeom prst="straightConnector1">
            <a:avLst/>
          </a:prstGeom>
          <a:ln w="0">
            <a:solidFill>
              <a:srgbClr val="fbffff"/>
            </a:solidFill>
          </a:ln>
        </p:spPr>
      </p:cxnSp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838080" y="1959480"/>
            <a:ext cx="1027980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В течение весеннего семестра 2025 выполнить «vertical slice» игры: реализовать все планируемые игровые механики в пределах одного демо-уровня, наполнить его контентом на уровне финального продукта, сформировать в нем игровой опыт, который послужит сокращенным примером финального продукта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В дальнейшем и до окончания проекта доработать проект до полноценной игры, готовой к выпуску на таких платформах, как Steam, itch.io, VK Play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20"/>
          </p:nvPr>
        </p:nvSpPr>
        <p:spPr>
          <a:xfrm>
            <a:off x="10129320" y="5440320"/>
            <a:ext cx="1786320" cy="12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7A785E8-B645-48A5-B1D8-98661D1A5B0A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1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838080" y="555120"/>
            <a:ext cx="8875440" cy="113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Цели и задачи проекта</a:t>
            </a: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	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Прямая соединительная линия 11"/>
          <p:cNvCxnSpPr/>
          <p:nvPr/>
        </p:nvCxnSpPr>
        <p:spPr>
          <a:xfrm>
            <a:off x="0" y="0"/>
            <a:ext cx="916200" cy="1800"/>
          </a:xfrm>
          <a:prstGeom prst="straightConnector1">
            <a:avLst/>
          </a:prstGeom>
          <a:ln w="0">
            <a:solidFill>
              <a:srgbClr val="fbffff"/>
            </a:solidFill>
          </a:ln>
        </p:spPr>
      </p:cxnSp>
      <p:sp>
        <p:nvSpPr>
          <p:cNvPr id="108" name="PlaceHolder 1"/>
          <p:cNvSpPr>
            <a:spLocks noGrp="1"/>
          </p:cNvSpPr>
          <p:nvPr>
            <p:ph type="sldNum" idx="21"/>
          </p:nvPr>
        </p:nvSpPr>
        <p:spPr>
          <a:xfrm>
            <a:off x="10129320" y="5440320"/>
            <a:ext cx="1786320" cy="12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293F92B-B8BC-4D45-8F30-E52C2BD2CC07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1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838080" y="555120"/>
            <a:ext cx="8875440" cy="113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Концепт-арт</a:t>
            </a:r>
            <a:br>
              <a:rPr sz="3200"/>
            </a:b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4162320" cy="234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360000" y="4687200"/>
            <a:ext cx="4140000" cy="1462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4500000" y="1440000"/>
            <a:ext cx="6781680" cy="4709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4"/>
          <a:stretch/>
        </p:blipFill>
        <p:spPr>
          <a:xfrm>
            <a:off x="8014680" y="1440000"/>
            <a:ext cx="3865320" cy="288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5"/>
          <a:stretch/>
        </p:blipFill>
        <p:spPr>
          <a:xfrm>
            <a:off x="8114040" y="4032720"/>
            <a:ext cx="3765960" cy="2117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6"/>
          <a:stretch/>
        </p:blipFill>
        <p:spPr>
          <a:xfrm>
            <a:off x="900000" y="3600000"/>
            <a:ext cx="3060000" cy="1377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Прямая соединительная линия 10"/>
          <p:cNvCxnSpPr/>
          <p:nvPr/>
        </p:nvCxnSpPr>
        <p:spPr>
          <a:xfrm>
            <a:off x="0" y="0"/>
            <a:ext cx="916200" cy="1800"/>
          </a:xfrm>
          <a:prstGeom prst="straightConnector1">
            <a:avLst/>
          </a:prstGeom>
          <a:ln w="0">
            <a:solidFill>
              <a:srgbClr val="fbffff"/>
            </a:solidFill>
          </a:ln>
        </p:spPr>
      </p:cxnSp>
      <p:sp>
        <p:nvSpPr>
          <p:cNvPr id="117" name="PlaceHolder 1"/>
          <p:cNvSpPr>
            <a:spLocks noGrp="1"/>
          </p:cNvSpPr>
          <p:nvPr>
            <p:ph type="sldNum" idx="22"/>
          </p:nvPr>
        </p:nvSpPr>
        <p:spPr>
          <a:xfrm>
            <a:off x="10129320" y="5440320"/>
            <a:ext cx="1786320" cy="12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9CBC9A2-90AF-438C-915B-1E84D54799BF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1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838080" y="555120"/>
            <a:ext cx="8875440" cy="113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Примеры ассетов</a:t>
            </a:r>
            <a:br>
              <a:rPr sz="3200"/>
            </a:b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4680000" cy="3174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360000" y="4500000"/>
            <a:ext cx="4500000" cy="1649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4863240" y="1440000"/>
            <a:ext cx="1796760" cy="4709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4"/>
          <a:stretch/>
        </p:blipFill>
        <p:spPr>
          <a:xfrm>
            <a:off x="6660000" y="1440000"/>
            <a:ext cx="5220000" cy="367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5"/>
          <a:stretch/>
        </p:blipFill>
        <p:spPr>
          <a:xfrm>
            <a:off x="6660000" y="4916160"/>
            <a:ext cx="1260000" cy="1233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6"/>
          <a:stretch/>
        </p:blipFill>
        <p:spPr>
          <a:xfrm>
            <a:off x="7857720" y="4916160"/>
            <a:ext cx="4022280" cy="1233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Прямая соединительная линия 4"/>
          <p:cNvCxnSpPr/>
          <p:nvPr/>
        </p:nvCxnSpPr>
        <p:spPr>
          <a:xfrm>
            <a:off x="0" y="0"/>
            <a:ext cx="916200" cy="1800"/>
          </a:xfrm>
          <a:prstGeom prst="straightConnector1">
            <a:avLst/>
          </a:prstGeom>
          <a:ln w="0">
            <a:solidFill>
              <a:srgbClr val="fbffff"/>
            </a:solidFill>
          </a:ln>
        </p:spPr>
      </p:cxnSp>
      <p:sp>
        <p:nvSpPr>
          <p:cNvPr id="126" name="PlaceHolder 1"/>
          <p:cNvSpPr>
            <a:spLocks noGrp="1"/>
          </p:cNvSpPr>
          <p:nvPr>
            <p:ph/>
          </p:nvPr>
        </p:nvSpPr>
        <p:spPr>
          <a:xfrm>
            <a:off x="838080" y="1959480"/>
            <a:ext cx="1027980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«Плоская» структура команды, т. к. многие участники имеют пересекающиеся навыки (например: анимация и скульптурирование, текстурирование/материалы и концепт-арт и т. п.), каждый участник выбирает задачи, подходящие под набор навыков и области интереса</a:t>
            </a:r>
            <a:endParaRPr b="0" lang="en-GB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Руководство и дизайн: Грачев М.Ю., Скворцов М.Е.</a:t>
            </a:r>
            <a:endParaRPr b="0" lang="en-GB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Программирование: Лещинский Р.А. (интерфейс и менеджеры сцен), Гусев И.В. (геймплей), Саввин В.А. (ИИ), Банников Г.К. (графика)</a:t>
            </a:r>
            <a:endParaRPr b="0" lang="en-GB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Художники: Ахмадеев А.Д., Бакашвили Н.Б., Ермачкова А.Д., Науменко Н.А., Довгалева Е.В., Романова А.Н.</a:t>
            </a:r>
            <a:endParaRPr b="0" lang="en-GB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Сценарий — Кудряшов Н.И., Звуковое сопровождение — Скальский А.В.</a:t>
            </a:r>
            <a:endParaRPr b="0" lang="en-GB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ldNum" idx="23"/>
          </p:nvPr>
        </p:nvSpPr>
        <p:spPr>
          <a:xfrm>
            <a:off x="10129320" y="5440320"/>
            <a:ext cx="1786320" cy="12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916A4694-401E-4847-986F-A4216A122CD3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1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838080" y="555120"/>
            <a:ext cx="8875440" cy="113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Структура работы в проекте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Прямая соединительная линия 6"/>
          <p:cNvCxnSpPr/>
          <p:nvPr/>
        </p:nvCxnSpPr>
        <p:spPr>
          <a:xfrm>
            <a:off x="0" y="0"/>
            <a:ext cx="916200" cy="1800"/>
          </a:xfrm>
          <a:prstGeom prst="straightConnector1">
            <a:avLst/>
          </a:prstGeom>
          <a:ln w="0">
            <a:solidFill>
              <a:srgbClr val="fbffff"/>
            </a:solidFill>
          </a:ln>
        </p:spPr>
      </p:cxnSp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838080" y="1959480"/>
            <a:ext cx="1027980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Партнером в случае приема заявки на продление проекта выступит </a:t>
            </a: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кафедра ИИиТ факультета ФИТ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Участие в мероприятиях (апробации, выставках и т. п.) планируется в </a:t>
            </a: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будущем, но не проводилось в этом семестре по причине сжатых сроков </a:t>
            </a: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между введением требования на партнерство проекта и второй </a:t>
            </a: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аттестацией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24"/>
          </p:nvPr>
        </p:nvSpPr>
        <p:spPr>
          <a:xfrm>
            <a:off x="10129320" y="5440320"/>
            <a:ext cx="1786320" cy="12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7203D4F-1A82-4F33-B58A-51F441797976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1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title"/>
          </p:nvPr>
        </p:nvSpPr>
        <p:spPr>
          <a:xfrm>
            <a:off x="838080" y="555120"/>
            <a:ext cx="8875440" cy="113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Взаимодействие с партнером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Прямая соединительная линия 7"/>
          <p:cNvCxnSpPr/>
          <p:nvPr/>
        </p:nvCxnSpPr>
        <p:spPr>
          <a:xfrm>
            <a:off x="0" y="0"/>
            <a:ext cx="916200" cy="1800"/>
          </a:xfrm>
          <a:prstGeom prst="straightConnector1">
            <a:avLst/>
          </a:prstGeom>
          <a:ln w="0">
            <a:solidFill>
              <a:srgbClr val="fbffff"/>
            </a:solidFill>
          </a:ln>
        </p:spPr>
      </p:cxnSp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838080" y="1959480"/>
            <a:ext cx="1027980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Игра в жанре FPS, ориентированная на выпуск на ПК, на платформах Steam, itch.io, VK Play, и/или других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Однопользовательский сюжетный режим расчетной длительностью около 3-5 часов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Тактический геймплей на основе разнообразного арсенала, подходящего под разные ситуации, сформированные разновидностями монстров, особенностями уровней / «арен» и боссов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chemeClr val="dk2"/>
                </a:solidFill>
                <a:effectLst/>
                <a:uFillTx/>
                <a:latin typeface="Gilroy Medium"/>
              </a:rPr>
              <a:t>Набирающий в последнее время популярность ретро арт-стиль также обеспечивает невысокие системные требования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Num" idx="25"/>
          </p:nvPr>
        </p:nvSpPr>
        <p:spPr>
          <a:xfrm>
            <a:off x="10129320" y="5440320"/>
            <a:ext cx="1786320" cy="127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AEB1636-640E-4848-A9AD-0327BB99D3E6}" type="slidenum">
              <a:rPr b="0" lang="ru-RU" sz="9600" strike="noStrike" u="none">
                <a:solidFill>
                  <a:schemeClr val="lt2">
                    <a:lumMod val="90000"/>
                  </a:schemeClr>
                </a:solidFill>
                <a:effectLst/>
                <a:uFillTx/>
                <a:latin typeface="Gilroy Medium"/>
              </a:rPr>
              <a:t>1</a:t>
            </a:fld>
            <a:endParaRPr b="0" lang="en-GB" sz="9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title"/>
          </p:nvPr>
        </p:nvSpPr>
        <p:spPr>
          <a:xfrm>
            <a:off x="838080" y="555120"/>
            <a:ext cx="8875440" cy="113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roy Bold"/>
              </a:rPr>
              <a:t>Планируемый продуктовый результат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2">
  <a:themeElements>
    <a:clrScheme name="Московский Политех">
      <a:dk1>
        <a:srgbClr val="000000"/>
      </a:dk1>
      <a:lt1>
        <a:srgbClr val="ffffff"/>
      </a:lt1>
      <a:dk2>
        <a:srgbClr val="171616"/>
      </a:dk2>
      <a:lt2>
        <a:srgbClr val="e7e6e6"/>
      </a:lt2>
      <a:accent1>
        <a:srgbClr val="e61e46"/>
      </a:accent1>
      <a:accent2>
        <a:srgbClr val="1e3e8d"/>
      </a:accent2>
      <a:accent3>
        <a:srgbClr val="a5a5a5"/>
      </a:accent3>
      <a:accent4>
        <a:srgbClr val="60dcca"/>
      </a:accent4>
      <a:accent5>
        <a:srgbClr val="3478bc"/>
      </a:accent5>
      <a:accent6>
        <a:srgbClr val="e94572"/>
      </a:accent6>
      <a:hlink>
        <a:srgbClr val="3478bc"/>
      </a:hlink>
      <a:folHlink>
        <a:srgbClr val="e94572"/>
      </a:folHlink>
    </a:clrScheme>
    <a:fontScheme name="Другая 2">
      <a:majorFont>
        <a:latin typeface="Verdana " pitchFamily="0" charset="1"/>
        <a:ea typeface=""/>
        <a:cs typeface=""/>
      </a:majorFont>
      <a:minorFont>
        <a:latin typeface="Verdan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LibreOffice/25.2.2.2$Windows_X86_64 LibreOffice_project/7370d4be9e3cf6031a51beef54ff3bda878e3fac</Application>
  <AppVersion>15.0000</AppVersion>
  <Words>7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2025-03-16T12:27:34Z</dcterms:created>
  <dc:creator/>
  <dc:description/>
  <dc:language>en-GB</dc:language>
  <cp:lastModifiedBy/>
  <dcterms:modified xsi:type="dcterms:W3CDTF">2025-05-11T12:20:58Z</dcterms:modified>
  <cp:revision>14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3</vt:i4>
  </property>
</Properties>
</file>