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bold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ytimes.com/2017/08/24/opinion/sunday/networking-connections-business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fe4b12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Facilitator</a:t>
            </a:r>
            <a:r>
              <a:rPr lang="en"/>
              <a:t>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may be perceived as institutional agents (</a:t>
            </a:r>
            <a:r>
              <a:rPr lang="en"/>
              <a:t>individuals</a:t>
            </a:r>
            <a:r>
              <a:rPr lang="en"/>
              <a:t> who have status, authority, and access to resources within institutions, i.e. teachers, counselors, etc.) by first-generation college students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52" name="Google Shape;52;gd6fe4b1247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fe4b124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Facilitator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Activity to conduct: have attendees find one person on LinkedIn to schedule a meeting with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d6fe4b1247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c84882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9c84882b8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c84882b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9c84882b8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9c84882b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Conduct more research on the person. (Don’t waste their time!)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LinkedIn profile/posts, Personal Website, Twitter, recent blog posts/writings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Their position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Create a list of questions to ask.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 questions you ask will be unique to who you’re going to chat with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Why x company, education, skills you needed to get that role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books do you recommend?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If I’m interested in this position/company, who could you connect me to talk with next?	</a:t>
            </a:r>
            <a:endParaRPr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Questions not to ask:</a:t>
            </a:r>
            <a:endParaRPr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do you do in your position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9c84882b8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c84882b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9c84882b8_3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c84882b8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d9c84882b8_3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c84882b8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Facilitator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 interesting follow-up NYT article to read after going through this workshop relating to how you can be more effective when attempting to network: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https://www.nytimes.com/2017/08/24/opinion/sunday/networking-connections-business.html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d9c84882b8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6fe4b124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Decided to meet with you, how do you prepare for the meeting?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do you prepare for the meeting?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Conduct more research on the person. (Don’t waste their time!)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LinkedIn profile/posts, Personal Website, Twitter, recent blog posts/writings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Their position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a list of questions to ask.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 questions you ask will be unique to who you’re going to chat with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Why x company, education, skills you needed to get that role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books do you recommend?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If I’m interested in this position/company, who could you connect me to talk with next?	</a:t>
            </a:r>
            <a:endParaRPr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Questions not to ask:</a:t>
            </a:r>
            <a:endParaRPr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do you do in your position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Always have an ask at the end.</a:t>
            </a:r>
            <a:endParaRPr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Can you connect me with someone I can talk to?</a:t>
            </a:r>
            <a:endParaRPr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Books you can recommend to me?</a:t>
            </a:r>
            <a:endParaRPr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Don’t let it be a one-time thing.</a:t>
            </a:r>
            <a:endParaRPr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Build up trust, continue checking back with them</a:t>
            </a:r>
            <a:endParaRPr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Building social capital</a:t>
            </a:r>
            <a:endParaRPr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 1-time, 30 minute meeting won’t do it</a:t>
            </a:r>
            <a:endParaRPr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It is a two-way street</a:t>
            </a:r>
            <a:endParaRPr>
              <a:solidFill>
                <a:schemeClr val="dk1"/>
              </a:solidFill>
            </a:endParaRPr>
          </a:p>
          <a:p>
            <a:pPr indent="-29845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Conduct research on what a student can offer</a:t>
            </a:r>
            <a:endParaRPr>
              <a:solidFill>
                <a:schemeClr val="dk1"/>
              </a:solidFill>
            </a:endParaRPr>
          </a:p>
          <a:p>
            <a:pPr indent="-29845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“Thank you for your time; is there anything I can do for you?”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do you do during the meeting?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do you do after the meeting?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Immediate send a thank you to them - summarize what you heard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Stay in touch (3-month intervals - that depends on the situation)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Put it on your calendar to reach out to them every 3 months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Doesn’t need to be an official video call; can just drop an email, connect it back to your last conversation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of good resources people can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we will deliver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“modules” - slide deck + information/instructions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This Wednesday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Hand-off close-out documentation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 up a meeting with the WINFO/IUGA officers to let them know about these resources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create links with organizations/clubs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steps: established meetings with these organizations to let them know about this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This Thursday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out a meeting invite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@Lynzley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Redoing the landing page </a:t>
            </a:r>
            <a:r>
              <a:rPr lang="en"/>
              <a:t>structure</a:t>
            </a:r>
            <a:r>
              <a:rPr lang="en"/>
              <a:t> (you should work with Jove on this)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Landing/ workshops/about page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in the PowerPoints to the webpage</a:t>
            </a:r>
            <a:endParaRPr/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PowerPoint is not set in stone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@Locksley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Synthesize</a:t>
            </a:r>
            <a:r>
              <a:rPr lang="en"/>
              <a:t> all of the information above and add it to the networking slide deck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@Jove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Hard-review of the content - is it understandable?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Research for really good articles to read before/after the workshop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Increased focus for first-gen college students - how can we bring this focus back?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Might need to be something done with the facilitators -&gt; figure out how to make this clear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Being inclusive of first-generation students is our intent -&gt; make a focused effort of this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@Rawuda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Hard-review of the content - is it understandable?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Testing with the user - can they understand this from an outside perspective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Add on to the documentation -&gt; facilitator notes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Increased focus for first-gen college students - how can we bring this focus back?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T</a:t>
            </a:r>
            <a:r>
              <a:rPr b="1" lang="en"/>
              <a:t>his Friday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Webpage - make the landing page a webpage :)</a:t>
            </a:r>
            <a:endParaRPr b="1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 not have to look exactly like the template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of the modules can be on their own page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Imbedded Slide Deck???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an easy way to download the deck for officers to edit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About the project page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Include a link to the “documentation” from here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should send them an email at the end of the quarter to let them know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Product Demo + Presentation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Poster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Our actual deadline is May 27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Extra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Documentation of how to use the modules + next steps people can take to contribute future workshops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Audience -&gt; facilitator/individual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a first-gen college student use GitHub/GitHub </a:t>
            </a:r>
            <a:r>
              <a:rPr lang="en"/>
              <a:t>pages</a:t>
            </a:r>
            <a:r>
              <a:rPr lang="en"/>
              <a:t>?</a:t>
            </a:r>
            <a:endParaRPr/>
          </a:p>
        </p:txBody>
      </p:sp>
      <p:sp>
        <p:nvSpPr>
          <p:cNvPr id="217" name="Google Shape;217;gd6fe4b1247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6fe4b12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d6fe4b124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fe4b12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6fe4b1247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fe4b12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d6fe4b1247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6fe4b124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d6fe4b1247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fe4b124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d6fe4b1247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fe4b124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d6fe4b1247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fe4b12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6fe4b1247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fe4b124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6fe4b1247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275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7604" y="243534"/>
            <a:ext cx="8688900" cy="46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991440" y="993363"/>
            <a:ext cx="7161075" cy="3127147"/>
            <a:chOff x="0" y="-85725"/>
            <a:chExt cx="19096200" cy="8339059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0" y="1687884"/>
              <a:ext cx="19096200" cy="47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499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600">
                  <a:solidFill>
                    <a:srgbClr val="89B29C"/>
                  </a:solidFill>
                  <a:latin typeface="Roboto"/>
                  <a:ea typeface="Roboto"/>
                  <a:cs typeface="Roboto"/>
                  <a:sym typeface="Roboto"/>
                </a:rPr>
                <a:t>NETWORKING ON LINKEDIN</a:t>
              </a:r>
              <a:endParaRPr b="1" sz="700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0" y="6236571"/>
              <a:ext cx="19096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100" u="none" cap="none" strike="noStrike">
                  <a:solidFill>
                    <a:srgbClr val="555555"/>
                  </a:solidFill>
                  <a:latin typeface="Roboto"/>
                  <a:ea typeface="Roboto"/>
                  <a:cs typeface="Roboto"/>
                  <a:sym typeface="Roboto"/>
                </a:rPr>
                <a:t>[DATE OF WORKSHOP]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0" y="-85725"/>
              <a:ext cx="19096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3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500" u="none" cap="none" strike="noStrike">
                  <a:solidFill>
                    <a:srgbClr val="555555"/>
                  </a:solidFill>
                  <a:latin typeface="Roboto"/>
                  <a:ea typeface="Roboto"/>
                  <a:cs typeface="Roboto"/>
                  <a:sym typeface="Roboto"/>
                </a:rPr>
                <a:t>PROJECT UPSKILL PRESENTS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0" y="7719634"/>
              <a:ext cx="19096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555555"/>
                  </a:solidFill>
                  <a:latin typeface="Roboto"/>
                  <a:ea typeface="Roboto"/>
                  <a:cs typeface="Roboto"/>
                  <a:sym typeface="Roboto"/>
                </a:rPr>
                <a:t>Presented by: [Insert name]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2"/>
          <p:cNvSpPr txBox="1"/>
          <p:nvPr/>
        </p:nvSpPr>
        <p:spPr>
          <a:xfrm>
            <a:off x="119002" y="1129492"/>
            <a:ext cx="52086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683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i="0" lang="en" sz="17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Find something in their profile you want to learn about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 A potential subject/role you find interesting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A project you admire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184150" lvl="1" marL="3683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i="0" lang="en" sz="17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Have a specific ask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"Is there a time you're free for a 30 minute, virtual coffee chat?"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Make it about them and their experiences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No asking for referrals yet!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184150" lvl="1" marL="3683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i="0" lang="en" sz="17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An exit clause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Make it low pressure to accept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589" y="675085"/>
            <a:ext cx="3453289" cy="340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125089" y="514350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SCHEDULING A "COFFEE CHAT"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757664" y="4595813"/>
            <a:ext cx="215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Credit: Austin Henline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220040" y="243534"/>
            <a:ext cx="8688900" cy="4656600"/>
          </a:xfrm>
          <a:prstGeom prst="rect">
            <a:avLst/>
          </a:pr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1022847" y="2270824"/>
            <a:ext cx="7090088" cy="622430"/>
            <a:chOff x="0" y="-9525"/>
            <a:chExt cx="18906900" cy="1659813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0" y="-9525"/>
              <a:ext cx="1890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DO I </a:t>
              </a:r>
              <a:r>
                <a:rPr b="1" lang="e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PREPARE FOR A COFFEE CHAT</a:t>
              </a:r>
              <a:r>
                <a:rPr b="1" i="0" lang="en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3"/>
            <p:cNvSpPr txBox="1"/>
            <p:nvPr/>
          </p:nvSpPr>
          <p:spPr>
            <a:xfrm>
              <a:off x="0" y="1280988"/>
              <a:ext cx="1890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5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3"/>
          <p:cNvSpPr/>
          <p:nvPr/>
        </p:nvSpPr>
        <p:spPr>
          <a:xfrm>
            <a:off x="4110498" y="2089547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3"/>
          <p:cNvSpPr txBox="1"/>
          <p:nvPr/>
        </p:nvSpPr>
        <p:spPr>
          <a:xfrm>
            <a:off x="1605112" y="1808750"/>
            <a:ext cx="593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4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THE VIDEO PLATFORM/LOCATION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01009" y="1327599"/>
            <a:ext cx="40413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•"/>
            </a:pPr>
            <a:r>
              <a:rPr b="1" lang="en" sz="16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Will this be a video chat?</a:t>
            </a:r>
            <a:endParaRPr b="1" sz="16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⚬"/>
            </a:pPr>
            <a:r>
              <a:rPr lang="en" sz="16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If you can, use the video platform they use for work</a:t>
            </a:r>
            <a:endParaRPr sz="16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⚬"/>
            </a:pPr>
            <a:r>
              <a:rPr lang="en" sz="16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Prepare using this video platform before you meet with them</a:t>
            </a:r>
            <a:endParaRPr sz="16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•"/>
            </a:pPr>
            <a:r>
              <a:rPr b="1" lang="en" sz="16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Will this be in person?</a:t>
            </a:r>
            <a:endParaRPr b="1" sz="16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⚬"/>
            </a:pPr>
            <a:r>
              <a:rPr lang="en" sz="16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Choose a location that is nearby to their office</a:t>
            </a:r>
            <a:endParaRPr sz="16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•"/>
            </a:pPr>
            <a:r>
              <a:rPr b="1" lang="en" sz="16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In both circumstances, avoid any distractions like your phone!</a:t>
            </a:r>
            <a:endParaRPr b="1" sz="16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175" y="405450"/>
            <a:ext cx="2316701" cy="15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876" y="2188525"/>
            <a:ext cx="2590025" cy="14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9125" y="3722125"/>
            <a:ext cx="2495750" cy="1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5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CONDUCT RESEARCH!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10999" y="1507375"/>
            <a:ext cx="4453500" cy="2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225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lang="en" sz="1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This will vary by person, position, company, and background</a:t>
            </a:r>
            <a:endParaRPr b="1" sz="17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225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lang="en" sz="1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A couple places you should search are</a:t>
            </a:r>
            <a:endParaRPr b="1" sz="17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22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lang="en" sz="1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LinkedIn profile/posts</a:t>
            </a:r>
            <a:endParaRPr sz="17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22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lang="en" sz="1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Personal website</a:t>
            </a:r>
            <a:endParaRPr sz="17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22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lang="en" sz="1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Twitter</a:t>
            </a:r>
            <a:endParaRPr sz="17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22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lang="en" sz="1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Recent blog posts</a:t>
            </a:r>
            <a:endParaRPr sz="17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22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lang="en" sz="1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Publications</a:t>
            </a:r>
            <a:endParaRPr sz="17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825" y="263489"/>
            <a:ext cx="3758049" cy="188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474" y="2302749"/>
            <a:ext cx="2759976" cy="14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850" y="3364838"/>
            <a:ext cx="1632750" cy="16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PREPARE A LIST OF QUESTIONS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201009" y="1327599"/>
            <a:ext cx="40413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685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"/>
              <a:buChar char="•"/>
            </a:pPr>
            <a:r>
              <a:rPr b="1" lang="en" sz="13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The questions you ask will be unique to who you’re going to chat with</a:t>
            </a:r>
            <a:endParaRPr b="1" sz="13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"/>
              <a:buChar char="⚬"/>
            </a:pPr>
            <a:r>
              <a:rPr lang="en" sz="13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How did that experience prepare you for your current role?</a:t>
            </a:r>
            <a:endParaRPr sz="13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"/>
              <a:buChar char="⚬"/>
            </a:pPr>
            <a:r>
              <a:rPr lang="en" sz="13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What books do you recommend?</a:t>
            </a:r>
            <a:endParaRPr sz="13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"/>
              <a:buChar char="•"/>
            </a:pPr>
            <a:r>
              <a:rPr b="1" lang="en" sz="13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Always end the conversation with an ask</a:t>
            </a:r>
            <a:endParaRPr b="1" sz="13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"/>
              <a:buChar char="⚬"/>
            </a:pPr>
            <a:r>
              <a:rPr lang="en" sz="13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“If I am interested in this role, who would you recommend I speak to next? Could you introduce me?”</a:t>
            </a:r>
            <a:endParaRPr sz="13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"/>
              <a:buChar char="•"/>
            </a:pPr>
            <a:r>
              <a:rPr b="1" lang="en" sz="13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Coffee chats should be a two-way street</a:t>
            </a:r>
            <a:endParaRPr sz="13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"/>
              <a:buChar char="⚬"/>
            </a:pPr>
            <a:r>
              <a:rPr lang="en" sz="13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Ask a question like: “Thank you for your time; is there anything I can do for you?”</a:t>
            </a:r>
            <a:endParaRPr sz="13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325" y="1105925"/>
            <a:ext cx="4041299" cy="3220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4707334" y="4326124"/>
            <a:ext cx="4041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List of networking questions to ask from Harvard Law School</a:t>
            </a:r>
            <a:endParaRPr sz="10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220040" y="243534"/>
            <a:ext cx="8688900" cy="4656600"/>
          </a:xfrm>
          <a:prstGeom prst="rect">
            <a:avLst/>
          </a:pr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7"/>
          <p:cNvGrpSpPr/>
          <p:nvPr/>
        </p:nvGrpSpPr>
        <p:grpSpPr>
          <a:xfrm>
            <a:off x="1022847" y="2270824"/>
            <a:ext cx="7090088" cy="622430"/>
            <a:chOff x="0" y="-9525"/>
            <a:chExt cx="18906900" cy="1659813"/>
          </a:xfrm>
        </p:grpSpPr>
        <p:sp>
          <p:nvSpPr>
            <p:cNvPr id="200" name="Google Shape;200;p27"/>
            <p:cNvSpPr txBox="1"/>
            <p:nvPr/>
          </p:nvSpPr>
          <p:spPr>
            <a:xfrm>
              <a:off x="0" y="-9525"/>
              <a:ext cx="1890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DO I DO AFTER THE COFFEE CHAT</a:t>
              </a:r>
              <a:r>
                <a:rPr b="1" i="0" lang="en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0" y="1280988"/>
              <a:ext cx="1890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5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4110498" y="2089547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7"/>
          <p:cNvSpPr txBox="1"/>
          <p:nvPr/>
        </p:nvSpPr>
        <p:spPr>
          <a:xfrm>
            <a:off x="1605112" y="1808750"/>
            <a:ext cx="593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8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ADVICE + NEXT STEPS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210999" y="1157825"/>
            <a:ext cx="44130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•"/>
            </a:pPr>
            <a:r>
              <a:rPr b="1"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Immediately send a thank you</a:t>
            </a:r>
            <a:endParaRPr b="1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⚬"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Show you appreciate their time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⚬"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Highlight specific parts of the conversation that helped you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•"/>
            </a:pPr>
            <a:r>
              <a:rPr b="1"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Choose whether to stay in touch</a:t>
            </a:r>
            <a:endParaRPr b="1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⚬"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If it wasn’t a good fit, don’t feel pressured to stay in contact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⚬"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If it was a good fit, set time on your calendar to follow up with them once every ~3 months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1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•"/>
            </a:pPr>
            <a:r>
              <a:rPr b="1"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Build social capital</a:t>
            </a:r>
            <a:endParaRPr b="1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2" marL="685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⚬"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A one-time meeting will not build trust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2" marL="685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⚬"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Long-term professional relationships is what leads to referrals and other opportunities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783"/>
          <a:stretch/>
        </p:blipFill>
        <p:spPr>
          <a:xfrm>
            <a:off x="5584900" y="597750"/>
            <a:ext cx="2667025" cy="39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58492" l="70159" r="0" t="36020"/>
          <a:stretch/>
        </p:blipFill>
        <p:spPr>
          <a:xfrm>
            <a:off x="7224925" y="1987375"/>
            <a:ext cx="795850" cy="2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58492" l="70159" r="0" t="36020"/>
          <a:stretch/>
        </p:blipFill>
        <p:spPr>
          <a:xfrm>
            <a:off x="8090000" y="1555000"/>
            <a:ext cx="229025" cy="2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4118062" y="3558336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9"/>
          <p:cNvSpPr txBox="1"/>
          <p:nvPr/>
        </p:nvSpPr>
        <p:spPr>
          <a:xfrm>
            <a:off x="3482982" y="3787032"/>
            <a:ext cx="217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1474819" y="3375827"/>
            <a:ext cx="6188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Ubuntu"/>
                <a:ea typeface="Ubuntu"/>
                <a:cs typeface="Ubuntu"/>
                <a:sym typeface="Ubuntu"/>
              </a:rPr>
              <a:t>Project Upskill</a:t>
            </a:r>
            <a:endParaRPr sz="700"/>
          </a:p>
        </p:txBody>
      </p:sp>
      <p:sp>
        <p:nvSpPr>
          <p:cNvPr id="222" name="Google Shape;222;p29"/>
          <p:cNvSpPr txBox="1"/>
          <p:nvPr/>
        </p:nvSpPr>
        <p:spPr>
          <a:xfrm>
            <a:off x="4030049" y="4164182"/>
            <a:ext cx="107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Questions?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0" y="4760044"/>
            <a:ext cx="914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This event would not be possible without Caitlin Goldbaum, Austin Henline, and Cass McCrory. Thank you!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20040" y="243534"/>
            <a:ext cx="8688900" cy="4656600"/>
          </a:xfrm>
          <a:prstGeom prst="rect">
            <a:avLst/>
          </a:pr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1022847" y="2270824"/>
            <a:ext cx="7090088" cy="622430"/>
            <a:chOff x="0" y="-9525"/>
            <a:chExt cx="18906900" cy="1659813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0" y="-9525"/>
              <a:ext cx="1890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DO I REACH OUT TO PEOPLE ON LINKEDIN?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0" y="1280988"/>
              <a:ext cx="1890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5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4"/>
          <p:cNvSpPr/>
          <p:nvPr/>
        </p:nvSpPr>
        <p:spPr>
          <a:xfrm>
            <a:off x="4110498" y="2089547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/>
        </p:nvSpPr>
        <p:spPr>
          <a:xfrm>
            <a:off x="1605112" y="1808750"/>
            <a:ext cx="593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572000" y="1703935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5"/>
          <p:cNvSpPr txBox="1"/>
          <p:nvPr/>
        </p:nvSpPr>
        <p:spPr>
          <a:xfrm>
            <a:off x="4578089" y="1891626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WORDS OF WISDOM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4578089" y="1505859"/>
            <a:ext cx="5843812" cy="1935147"/>
            <a:chOff x="0" y="-38100"/>
            <a:chExt cx="15583500" cy="5160393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0" y="-38100"/>
              <a:ext cx="155835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555555"/>
                  </a:solidFill>
                  <a:latin typeface="Roboto"/>
                  <a:ea typeface="Roboto"/>
                  <a:cs typeface="Roboto"/>
                  <a:sym typeface="Roboto"/>
                </a:rPr>
                <a:t>Project Upskill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0" y="2626593"/>
              <a:ext cx="7083300" cy="24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600" u="none" cap="none" strike="noStrike">
                  <a:solidFill>
                    <a:srgbClr val="555555"/>
                  </a:solidFill>
                  <a:latin typeface="Roboto"/>
                  <a:ea typeface="Roboto"/>
                  <a:cs typeface="Roboto"/>
                  <a:sym typeface="Roboto"/>
                </a:rPr>
                <a:t>Do not wait until you're applying to jobs to start networking; you're too late!!!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327603" y="3942757"/>
            <a:ext cx="2129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Job, pleeeaaaaasssssse!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57664" y="4595813"/>
            <a:ext cx="215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Credit: Austin Henline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083" y="2061151"/>
            <a:ext cx="6775833" cy="10211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HOW DO I FIND PEOPLE?</a:t>
            </a:r>
            <a:endParaRPr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757664" y="4595813"/>
            <a:ext cx="215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Credit: Austin Henline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15" y="2169932"/>
            <a:ext cx="7729748" cy="8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 rot="-9256463">
            <a:off x="6067604" y="3043757"/>
            <a:ext cx="1938376" cy="568033"/>
          </a:xfrm>
          <a:custGeom>
            <a:rect b="b" l="l" r="r" t="t"/>
            <a:pathLst>
              <a:path extrusionOk="0" h="1854200" w="6350000">
                <a:moveTo>
                  <a:pt x="6249670" y="739140"/>
                </a:moveTo>
                <a:lnTo>
                  <a:pt x="5328920" y="49530"/>
                </a:lnTo>
                <a:cubicBezTo>
                  <a:pt x="5284470" y="16510"/>
                  <a:pt x="5236210" y="0"/>
                  <a:pt x="5186680" y="0"/>
                </a:cubicBezTo>
                <a:cubicBezTo>
                  <a:pt x="5081270" y="0"/>
                  <a:pt x="5003800" y="81280"/>
                  <a:pt x="5003800" y="194310"/>
                </a:cubicBezTo>
                <a:lnTo>
                  <a:pt x="5003800" y="605790"/>
                </a:lnTo>
                <a:lnTo>
                  <a:pt x="313690" y="605790"/>
                </a:lnTo>
                <a:cubicBezTo>
                  <a:pt x="139700" y="609600"/>
                  <a:pt x="0" y="751840"/>
                  <a:pt x="0" y="927100"/>
                </a:cubicBezTo>
                <a:cubicBezTo>
                  <a:pt x="0" y="1102360"/>
                  <a:pt x="139700" y="1244600"/>
                  <a:pt x="313690" y="1248410"/>
                </a:cubicBezTo>
                <a:lnTo>
                  <a:pt x="5003800" y="1248410"/>
                </a:lnTo>
                <a:lnTo>
                  <a:pt x="5003800" y="1659890"/>
                </a:lnTo>
                <a:cubicBezTo>
                  <a:pt x="5003800" y="1772920"/>
                  <a:pt x="5081270" y="1854200"/>
                  <a:pt x="5186680" y="1854200"/>
                </a:cubicBezTo>
                <a:cubicBezTo>
                  <a:pt x="5236210" y="1854200"/>
                  <a:pt x="5284470" y="1836420"/>
                  <a:pt x="5328920" y="1803400"/>
                </a:cubicBezTo>
                <a:lnTo>
                  <a:pt x="6249670" y="1115060"/>
                </a:lnTo>
                <a:cubicBezTo>
                  <a:pt x="6313170" y="1066800"/>
                  <a:pt x="6350000" y="998220"/>
                  <a:pt x="6350000" y="927100"/>
                </a:cubicBezTo>
                <a:cubicBezTo>
                  <a:pt x="6350000" y="854710"/>
                  <a:pt x="6313170" y="787400"/>
                  <a:pt x="6249670" y="739140"/>
                </a:cubicBezTo>
                <a:close/>
              </a:path>
            </a:pathLst>
          </a:cu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HOW DO I FIND PEOPLE?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757664" y="4595813"/>
            <a:ext cx="215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Credit: Austin Henline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499" y="938736"/>
            <a:ext cx="5598179" cy="326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HOW DO I FIND PEOPLE?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757664" y="4595813"/>
            <a:ext cx="215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Credit: Austin Henline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 rot="-9227993">
            <a:off x="7279926" y="3592626"/>
            <a:ext cx="1114647" cy="325477"/>
          </a:xfrm>
          <a:custGeom>
            <a:rect b="b" l="l" r="r" t="t"/>
            <a:pathLst>
              <a:path extrusionOk="0" h="1854200" w="6350000">
                <a:moveTo>
                  <a:pt x="6249670" y="739140"/>
                </a:moveTo>
                <a:lnTo>
                  <a:pt x="5328920" y="49530"/>
                </a:lnTo>
                <a:cubicBezTo>
                  <a:pt x="5284470" y="16510"/>
                  <a:pt x="5236210" y="0"/>
                  <a:pt x="5186680" y="0"/>
                </a:cubicBezTo>
                <a:cubicBezTo>
                  <a:pt x="5081270" y="0"/>
                  <a:pt x="5003800" y="81280"/>
                  <a:pt x="5003800" y="194310"/>
                </a:cubicBezTo>
                <a:lnTo>
                  <a:pt x="5003800" y="605790"/>
                </a:lnTo>
                <a:lnTo>
                  <a:pt x="313690" y="605790"/>
                </a:lnTo>
                <a:cubicBezTo>
                  <a:pt x="139700" y="609600"/>
                  <a:pt x="0" y="751840"/>
                  <a:pt x="0" y="927100"/>
                </a:cubicBezTo>
                <a:cubicBezTo>
                  <a:pt x="0" y="1102360"/>
                  <a:pt x="139700" y="1244600"/>
                  <a:pt x="313690" y="1248410"/>
                </a:cubicBezTo>
                <a:lnTo>
                  <a:pt x="5003800" y="1248410"/>
                </a:lnTo>
                <a:lnTo>
                  <a:pt x="5003800" y="1659890"/>
                </a:lnTo>
                <a:cubicBezTo>
                  <a:pt x="5003800" y="1772920"/>
                  <a:pt x="5081270" y="1854200"/>
                  <a:pt x="5186680" y="1854200"/>
                </a:cubicBezTo>
                <a:cubicBezTo>
                  <a:pt x="5236210" y="1854200"/>
                  <a:pt x="5284470" y="1836420"/>
                  <a:pt x="5328920" y="1803400"/>
                </a:cubicBezTo>
                <a:lnTo>
                  <a:pt x="6249670" y="1115060"/>
                </a:lnTo>
                <a:cubicBezTo>
                  <a:pt x="6313170" y="1066800"/>
                  <a:pt x="6350000" y="998220"/>
                  <a:pt x="6350000" y="927100"/>
                </a:cubicBezTo>
                <a:cubicBezTo>
                  <a:pt x="6350000" y="854710"/>
                  <a:pt x="6313170" y="787400"/>
                  <a:pt x="6249670" y="739140"/>
                </a:cubicBezTo>
                <a:close/>
              </a:path>
            </a:pathLst>
          </a:cu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rot="8900355">
            <a:off x="7174012" y="1347892"/>
            <a:ext cx="1119047" cy="324353"/>
          </a:xfrm>
          <a:custGeom>
            <a:rect b="b" l="l" r="r" t="t"/>
            <a:pathLst>
              <a:path extrusionOk="0" h="1854200" w="6350000">
                <a:moveTo>
                  <a:pt x="6249670" y="739140"/>
                </a:moveTo>
                <a:lnTo>
                  <a:pt x="5328920" y="49530"/>
                </a:lnTo>
                <a:cubicBezTo>
                  <a:pt x="5284470" y="16510"/>
                  <a:pt x="5236210" y="0"/>
                  <a:pt x="5186680" y="0"/>
                </a:cubicBezTo>
                <a:cubicBezTo>
                  <a:pt x="5081270" y="0"/>
                  <a:pt x="5003800" y="81280"/>
                  <a:pt x="5003800" y="194310"/>
                </a:cubicBezTo>
                <a:lnTo>
                  <a:pt x="5003800" y="605790"/>
                </a:lnTo>
                <a:lnTo>
                  <a:pt x="313690" y="605790"/>
                </a:lnTo>
                <a:cubicBezTo>
                  <a:pt x="139700" y="609600"/>
                  <a:pt x="0" y="751840"/>
                  <a:pt x="0" y="927100"/>
                </a:cubicBezTo>
                <a:cubicBezTo>
                  <a:pt x="0" y="1102360"/>
                  <a:pt x="139700" y="1244600"/>
                  <a:pt x="313690" y="1248410"/>
                </a:cubicBezTo>
                <a:lnTo>
                  <a:pt x="5003800" y="1248410"/>
                </a:lnTo>
                <a:lnTo>
                  <a:pt x="5003800" y="1659890"/>
                </a:lnTo>
                <a:cubicBezTo>
                  <a:pt x="5003800" y="1772920"/>
                  <a:pt x="5081270" y="1854200"/>
                  <a:pt x="5186680" y="1854200"/>
                </a:cubicBezTo>
                <a:cubicBezTo>
                  <a:pt x="5236210" y="1854200"/>
                  <a:pt x="5284470" y="1836420"/>
                  <a:pt x="5328920" y="1803400"/>
                </a:cubicBezTo>
                <a:lnTo>
                  <a:pt x="6249670" y="1115060"/>
                </a:lnTo>
                <a:cubicBezTo>
                  <a:pt x="6313170" y="1066800"/>
                  <a:pt x="6350000" y="998220"/>
                  <a:pt x="6350000" y="927100"/>
                </a:cubicBezTo>
                <a:cubicBezTo>
                  <a:pt x="6350000" y="854710"/>
                  <a:pt x="6313170" y="787400"/>
                  <a:pt x="6249670" y="739140"/>
                </a:cubicBezTo>
                <a:close/>
              </a:path>
            </a:pathLst>
          </a:cu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9"/>
          <p:cNvSpPr/>
          <p:nvPr/>
        </p:nvSpPr>
        <p:spPr>
          <a:xfrm rot="1244765">
            <a:off x="594975" y="3558318"/>
            <a:ext cx="1120397" cy="325543"/>
          </a:xfrm>
          <a:custGeom>
            <a:rect b="b" l="l" r="r" t="t"/>
            <a:pathLst>
              <a:path extrusionOk="0" h="1854200" w="6350000">
                <a:moveTo>
                  <a:pt x="6249670" y="739140"/>
                </a:moveTo>
                <a:lnTo>
                  <a:pt x="5328920" y="49530"/>
                </a:lnTo>
                <a:cubicBezTo>
                  <a:pt x="5284470" y="16510"/>
                  <a:pt x="5236210" y="0"/>
                  <a:pt x="5186680" y="0"/>
                </a:cubicBezTo>
                <a:cubicBezTo>
                  <a:pt x="5081270" y="0"/>
                  <a:pt x="5003800" y="81280"/>
                  <a:pt x="5003800" y="194310"/>
                </a:cubicBezTo>
                <a:lnTo>
                  <a:pt x="5003800" y="605790"/>
                </a:lnTo>
                <a:lnTo>
                  <a:pt x="313690" y="605790"/>
                </a:lnTo>
                <a:cubicBezTo>
                  <a:pt x="139700" y="609600"/>
                  <a:pt x="0" y="751840"/>
                  <a:pt x="0" y="927100"/>
                </a:cubicBezTo>
                <a:cubicBezTo>
                  <a:pt x="0" y="1102360"/>
                  <a:pt x="139700" y="1244600"/>
                  <a:pt x="313690" y="1248410"/>
                </a:cubicBezTo>
                <a:lnTo>
                  <a:pt x="5003800" y="1248410"/>
                </a:lnTo>
                <a:lnTo>
                  <a:pt x="5003800" y="1659890"/>
                </a:lnTo>
                <a:cubicBezTo>
                  <a:pt x="5003800" y="1772920"/>
                  <a:pt x="5081270" y="1854200"/>
                  <a:pt x="5186680" y="1854200"/>
                </a:cubicBezTo>
                <a:cubicBezTo>
                  <a:pt x="5236210" y="1854200"/>
                  <a:pt x="5284470" y="1836420"/>
                  <a:pt x="5328920" y="1803400"/>
                </a:cubicBezTo>
                <a:lnTo>
                  <a:pt x="6249670" y="1115060"/>
                </a:lnTo>
                <a:cubicBezTo>
                  <a:pt x="6313170" y="1066800"/>
                  <a:pt x="6350000" y="998220"/>
                  <a:pt x="6350000" y="927100"/>
                </a:cubicBezTo>
                <a:cubicBezTo>
                  <a:pt x="6350000" y="854710"/>
                  <a:pt x="6313170" y="787400"/>
                  <a:pt x="6249670" y="739140"/>
                </a:cubicBezTo>
                <a:close/>
              </a:path>
            </a:pathLst>
          </a:cu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24482" l="0" r="0" t="0"/>
          <a:stretch/>
        </p:blipFill>
        <p:spPr>
          <a:xfrm>
            <a:off x="1737588" y="892450"/>
            <a:ext cx="5800001" cy="359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 rot="10208052">
            <a:off x="5465249" y="2938809"/>
            <a:ext cx="3162287" cy="323888"/>
          </a:xfrm>
          <a:custGeom>
            <a:rect b="b" l="l" r="r" t="t"/>
            <a:pathLst>
              <a:path extrusionOk="0" h="1854200" w="18061000">
                <a:moveTo>
                  <a:pt x="17960670" y="739140"/>
                </a:moveTo>
                <a:lnTo>
                  <a:pt x="17039920" y="49530"/>
                </a:lnTo>
                <a:cubicBezTo>
                  <a:pt x="16995470" y="16510"/>
                  <a:pt x="16947211" y="0"/>
                  <a:pt x="16897680" y="0"/>
                </a:cubicBezTo>
                <a:cubicBezTo>
                  <a:pt x="16792270" y="0"/>
                  <a:pt x="16714800" y="81280"/>
                  <a:pt x="16714800" y="194310"/>
                </a:cubicBezTo>
                <a:lnTo>
                  <a:pt x="16714800" y="605790"/>
                </a:lnTo>
                <a:lnTo>
                  <a:pt x="313690" y="605790"/>
                </a:lnTo>
                <a:cubicBezTo>
                  <a:pt x="139700" y="609600"/>
                  <a:pt x="0" y="751840"/>
                  <a:pt x="0" y="927100"/>
                </a:cubicBezTo>
                <a:cubicBezTo>
                  <a:pt x="0" y="1102360"/>
                  <a:pt x="139700" y="1244600"/>
                  <a:pt x="313690" y="1248410"/>
                </a:cubicBezTo>
                <a:lnTo>
                  <a:pt x="16714800" y="1248410"/>
                </a:lnTo>
                <a:lnTo>
                  <a:pt x="16714800" y="1659890"/>
                </a:lnTo>
                <a:cubicBezTo>
                  <a:pt x="16714800" y="1772920"/>
                  <a:pt x="16792270" y="1854200"/>
                  <a:pt x="16897680" y="1854200"/>
                </a:cubicBezTo>
                <a:cubicBezTo>
                  <a:pt x="16947211" y="1854200"/>
                  <a:pt x="16995470" y="1836420"/>
                  <a:pt x="17039920" y="1803400"/>
                </a:cubicBezTo>
                <a:lnTo>
                  <a:pt x="17960670" y="1115060"/>
                </a:lnTo>
                <a:cubicBezTo>
                  <a:pt x="18024170" y="1066800"/>
                  <a:pt x="18061000" y="998220"/>
                  <a:pt x="18061000" y="927100"/>
                </a:cubicBezTo>
                <a:cubicBezTo>
                  <a:pt x="18061000" y="854710"/>
                  <a:pt x="18024170" y="787400"/>
                  <a:pt x="17960670" y="739140"/>
                </a:cubicBezTo>
                <a:close/>
              </a:path>
            </a:pathLst>
          </a:custGeom>
          <a:solidFill>
            <a:srgbClr val="7275F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ALUMNI SEARCH TOOL:</a:t>
            </a:r>
            <a:r>
              <a:rPr i="0" lang="en" sz="2100" u="none" cap="none" strike="noStrike">
                <a:solidFill>
                  <a:srgbClr val="8C52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653311" y="4595813"/>
            <a:ext cx="236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Credit: Caitlin Goldbaum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36888" y="452388"/>
            <a:ext cx="4400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HTTPS://WWW.LINKEDIN.COM/SCHOOL/UNIVERSITY-OF-WASHINGTON/PEOPLE/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0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SENDING A CONNECTION REQUEST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38126" l="0" r="0" t="4037"/>
          <a:stretch/>
        </p:blipFill>
        <p:spPr>
          <a:xfrm>
            <a:off x="2032904" y="1091132"/>
            <a:ext cx="5078193" cy="18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25089" y="2957980"/>
            <a:ext cx="7863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683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i="0" lang="en" sz="17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State the connection you have with them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 Went to the same school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⚬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Worked at the same company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184150" lvl="1" marL="3683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i="0" lang="en" sz="17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Include something personal to show that you did research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184150" lvl="1" marL="3683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b="1" i="0" lang="en" sz="17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A kind connection request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47650" lvl="2" marL="7366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Roboto"/>
              <a:buChar char="•"/>
            </a:pPr>
            <a:r>
              <a:rPr i="0" lang="en" sz="17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Why, specifically, do you want to connect with THEM?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757664" y="4595813"/>
            <a:ext cx="215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Credit: Austin Henline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119001" y="316683"/>
            <a:ext cx="907800" cy="333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1"/>
          <p:cNvSpPr txBox="1"/>
          <p:nvPr/>
        </p:nvSpPr>
        <p:spPr>
          <a:xfrm>
            <a:off x="125089" y="504374"/>
            <a:ext cx="618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89B29C"/>
                </a:solidFill>
                <a:latin typeface="Roboto"/>
                <a:ea typeface="Roboto"/>
                <a:cs typeface="Roboto"/>
                <a:sym typeface="Roboto"/>
              </a:rPr>
              <a:t>A COUPLE THINGS TO KEEP IN MIND:</a:t>
            </a:r>
            <a:endParaRPr b="1" sz="700">
              <a:solidFill>
                <a:srgbClr val="89B2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25089" y="118219"/>
            <a:ext cx="9025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Project Upskill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8204" l="0" r="0" t="4974"/>
          <a:stretch/>
        </p:blipFill>
        <p:spPr>
          <a:xfrm>
            <a:off x="4489973" y="1356174"/>
            <a:ext cx="4502178" cy="243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01009" y="1327599"/>
            <a:ext cx="40413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•"/>
            </a:pPr>
            <a:r>
              <a:rPr b="1" i="0" lang="en" sz="16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If they don't respond, that's okay!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⚬"/>
            </a:pPr>
            <a:r>
              <a:rPr i="0" lang="en" sz="16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 Don't give up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⚬"/>
            </a:pPr>
            <a:r>
              <a:rPr i="0" lang="en" sz="16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Assume good intentions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•"/>
            </a:pPr>
            <a:r>
              <a:rPr b="1" i="0" lang="en" sz="16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Interns are a really great first connection at a company you're interested in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•"/>
            </a:pPr>
            <a:r>
              <a:rPr b="1" i="0" lang="en" sz="16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Don't undervalue yourself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⚬"/>
            </a:pPr>
            <a:r>
              <a:rPr i="0" lang="en" sz="1600" u="none" cap="none" strike="noStrike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rPr>
              <a:t>The worst thing that can happen is they never respond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