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cuID" Type="http://schemas.microsoft.com/office/2006/relationships/ui/extensibility" Target="customUI/customUI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534" r:id="rId5"/>
    <p:sldId id="636" r:id="rId6"/>
    <p:sldId id="616" r:id="rId7"/>
    <p:sldId id="751" r:id="rId8"/>
    <p:sldId id="760" r:id="rId9"/>
    <p:sldId id="762" r:id="rId10"/>
    <p:sldId id="761" r:id="rId11"/>
    <p:sldId id="763" r:id="rId12"/>
    <p:sldId id="765" r:id="rId13"/>
    <p:sldId id="774" r:id="rId14"/>
    <p:sldId id="752" r:id="rId15"/>
    <p:sldId id="749" r:id="rId16"/>
    <p:sldId id="766" r:id="rId17"/>
    <p:sldId id="767" r:id="rId18"/>
    <p:sldId id="769" r:id="rId19"/>
    <p:sldId id="775" r:id="rId20"/>
    <p:sldId id="744" r:id="rId21"/>
    <p:sldId id="759" r:id="rId22"/>
    <p:sldId id="772" r:id="rId23"/>
    <p:sldId id="768" r:id="rId24"/>
    <p:sldId id="777" r:id="rId25"/>
    <p:sldId id="771" r:id="rId26"/>
    <p:sldId id="776" r:id="rId27"/>
    <p:sldId id="758" r:id="rId28"/>
    <p:sldId id="770" r:id="rId29"/>
    <p:sldId id="773" r:id="rId30"/>
    <p:sldId id="764" r:id="rId31"/>
    <p:sldId id="617" r:id="rId32"/>
    <p:sldId id="753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bault LE BLANC" initials="TLB" lastIdx="36" clrIdx="0">
    <p:extLst>
      <p:ext uri="{19B8F6BF-5375-455C-9EA6-DF929625EA0E}">
        <p15:presenceInfo xmlns:p15="http://schemas.microsoft.com/office/powerpoint/2012/main" userId="S-1-5-21-602162358-484763869-725345543-854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5CA"/>
    <a:srgbClr val="F9B03D"/>
    <a:srgbClr val="7F7F7F"/>
    <a:srgbClr val="BA4F77"/>
    <a:srgbClr val="969696"/>
    <a:srgbClr val="AFABAB"/>
    <a:srgbClr val="0059A3"/>
    <a:srgbClr val="EB5C56"/>
    <a:srgbClr val="D0CECE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5" autoAdjust="0"/>
    <p:restoredTop sz="96494" autoAdjust="0"/>
  </p:normalViewPr>
  <p:slideViewPr>
    <p:cSldViewPr snapToGrid="0">
      <p:cViewPr varScale="1">
        <p:scale>
          <a:sx n="70" d="100"/>
          <a:sy n="70" d="100"/>
        </p:scale>
        <p:origin x="65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4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DB9D9-0082-41C1-A7BF-42B9C0BCBE09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24349-C6FE-4A63-8089-A39AFFA78C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356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E0AE-7AD5-4C63-9EA5-1FC8ED454BD4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9E3D-4FF6-4AF8-A343-FB95931F05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358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9E3D-4FF6-4AF8-A343-FB95931F05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00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gradFill flip="none" rotWithShape="1">
          <a:gsLst>
            <a:gs pos="10000">
              <a:srgbClr val="0059A3"/>
            </a:gs>
            <a:gs pos="100000">
              <a:srgbClr val="53A2D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sp>
        <p:nvSpPr>
          <p:cNvPr id="4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>
          <a:xfrm>
            <a:off x="613913" y="281212"/>
            <a:ext cx="7132608" cy="1325563"/>
          </a:xfrm>
        </p:spPr>
        <p:txBody>
          <a:bodyPr>
            <a:noAutofit/>
          </a:bodyPr>
          <a:lstStyle>
            <a:lvl1pPr>
              <a:defRPr sz="4800" baseline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613913" y="1240905"/>
            <a:ext cx="7600950" cy="632664"/>
          </a:xfrm>
        </p:spPr>
        <p:txBody>
          <a:bodyPr>
            <a:noAutofit/>
          </a:bodyPr>
          <a:lstStyle>
            <a:lvl1pPr marL="0" indent="0">
              <a:buNone/>
              <a:defRPr sz="4400" baseline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Sous-titre de la présentation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243652" y="6000757"/>
            <a:ext cx="4215449" cy="373568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Référence et Date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81995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22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itre 1"/>
          <p:cNvSpPr>
            <a:spLocks noGrp="1"/>
          </p:cNvSpPr>
          <p:nvPr>
            <p:ph type="title" hasCustomPrompt="1"/>
          </p:nvPr>
        </p:nvSpPr>
        <p:spPr>
          <a:xfrm>
            <a:off x="458787" y="432628"/>
            <a:ext cx="10448330" cy="630942"/>
          </a:xfrm>
          <a:noFill/>
          <a:effectLst/>
        </p:spPr>
        <p:txBody>
          <a:bodyPr wrap="square" rtlCol="0">
            <a:spAutoFit/>
          </a:bodyPr>
          <a:lstStyle>
            <a:lvl1pPr>
              <a:defRPr lang="fr-FR" sz="3500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Titre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1076325"/>
            <a:ext cx="10448666" cy="358151"/>
          </a:xfrm>
        </p:spPr>
        <p:txBody>
          <a:bodyPr>
            <a:normAutofit/>
          </a:bodyPr>
          <a:lstStyle>
            <a:lvl1pPr marL="0" indent="0">
              <a:buNone/>
              <a:defRPr lang="fr-FR" sz="2500" kern="12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25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4270553"/>
          </a:xfrm>
        </p:spPr>
        <p:txBody>
          <a:bodyPr/>
          <a:lstStyle>
            <a:lvl1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625695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8787" y="432628"/>
            <a:ext cx="10448330" cy="630942"/>
          </a:xfrm>
          <a:noFill/>
          <a:effectLst/>
        </p:spPr>
        <p:txBody>
          <a:bodyPr wrap="square" rtlCol="0">
            <a:spAutoFit/>
          </a:bodyPr>
          <a:lstStyle>
            <a:lvl1pPr>
              <a:defRPr lang="fr-FR" sz="3500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Titre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1076325"/>
            <a:ext cx="10448666" cy="358151"/>
          </a:xfrm>
        </p:spPr>
        <p:txBody>
          <a:bodyPr>
            <a:normAutofit/>
          </a:bodyPr>
          <a:lstStyle>
            <a:lvl1pPr marL="0" indent="0">
              <a:buNone/>
              <a:defRPr lang="fr-FR" sz="2500" kern="12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4270553"/>
          </a:xfrm>
        </p:spPr>
        <p:txBody>
          <a:bodyPr/>
          <a:lstStyle>
            <a:lvl1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983434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36"/>
            <a:ext cx="12192000" cy="6850143"/>
          </a:xfrm>
          <a:prstGeom prst="rect">
            <a:avLst/>
          </a:prstGeom>
        </p:spPr>
      </p:pic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458787" y="432628"/>
            <a:ext cx="10448330" cy="630942"/>
          </a:xfrm>
          <a:noFill/>
          <a:effectLst/>
        </p:spPr>
        <p:txBody>
          <a:bodyPr wrap="square" rtlCol="0">
            <a:spAutoFit/>
          </a:bodyPr>
          <a:lstStyle>
            <a:lvl1pPr>
              <a:defRPr lang="fr-FR" sz="3500">
                <a:solidFill>
                  <a:schemeClr val="accent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458788" y="1076325"/>
            <a:ext cx="10448666" cy="358151"/>
          </a:xfrm>
        </p:spPr>
        <p:txBody>
          <a:bodyPr>
            <a:normAutofit/>
          </a:bodyPr>
          <a:lstStyle>
            <a:lvl1pPr marL="0" indent="0">
              <a:buNone/>
              <a:defRPr lang="fr-FR" sz="2500" kern="12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fr-FR" dirty="0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230148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787" y="432628"/>
            <a:ext cx="10448330" cy="630942"/>
          </a:xfrm>
          <a:noFill/>
          <a:effectLst/>
        </p:spPr>
        <p:txBody>
          <a:bodyPr wrap="square" rtlCol="0">
            <a:spAutoFit/>
          </a:bodyPr>
          <a:lstStyle>
            <a:lvl1pPr>
              <a:defRPr lang="fr-FR" sz="3500">
                <a:solidFill>
                  <a:schemeClr val="accent6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8788" y="1076325"/>
            <a:ext cx="10448666" cy="358151"/>
          </a:xfrm>
        </p:spPr>
        <p:txBody>
          <a:bodyPr>
            <a:normAutofit/>
          </a:bodyPr>
          <a:lstStyle>
            <a:lvl1pPr marL="0" indent="0">
              <a:buNone/>
              <a:defRPr lang="fr-FR" sz="2500" kern="12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endParaRPr lang="fr-FR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4270553"/>
          </a:xfrm>
        </p:spPr>
        <p:txBody>
          <a:bodyPr/>
          <a:lstStyle>
            <a:lvl1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>
              <a:defRPr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03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0" y="2733870"/>
            <a:ext cx="12201331" cy="4124131"/>
          </a:xfrm>
          <a:custGeom>
            <a:avLst/>
            <a:gdLst>
              <a:gd name="connsiteX0" fmla="*/ 0 w 12192000"/>
              <a:gd name="connsiteY0" fmla="*/ 0 h 2631233"/>
              <a:gd name="connsiteX1" fmla="*/ 12192000 w 12192000"/>
              <a:gd name="connsiteY1" fmla="*/ 0 h 2631233"/>
              <a:gd name="connsiteX2" fmla="*/ 12192000 w 12192000"/>
              <a:gd name="connsiteY2" fmla="*/ 2631233 h 2631233"/>
              <a:gd name="connsiteX3" fmla="*/ 0 w 12192000"/>
              <a:gd name="connsiteY3" fmla="*/ 2631233 h 2631233"/>
              <a:gd name="connsiteX4" fmla="*/ 0 w 12192000"/>
              <a:gd name="connsiteY4" fmla="*/ 0 h 2631233"/>
              <a:gd name="connsiteX0" fmla="*/ 0 w 12192000"/>
              <a:gd name="connsiteY0" fmla="*/ 961053 h 3592286"/>
              <a:gd name="connsiteX1" fmla="*/ 3144416 w 12192000"/>
              <a:gd name="connsiteY1" fmla="*/ 0 h 3592286"/>
              <a:gd name="connsiteX2" fmla="*/ 12192000 w 12192000"/>
              <a:gd name="connsiteY2" fmla="*/ 961053 h 3592286"/>
              <a:gd name="connsiteX3" fmla="*/ 12192000 w 12192000"/>
              <a:gd name="connsiteY3" fmla="*/ 3592286 h 3592286"/>
              <a:gd name="connsiteX4" fmla="*/ 0 w 12192000"/>
              <a:gd name="connsiteY4" fmla="*/ 3592286 h 3592286"/>
              <a:gd name="connsiteX5" fmla="*/ 0 w 12192000"/>
              <a:gd name="connsiteY5" fmla="*/ 961053 h 3592286"/>
              <a:gd name="connsiteX0" fmla="*/ 0 w 12192000"/>
              <a:gd name="connsiteY0" fmla="*/ 961053 h 3592286"/>
              <a:gd name="connsiteX1" fmla="*/ 3144416 w 12192000"/>
              <a:gd name="connsiteY1" fmla="*/ 0 h 3592286"/>
              <a:gd name="connsiteX2" fmla="*/ 12192000 w 12192000"/>
              <a:gd name="connsiteY2" fmla="*/ 961053 h 3592286"/>
              <a:gd name="connsiteX3" fmla="*/ 12192000 w 12192000"/>
              <a:gd name="connsiteY3" fmla="*/ 3592286 h 3592286"/>
              <a:gd name="connsiteX4" fmla="*/ 0 w 12192000"/>
              <a:gd name="connsiteY4" fmla="*/ 3592286 h 3592286"/>
              <a:gd name="connsiteX5" fmla="*/ 0 w 12192000"/>
              <a:gd name="connsiteY5" fmla="*/ 961053 h 3592286"/>
              <a:gd name="connsiteX0" fmla="*/ 0 w 12192000"/>
              <a:gd name="connsiteY0" fmla="*/ 1106950 h 3738183"/>
              <a:gd name="connsiteX1" fmla="*/ 3144416 w 12192000"/>
              <a:gd name="connsiteY1" fmla="*/ 145897 h 3738183"/>
              <a:gd name="connsiteX2" fmla="*/ 12192000 w 12192000"/>
              <a:gd name="connsiteY2" fmla="*/ 1106950 h 3738183"/>
              <a:gd name="connsiteX3" fmla="*/ 12192000 w 12192000"/>
              <a:gd name="connsiteY3" fmla="*/ 3738183 h 3738183"/>
              <a:gd name="connsiteX4" fmla="*/ 0 w 12192000"/>
              <a:gd name="connsiteY4" fmla="*/ 3738183 h 3738183"/>
              <a:gd name="connsiteX5" fmla="*/ 0 w 12192000"/>
              <a:gd name="connsiteY5" fmla="*/ 1106950 h 3738183"/>
              <a:gd name="connsiteX0" fmla="*/ 0 w 12192000"/>
              <a:gd name="connsiteY0" fmla="*/ 969327 h 3600560"/>
              <a:gd name="connsiteX1" fmla="*/ 3806890 w 12192000"/>
              <a:gd name="connsiteY1" fmla="*/ 157563 h 3600560"/>
              <a:gd name="connsiteX2" fmla="*/ 12192000 w 12192000"/>
              <a:gd name="connsiteY2" fmla="*/ 969327 h 3600560"/>
              <a:gd name="connsiteX3" fmla="*/ 12192000 w 12192000"/>
              <a:gd name="connsiteY3" fmla="*/ 3600560 h 3600560"/>
              <a:gd name="connsiteX4" fmla="*/ 0 w 12192000"/>
              <a:gd name="connsiteY4" fmla="*/ 3600560 h 3600560"/>
              <a:gd name="connsiteX5" fmla="*/ 0 w 12192000"/>
              <a:gd name="connsiteY5" fmla="*/ 969327 h 3600560"/>
              <a:gd name="connsiteX0" fmla="*/ 0 w 12192000"/>
              <a:gd name="connsiteY0" fmla="*/ 969327 h 3600560"/>
              <a:gd name="connsiteX1" fmla="*/ 3806890 w 12192000"/>
              <a:gd name="connsiteY1" fmla="*/ 157563 h 3600560"/>
              <a:gd name="connsiteX2" fmla="*/ 12192000 w 12192000"/>
              <a:gd name="connsiteY2" fmla="*/ 969327 h 3600560"/>
              <a:gd name="connsiteX3" fmla="*/ 12192000 w 12192000"/>
              <a:gd name="connsiteY3" fmla="*/ 3600560 h 3600560"/>
              <a:gd name="connsiteX4" fmla="*/ 0 w 12192000"/>
              <a:gd name="connsiteY4" fmla="*/ 3600560 h 3600560"/>
              <a:gd name="connsiteX5" fmla="*/ 0 w 12192000"/>
              <a:gd name="connsiteY5" fmla="*/ 969327 h 3600560"/>
              <a:gd name="connsiteX0" fmla="*/ 0 w 12192000"/>
              <a:gd name="connsiteY0" fmla="*/ 1195104 h 3826337"/>
              <a:gd name="connsiteX1" fmla="*/ 3806890 w 12192000"/>
              <a:gd name="connsiteY1" fmla="*/ 383340 h 3826337"/>
              <a:gd name="connsiteX2" fmla="*/ 12192000 w 12192000"/>
              <a:gd name="connsiteY2" fmla="*/ 1195104 h 3826337"/>
              <a:gd name="connsiteX3" fmla="*/ 12192000 w 12192000"/>
              <a:gd name="connsiteY3" fmla="*/ 3826337 h 3826337"/>
              <a:gd name="connsiteX4" fmla="*/ 0 w 12192000"/>
              <a:gd name="connsiteY4" fmla="*/ 3826337 h 3826337"/>
              <a:gd name="connsiteX5" fmla="*/ 0 w 12192000"/>
              <a:gd name="connsiteY5" fmla="*/ 1195104 h 3826337"/>
              <a:gd name="connsiteX0" fmla="*/ 0 w 12192000"/>
              <a:gd name="connsiteY0" fmla="*/ 1195104 h 3826337"/>
              <a:gd name="connsiteX1" fmla="*/ 4236098 w 12192000"/>
              <a:gd name="connsiteY1" fmla="*/ 383340 h 3826337"/>
              <a:gd name="connsiteX2" fmla="*/ 12192000 w 12192000"/>
              <a:gd name="connsiteY2" fmla="*/ 1195104 h 3826337"/>
              <a:gd name="connsiteX3" fmla="*/ 12192000 w 12192000"/>
              <a:gd name="connsiteY3" fmla="*/ 3826337 h 3826337"/>
              <a:gd name="connsiteX4" fmla="*/ 0 w 12192000"/>
              <a:gd name="connsiteY4" fmla="*/ 3826337 h 3826337"/>
              <a:gd name="connsiteX5" fmla="*/ 0 w 12192000"/>
              <a:gd name="connsiteY5" fmla="*/ 1195104 h 3826337"/>
              <a:gd name="connsiteX0" fmla="*/ 0 w 12192000"/>
              <a:gd name="connsiteY0" fmla="*/ 1195104 h 3826337"/>
              <a:gd name="connsiteX1" fmla="*/ 4236098 w 12192000"/>
              <a:gd name="connsiteY1" fmla="*/ 383340 h 3826337"/>
              <a:gd name="connsiteX2" fmla="*/ 12192000 w 12192000"/>
              <a:gd name="connsiteY2" fmla="*/ 1195104 h 3826337"/>
              <a:gd name="connsiteX3" fmla="*/ 12192000 w 12192000"/>
              <a:gd name="connsiteY3" fmla="*/ 3826337 h 3826337"/>
              <a:gd name="connsiteX4" fmla="*/ 0 w 12192000"/>
              <a:gd name="connsiteY4" fmla="*/ 3826337 h 3826337"/>
              <a:gd name="connsiteX5" fmla="*/ 0 w 12192000"/>
              <a:gd name="connsiteY5" fmla="*/ 1195104 h 3826337"/>
              <a:gd name="connsiteX0" fmla="*/ 0 w 12192000"/>
              <a:gd name="connsiteY0" fmla="*/ 1195104 h 3826337"/>
              <a:gd name="connsiteX1" fmla="*/ 4236098 w 12192000"/>
              <a:gd name="connsiteY1" fmla="*/ 383340 h 3826337"/>
              <a:gd name="connsiteX2" fmla="*/ 8612155 w 12192000"/>
              <a:gd name="connsiteY2" fmla="*/ 2202811 h 3826337"/>
              <a:gd name="connsiteX3" fmla="*/ 12192000 w 12192000"/>
              <a:gd name="connsiteY3" fmla="*/ 1195104 h 3826337"/>
              <a:gd name="connsiteX4" fmla="*/ 12192000 w 12192000"/>
              <a:gd name="connsiteY4" fmla="*/ 3826337 h 3826337"/>
              <a:gd name="connsiteX5" fmla="*/ 0 w 12192000"/>
              <a:gd name="connsiteY5" fmla="*/ 3826337 h 3826337"/>
              <a:gd name="connsiteX6" fmla="*/ 0 w 12192000"/>
              <a:gd name="connsiteY6" fmla="*/ 1195104 h 3826337"/>
              <a:gd name="connsiteX0" fmla="*/ 0 w 12192000"/>
              <a:gd name="connsiteY0" fmla="*/ 1195104 h 3826337"/>
              <a:gd name="connsiteX1" fmla="*/ 4236098 w 12192000"/>
              <a:gd name="connsiteY1" fmla="*/ 383340 h 3826337"/>
              <a:gd name="connsiteX2" fmla="*/ 8612155 w 12192000"/>
              <a:gd name="connsiteY2" fmla="*/ 2202811 h 3826337"/>
              <a:gd name="connsiteX3" fmla="*/ 12192000 w 12192000"/>
              <a:gd name="connsiteY3" fmla="*/ 1195104 h 3826337"/>
              <a:gd name="connsiteX4" fmla="*/ 12192000 w 12192000"/>
              <a:gd name="connsiteY4" fmla="*/ 3826337 h 3826337"/>
              <a:gd name="connsiteX5" fmla="*/ 0 w 12192000"/>
              <a:gd name="connsiteY5" fmla="*/ 3826337 h 3826337"/>
              <a:gd name="connsiteX6" fmla="*/ 0 w 12192000"/>
              <a:gd name="connsiteY6" fmla="*/ 1195104 h 3826337"/>
              <a:gd name="connsiteX0" fmla="*/ 0 w 12192000"/>
              <a:gd name="connsiteY0" fmla="*/ 619362 h 3250595"/>
              <a:gd name="connsiteX1" fmla="*/ 4161453 w 12192000"/>
              <a:gd name="connsiteY1" fmla="*/ 507394 h 3250595"/>
              <a:gd name="connsiteX2" fmla="*/ 8612155 w 12192000"/>
              <a:gd name="connsiteY2" fmla="*/ 1627069 h 3250595"/>
              <a:gd name="connsiteX3" fmla="*/ 12192000 w 12192000"/>
              <a:gd name="connsiteY3" fmla="*/ 619362 h 3250595"/>
              <a:gd name="connsiteX4" fmla="*/ 12192000 w 12192000"/>
              <a:gd name="connsiteY4" fmla="*/ 3250595 h 3250595"/>
              <a:gd name="connsiteX5" fmla="*/ 0 w 12192000"/>
              <a:gd name="connsiteY5" fmla="*/ 3250595 h 3250595"/>
              <a:gd name="connsiteX6" fmla="*/ 0 w 12192000"/>
              <a:gd name="connsiteY6" fmla="*/ 619362 h 3250595"/>
              <a:gd name="connsiteX0" fmla="*/ 0 w 12192000"/>
              <a:gd name="connsiteY0" fmla="*/ 726946 h 3358179"/>
              <a:gd name="connsiteX1" fmla="*/ 4161453 w 12192000"/>
              <a:gd name="connsiteY1" fmla="*/ 614978 h 3358179"/>
              <a:gd name="connsiteX2" fmla="*/ 8612155 w 12192000"/>
              <a:gd name="connsiteY2" fmla="*/ 1734653 h 3358179"/>
              <a:gd name="connsiteX3" fmla="*/ 12192000 w 12192000"/>
              <a:gd name="connsiteY3" fmla="*/ 726946 h 3358179"/>
              <a:gd name="connsiteX4" fmla="*/ 12192000 w 12192000"/>
              <a:gd name="connsiteY4" fmla="*/ 3358179 h 3358179"/>
              <a:gd name="connsiteX5" fmla="*/ 0 w 12192000"/>
              <a:gd name="connsiteY5" fmla="*/ 3358179 h 3358179"/>
              <a:gd name="connsiteX6" fmla="*/ 0 w 12192000"/>
              <a:gd name="connsiteY6" fmla="*/ 726946 h 3358179"/>
              <a:gd name="connsiteX0" fmla="*/ 0 w 12192000"/>
              <a:gd name="connsiteY0" fmla="*/ 2171946 h 3114338"/>
              <a:gd name="connsiteX1" fmla="*/ 4161453 w 12192000"/>
              <a:gd name="connsiteY1" fmla="*/ 371137 h 3114338"/>
              <a:gd name="connsiteX2" fmla="*/ 8612155 w 12192000"/>
              <a:gd name="connsiteY2" fmla="*/ 1490812 h 3114338"/>
              <a:gd name="connsiteX3" fmla="*/ 12192000 w 12192000"/>
              <a:gd name="connsiteY3" fmla="*/ 483105 h 3114338"/>
              <a:gd name="connsiteX4" fmla="*/ 12192000 w 12192000"/>
              <a:gd name="connsiteY4" fmla="*/ 3114338 h 3114338"/>
              <a:gd name="connsiteX5" fmla="*/ 0 w 12192000"/>
              <a:gd name="connsiteY5" fmla="*/ 3114338 h 3114338"/>
              <a:gd name="connsiteX6" fmla="*/ 0 w 12192000"/>
              <a:gd name="connsiteY6" fmla="*/ 2171946 h 3114338"/>
              <a:gd name="connsiteX0" fmla="*/ 0 w 12192000"/>
              <a:gd name="connsiteY0" fmla="*/ 1809451 h 2751843"/>
              <a:gd name="connsiteX1" fmla="*/ 3816221 w 12192000"/>
              <a:gd name="connsiteY1" fmla="*/ 409859 h 2751843"/>
              <a:gd name="connsiteX2" fmla="*/ 8612155 w 12192000"/>
              <a:gd name="connsiteY2" fmla="*/ 1128317 h 2751843"/>
              <a:gd name="connsiteX3" fmla="*/ 12192000 w 12192000"/>
              <a:gd name="connsiteY3" fmla="*/ 120610 h 2751843"/>
              <a:gd name="connsiteX4" fmla="*/ 12192000 w 12192000"/>
              <a:gd name="connsiteY4" fmla="*/ 2751843 h 2751843"/>
              <a:gd name="connsiteX5" fmla="*/ 0 w 12192000"/>
              <a:gd name="connsiteY5" fmla="*/ 2751843 h 2751843"/>
              <a:gd name="connsiteX6" fmla="*/ 0 w 12192000"/>
              <a:gd name="connsiteY6" fmla="*/ 1809451 h 2751843"/>
              <a:gd name="connsiteX0" fmla="*/ 0 w 12192000"/>
              <a:gd name="connsiteY0" fmla="*/ 1735574 h 2677966"/>
              <a:gd name="connsiteX1" fmla="*/ 3816221 w 12192000"/>
              <a:gd name="connsiteY1" fmla="*/ 335982 h 2677966"/>
              <a:gd name="connsiteX2" fmla="*/ 8612155 w 12192000"/>
              <a:gd name="connsiteY2" fmla="*/ 1054440 h 2677966"/>
              <a:gd name="connsiteX3" fmla="*/ 12192000 w 12192000"/>
              <a:gd name="connsiteY3" fmla="*/ 46733 h 2677966"/>
              <a:gd name="connsiteX4" fmla="*/ 12192000 w 12192000"/>
              <a:gd name="connsiteY4" fmla="*/ 2677966 h 2677966"/>
              <a:gd name="connsiteX5" fmla="*/ 0 w 12192000"/>
              <a:gd name="connsiteY5" fmla="*/ 2677966 h 2677966"/>
              <a:gd name="connsiteX6" fmla="*/ 0 w 12192000"/>
              <a:gd name="connsiteY6" fmla="*/ 1735574 h 2677966"/>
              <a:gd name="connsiteX0" fmla="*/ 0 w 12192000"/>
              <a:gd name="connsiteY0" fmla="*/ 1746100 h 2688492"/>
              <a:gd name="connsiteX1" fmla="*/ 3816221 w 12192000"/>
              <a:gd name="connsiteY1" fmla="*/ 346508 h 2688492"/>
              <a:gd name="connsiteX2" fmla="*/ 7977674 w 12192000"/>
              <a:gd name="connsiteY2" fmla="*/ 757056 h 2688492"/>
              <a:gd name="connsiteX3" fmla="*/ 12192000 w 12192000"/>
              <a:gd name="connsiteY3" fmla="*/ 57259 h 2688492"/>
              <a:gd name="connsiteX4" fmla="*/ 12192000 w 12192000"/>
              <a:gd name="connsiteY4" fmla="*/ 2688492 h 2688492"/>
              <a:gd name="connsiteX5" fmla="*/ 0 w 12192000"/>
              <a:gd name="connsiteY5" fmla="*/ 2688492 h 2688492"/>
              <a:gd name="connsiteX6" fmla="*/ 0 w 12192000"/>
              <a:gd name="connsiteY6" fmla="*/ 1746100 h 2688492"/>
              <a:gd name="connsiteX0" fmla="*/ 0 w 12192000"/>
              <a:gd name="connsiteY0" fmla="*/ 1725769 h 2668161"/>
              <a:gd name="connsiteX1" fmla="*/ 3816221 w 12192000"/>
              <a:gd name="connsiteY1" fmla="*/ 326177 h 2668161"/>
              <a:gd name="connsiteX2" fmla="*/ 7977674 w 12192000"/>
              <a:gd name="connsiteY2" fmla="*/ 736725 h 2668161"/>
              <a:gd name="connsiteX3" fmla="*/ 12192000 w 12192000"/>
              <a:gd name="connsiteY3" fmla="*/ 36928 h 2668161"/>
              <a:gd name="connsiteX4" fmla="*/ 12192000 w 12192000"/>
              <a:gd name="connsiteY4" fmla="*/ 2668161 h 2668161"/>
              <a:gd name="connsiteX5" fmla="*/ 0 w 12192000"/>
              <a:gd name="connsiteY5" fmla="*/ 2668161 h 2668161"/>
              <a:gd name="connsiteX6" fmla="*/ 0 w 12192000"/>
              <a:gd name="connsiteY6" fmla="*/ 1725769 h 2668161"/>
              <a:gd name="connsiteX0" fmla="*/ 0 w 12192000"/>
              <a:gd name="connsiteY0" fmla="*/ 1725769 h 2668161"/>
              <a:gd name="connsiteX1" fmla="*/ 3816221 w 12192000"/>
              <a:gd name="connsiteY1" fmla="*/ 326177 h 2668161"/>
              <a:gd name="connsiteX2" fmla="*/ 7977674 w 12192000"/>
              <a:gd name="connsiteY2" fmla="*/ 736725 h 2668161"/>
              <a:gd name="connsiteX3" fmla="*/ 12192000 w 12192000"/>
              <a:gd name="connsiteY3" fmla="*/ 36928 h 2668161"/>
              <a:gd name="connsiteX4" fmla="*/ 12192000 w 12192000"/>
              <a:gd name="connsiteY4" fmla="*/ 2668161 h 2668161"/>
              <a:gd name="connsiteX5" fmla="*/ 0 w 12192000"/>
              <a:gd name="connsiteY5" fmla="*/ 2668161 h 2668161"/>
              <a:gd name="connsiteX6" fmla="*/ 0 w 12192000"/>
              <a:gd name="connsiteY6" fmla="*/ 1725769 h 2668161"/>
              <a:gd name="connsiteX0" fmla="*/ 0 w 12192000"/>
              <a:gd name="connsiteY0" fmla="*/ 1724810 h 2667202"/>
              <a:gd name="connsiteX1" fmla="*/ 3816221 w 12192000"/>
              <a:gd name="connsiteY1" fmla="*/ 325218 h 2667202"/>
              <a:gd name="connsiteX2" fmla="*/ 7651103 w 12192000"/>
              <a:gd name="connsiteY2" fmla="*/ 791750 h 2667202"/>
              <a:gd name="connsiteX3" fmla="*/ 12192000 w 12192000"/>
              <a:gd name="connsiteY3" fmla="*/ 35969 h 2667202"/>
              <a:gd name="connsiteX4" fmla="*/ 12192000 w 12192000"/>
              <a:gd name="connsiteY4" fmla="*/ 2667202 h 2667202"/>
              <a:gd name="connsiteX5" fmla="*/ 0 w 12192000"/>
              <a:gd name="connsiteY5" fmla="*/ 2667202 h 2667202"/>
              <a:gd name="connsiteX6" fmla="*/ 0 w 12192000"/>
              <a:gd name="connsiteY6" fmla="*/ 1724810 h 2667202"/>
              <a:gd name="connsiteX0" fmla="*/ 0 w 12192000"/>
              <a:gd name="connsiteY0" fmla="*/ 1724810 h 2667202"/>
              <a:gd name="connsiteX1" fmla="*/ 3816221 w 12192000"/>
              <a:gd name="connsiteY1" fmla="*/ 325218 h 2667202"/>
              <a:gd name="connsiteX2" fmla="*/ 7651103 w 12192000"/>
              <a:gd name="connsiteY2" fmla="*/ 791750 h 2667202"/>
              <a:gd name="connsiteX3" fmla="*/ 12192000 w 12192000"/>
              <a:gd name="connsiteY3" fmla="*/ 35969 h 2667202"/>
              <a:gd name="connsiteX4" fmla="*/ 12192000 w 12192000"/>
              <a:gd name="connsiteY4" fmla="*/ 2667202 h 2667202"/>
              <a:gd name="connsiteX5" fmla="*/ 0 w 12192000"/>
              <a:gd name="connsiteY5" fmla="*/ 2667202 h 2667202"/>
              <a:gd name="connsiteX6" fmla="*/ 0 w 12192000"/>
              <a:gd name="connsiteY6" fmla="*/ 1724810 h 2667202"/>
              <a:gd name="connsiteX0" fmla="*/ 0 w 12192000"/>
              <a:gd name="connsiteY0" fmla="*/ 1730797 h 2673189"/>
              <a:gd name="connsiteX1" fmla="*/ 3816221 w 12192000"/>
              <a:gd name="connsiteY1" fmla="*/ 331205 h 2673189"/>
              <a:gd name="connsiteX2" fmla="*/ 7651103 w 12192000"/>
              <a:gd name="connsiteY2" fmla="*/ 797737 h 2673189"/>
              <a:gd name="connsiteX3" fmla="*/ 12192000 w 12192000"/>
              <a:gd name="connsiteY3" fmla="*/ 41956 h 2673189"/>
              <a:gd name="connsiteX4" fmla="*/ 12192000 w 12192000"/>
              <a:gd name="connsiteY4" fmla="*/ 2673189 h 2673189"/>
              <a:gd name="connsiteX5" fmla="*/ 0 w 12192000"/>
              <a:gd name="connsiteY5" fmla="*/ 2673189 h 2673189"/>
              <a:gd name="connsiteX6" fmla="*/ 0 w 12192000"/>
              <a:gd name="connsiteY6" fmla="*/ 1730797 h 2673189"/>
              <a:gd name="connsiteX0" fmla="*/ 0 w 12201331"/>
              <a:gd name="connsiteY0" fmla="*/ 2188898 h 3131290"/>
              <a:gd name="connsiteX1" fmla="*/ 3816221 w 12201331"/>
              <a:gd name="connsiteY1" fmla="*/ 789306 h 3131290"/>
              <a:gd name="connsiteX2" fmla="*/ 7651103 w 12201331"/>
              <a:gd name="connsiteY2" fmla="*/ 1255838 h 3131290"/>
              <a:gd name="connsiteX3" fmla="*/ 12201331 w 12201331"/>
              <a:gd name="connsiteY3" fmla="*/ 33526 h 3131290"/>
              <a:gd name="connsiteX4" fmla="*/ 12192000 w 12201331"/>
              <a:gd name="connsiteY4" fmla="*/ 3131290 h 3131290"/>
              <a:gd name="connsiteX5" fmla="*/ 0 w 12201331"/>
              <a:gd name="connsiteY5" fmla="*/ 3131290 h 3131290"/>
              <a:gd name="connsiteX6" fmla="*/ 0 w 12201331"/>
              <a:gd name="connsiteY6" fmla="*/ 2188898 h 3131290"/>
              <a:gd name="connsiteX0" fmla="*/ 0 w 12201331"/>
              <a:gd name="connsiteY0" fmla="*/ 2270690 h 3213082"/>
              <a:gd name="connsiteX1" fmla="*/ 3816221 w 12201331"/>
              <a:gd name="connsiteY1" fmla="*/ 871098 h 3213082"/>
              <a:gd name="connsiteX2" fmla="*/ 7651103 w 12201331"/>
              <a:gd name="connsiteY2" fmla="*/ 1337630 h 3213082"/>
              <a:gd name="connsiteX3" fmla="*/ 12201331 w 12201331"/>
              <a:gd name="connsiteY3" fmla="*/ 115318 h 3213082"/>
              <a:gd name="connsiteX4" fmla="*/ 12192000 w 12201331"/>
              <a:gd name="connsiteY4" fmla="*/ 3213082 h 3213082"/>
              <a:gd name="connsiteX5" fmla="*/ 0 w 12201331"/>
              <a:gd name="connsiteY5" fmla="*/ 3213082 h 3213082"/>
              <a:gd name="connsiteX6" fmla="*/ 0 w 12201331"/>
              <a:gd name="connsiteY6" fmla="*/ 2270690 h 3213082"/>
              <a:gd name="connsiteX0" fmla="*/ 0 w 12201331"/>
              <a:gd name="connsiteY0" fmla="*/ 3266842 h 4209234"/>
              <a:gd name="connsiteX1" fmla="*/ 3816221 w 12201331"/>
              <a:gd name="connsiteY1" fmla="*/ 1867250 h 4209234"/>
              <a:gd name="connsiteX2" fmla="*/ 7651103 w 12201331"/>
              <a:gd name="connsiteY2" fmla="*/ 2333782 h 4209234"/>
              <a:gd name="connsiteX3" fmla="*/ 12201331 w 12201331"/>
              <a:gd name="connsiteY3" fmla="*/ 85103 h 4209234"/>
              <a:gd name="connsiteX4" fmla="*/ 12192000 w 12201331"/>
              <a:gd name="connsiteY4" fmla="*/ 4209234 h 4209234"/>
              <a:gd name="connsiteX5" fmla="*/ 0 w 12201331"/>
              <a:gd name="connsiteY5" fmla="*/ 4209234 h 4209234"/>
              <a:gd name="connsiteX6" fmla="*/ 0 w 12201331"/>
              <a:gd name="connsiteY6" fmla="*/ 3266842 h 4209234"/>
              <a:gd name="connsiteX0" fmla="*/ 0 w 12201331"/>
              <a:gd name="connsiteY0" fmla="*/ 3181739 h 4124131"/>
              <a:gd name="connsiteX1" fmla="*/ 3816221 w 12201331"/>
              <a:gd name="connsiteY1" fmla="*/ 1782147 h 4124131"/>
              <a:gd name="connsiteX2" fmla="*/ 7651103 w 12201331"/>
              <a:gd name="connsiteY2" fmla="*/ 2248679 h 4124131"/>
              <a:gd name="connsiteX3" fmla="*/ 12201331 w 12201331"/>
              <a:gd name="connsiteY3" fmla="*/ 0 h 4124131"/>
              <a:gd name="connsiteX4" fmla="*/ 12192000 w 12201331"/>
              <a:gd name="connsiteY4" fmla="*/ 4124131 h 4124131"/>
              <a:gd name="connsiteX5" fmla="*/ 0 w 12201331"/>
              <a:gd name="connsiteY5" fmla="*/ 4124131 h 4124131"/>
              <a:gd name="connsiteX6" fmla="*/ 0 w 12201331"/>
              <a:gd name="connsiteY6" fmla="*/ 3181739 h 4124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331" h="4124131">
                <a:moveTo>
                  <a:pt x="0" y="3181739"/>
                </a:moveTo>
                <a:cubicBezTo>
                  <a:pt x="1343608" y="3181739"/>
                  <a:pt x="1810139" y="653143"/>
                  <a:pt x="3816221" y="1782147"/>
                </a:cubicBezTo>
                <a:cubicBezTo>
                  <a:pt x="6225074" y="3511421"/>
                  <a:pt x="5914572" y="1656186"/>
                  <a:pt x="7651103" y="2248679"/>
                </a:cubicBezTo>
                <a:cubicBezTo>
                  <a:pt x="10227389" y="2841172"/>
                  <a:pt x="11458512" y="1169436"/>
                  <a:pt x="12201331" y="0"/>
                </a:cubicBezTo>
                <a:cubicBezTo>
                  <a:pt x="12198221" y="1032588"/>
                  <a:pt x="12195110" y="3091543"/>
                  <a:pt x="12192000" y="4124131"/>
                </a:cubicBezTo>
                <a:lnTo>
                  <a:pt x="0" y="4124131"/>
                </a:lnTo>
                <a:lnTo>
                  <a:pt x="0" y="318173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8787" y="432628"/>
            <a:ext cx="10448330" cy="630942"/>
          </a:xfrm>
          <a:noFill/>
          <a:effectLst/>
        </p:spPr>
        <p:txBody>
          <a:bodyPr wrap="square" rtlCol="0">
            <a:spAutoFit/>
          </a:bodyPr>
          <a:lstStyle>
            <a:lvl1pPr>
              <a:defRPr lang="fr-FR" sz="3500">
                <a:solidFill>
                  <a:schemeClr val="accent6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fr-FR" dirty="0"/>
              <a:t>Modifiez le style du titre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458788" y="1076325"/>
            <a:ext cx="10448666" cy="358151"/>
          </a:xfrm>
        </p:spPr>
        <p:txBody>
          <a:bodyPr>
            <a:normAutofit/>
          </a:bodyPr>
          <a:lstStyle>
            <a:lvl1pPr marL="0" indent="0">
              <a:buNone/>
              <a:defRPr lang="fr-FR" sz="2500" kern="12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80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3870"/>
            <a:ext cx="12192000" cy="6861870"/>
          </a:xfrm>
          <a:prstGeom prst="rect">
            <a:avLst/>
          </a:prstGeom>
          <a:gradFill flip="none" rotWithShape="1">
            <a:gsLst>
              <a:gs pos="81000">
                <a:schemeClr val="accent1"/>
              </a:gs>
              <a:gs pos="0">
                <a:schemeClr val="accent3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3870"/>
            <a:ext cx="12192000" cy="6861870"/>
          </a:xfrm>
          <a:prstGeom prst="rect">
            <a:avLst/>
          </a:prstGeom>
          <a:gradFill flip="none" rotWithShape="1">
            <a:gsLst>
              <a:gs pos="81000">
                <a:schemeClr val="accent1"/>
              </a:gs>
              <a:gs pos="0">
                <a:schemeClr val="accent3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265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FF2B-EAF1-4EAF-97EC-4125F09F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78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846" r:id="rId2"/>
    <p:sldLayoutId id="2147483843" r:id="rId3"/>
    <p:sldLayoutId id="2147483842" r:id="rId4"/>
    <p:sldLayoutId id="2147483749" r:id="rId5"/>
    <p:sldLayoutId id="2147483845" r:id="rId6"/>
    <p:sldLayoutId id="2147483690" r:id="rId7"/>
    <p:sldLayoutId id="2147483844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terprisecraftsmanship.com/posts/collections-primitive-obsession/" TargetMode="External"/><Relationship Id="rId2" Type="http://schemas.openxmlformats.org/officeDocument/2006/relationships/hyperlink" Target="https://williamdurand.fr/2013/06/03/object-calisthenic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smtClean="0"/>
              <a:t>JUG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613912" y="2508985"/>
            <a:ext cx="8038381" cy="1657570"/>
          </a:xfrm>
        </p:spPr>
        <p:txBody>
          <a:bodyPr/>
          <a:lstStyle/>
          <a:p>
            <a:r>
              <a:rPr lang="fr-FR" dirty="0" smtClean="0"/>
              <a:t>Combattre la </a:t>
            </a:r>
            <a:r>
              <a:rPr lang="fr-FR" i="1" dirty="0" smtClean="0"/>
              <a:t>primitive obsession</a:t>
            </a:r>
            <a:r>
              <a:rPr lang="fr-FR" dirty="0" smtClean="0"/>
              <a:t> avec les </a:t>
            </a:r>
            <a:r>
              <a:rPr lang="fr-FR" i="1" dirty="0" err="1" smtClean="0"/>
              <a:t>calisthenics</a:t>
            </a:r>
            <a:r>
              <a:rPr lang="fr-FR" dirty="0" smtClean="0"/>
              <a:t> #3 et #4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 smtClean="0"/>
              <a:t>25 mai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002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7830" y="459558"/>
            <a:ext cx="9419287" cy="577081"/>
          </a:xfrm>
        </p:spPr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outil</a:t>
            </a:r>
            <a:endParaRPr lang="fr-FR" dirty="0"/>
          </a:p>
        </p:txBody>
      </p:sp>
      <p:grpSp>
        <p:nvGrpSpPr>
          <p:cNvPr id="4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5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26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i="1" dirty="0" err="1" smtClean="0"/>
              <a:t>Calistenic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6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La 3</a:t>
            </a:r>
            <a:r>
              <a:rPr lang="fr-FR" sz="3600" baseline="30000" dirty="0" smtClean="0"/>
              <a:t>e</a:t>
            </a:r>
            <a:r>
              <a:rPr lang="fr-FR" sz="3600" dirty="0" smtClean="0"/>
              <a:t> règle indique</a:t>
            </a:r>
            <a:endParaRPr lang="fr-FR" sz="3600" dirty="0"/>
          </a:p>
        </p:txBody>
      </p:sp>
      <p:grpSp>
        <p:nvGrpSpPr>
          <p:cNvPr id="6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7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1224000" y="2667537"/>
            <a:ext cx="7613112" cy="1699474"/>
            <a:chOff x="450764" y="3129701"/>
            <a:chExt cx="7613112" cy="1699474"/>
          </a:xfrm>
        </p:grpSpPr>
        <p:sp>
          <p:nvSpPr>
            <p:cNvPr id="12" name="ZoneTexte 11"/>
            <p:cNvSpPr txBox="1"/>
            <p:nvPr/>
          </p:nvSpPr>
          <p:spPr>
            <a:xfrm>
              <a:off x="450764" y="3129701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 smtClean="0">
                  <a:solidFill>
                    <a:schemeClr val="accent6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«</a:t>
              </a:r>
              <a:endParaRPr lang="fr-FR" sz="66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7554829" y="4018470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>
                  <a:solidFill>
                    <a:schemeClr val="accent6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»</a:t>
              </a:r>
              <a:endParaRPr lang="fr-FR" sz="6600" dirty="0" smtClean="0">
                <a:solidFill>
                  <a:schemeClr val="accent6"/>
                </a:solidFill>
              </a:endParaRP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954764" y="3254898"/>
              <a:ext cx="6763732" cy="145850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92500"/>
            </a:bodyPr>
            <a:lstStyle/>
            <a:p>
              <a:r>
                <a:rPr lang="fr-FR" sz="2800" dirty="0" smtClean="0">
                  <a:solidFill>
                    <a:srgbClr val="969696"/>
                  </a:solidFill>
                </a:rPr>
                <a:t>Si une variable exprimée par un type primitif possède un comportement,</a:t>
              </a:r>
            </a:p>
            <a:p>
              <a:r>
                <a:rPr lang="fr-FR" sz="2800" dirty="0" smtClean="0">
                  <a:solidFill>
                    <a:srgbClr val="969696"/>
                  </a:solidFill>
                </a:rPr>
                <a:t>vous DEVEZ l’encapsuler dans une classe.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47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</a:rPr>
              <a:t>Précisons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Éligibilité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/>
              <a:t>Le simple fait qu’une valeur valide du type soit invalide pour cette variable est suffisant pour satisfaire à cette règle.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dirty="0" smtClean="0"/>
              <a:t>Considérons la déclaration </a:t>
            </a:r>
            <a:r>
              <a:rPr lang="fr-FR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 </a:t>
            </a:r>
            <a:r>
              <a:rPr lang="fr-FR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currency</a:t>
            </a:r>
            <a:r>
              <a:rPr lang="fr-FR" dirty="0" smtClean="0"/>
              <a:t> et les valeurs :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« </a:t>
            </a:r>
            <a:r>
              <a:rPr lang="fr-FR" dirty="0" err="1"/>
              <a:t>L</a:t>
            </a:r>
            <a:r>
              <a:rPr lang="fr-FR" dirty="0" err="1" smtClean="0"/>
              <a:t>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sic </a:t>
            </a:r>
            <a:r>
              <a:rPr lang="fr-FR" dirty="0" err="1" smtClean="0"/>
              <a:t>dolor</a:t>
            </a:r>
            <a:r>
              <a:rPr lang="fr-FR" dirty="0" smtClean="0"/>
              <a:t> </a:t>
            </a:r>
            <a:r>
              <a:rPr lang="fr-FR" dirty="0" err="1" smtClean="0"/>
              <a:t>amet</a:t>
            </a:r>
            <a:r>
              <a:rPr lang="fr-FR" dirty="0" smtClean="0"/>
              <a:t> »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« USD »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« € »</a:t>
            </a:r>
          </a:p>
          <a:p>
            <a:pPr>
              <a:spcBef>
                <a:spcPts val="600"/>
              </a:spcBef>
            </a:pPr>
            <a:r>
              <a:rPr lang="fr-FR" dirty="0" smtClean="0"/>
              <a:t>« ETH »</a:t>
            </a:r>
            <a:endParaRPr lang="fr-FR" dirty="0"/>
          </a:p>
        </p:txBody>
      </p:sp>
      <p:grpSp>
        <p:nvGrpSpPr>
          <p:cNvPr id="6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7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38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</a:rPr>
              <a:t>Implications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Une valeur invalide est impossible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En logeant la validation de la valeur brute directement dans le constructeur de notre classe « type spécifique », on garantit la propriété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3200" dirty="0" smtClean="0">
                <a:solidFill>
                  <a:schemeClr val="accent6"/>
                </a:solidFill>
              </a:rPr>
              <a:t>Si une instance existe, elle est valide.</a:t>
            </a:r>
            <a:endParaRPr lang="fr-FR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fr-FR" sz="2400" dirty="0" smtClean="0"/>
              <a:t>(ce qui est </a:t>
            </a:r>
            <a:r>
              <a:rPr lang="fr-FR" sz="2400" dirty="0" smtClean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loin</a:t>
            </a:r>
            <a:r>
              <a:rPr lang="fr-FR" sz="2400" dirty="0" smtClean="0"/>
              <a:t> d’être trivial dans une base de code classique)</a:t>
            </a:r>
            <a:endParaRPr lang="fr-FR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fr-FR" dirty="0" smtClean="0"/>
              <a:t>On retrouve la philosophie de l’</a:t>
            </a:r>
            <a:r>
              <a:rPr lang="fr-FR" i="1" dirty="0" smtClean="0"/>
              <a:t>anti-corruption layer</a:t>
            </a:r>
            <a:r>
              <a:rPr lang="fr-FR" dirty="0" smtClean="0"/>
              <a:t> du DDD.</a:t>
            </a:r>
            <a:endParaRPr lang="fr-FR" dirty="0"/>
          </a:p>
        </p:txBody>
      </p:sp>
      <p:grpSp>
        <p:nvGrpSpPr>
          <p:cNvPr id="6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7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9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021238" y="2018102"/>
            <a:ext cx="5589917" cy="428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buNone/>
            </a:pPr>
            <a:endParaRPr lang="fr-F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Name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toName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LdapName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List.of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ou"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cmpy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cn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));</a:t>
            </a:r>
            <a:endParaRPr lang="fr-FR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</a:rPr>
              <a:t>Implications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Coder en OO dans un contexte professionnel</a:t>
            </a:r>
            <a:endParaRPr lang="fr-FR" dirty="0"/>
          </a:p>
        </p:txBody>
      </p:sp>
      <p:grpSp>
        <p:nvGrpSpPr>
          <p:cNvPr id="6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7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Espace réservé du texte 3"/>
          <p:cNvSpPr txBox="1">
            <a:spLocks/>
          </p:cNvSpPr>
          <p:nvPr/>
        </p:nvSpPr>
        <p:spPr>
          <a:xfrm>
            <a:off x="458787" y="2018103"/>
            <a:ext cx="4993107" cy="4270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AlexServiceImpl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Name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new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LdapName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List.of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"ou"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cmpy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cn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Accolade fermante 14"/>
          <p:cNvSpPr/>
          <p:nvPr/>
        </p:nvSpPr>
        <p:spPr>
          <a:xfrm>
            <a:off x="5286046" y="3223260"/>
            <a:ext cx="182952" cy="1554480"/>
          </a:xfrm>
          <a:prstGeom prst="rightBrace">
            <a:avLst>
              <a:gd name="adj1" fmla="val 0"/>
              <a:gd name="adj2" fmla="val 63151"/>
            </a:avLst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/>
          <p:cNvCxnSpPr>
            <a:stCxn id="15" idx="1"/>
          </p:cNvCxnSpPr>
          <p:nvPr/>
        </p:nvCxnSpPr>
        <p:spPr>
          <a:xfrm flipV="1">
            <a:off x="5468998" y="4202906"/>
            <a:ext cx="1384459" cy="20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4259580" y="2622157"/>
            <a:ext cx="2194560" cy="201037"/>
          </a:xfrm>
          <a:prstGeom prst="bentConnector3">
            <a:avLst>
              <a:gd name="adj1" fmla="val 347"/>
            </a:avLst>
          </a:prstGeom>
          <a:ln w="1905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èche vers le bas 12"/>
          <p:cNvSpPr/>
          <p:nvPr/>
        </p:nvSpPr>
        <p:spPr>
          <a:xfrm rot="10800000">
            <a:off x="9257120" y="3120272"/>
            <a:ext cx="292232" cy="329937"/>
          </a:xfrm>
          <a:prstGeom prst="downArrow">
            <a:avLst>
              <a:gd name="adj1" fmla="val 37879"/>
              <a:gd name="adj2" fmla="val 530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2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dirty="0" smtClean="0">
                <a:solidFill>
                  <a:schemeClr val="accent6"/>
                </a:solidFill>
              </a:rPr>
              <a:t>Implications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(suite)</a:t>
            </a:r>
            <a:endParaRPr lang="fr-FR" dirty="0"/>
          </a:p>
        </p:txBody>
      </p:sp>
      <p:grpSp>
        <p:nvGrpSpPr>
          <p:cNvPr id="6" name="Google Shape;507;p38"/>
          <p:cNvGrpSpPr>
            <a:grpSpLocks noChangeAspect="1"/>
          </p:cNvGrpSpPr>
          <p:nvPr/>
        </p:nvGrpSpPr>
        <p:grpSpPr>
          <a:xfrm>
            <a:off x="458788" y="345600"/>
            <a:ext cx="737359" cy="792000"/>
            <a:chOff x="611170" y="2326902"/>
            <a:chExt cx="362697" cy="389575"/>
          </a:xfrm>
          <a:solidFill>
            <a:schemeClr val="accent6"/>
          </a:solidFill>
        </p:grpSpPr>
        <p:sp>
          <p:nvSpPr>
            <p:cNvPr id="7" name="Google Shape;508;p38"/>
            <p:cNvSpPr/>
            <p:nvPr/>
          </p:nvSpPr>
          <p:spPr>
            <a:xfrm>
              <a:off x="611170" y="2326902"/>
              <a:ext cx="362697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Google Shape;509;p38"/>
            <p:cNvSpPr/>
            <p:nvPr/>
          </p:nvSpPr>
          <p:spPr>
            <a:xfrm>
              <a:off x="794944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Google Shape;510;p38"/>
            <p:cNvSpPr/>
            <p:nvPr/>
          </p:nvSpPr>
          <p:spPr>
            <a:xfrm>
              <a:off x="754645" y="2381252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Google Shape;511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Espace réservé du texte 3"/>
          <p:cNvSpPr txBox="1">
            <a:spLocks/>
          </p:cNvSpPr>
          <p:nvPr/>
        </p:nvSpPr>
        <p:spPr>
          <a:xfrm>
            <a:off x="458787" y="2018103"/>
            <a:ext cx="10653713" cy="2033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AlexServiceImpl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DirContextOperations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refresh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(Personne pers)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ldapTemplate.lookupContext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pers.getIdentifiant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1264509" y="3483902"/>
            <a:ext cx="6783" cy="82403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3"/>
          <p:cNvSpPr txBox="1">
            <a:spLocks/>
          </p:cNvSpPr>
          <p:nvPr/>
        </p:nvSpPr>
        <p:spPr>
          <a:xfrm>
            <a:off x="857252" y="4307934"/>
            <a:ext cx="8942356" cy="1239985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txBody>
          <a:bodyPr vert="horz" lIns="108000" tIns="10800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DirContextOperations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refresh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id)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ldapTemplate.lookupContext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id.toName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50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6800" y="459558"/>
            <a:ext cx="9659342" cy="577081"/>
          </a:xfrm>
        </p:spPr>
        <p:txBody>
          <a:bodyPr/>
          <a:lstStyle/>
          <a:p>
            <a:r>
              <a:rPr lang="fr-FR" dirty="0" smtClean="0"/>
              <a:t>2</a:t>
            </a:r>
            <a:r>
              <a:rPr lang="fr-FR" baseline="30000" dirty="0" smtClean="0"/>
              <a:t>e</a:t>
            </a:r>
            <a:r>
              <a:rPr lang="fr-FR" dirty="0" smtClean="0"/>
              <a:t> outil</a:t>
            </a:r>
            <a:endParaRPr lang="fr-FR" dirty="0"/>
          </a:p>
        </p:txBody>
      </p:sp>
      <p:sp>
        <p:nvSpPr>
          <p:cNvPr id="4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36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i="1" dirty="0" err="1" smtClean="0"/>
              <a:t>Calistenic</a:t>
            </a:r>
            <a:r>
              <a:rPr lang="fr-FR" dirty="0" smtClean="0"/>
              <a:t> complémentaire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658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dirty="0" smtClean="0"/>
              <a:t>La 4</a:t>
            </a:r>
            <a:r>
              <a:rPr lang="fr-FR" sz="3600" baseline="30000" dirty="0" smtClean="0"/>
              <a:t>e</a:t>
            </a:r>
            <a:r>
              <a:rPr lang="fr-FR" sz="3600" dirty="0" smtClean="0"/>
              <a:t> règle indique</a:t>
            </a:r>
            <a:endParaRPr lang="fr-FR" sz="3600" dirty="0"/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1224000" y="2667537"/>
            <a:ext cx="6455262" cy="1699474"/>
            <a:chOff x="449629" y="3129701"/>
            <a:chExt cx="7592878" cy="1699474"/>
          </a:xfrm>
        </p:grpSpPr>
        <p:sp>
          <p:nvSpPr>
            <p:cNvPr id="8" name="ZoneTexte 7"/>
            <p:cNvSpPr txBox="1"/>
            <p:nvPr/>
          </p:nvSpPr>
          <p:spPr>
            <a:xfrm>
              <a:off x="449629" y="3129701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 smtClean="0">
                  <a:solidFill>
                    <a:schemeClr val="accent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«</a:t>
              </a:r>
              <a:endParaRPr lang="fr-FR" sz="6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7533460" y="4018470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>
                  <a:solidFill>
                    <a:schemeClr val="accent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»</a:t>
              </a:r>
              <a:endParaRPr lang="fr-FR" sz="6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042449" y="3254898"/>
              <a:ext cx="6763732" cy="145850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r>
                <a:rPr lang="fr-FR" sz="2800" dirty="0" smtClean="0">
                  <a:solidFill>
                    <a:srgbClr val="969696"/>
                  </a:solidFill>
                </a:rPr>
                <a:t>Si une classe contient une variable membre de type collection</a:t>
              </a:r>
              <a:r>
                <a:rPr lang="fr-FR" sz="2800" baseline="30000" dirty="0" smtClean="0">
                  <a:solidFill>
                    <a:srgbClr val="969696"/>
                  </a:solidFill>
                </a:rPr>
                <a:t>1</a:t>
              </a:r>
              <a:r>
                <a:rPr lang="fr-FR" sz="2800" dirty="0" smtClean="0">
                  <a:solidFill>
                    <a:srgbClr val="969696"/>
                  </a:solidFill>
                </a:rPr>
                <a:t>,</a:t>
              </a:r>
            </a:p>
            <a:p>
              <a:r>
                <a:rPr lang="fr-FR" sz="2800" dirty="0" smtClean="0">
                  <a:solidFill>
                    <a:srgbClr val="969696"/>
                  </a:solidFill>
                </a:rPr>
                <a:t>ce DOIT être le SEUL membre.</a:t>
              </a:r>
            </a:p>
          </p:txBody>
        </p:sp>
      </p:grpSp>
      <p:sp>
        <p:nvSpPr>
          <p:cNvPr id="11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7" y="5014813"/>
            <a:ext cx="10448925" cy="1089654"/>
          </a:xfrm>
          <a:ln>
            <a:noFill/>
            <a:prstDash val="sysDot"/>
          </a:ln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fr-FR" sz="2400" dirty="0" smtClean="0"/>
              <a:t>dans le cas du Java, j’interprète que ça concerne aussi </a:t>
            </a:r>
            <a:r>
              <a:rPr lang="fr-FR" sz="2400" dirty="0" err="1" smtClean="0">
                <a:solidFill>
                  <a:schemeClr val="accent1"/>
                </a:solidFill>
                <a:latin typeface="Consolas" panose="020B0609020204030204" pitchFamily="49" charset="0"/>
              </a:rPr>
              <a:t>Map</a:t>
            </a:r>
            <a:r>
              <a:rPr lang="fr-FR" sz="24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&lt;K,V&gt;</a:t>
            </a:r>
            <a:r>
              <a:rPr lang="fr-FR" sz="2400" dirty="0" smtClean="0"/>
              <a:t>, quand bien même cette interface n’a pas de lien direct avec </a:t>
            </a:r>
            <a:r>
              <a:rPr lang="fr-F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Collection&lt;E&gt;</a:t>
            </a:r>
          </a:p>
        </p:txBody>
      </p:sp>
    </p:spTree>
    <p:extLst>
      <p:ext uri="{BB962C8B-B14F-4D97-AF65-F5344CB8AC3E}">
        <p14:creationId xmlns:p14="http://schemas.microsoft.com/office/powerpoint/2010/main" val="29884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dirty="0" smtClean="0"/>
              <a:t>Seul comment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9" y="1762813"/>
            <a:ext cx="10344330" cy="26489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L’esprit de cette règle suit le principe général de l’encapsulation </a:t>
            </a:r>
            <a:r>
              <a:rPr lang="fr-FR" sz="2400" dirty="0" smtClean="0"/>
              <a:t>(</a:t>
            </a:r>
            <a:r>
              <a:rPr lang="fr-FR" sz="2400" i="1" dirty="0" smtClean="0"/>
              <a:t>information </a:t>
            </a:r>
            <a:r>
              <a:rPr lang="fr-FR" sz="2400" i="1" dirty="0" err="1" smtClean="0"/>
              <a:t>hiding</a:t>
            </a:r>
            <a:r>
              <a:rPr lang="fr-FR" sz="2400" dirty="0" smtClean="0"/>
              <a:t>)</a:t>
            </a:r>
            <a:r>
              <a:rPr lang="fr-FR" dirty="0" smtClean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Si un champ technique facilite la gestion de votre collection, il n’y a pas de problème à l’y loger.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Mais si ce champ est exposé, ça devient </a:t>
            </a:r>
            <a:r>
              <a:rPr lang="fr-FR" sz="2400" dirty="0" smtClean="0"/>
              <a:t>généralement</a:t>
            </a:r>
            <a:r>
              <a:rPr lang="fr-FR" dirty="0" smtClean="0"/>
              <a:t> un problème.</a:t>
            </a:r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116425" y="4411744"/>
            <a:ext cx="5964015" cy="2149312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SubList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&lt;E&gt;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AbstractList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&lt;E&gt; {</a:t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AbstractList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&lt;E&gt;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root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offset;</a:t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protected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size;</a:t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…</a:t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size() { </a:t>
            </a:r>
            <a:r>
              <a:rPr lang="fr-FR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size; } </a:t>
            </a:r>
            <a:r>
              <a:rPr lang="fr-FR" dirty="0">
                <a:solidFill>
                  <a:schemeClr val="accent4"/>
                </a:solidFill>
                <a:latin typeface="Consolas" panose="020B0609020204030204" pitchFamily="49" charset="0"/>
              </a:rPr>
              <a:t>// ✅</a:t>
            </a: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dirty="0" smtClean="0"/>
              <a:t>Pourquoi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 smtClean="0"/>
              <a:t>Le contrat des collections est généraliste, </a:t>
            </a:r>
            <a:br>
              <a:rPr lang="fr-FR" dirty="0" smtClean="0"/>
            </a:br>
            <a:r>
              <a:rPr lang="fr-FR" dirty="0" smtClean="0"/>
              <a:t>tout n’est pas utile au cas d’espèce.</a:t>
            </a:r>
          </a:p>
          <a:p>
            <a:pPr>
              <a:lnSpc>
                <a:spcPct val="100000"/>
              </a:lnSpc>
            </a:pPr>
            <a:r>
              <a:rPr lang="fr-FR" i="1" dirty="0" smtClean="0"/>
              <a:t>Composition over </a:t>
            </a:r>
            <a:r>
              <a:rPr lang="fr-FR" i="1" dirty="0" err="1" smtClean="0"/>
              <a:t>inheritance</a:t>
            </a:r>
            <a:r>
              <a:rPr lang="fr-FR" dirty="0" smtClean="0"/>
              <a:t> 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🔥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« Verrouiller » chaque comportement parasite est pénible (et fragile)</a:t>
            </a:r>
          </a:p>
          <a:p>
            <a:pPr lvl="1">
              <a:lnSpc>
                <a:spcPct val="100000"/>
              </a:lnSpc>
            </a:pPr>
            <a:r>
              <a:rPr lang="fr-FR" dirty="0" smtClean="0"/>
              <a:t>L’objet final expose toujours les méthodes dont on ne veut pas</a:t>
            </a:r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/>
              <a:t>Demeter</a:t>
            </a:r>
            <a:r>
              <a:rPr lang="fr-FR" dirty="0" smtClean="0"/>
              <a:t>, mais pas 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5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58787" y="452634"/>
            <a:ext cx="10448330" cy="590931"/>
          </a:xfrm>
        </p:spPr>
        <p:txBody>
          <a:bodyPr/>
          <a:lstStyle/>
          <a:p>
            <a:r>
              <a:rPr lang="fr-FR" sz="3600" dirty="0" smtClean="0">
                <a:solidFill>
                  <a:srgbClr val="0059A3"/>
                </a:solidFill>
              </a:rPr>
              <a:t>Qui parle ?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458787" y="2525340"/>
            <a:ext cx="8545513" cy="284676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 java depuis 2007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Converti au </a:t>
            </a:r>
            <a:r>
              <a:rPr lang="fr-FR" sz="3200" i="1" dirty="0" err="1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craftsmanship</a:t>
            </a:r>
            <a:r>
              <a:rPr lang="fr-FR" sz="3200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en 2018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i="1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Tech-Lead</a:t>
            </a:r>
            <a:r>
              <a:rPr lang="fr-FR" sz="3200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chez SII </a:t>
            </a:r>
            <a:r>
              <a:rPr lang="fr-FR" sz="3200" dirty="0" err="1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Rhone-Alpes</a:t>
            </a:r>
            <a:endParaRPr lang="fr-FR" sz="3200" dirty="0" smtClean="0">
              <a:solidFill>
                <a:schemeClr val="accen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3200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🌐 </a:t>
            </a:r>
            <a:r>
              <a:rPr lang="fr-FR" sz="2800" dirty="0" smtClean="0">
                <a:solidFill>
                  <a:schemeClr val="accent1"/>
                </a:solidFill>
                <a:latin typeface="Consolas" panose="020B0609020204030204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github.com/</a:t>
            </a:r>
            <a:r>
              <a:rPr lang="fr-FR" sz="2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baaroth</a:t>
            </a:r>
            <a:r>
              <a:rPr lang="fr-FR" sz="2800" dirty="0" smtClean="0">
                <a:solidFill>
                  <a:schemeClr val="accent1"/>
                </a:solidFill>
                <a:latin typeface="Consolas" panose="020B0609020204030204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/</a:t>
            </a:r>
            <a:r>
              <a:rPr lang="fr-FR" sz="2800" dirty="0" err="1" smtClean="0">
                <a:solidFill>
                  <a:schemeClr val="accent1"/>
                </a:solidFill>
                <a:latin typeface="Consolas" panose="020B0609020204030204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function</a:t>
            </a:r>
            <a:r>
              <a:rPr lang="fr-FR" sz="2800" dirty="0" smtClean="0">
                <a:solidFill>
                  <a:schemeClr val="accent1"/>
                </a:solidFill>
                <a:latin typeface="Consolas" panose="020B0609020204030204" pitchFamily="49" charset="0"/>
                <a:ea typeface="Lato Light" panose="020F0502020204030203" pitchFamily="34" charset="0"/>
                <a:cs typeface="Lato Light" panose="020F0502020204030203" pitchFamily="34" charset="0"/>
              </a:rPr>
              <a:t>-tec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Mathieu LUCAS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570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dirty="0" smtClean="0"/>
              <a:t>Implications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Toujours plus d’OO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1560917"/>
            <a:ext cx="10448925" cy="49637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Notre conteneur de 1</a:t>
            </a:r>
            <a:r>
              <a:rPr lang="fr-FR" baseline="30000" dirty="0" smtClean="0"/>
              <a:t>er</a:t>
            </a:r>
            <a:r>
              <a:rPr lang="fr-FR" dirty="0" smtClean="0"/>
              <a:t> niveau peut porter son comportement 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Iterable</a:t>
            </a:r>
            <a:r>
              <a:rPr lang="fr-FR" sz="2000" dirty="0" smtClean="0"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latin typeface="Consolas" panose="020B0609020204030204" pitchFamily="49" charset="0"/>
              </a:rPr>
              <a:t> List&lt;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latin typeface="Consolas" panose="020B0609020204030204" pitchFamily="49" charset="0"/>
              </a:rPr>
              <a:t>inner</a:t>
            </a:r>
            <a:r>
              <a:rPr lang="fr-FR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add</a:t>
            </a:r>
            <a:r>
              <a:rPr lang="fr-FR" sz="2000" dirty="0" smtClean="0"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 i) {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   List&lt;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&gt; copy =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ArrayList</a:t>
            </a:r>
            <a:r>
              <a:rPr lang="fr-FR" sz="2000" dirty="0" smtClean="0">
                <a:latin typeface="Consolas" panose="020B0609020204030204" pitchFamily="49" charset="0"/>
              </a:rPr>
              <a:t>&lt;&gt;(</a:t>
            </a:r>
            <a:r>
              <a:rPr lang="fr-FR" sz="2000" dirty="0" err="1" smtClean="0">
                <a:latin typeface="Consolas" panose="020B0609020204030204" pitchFamily="49" charset="0"/>
              </a:rPr>
              <a:t>inner</a:t>
            </a:r>
            <a:r>
              <a:rPr lang="fr-FR" sz="2000" dirty="0" smtClean="0">
                <a:latin typeface="Consolas" panose="020B0609020204030204" pitchFamily="49" charset="0"/>
              </a:rPr>
              <a:t>);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   </a:t>
            </a:r>
            <a:r>
              <a:rPr lang="fr-FR" sz="2000" dirty="0" err="1" smtClean="0">
                <a:latin typeface="Consolas" panose="020B0609020204030204" pitchFamily="49" charset="0"/>
              </a:rPr>
              <a:t>copy.add</a:t>
            </a:r>
            <a:r>
              <a:rPr lang="fr-FR" sz="2000" dirty="0" smtClean="0">
                <a:latin typeface="Consolas" panose="020B0609020204030204" pitchFamily="49" charset="0"/>
              </a:rPr>
              <a:t>( </a:t>
            </a:r>
            <a:r>
              <a:rPr lang="fr-FR" sz="2000" dirty="0" err="1" smtClean="0">
                <a:latin typeface="Consolas" panose="020B0609020204030204" pitchFamily="49" charset="0"/>
              </a:rPr>
              <a:t>rerank</a:t>
            </a:r>
            <a:r>
              <a:rPr lang="fr-FR" sz="2000" dirty="0" smtClean="0">
                <a:latin typeface="Consolas" panose="020B0609020204030204" pitchFamily="49" charset="0"/>
              </a:rPr>
              <a:t>(i) );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 new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(copy);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latin typeface="Consolas" panose="020B0609020204030204" pitchFamily="49" charset="0"/>
              </a:rPr>
              <a:t>Optional</a:t>
            </a:r>
            <a:r>
              <a:rPr lang="fr-FR" sz="2000" dirty="0" smtClean="0"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latin typeface="Consolas" panose="020B0609020204030204" pitchFamily="49" charset="0"/>
              </a:rPr>
              <a:t>findByRank</a:t>
            </a:r>
            <a:r>
              <a:rPr lang="fr-FR" sz="2000" dirty="0" smtClean="0">
                <a:latin typeface="Consolas" panose="020B0609020204030204" pitchFamily="49" charset="0"/>
              </a:rPr>
              <a:t>(String </a:t>
            </a:r>
            <a:r>
              <a:rPr lang="fr-FR" sz="2000" dirty="0" err="1" smtClean="0">
                <a:latin typeface="Consolas" panose="020B0609020204030204" pitchFamily="49" charset="0"/>
              </a:rPr>
              <a:t>rank</a:t>
            </a:r>
            <a:r>
              <a:rPr lang="fr-FR" sz="2000" dirty="0" smtClean="0"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Iterator</a:t>
            </a:r>
            <a:r>
              <a:rPr lang="fr-FR" sz="2000" dirty="0" smtClean="0"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 smtClean="0"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latin typeface="Consolas" panose="020B0609020204030204" pitchFamily="49" charset="0"/>
              </a:rPr>
              <a:t>iterator</a:t>
            </a:r>
            <a:r>
              <a:rPr lang="fr-FR" sz="2000" dirty="0" smtClean="0">
                <a:latin typeface="Consolas" panose="020B0609020204030204" pitchFamily="49" charset="0"/>
              </a:rPr>
              <a:t>() {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inner.iterator</a:t>
            </a:r>
            <a:r>
              <a:rPr lang="fr-FR" sz="2000" dirty="0" smtClean="0">
                <a:latin typeface="Consolas" panose="020B0609020204030204" pitchFamily="49" charset="0"/>
              </a:rPr>
              <a:t>();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rerank</a:t>
            </a:r>
            <a:r>
              <a:rPr lang="fr-FR" sz="2000" dirty="0" smtClean="0"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</a:rPr>
              <a:t>Itinerary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i) {…}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36000" y="3644625"/>
            <a:ext cx="1332000" cy="306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612174" y="3035025"/>
            <a:ext cx="1893151" cy="306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117249" y="5121000"/>
            <a:ext cx="1445475" cy="306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935774" y="3035025"/>
            <a:ext cx="3569551" cy="306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935773" y="4673325"/>
            <a:ext cx="5265002" cy="306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9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dirty="0" smtClean="0"/>
              <a:t>Implications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 smtClean="0">
                <a:latin typeface="Consolas" panose="020B0609020204030204" pitchFamily="49" charset="0"/>
              </a:rPr>
              <a:t>Map</a:t>
            </a:r>
            <a:r>
              <a:rPr lang="fr-FR" dirty="0" smtClean="0"/>
              <a:t> aussi !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1481512"/>
            <a:ext cx="10448925" cy="48145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GroupedItineraries</a:t>
            </a:r>
            <a:r>
              <a:rPr lang="fr-FR" sz="2000" dirty="0" smtClean="0">
                <a:latin typeface="Consolas" panose="020B0609020204030204" pitchFamily="49" charset="0"/>
              </a:rPr>
              <a:t>&lt;K&gt;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Map</a:t>
            </a:r>
            <a:r>
              <a:rPr lang="fr-FR" sz="2000" dirty="0" smtClean="0">
                <a:latin typeface="Consolas" panose="020B0609020204030204" pitchFamily="49" charset="0"/>
              </a:rPr>
              <a:t>&lt;K,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&gt; groups;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latin typeface="Consolas" panose="020B0609020204030204" pitchFamily="49" charset="0"/>
              </a:rPr>
              <a:t> Set&lt;K&gt; </a:t>
            </a:r>
            <a:r>
              <a:rPr lang="fr-FR" sz="2000" dirty="0" err="1" smtClean="0">
                <a:latin typeface="Consolas" panose="020B0609020204030204" pitchFamily="49" charset="0"/>
              </a:rPr>
              <a:t>nonEmpty</a:t>
            </a:r>
            <a:r>
              <a:rPr lang="fr-FR" sz="20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get</a:t>
            </a:r>
            <a:r>
              <a:rPr lang="fr-FR" sz="2000" dirty="0" smtClean="0">
                <a:latin typeface="Consolas" panose="020B0609020204030204" pitchFamily="49" charset="0"/>
              </a:rPr>
              <a:t>(K key) {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groups.getOrDefault</a:t>
            </a:r>
            <a:r>
              <a:rPr lang="fr-FR" sz="2000" dirty="0" smtClean="0">
                <a:latin typeface="Consolas" panose="020B0609020204030204" pitchFamily="49" charset="0"/>
              </a:rPr>
              <a:t>(key,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Itineraries.</a:t>
            </a:r>
            <a:r>
              <a:rPr lang="fr-FR" sz="2000" i="1" dirty="0" err="1" smtClean="0">
                <a:latin typeface="Consolas" panose="020B0609020204030204" pitchFamily="49" charset="0"/>
              </a:rPr>
              <a:t>NONE</a:t>
            </a:r>
            <a:r>
              <a:rPr lang="fr-FR" sz="2000" dirty="0" smtClean="0">
                <a:latin typeface="Consolas" panose="020B0609020204030204" pitchFamily="49" charset="0"/>
              </a:rPr>
              <a:t>);</a:t>
            </a:r>
            <a:br>
              <a:rPr lang="fr-FR" sz="2000" dirty="0" smtClean="0">
                <a:latin typeface="Consolas" panose="020B0609020204030204" pitchFamily="49" charset="0"/>
              </a:rPr>
            </a:br>
            <a:r>
              <a:rPr lang="fr-FR" sz="2000" dirty="0" smtClean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fr-FR" sz="2000" dirty="0" smtClean="0">
                <a:latin typeface="Consolas" panose="020B0609020204030204" pitchFamily="49" charset="0"/>
              </a:rPr>
              <a:t> has(K key) {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nonEmpty.contains</a:t>
            </a:r>
            <a:r>
              <a:rPr lang="fr-FR" sz="2000" dirty="0" smtClean="0">
                <a:latin typeface="Consolas" panose="020B0609020204030204" pitchFamily="49" charset="0"/>
              </a:rPr>
              <a:t>(key);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>
                <a:latin typeface="Consolas" panose="020B0609020204030204" pitchFamily="49" charset="0"/>
              </a:rPr>
              <a:t>Itineraries</a:t>
            </a: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i="1" dirty="0" smtClean="0">
                <a:latin typeface="Consolas" panose="020B0609020204030204" pitchFamily="49" charset="0"/>
              </a:rPr>
              <a:t>NONE</a:t>
            </a:r>
            <a:r>
              <a:rPr lang="fr-FR" sz="2000" dirty="0" smtClean="0">
                <a:latin typeface="Consolas" panose="020B0609020204030204" pitchFamily="49" charset="0"/>
              </a:rPr>
              <a:t> =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latin typeface="Consolas" panose="020B0609020204030204" pitchFamily="49" charset="0"/>
              </a:rPr>
              <a:t>Itineraries</a:t>
            </a:r>
            <a:r>
              <a:rPr lang="fr-FR" sz="2000" dirty="0" smtClean="0"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latin typeface="Consolas" panose="020B0609020204030204" pitchFamily="49" charset="0"/>
              </a:rPr>
              <a:t>List.of</a:t>
            </a:r>
            <a:r>
              <a:rPr lang="fr-FR" sz="2000" dirty="0" smtClean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   &lt;</a:t>
            </a:r>
            <a:r>
              <a:rPr lang="fr-FR" sz="2000" dirty="0">
                <a:latin typeface="Consolas" panose="020B0609020204030204" pitchFamily="49" charset="0"/>
              </a:rPr>
              <a:t>K&gt; </a:t>
            </a:r>
            <a:r>
              <a:rPr lang="fr-FR" sz="2000" dirty="0" err="1">
                <a:latin typeface="Consolas" panose="020B0609020204030204" pitchFamily="49" charset="0"/>
              </a:rPr>
              <a:t>GroupedItinerary</a:t>
            </a:r>
            <a:r>
              <a:rPr lang="fr-FR" sz="2000" dirty="0">
                <a:latin typeface="Consolas" panose="020B0609020204030204" pitchFamily="49" charset="0"/>
              </a:rPr>
              <a:t>&lt;K&gt; </a:t>
            </a:r>
            <a:r>
              <a:rPr lang="fr-FR" sz="2000" dirty="0" err="1">
                <a:latin typeface="Consolas" panose="020B0609020204030204" pitchFamily="49" charset="0"/>
              </a:rPr>
              <a:t>groupBy</a:t>
            </a:r>
            <a:r>
              <a:rPr lang="fr-FR" sz="2000" dirty="0">
                <a:latin typeface="Consolas" panose="020B0609020204030204" pitchFamily="49" charset="0"/>
              </a:rPr>
              <a:t>(</a:t>
            </a:r>
            <a:r>
              <a:rPr lang="fr-FR" sz="2000" dirty="0" err="1">
                <a:latin typeface="Consolas" panose="020B0609020204030204" pitchFamily="49" charset="0"/>
              </a:rPr>
              <a:t>Function</a:t>
            </a:r>
            <a:r>
              <a:rPr lang="fr-FR" sz="2000" dirty="0"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latin typeface="Consolas" panose="020B0609020204030204" pitchFamily="49" charset="0"/>
              </a:rPr>
              <a:t>Itinerary</a:t>
            </a:r>
            <a:r>
              <a:rPr lang="fr-FR" sz="2000" dirty="0">
                <a:latin typeface="Consolas" panose="020B0609020204030204" pitchFamily="49" charset="0"/>
              </a:rPr>
              <a:t>, K&gt; classifier) {…}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latin typeface="Consolas" panose="020B0609020204030204" pitchFamily="49" charset="0"/>
              </a:rPr>
              <a:t>}</a:t>
            </a:r>
            <a:endParaRPr lang="fr-FR" sz="2000" dirty="0">
              <a:latin typeface="Consolas" panose="020B0609020204030204" pitchFamily="49" charset="0"/>
            </a:endParaRPr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55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9"/>
            <a:ext cx="9642608" cy="577081"/>
          </a:xfrm>
        </p:spPr>
        <p:txBody>
          <a:bodyPr/>
          <a:lstStyle/>
          <a:p>
            <a:r>
              <a:rPr lang="fr-FR" dirty="0" smtClean="0"/>
              <a:t>Remarque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Pourquoi une règle à part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Cette nouvelle règle reprend finalement la justification</a:t>
            </a:r>
            <a:r>
              <a:rPr lang="fr-FR" dirty="0"/>
              <a:t> de la précédente</a:t>
            </a:r>
            <a:r>
              <a:rPr lang="fr-FR" dirty="0" smtClean="0"/>
              <a:t> et permet les mêmes bénéfices.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Mais inclure les objets « complexes » du SDK dans la définition d’un type primitif n’est pas naturel. </a:t>
            </a:r>
            <a:endParaRPr lang="fr-FR" dirty="0"/>
          </a:p>
        </p:txBody>
      </p:sp>
      <p:sp>
        <p:nvSpPr>
          <p:cNvPr id="6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457200" y="345600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04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6800" y="459558"/>
            <a:ext cx="9360000" cy="577081"/>
          </a:xfrm>
        </p:spPr>
        <p:txBody>
          <a:bodyPr/>
          <a:lstStyle/>
          <a:p>
            <a:r>
              <a:rPr lang="fr-FR" dirty="0" smtClean="0"/>
              <a:t>Synthèse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486800" y="1076325"/>
            <a:ext cx="9360000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3 points à retenir</a:t>
            </a:r>
            <a:endParaRPr lang="fr-FR" dirty="0"/>
          </a:p>
        </p:txBody>
      </p:sp>
      <p:sp>
        <p:nvSpPr>
          <p:cNvPr id="4" name="Shape 2937">
            <a:extLst>
              <a:ext uri="{FF2B5EF4-FFF2-40B4-BE49-F238E27FC236}">
                <a16:creationId xmlns:a16="http://schemas.microsoft.com/office/drawing/2014/main" id="{078A189A-0AFB-4943-A9D1-0C3C90FFBDB9}"/>
              </a:ext>
            </a:extLst>
          </p:cNvPr>
          <p:cNvSpPr/>
          <p:nvPr/>
        </p:nvSpPr>
        <p:spPr>
          <a:xfrm>
            <a:off x="458788" y="345237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713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9558"/>
            <a:ext cx="9642608" cy="577081"/>
          </a:xfrm>
        </p:spPr>
        <p:txBody>
          <a:bodyPr/>
          <a:lstStyle/>
          <a:p>
            <a:r>
              <a:rPr lang="fr-FR" sz="2800" dirty="0" smtClean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1.</a:t>
            </a:r>
            <a:r>
              <a:rPr lang="fr-FR" dirty="0" smtClean="0">
                <a:solidFill>
                  <a:schemeClr val="accent6"/>
                </a:solidFill>
              </a:rPr>
              <a:t> Déclarez autant de type que nécessaire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" name="Shape 2937">
            <a:extLst>
              <a:ext uri="{FF2B5EF4-FFF2-40B4-BE49-F238E27FC236}">
                <a16:creationId xmlns:a16="http://schemas.microsoft.com/office/drawing/2014/main" id="{078A189A-0AFB-4943-A9D1-0C3C90FFBDB9}"/>
              </a:ext>
            </a:extLst>
          </p:cNvPr>
          <p:cNvSpPr>
            <a:spLocks noChangeAspect="1"/>
          </p:cNvSpPr>
          <p:nvPr/>
        </p:nvSpPr>
        <p:spPr>
          <a:xfrm>
            <a:off x="458788" y="345237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9" y="2018104"/>
            <a:ext cx="5423538" cy="393502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</a:t>
            </a:r>
            <a:r>
              <a:rPr lang="fr-FR" sz="2000" strike="sngStrike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</a:t>
            </a:r>
            <a:r>
              <a:rPr lang="fr-FR" sz="2000" strike="sngStrike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</a:t>
            </a:r>
            <a:r>
              <a:rPr lang="fr-FR" sz="2000" strike="sngStrike" dirty="0" err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Euro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</a:t>
            </a:r>
            <a:r>
              <a:rPr lang="fr-FR" sz="2000" strike="sngStrike" dirty="0" err="1" smtClean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comment;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882326" y="2018102"/>
            <a:ext cx="5979474" cy="35921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(String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BigDecimal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euros,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     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Predicate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{…}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(Date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raw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{…}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5816600" y="2018102"/>
            <a:ext cx="0" cy="383977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En bonus, ça simplifie le nommage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897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2633"/>
            <a:ext cx="9642608" cy="590931"/>
          </a:xfrm>
        </p:spPr>
        <p:txBody>
          <a:bodyPr/>
          <a:lstStyle/>
          <a:p>
            <a:r>
              <a:rPr lang="fr-FR" sz="2800" dirty="0" smtClean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2.</a:t>
            </a:r>
            <a:r>
              <a:rPr lang="fr-FR" dirty="0" smtClean="0"/>
              <a:t> </a:t>
            </a:r>
            <a:r>
              <a:rPr lang="fr-FR" dirty="0"/>
              <a:t>Stockez-y </a:t>
            </a:r>
            <a:r>
              <a:rPr lang="fr-FR" dirty="0" smtClean="0">
                <a:solidFill>
                  <a:schemeClr val="accent6"/>
                </a:solidFill>
              </a:rPr>
              <a:t>les contraintes métier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" name="Shape 2937">
            <a:extLst>
              <a:ext uri="{FF2B5EF4-FFF2-40B4-BE49-F238E27FC236}">
                <a16:creationId xmlns:a16="http://schemas.microsoft.com/office/drawing/2014/main" id="{078A189A-0AFB-4943-A9D1-0C3C90FFBDB9}"/>
              </a:ext>
            </a:extLst>
          </p:cNvPr>
          <p:cNvSpPr>
            <a:spLocks noChangeAspect="1"/>
          </p:cNvSpPr>
          <p:nvPr/>
        </p:nvSpPr>
        <p:spPr>
          <a:xfrm>
            <a:off x="458788" y="345237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7" y="1366878"/>
            <a:ext cx="11230449" cy="52224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BigDecimal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euros, </a:t>
            </a:r>
            <a:r>
              <a:rPr lang="fr-FR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Predicate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Assert.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euros.compareTo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ZERO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0,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bad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price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Assert.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&gt;= 0,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bad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constraint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sz="2000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test(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qty.raw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&gt;=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Price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toPrice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qty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Assert.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isTrue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(test(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qty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insufficient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Price(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euros.multiply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mult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));</a:t>
            </a:r>
            <a:b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9" y="452633"/>
            <a:ext cx="9642608" cy="590931"/>
          </a:xfrm>
        </p:spPr>
        <p:txBody>
          <a:bodyPr/>
          <a:lstStyle/>
          <a:p>
            <a:r>
              <a:rPr lang="fr-FR" sz="2800" dirty="0" smtClean="0"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3.</a:t>
            </a:r>
            <a:r>
              <a:rPr lang="fr-FR" dirty="0" smtClean="0"/>
              <a:t> N’oubliez</a:t>
            </a:r>
            <a:r>
              <a:rPr lang="fr-FR" dirty="0" smtClean="0">
                <a:solidFill>
                  <a:schemeClr val="accent6"/>
                </a:solidFill>
              </a:rPr>
              <a:t> pas les collections</a:t>
            </a:r>
            <a:endParaRPr lang="fr-FR" dirty="0">
              <a:solidFill>
                <a:schemeClr val="accent6"/>
              </a:solidFill>
            </a:endParaRPr>
          </a:p>
        </p:txBody>
      </p:sp>
      <p:sp>
        <p:nvSpPr>
          <p:cNvPr id="5" name="Shape 2937">
            <a:extLst>
              <a:ext uri="{FF2B5EF4-FFF2-40B4-BE49-F238E27FC236}">
                <a16:creationId xmlns:a16="http://schemas.microsoft.com/office/drawing/2014/main" id="{078A189A-0AFB-4943-A9D1-0C3C90FFBDB9}"/>
              </a:ext>
            </a:extLst>
          </p:cNvPr>
          <p:cNvSpPr>
            <a:spLocks/>
          </p:cNvSpPr>
          <p:nvPr/>
        </p:nvSpPr>
        <p:spPr>
          <a:xfrm>
            <a:off x="458788" y="345237"/>
            <a:ext cx="720000" cy="72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1366879"/>
            <a:ext cx="10691812" cy="502337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final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List&lt;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inner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@</a:t>
            </a:r>
            <a:r>
              <a:rPr lang="fr-FR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Override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iterator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 {…}</a:t>
            </a:r>
            <a:endParaRPr lang="fr-FR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Price total() {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inner.stream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.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map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i -&gt;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i.getUnitPrice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().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toPrice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i.getQuantity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()) )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.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reduce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Price.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ZERO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Price::plus);</a:t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Price(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BigDecimal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euros)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ZERO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Price(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BigDecimal.</a:t>
            </a: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ZERO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Price plus(Price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other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{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Price(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euros.add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other.euros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25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787" y="459558"/>
            <a:ext cx="10448330" cy="577081"/>
          </a:xfrm>
        </p:spPr>
        <p:txBody>
          <a:bodyPr/>
          <a:lstStyle/>
          <a:p>
            <a:r>
              <a:rPr lang="fr-FR" dirty="0" smtClean="0"/>
              <a:t>Ressources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Papier original :</a:t>
            </a:r>
            <a:br>
              <a:rPr lang="fr-FR" sz="2400" dirty="0" smtClean="0"/>
            </a:br>
            <a:r>
              <a:rPr lang="fr-FR" sz="2400" dirty="0" smtClean="0">
                <a:hlinkClick r:id="rId2"/>
              </a:rPr>
              <a:t>https</a:t>
            </a:r>
            <a:r>
              <a:rPr lang="fr-FR" sz="2400" dirty="0">
                <a:hlinkClick r:id="rId2"/>
              </a:rPr>
              <a:t>://</a:t>
            </a:r>
            <a:r>
              <a:rPr lang="fr-FR" sz="2400" dirty="0" smtClean="0">
                <a:hlinkClick r:id="rId2"/>
              </a:rPr>
              <a:t>williamdurand.fr/2013/06/03/object-calisthenics</a:t>
            </a:r>
            <a:r>
              <a:rPr lang="fr-FR" sz="2400" dirty="0" smtClean="0"/>
              <a:t> </a:t>
            </a:r>
            <a:endParaRPr lang="fr-FR" sz="2400" dirty="0"/>
          </a:p>
          <a:p>
            <a:r>
              <a:rPr lang="fr-FR" sz="2400" dirty="0" smtClean="0"/>
              <a:t>Prolongation (par un autre auteur) :</a:t>
            </a:r>
            <a:br>
              <a:rPr lang="fr-FR" sz="2400" dirty="0" smtClean="0"/>
            </a:br>
            <a:r>
              <a:rPr lang="fr-FR" sz="2400" dirty="0" smtClean="0">
                <a:hlinkClick r:id="rId3"/>
              </a:rPr>
              <a:t>https</a:t>
            </a:r>
            <a:r>
              <a:rPr lang="fr-FR" sz="2400" dirty="0">
                <a:hlinkClick r:id="rId3"/>
              </a:rPr>
              <a:t>://enterprisecraftsmanship.com/posts/collections-primitive-obsession</a:t>
            </a:r>
            <a:r>
              <a:rPr lang="fr-FR" sz="2400" dirty="0" smtClean="0">
                <a:hlinkClick r:id="rId3"/>
              </a:rPr>
              <a:t>/</a:t>
            </a:r>
            <a:r>
              <a:rPr lang="fr-FR" sz="2400" dirty="0" smtClean="0"/>
              <a:t>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272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0;p13"/>
          <p:cNvSpPr txBox="1">
            <a:spLocks/>
          </p:cNvSpPr>
          <p:nvPr/>
        </p:nvSpPr>
        <p:spPr>
          <a:xfrm>
            <a:off x="2283628" y="2834361"/>
            <a:ext cx="7658266" cy="98387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Des questions ?</a:t>
            </a:r>
            <a:endParaRPr lang="fr-FR" sz="7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0;p13"/>
          <p:cNvSpPr txBox="1">
            <a:spLocks/>
          </p:cNvSpPr>
          <p:nvPr/>
        </p:nvSpPr>
        <p:spPr>
          <a:xfrm>
            <a:off x="2154232" y="2273643"/>
            <a:ext cx="7658266" cy="1944673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72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Merci de votre attention</a:t>
            </a:r>
            <a:endParaRPr lang="fr-FR" sz="72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/>
          <p:cNvSpPr txBox="1">
            <a:spLocks noChangeAspect="1"/>
          </p:cNvSpPr>
          <p:nvPr/>
        </p:nvSpPr>
        <p:spPr>
          <a:xfrm>
            <a:off x="432108" y="367684"/>
            <a:ext cx="775035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Plan</a:t>
            </a:r>
            <a:endParaRPr kumimoji="0" lang="fr-FR" sz="40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2" name="Groupe 51"/>
          <p:cNvGrpSpPr/>
          <p:nvPr/>
        </p:nvGrpSpPr>
        <p:grpSpPr>
          <a:xfrm>
            <a:off x="6349947" y="2841475"/>
            <a:ext cx="2229162" cy="1278253"/>
            <a:chOff x="524552" y="2982355"/>
            <a:chExt cx="2229162" cy="1278253"/>
          </a:xfrm>
        </p:grpSpPr>
        <p:cxnSp>
          <p:nvCxnSpPr>
            <p:cNvPr id="56" name="Straight Connector 17">
              <a:extLst>
                <a:ext uri="{FF2B5EF4-FFF2-40B4-BE49-F238E27FC236}">
                  <a16:creationId xmlns:a16="http://schemas.microsoft.com/office/drawing/2014/main" id="{E640CD9E-13C6-4DC3-8C50-A91DEA7BDA6E}"/>
                </a:ext>
              </a:extLst>
            </p:cNvPr>
            <p:cNvCxnSpPr/>
            <p:nvPr/>
          </p:nvCxnSpPr>
          <p:spPr>
            <a:xfrm>
              <a:off x="1652292" y="2982355"/>
              <a:ext cx="1" cy="6678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ZoneTexte 53"/>
            <p:cNvSpPr txBox="1"/>
            <p:nvPr/>
          </p:nvSpPr>
          <p:spPr>
            <a:xfrm>
              <a:off x="524552" y="3735427"/>
              <a:ext cx="2229162" cy="525181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3000" i="1" dirty="0" err="1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Calistenic</a:t>
              </a:r>
              <a:r>
                <a:rPr lang="fr-FR" sz="30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 #4</a:t>
              </a:r>
              <a:endParaRPr lang="fr-FR" sz="30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sp>
        <p:nvSpPr>
          <p:cNvPr id="72" name="Shape 2753">
            <a:extLst>
              <a:ext uri="{FF2B5EF4-FFF2-40B4-BE49-F238E27FC236}">
                <a16:creationId xmlns:a16="http://schemas.microsoft.com/office/drawing/2014/main" id="{4FD831F5-EB89-4336-9982-4F835ABD5513}"/>
              </a:ext>
            </a:extLst>
          </p:cNvPr>
          <p:cNvSpPr/>
          <p:nvPr/>
        </p:nvSpPr>
        <p:spPr>
          <a:xfrm>
            <a:off x="7148073" y="1840821"/>
            <a:ext cx="659225" cy="805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651465" y="2840462"/>
            <a:ext cx="2340000" cy="1766330"/>
            <a:chOff x="651465" y="2840462"/>
            <a:chExt cx="2340000" cy="1766330"/>
          </a:xfrm>
        </p:grpSpPr>
        <p:cxnSp>
          <p:nvCxnSpPr>
            <p:cNvPr id="3" name="Straight Connector 17">
              <a:extLst>
                <a:ext uri="{FF2B5EF4-FFF2-40B4-BE49-F238E27FC236}">
                  <a16:creationId xmlns:a16="http://schemas.microsoft.com/office/drawing/2014/main" id="{E640CD9E-13C6-4DC3-8C50-A91DEA7BDA6E}"/>
                </a:ext>
              </a:extLst>
            </p:cNvPr>
            <p:cNvCxnSpPr/>
            <p:nvPr/>
          </p:nvCxnSpPr>
          <p:spPr>
            <a:xfrm>
              <a:off x="1821465" y="2840462"/>
              <a:ext cx="1" cy="66782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ZoneTexte 50"/>
            <p:cNvSpPr txBox="1"/>
            <p:nvPr/>
          </p:nvSpPr>
          <p:spPr>
            <a:xfrm>
              <a:off x="651465" y="3598792"/>
              <a:ext cx="2340000" cy="1008000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pPr algn="ctr"/>
              <a:r>
                <a:rPr lang="fr-FR" sz="30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Définition du problème</a:t>
              </a:r>
              <a:endParaRPr lang="fr-FR" sz="30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sp>
        <p:nvSpPr>
          <p:cNvPr id="25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1434847" y="1848547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9025991" y="1839809"/>
            <a:ext cx="2229162" cy="2284165"/>
            <a:chOff x="9025991" y="1839809"/>
            <a:chExt cx="2229162" cy="2284165"/>
          </a:xfrm>
        </p:grpSpPr>
        <p:grpSp>
          <p:nvGrpSpPr>
            <p:cNvPr id="64" name="Groupe 63"/>
            <p:cNvGrpSpPr/>
            <p:nvPr/>
          </p:nvGrpSpPr>
          <p:grpSpPr>
            <a:xfrm>
              <a:off x="9025991" y="2845721"/>
              <a:ext cx="2229162" cy="1278253"/>
              <a:chOff x="524552" y="2982355"/>
              <a:chExt cx="2229162" cy="1278253"/>
            </a:xfrm>
          </p:grpSpPr>
          <p:cxnSp>
            <p:nvCxnSpPr>
              <p:cNvPr id="68" name="Straight Connector 17">
                <a:extLst>
                  <a:ext uri="{FF2B5EF4-FFF2-40B4-BE49-F238E27FC236}">
                    <a16:creationId xmlns:a16="http://schemas.microsoft.com/office/drawing/2014/main" id="{E640CD9E-13C6-4DC3-8C50-A91DEA7BDA6E}"/>
                  </a:ext>
                </a:extLst>
              </p:cNvPr>
              <p:cNvCxnSpPr/>
              <p:nvPr/>
            </p:nvCxnSpPr>
            <p:spPr>
              <a:xfrm>
                <a:off x="1652292" y="2982355"/>
                <a:ext cx="1" cy="66782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ZoneTexte 65"/>
              <p:cNvSpPr txBox="1"/>
              <p:nvPr/>
            </p:nvSpPr>
            <p:spPr>
              <a:xfrm>
                <a:off x="524552" y="3735427"/>
                <a:ext cx="2229162" cy="525181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fr-FR" sz="3000" dirty="0" smtClean="0">
                    <a:solidFill>
                      <a:schemeClr val="bg1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Synthèse</a:t>
                </a:r>
                <a:endParaRPr lang="fr-FR" sz="30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  <a:p>
                <a:pPr algn="ctr"/>
                <a:endParaRPr lang="fr-FR" sz="30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sp>
          <p:nvSpPr>
            <p:cNvPr id="76" name="Shape 2937">
              <a:extLst>
                <a:ext uri="{FF2B5EF4-FFF2-40B4-BE49-F238E27FC236}">
                  <a16:creationId xmlns:a16="http://schemas.microsoft.com/office/drawing/2014/main" id="{078A189A-0AFB-4943-A9D1-0C3C90FFBDB9}"/>
                </a:ext>
              </a:extLst>
            </p:cNvPr>
            <p:cNvSpPr/>
            <p:nvPr/>
          </p:nvSpPr>
          <p:spPr>
            <a:xfrm>
              <a:off x="9737711" y="1839809"/>
              <a:ext cx="805721" cy="805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1" y="20593"/>
                  </a:moveTo>
                  <a:lnTo>
                    <a:pt x="11291" y="19145"/>
                  </a:lnTo>
                  <a:cubicBezTo>
                    <a:pt x="11291" y="18875"/>
                    <a:pt x="11071" y="18655"/>
                    <a:pt x="10800" y="18655"/>
                  </a:cubicBezTo>
                  <a:cubicBezTo>
                    <a:pt x="10529" y="18655"/>
                    <a:pt x="10309" y="18875"/>
                    <a:pt x="10309" y="19145"/>
                  </a:cubicBezTo>
                  <a:lnTo>
                    <a:pt x="10309" y="20593"/>
                  </a:lnTo>
                  <a:cubicBezTo>
                    <a:pt x="5280" y="20344"/>
                    <a:pt x="1255" y="16319"/>
                    <a:pt x="1006" y="11291"/>
                  </a:cubicBezTo>
                  <a:lnTo>
                    <a:pt x="2455" y="11291"/>
                  </a:lnTo>
                  <a:cubicBezTo>
                    <a:pt x="2725" y="11291"/>
                    <a:pt x="2945" y="11071"/>
                    <a:pt x="2945" y="10800"/>
                  </a:cubicBezTo>
                  <a:cubicBezTo>
                    <a:pt x="2945" y="10529"/>
                    <a:pt x="2725" y="10309"/>
                    <a:pt x="2455" y="10309"/>
                  </a:cubicBezTo>
                  <a:lnTo>
                    <a:pt x="1006" y="10309"/>
                  </a:lnTo>
                  <a:cubicBezTo>
                    <a:pt x="1255" y="5281"/>
                    <a:pt x="5280" y="1256"/>
                    <a:pt x="10309" y="1007"/>
                  </a:cubicBezTo>
                  <a:lnTo>
                    <a:pt x="10309" y="2455"/>
                  </a:lnTo>
                  <a:cubicBezTo>
                    <a:pt x="10309" y="2726"/>
                    <a:pt x="10529" y="2945"/>
                    <a:pt x="10800" y="2945"/>
                  </a:cubicBezTo>
                  <a:cubicBezTo>
                    <a:pt x="11071" y="2945"/>
                    <a:pt x="11291" y="2726"/>
                    <a:pt x="11291" y="2455"/>
                  </a:cubicBezTo>
                  <a:lnTo>
                    <a:pt x="11291" y="1007"/>
                  </a:lnTo>
                  <a:cubicBezTo>
                    <a:pt x="16320" y="1256"/>
                    <a:pt x="20345" y="5281"/>
                    <a:pt x="20594" y="10309"/>
                  </a:cubicBezTo>
                  <a:lnTo>
                    <a:pt x="19145" y="10309"/>
                  </a:lnTo>
                  <a:cubicBezTo>
                    <a:pt x="18875" y="10309"/>
                    <a:pt x="18655" y="10529"/>
                    <a:pt x="18655" y="10800"/>
                  </a:cubicBezTo>
                  <a:cubicBezTo>
                    <a:pt x="18655" y="11071"/>
                    <a:pt x="18875" y="11291"/>
                    <a:pt x="19145" y="11291"/>
                  </a:cubicBezTo>
                  <a:lnTo>
                    <a:pt x="20594" y="11291"/>
                  </a:lnTo>
                  <a:cubicBezTo>
                    <a:pt x="20345" y="16319"/>
                    <a:pt x="16320" y="20344"/>
                    <a:pt x="11291" y="20593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4965" y="6634"/>
                  </a:moveTo>
                  <a:lnTo>
                    <a:pt x="12189" y="12188"/>
                  </a:lnTo>
                  <a:lnTo>
                    <a:pt x="6635" y="14966"/>
                  </a:lnTo>
                  <a:lnTo>
                    <a:pt x="9411" y="9412"/>
                  </a:lnTo>
                  <a:cubicBezTo>
                    <a:pt x="9411" y="9412"/>
                    <a:pt x="14965" y="6634"/>
                    <a:pt x="14965" y="6634"/>
                  </a:cubicBezTo>
                  <a:close/>
                  <a:moveTo>
                    <a:pt x="4552" y="17048"/>
                  </a:moveTo>
                  <a:lnTo>
                    <a:pt x="12883" y="12883"/>
                  </a:lnTo>
                  <a:lnTo>
                    <a:pt x="17048" y="4551"/>
                  </a:lnTo>
                  <a:lnTo>
                    <a:pt x="8717" y="8717"/>
                  </a:lnTo>
                  <a:cubicBezTo>
                    <a:pt x="8717" y="8717"/>
                    <a:pt x="4552" y="17048"/>
                    <a:pt x="4552" y="17048"/>
                  </a:cubicBezTo>
                  <a:close/>
                  <a:moveTo>
                    <a:pt x="11494" y="11494"/>
                  </a:moveTo>
                  <a:cubicBezTo>
                    <a:pt x="11877" y="11111"/>
                    <a:pt x="11877" y="10489"/>
                    <a:pt x="11494" y="10106"/>
                  </a:cubicBezTo>
                  <a:cubicBezTo>
                    <a:pt x="11111" y="9722"/>
                    <a:pt x="10489" y="9722"/>
                    <a:pt x="10106" y="10106"/>
                  </a:cubicBezTo>
                  <a:cubicBezTo>
                    <a:pt x="9723" y="10489"/>
                    <a:pt x="9723" y="11111"/>
                    <a:pt x="10106" y="11494"/>
                  </a:cubicBezTo>
                  <a:cubicBezTo>
                    <a:pt x="10489" y="11878"/>
                    <a:pt x="11111" y="11878"/>
                    <a:pt x="11494" y="11494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0" tIns="19040" rIns="19040" bIns="19040" anchor="ctr"/>
            <a:lstStyle/>
            <a:p>
              <a:pPr defTabSz="228469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Calibri" charset="0"/>
                <a:cs typeface="Calibri" charset="0"/>
                <a:sym typeface="Gill Sans"/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3537181" y="1839165"/>
            <a:ext cx="2229162" cy="2289446"/>
            <a:chOff x="3537181" y="1839165"/>
            <a:chExt cx="2229162" cy="2289446"/>
          </a:xfrm>
        </p:grpSpPr>
        <p:grpSp>
          <p:nvGrpSpPr>
            <p:cNvPr id="58" name="Groupe 57"/>
            <p:cNvGrpSpPr/>
            <p:nvPr/>
          </p:nvGrpSpPr>
          <p:grpSpPr>
            <a:xfrm>
              <a:off x="3537181" y="2850358"/>
              <a:ext cx="2229162" cy="1278253"/>
              <a:chOff x="524552" y="2982355"/>
              <a:chExt cx="2229162" cy="1278253"/>
            </a:xfrm>
          </p:grpSpPr>
          <p:cxnSp>
            <p:nvCxnSpPr>
              <p:cNvPr id="62" name="Straight Connector 17">
                <a:extLst>
                  <a:ext uri="{FF2B5EF4-FFF2-40B4-BE49-F238E27FC236}">
                    <a16:creationId xmlns:a16="http://schemas.microsoft.com/office/drawing/2014/main" id="{E640CD9E-13C6-4DC3-8C50-A91DEA7BDA6E}"/>
                  </a:ext>
                </a:extLst>
              </p:cNvPr>
              <p:cNvCxnSpPr/>
              <p:nvPr/>
            </p:nvCxnSpPr>
            <p:spPr>
              <a:xfrm>
                <a:off x="1652292" y="2982355"/>
                <a:ext cx="1" cy="667820"/>
              </a:xfrm>
              <a:prstGeom prst="line">
                <a:avLst/>
              </a:prstGeom>
              <a:ln w="190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ZoneTexte 59"/>
              <p:cNvSpPr txBox="1"/>
              <p:nvPr/>
            </p:nvSpPr>
            <p:spPr>
              <a:xfrm>
                <a:off x="524552" y="3735427"/>
                <a:ext cx="2229162" cy="525181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fr-FR" sz="3000" i="1" dirty="0" err="1" smtClean="0">
                    <a:solidFill>
                      <a:schemeClr val="bg1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Calistenic</a:t>
                </a:r>
                <a:r>
                  <a:rPr lang="fr-FR" sz="3000" dirty="0" smtClean="0">
                    <a:solidFill>
                      <a:schemeClr val="bg1"/>
                    </a:solidFill>
                    <a:latin typeface="Lato Heavy" panose="020F0502020204030203" pitchFamily="34" charset="0"/>
                    <a:ea typeface="Lato Heavy" panose="020F0502020204030203" pitchFamily="34" charset="0"/>
                    <a:cs typeface="Lato Heavy" panose="020F0502020204030203" pitchFamily="34" charset="0"/>
                  </a:rPr>
                  <a:t> #3</a:t>
                </a:r>
                <a:endParaRPr lang="fr-FR" sz="30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endParaRPr>
              </a:p>
            </p:txBody>
          </p:sp>
        </p:grpSp>
        <p:grpSp>
          <p:nvGrpSpPr>
            <p:cNvPr id="24" name="Google Shape;507;p38"/>
            <p:cNvGrpSpPr>
              <a:grpSpLocks noChangeAspect="1"/>
            </p:cNvGrpSpPr>
            <p:nvPr/>
          </p:nvGrpSpPr>
          <p:grpSpPr>
            <a:xfrm>
              <a:off x="4307287" y="1839165"/>
              <a:ext cx="737359" cy="792000"/>
              <a:chOff x="611170" y="2326902"/>
              <a:chExt cx="362697" cy="389575"/>
            </a:xfrm>
            <a:solidFill>
              <a:schemeClr val="bg1"/>
            </a:solidFill>
          </p:grpSpPr>
          <p:sp>
            <p:nvSpPr>
              <p:cNvPr id="26" name="Google Shape;508;p38"/>
              <p:cNvSpPr/>
              <p:nvPr/>
            </p:nvSpPr>
            <p:spPr>
              <a:xfrm>
                <a:off x="611170" y="2326902"/>
                <a:ext cx="362697" cy="389575"/>
              </a:xfrm>
              <a:custGeom>
                <a:avLst/>
                <a:gdLst/>
                <a:ahLst/>
                <a:cxnLst/>
                <a:rect l="l" t="t" r="r" b="b"/>
                <a:pathLst>
                  <a:path w="14508" h="15583" extrusionOk="0">
                    <a:moveTo>
                      <a:pt x="9647" y="489"/>
                    </a:moveTo>
                    <a:lnTo>
                      <a:pt x="9769" y="513"/>
                    </a:lnTo>
                    <a:lnTo>
                      <a:pt x="9916" y="562"/>
                    </a:lnTo>
                    <a:lnTo>
                      <a:pt x="10014" y="660"/>
                    </a:lnTo>
                    <a:lnTo>
                      <a:pt x="10087" y="782"/>
                    </a:lnTo>
                    <a:lnTo>
                      <a:pt x="10111" y="928"/>
                    </a:lnTo>
                    <a:lnTo>
                      <a:pt x="10111" y="1075"/>
                    </a:lnTo>
                    <a:lnTo>
                      <a:pt x="10063" y="1197"/>
                    </a:lnTo>
                    <a:lnTo>
                      <a:pt x="9989" y="1319"/>
                    </a:lnTo>
                    <a:lnTo>
                      <a:pt x="9281" y="2003"/>
                    </a:lnTo>
                    <a:lnTo>
                      <a:pt x="9232" y="2076"/>
                    </a:lnTo>
                    <a:lnTo>
                      <a:pt x="9183" y="2174"/>
                    </a:lnTo>
                    <a:lnTo>
                      <a:pt x="9159" y="2247"/>
                    </a:lnTo>
                    <a:lnTo>
                      <a:pt x="9159" y="2345"/>
                    </a:lnTo>
                    <a:lnTo>
                      <a:pt x="9159" y="6497"/>
                    </a:lnTo>
                    <a:lnTo>
                      <a:pt x="9183" y="6643"/>
                    </a:lnTo>
                    <a:lnTo>
                      <a:pt x="9232" y="6790"/>
                    </a:lnTo>
                    <a:lnTo>
                      <a:pt x="10575" y="8671"/>
                    </a:lnTo>
                    <a:lnTo>
                      <a:pt x="3932" y="8671"/>
                    </a:lnTo>
                    <a:lnTo>
                      <a:pt x="5276" y="6790"/>
                    </a:lnTo>
                    <a:lnTo>
                      <a:pt x="5324" y="6643"/>
                    </a:lnTo>
                    <a:lnTo>
                      <a:pt x="5349" y="6497"/>
                    </a:lnTo>
                    <a:lnTo>
                      <a:pt x="5349" y="2345"/>
                    </a:lnTo>
                    <a:lnTo>
                      <a:pt x="5349" y="2247"/>
                    </a:lnTo>
                    <a:lnTo>
                      <a:pt x="5324" y="2174"/>
                    </a:lnTo>
                    <a:lnTo>
                      <a:pt x="5276" y="2076"/>
                    </a:lnTo>
                    <a:lnTo>
                      <a:pt x="5227" y="2003"/>
                    </a:lnTo>
                    <a:lnTo>
                      <a:pt x="4519" y="1319"/>
                    </a:lnTo>
                    <a:lnTo>
                      <a:pt x="4445" y="1197"/>
                    </a:lnTo>
                    <a:lnTo>
                      <a:pt x="4396" y="1075"/>
                    </a:lnTo>
                    <a:lnTo>
                      <a:pt x="4396" y="928"/>
                    </a:lnTo>
                    <a:lnTo>
                      <a:pt x="4421" y="782"/>
                    </a:lnTo>
                    <a:lnTo>
                      <a:pt x="4494" y="660"/>
                    </a:lnTo>
                    <a:lnTo>
                      <a:pt x="4592" y="562"/>
                    </a:lnTo>
                    <a:lnTo>
                      <a:pt x="4738" y="513"/>
                    </a:lnTo>
                    <a:lnTo>
                      <a:pt x="4860" y="489"/>
                    </a:lnTo>
                    <a:close/>
                    <a:moveTo>
                      <a:pt x="6717" y="9574"/>
                    </a:moveTo>
                    <a:lnTo>
                      <a:pt x="6912" y="9647"/>
                    </a:lnTo>
                    <a:lnTo>
                      <a:pt x="7083" y="9745"/>
                    </a:lnTo>
                    <a:lnTo>
                      <a:pt x="7254" y="9892"/>
                    </a:lnTo>
                    <a:lnTo>
                      <a:pt x="7376" y="10038"/>
                    </a:lnTo>
                    <a:lnTo>
                      <a:pt x="7474" y="10234"/>
                    </a:lnTo>
                    <a:lnTo>
                      <a:pt x="7547" y="10429"/>
                    </a:lnTo>
                    <a:lnTo>
                      <a:pt x="7571" y="10649"/>
                    </a:lnTo>
                    <a:lnTo>
                      <a:pt x="7547" y="10869"/>
                    </a:lnTo>
                    <a:lnTo>
                      <a:pt x="7474" y="11064"/>
                    </a:lnTo>
                    <a:lnTo>
                      <a:pt x="7376" y="11259"/>
                    </a:lnTo>
                    <a:lnTo>
                      <a:pt x="7254" y="11406"/>
                    </a:lnTo>
                    <a:lnTo>
                      <a:pt x="7083" y="11552"/>
                    </a:lnTo>
                    <a:lnTo>
                      <a:pt x="6912" y="11650"/>
                    </a:lnTo>
                    <a:lnTo>
                      <a:pt x="6717" y="11699"/>
                    </a:lnTo>
                    <a:lnTo>
                      <a:pt x="6497" y="11723"/>
                    </a:lnTo>
                    <a:lnTo>
                      <a:pt x="6277" y="11699"/>
                    </a:lnTo>
                    <a:lnTo>
                      <a:pt x="6057" y="11650"/>
                    </a:lnTo>
                    <a:lnTo>
                      <a:pt x="5886" y="11552"/>
                    </a:lnTo>
                    <a:lnTo>
                      <a:pt x="5715" y="11406"/>
                    </a:lnTo>
                    <a:lnTo>
                      <a:pt x="5593" y="11259"/>
                    </a:lnTo>
                    <a:lnTo>
                      <a:pt x="5495" y="11064"/>
                    </a:lnTo>
                    <a:lnTo>
                      <a:pt x="5422" y="10869"/>
                    </a:lnTo>
                    <a:lnTo>
                      <a:pt x="5398" y="10649"/>
                    </a:lnTo>
                    <a:lnTo>
                      <a:pt x="5422" y="10429"/>
                    </a:lnTo>
                    <a:lnTo>
                      <a:pt x="5495" y="10234"/>
                    </a:lnTo>
                    <a:lnTo>
                      <a:pt x="5593" y="10038"/>
                    </a:lnTo>
                    <a:lnTo>
                      <a:pt x="5715" y="9892"/>
                    </a:lnTo>
                    <a:lnTo>
                      <a:pt x="5886" y="9745"/>
                    </a:lnTo>
                    <a:lnTo>
                      <a:pt x="6057" y="9647"/>
                    </a:lnTo>
                    <a:lnTo>
                      <a:pt x="6277" y="9574"/>
                    </a:lnTo>
                    <a:close/>
                    <a:moveTo>
                      <a:pt x="8475" y="11894"/>
                    </a:moveTo>
                    <a:lnTo>
                      <a:pt x="8597" y="11919"/>
                    </a:lnTo>
                    <a:lnTo>
                      <a:pt x="8695" y="11943"/>
                    </a:lnTo>
                    <a:lnTo>
                      <a:pt x="8817" y="11992"/>
                    </a:lnTo>
                    <a:lnTo>
                      <a:pt x="8915" y="12065"/>
                    </a:lnTo>
                    <a:lnTo>
                      <a:pt x="8988" y="12163"/>
                    </a:lnTo>
                    <a:lnTo>
                      <a:pt x="9037" y="12285"/>
                    </a:lnTo>
                    <a:lnTo>
                      <a:pt x="9086" y="12383"/>
                    </a:lnTo>
                    <a:lnTo>
                      <a:pt x="9086" y="12529"/>
                    </a:lnTo>
                    <a:lnTo>
                      <a:pt x="9086" y="12652"/>
                    </a:lnTo>
                    <a:lnTo>
                      <a:pt x="9037" y="12749"/>
                    </a:lnTo>
                    <a:lnTo>
                      <a:pt x="8988" y="12871"/>
                    </a:lnTo>
                    <a:lnTo>
                      <a:pt x="8915" y="12969"/>
                    </a:lnTo>
                    <a:lnTo>
                      <a:pt x="8817" y="13042"/>
                    </a:lnTo>
                    <a:lnTo>
                      <a:pt x="8695" y="13091"/>
                    </a:lnTo>
                    <a:lnTo>
                      <a:pt x="8597" y="13140"/>
                    </a:lnTo>
                    <a:lnTo>
                      <a:pt x="8329" y="13140"/>
                    </a:lnTo>
                    <a:lnTo>
                      <a:pt x="8231" y="13091"/>
                    </a:lnTo>
                    <a:lnTo>
                      <a:pt x="8109" y="13042"/>
                    </a:lnTo>
                    <a:lnTo>
                      <a:pt x="8011" y="12969"/>
                    </a:lnTo>
                    <a:lnTo>
                      <a:pt x="7938" y="12871"/>
                    </a:lnTo>
                    <a:lnTo>
                      <a:pt x="7889" y="12749"/>
                    </a:lnTo>
                    <a:lnTo>
                      <a:pt x="7864" y="12652"/>
                    </a:lnTo>
                    <a:lnTo>
                      <a:pt x="7840" y="12529"/>
                    </a:lnTo>
                    <a:lnTo>
                      <a:pt x="7864" y="12383"/>
                    </a:lnTo>
                    <a:lnTo>
                      <a:pt x="7889" y="12285"/>
                    </a:lnTo>
                    <a:lnTo>
                      <a:pt x="7938" y="12163"/>
                    </a:lnTo>
                    <a:lnTo>
                      <a:pt x="8011" y="12065"/>
                    </a:lnTo>
                    <a:lnTo>
                      <a:pt x="8109" y="11992"/>
                    </a:lnTo>
                    <a:lnTo>
                      <a:pt x="8231" y="11943"/>
                    </a:lnTo>
                    <a:lnTo>
                      <a:pt x="8329" y="11919"/>
                    </a:lnTo>
                    <a:lnTo>
                      <a:pt x="8475" y="11894"/>
                    </a:lnTo>
                    <a:close/>
                    <a:moveTo>
                      <a:pt x="6741" y="13360"/>
                    </a:moveTo>
                    <a:lnTo>
                      <a:pt x="6814" y="13384"/>
                    </a:lnTo>
                    <a:lnTo>
                      <a:pt x="6912" y="13433"/>
                    </a:lnTo>
                    <a:lnTo>
                      <a:pt x="6985" y="13482"/>
                    </a:lnTo>
                    <a:lnTo>
                      <a:pt x="7034" y="13555"/>
                    </a:lnTo>
                    <a:lnTo>
                      <a:pt x="7083" y="13653"/>
                    </a:lnTo>
                    <a:lnTo>
                      <a:pt x="7107" y="13726"/>
                    </a:lnTo>
                    <a:lnTo>
                      <a:pt x="7107" y="13824"/>
                    </a:lnTo>
                    <a:lnTo>
                      <a:pt x="7107" y="13922"/>
                    </a:lnTo>
                    <a:lnTo>
                      <a:pt x="7083" y="14019"/>
                    </a:lnTo>
                    <a:lnTo>
                      <a:pt x="7034" y="14117"/>
                    </a:lnTo>
                    <a:lnTo>
                      <a:pt x="6985" y="14166"/>
                    </a:lnTo>
                    <a:lnTo>
                      <a:pt x="6912" y="14239"/>
                    </a:lnTo>
                    <a:lnTo>
                      <a:pt x="6814" y="14288"/>
                    </a:lnTo>
                    <a:lnTo>
                      <a:pt x="6741" y="14312"/>
                    </a:lnTo>
                    <a:lnTo>
                      <a:pt x="6546" y="14312"/>
                    </a:lnTo>
                    <a:lnTo>
                      <a:pt x="6448" y="14288"/>
                    </a:lnTo>
                    <a:lnTo>
                      <a:pt x="6375" y="14239"/>
                    </a:lnTo>
                    <a:lnTo>
                      <a:pt x="6301" y="14166"/>
                    </a:lnTo>
                    <a:lnTo>
                      <a:pt x="6228" y="14117"/>
                    </a:lnTo>
                    <a:lnTo>
                      <a:pt x="6179" y="14019"/>
                    </a:lnTo>
                    <a:lnTo>
                      <a:pt x="6155" y="13922"/>
                    </a:lnTo>
                    <a:lnTo>
                      <a:pt x="6155" y="13824"/>
                    </a:lnTo>
                    <a:lnTo>
                      <a:pt x="6155" y="13726"/>
                    </a:lnTo>
                    <a:lnTo>
                      <a:pt x="6179" y="13653"/>
                    </a:lnTo>
                    <a:lnTo>
                      <a:pt x="6228" y="13555"/>
                    </a:lnTo>
                    <a:lnTo>
                      <a:pt x="6301" y="13482"/>
                    </a:lnTo>
                    <a:lnTo>
                      <a:pt x="6375" y="13433"/>
                    </a:lnTo>
                    <a:lnTo>
                      <a:pt x="6448" y="13384"/>
                    </a:lnTo>
                    <a:lnTo>
                      <a:pt x="6546" y="13360"/>
                    </a:lnTo>
                    <a:close/>
                    <a:moveTo>
                      <a:pt x="4860" y="0"/>
                    </a:moveTo>
                    <a:lnTo>
                      <a:pt x="4714" y="25"/>
                    </a:lnTo>
                    <a:lnTo>
                      <a:pt x="4592" y="49"/>
                    </a:lnTo>
                    <a:lnTo>
                      <a:pt x="4445" y="98"/>
                    </a:lnTo>
                    <a:lnTo>
                      <a:pt x="4323" y="171"/>
                    </a:lnTo>
                    <a:lnTo>
                      <a:pt x="4225" y="245"/>
                    </a:lnTo>
                    <a:lnTo>
                      <a:pt x="4128" y="367"/>
                    </a:lnTo>
                    <a:lnTo>
                      <a:pt x="4030" y="464"/>
                    </a:lnTo>
                    <a:lnTo>
                      <a:pt x="3981" y="611"/>
                    </a:lnTo>
                    <a:lnTo>
                      <a:pt x="3932" y="733"/>
                    </a:lnTo>
                    <a:lnTo>
                      <a:pt x="3908" y="880"/>
                    </a:lnTo>
                    <a:lnTo>
                      <a:pt x="3908" y="1026"/>
                    </a:lnTo>
                    <a:lnTo>
                      <a:pt x="3908" y="1173"/>
                    </a:lnTo>
                    <a:lnTo>
                      <a:pt x="3957" y="1295"/>
                    </a:lnTo>
                    <a:lnTo>
                      <a:pt x="4006" y="1441"/>
                    </a:lnTo>
                    <a:lnTo>
                      <a:pt x="4079" y="1563"/>
                    </a:lnTo>
                    <a:lnTo>
                      <a:pt x="4177" y="1661"/>
                    </a:lnTo>
                    <a:lnTo>
                      <a:pt x="4860" y="2345"/>
                    </a:lnTo>
                    <a:lnTo>
                      <a:pt x="4860" y="6497"/>
                    </a:lnTo>
                    <a:lnTo>
                      <a:pt x="196" y="13067"/>
                    </a:lnTo>
                    <a:lnTo>
                      <a:pt x="122" y="13189"/>
                    </a:lnTo>
                    <a:lnTo>
                      <a:pt x="49" y="13311"/>
                    </a:lnTo>
                    <a:lnTo>
                      <a:pt x="25" y="13433"/>
                    </a:lnTo>
                    <a:lnTo>
                      <a:pt x="0" y="13555"/>
                    </a:lnTo>
                    <a:lnTo>
                      <a:pt x="0" y="13677"/>
                    </a:lnTo>
                    <a:lnTo>
                      <a:pt x="25" y="13824"/>
                    </a:lnTo>
                    <a:lnTo>
                      <a:pt x="49" y="13946"/>
                    </a:lnTo>
                    <a:lnTo>
                      <a:pt x="98" y="14068"/>
                    </a:lnTo>
                    <a:lnTo>
                      <a:pt x="586" y="15045"/>
                    </a:lnTo>
                    <a:lnTo>
                      <a:pt x="660" y="15167"/>
                    </a:lnTo>
                    <a:lnTo>
                      <a:pt x="757" y="15265"/>
                    </a:lnTo>
                    <a:lnTo>
                      <a:pt x="831" y="15362"/>
                    </a:lnTo>
                    <a:lnTo>
                      <a:pt x="953" y="15436"/>
                    </a:lnTo>
                    <a:lnTo>
                      <a:pt x="1075" y="15485"/>
                    </a:lnTo>
                    <a:lnTo>
                      <a:pt x="1197" y="15533"/>
                    </a:lnTo>
                    <a:lnTo>
                      <a:pt x="1319" y="15582"/>
                    </a:lnTo>
                    <a:lnTo>
                      <a:pt x="13189" y="15582"/>
                    </a:lnTo>
                    <a:lnTo>
                      <a:pt x="13311" y="15533"/>
                    </a:lnTo>
                    <a:lnTo>
                      <a:pt x="13433" y="15485"/>
                    </a:lnTo>
                    <a:lnTo>
                      <a:pt x="13555" y="15436"/>
                    </a:lnTo>
                    <a:lnTo>
                      <a:pt x="13677" y="15362"/>
                    </a:lnTo>
                    <a:lnTo>
                      <a:pt x="13750" y="15265"/>
                    </a:lnTo>
                    <a:lnTo>
                      <a:pt x="13848" y="15167"/>
                    </a:lnTo>
                    <a:lnTo>
                      <a:pt x="13921" y="15045"/>
                    </a:lnTo>
                    <a:lnTo>
                      <a:pt x="14410" y="14068"/>
                    </a:lnTo>
                    <a:lnTo>
                      <a:pt x="14459" y="13946"/>
                    </a:lnTo>
                    <a:lnTo>
                      <a:pt x="14483" y="13824"/>
                    </a:lnTo>
                    <a:lnTo>
                      <a:pt x="14508" y="13677"/>
                    </a:lnTo>
                    <a:lnTo>
                      <a:pt x="14508" y="13555"/>
                    </a:lnTo>
                    <a:lnTo>
                      <a:pt x="14483" y="13433"/>
                    </a:lnTo>
                    <a:lnTo>
                      <a:pt x="14459" y="13311"/>
                    </a:lnTo>
                    <a:lnTo>
                      <a:pt x="14385" y="13189"/>
                    </a:lnTo>
                    <a:lnTo>
                      <a:pt x="14312" y="13067"/>
                    </a:lnTo>
                    <a:lnTo>
                      <a:pt x="9647" y="6497"/>
                    </a:lnTo>
                    <a:lnTo>
                      <a:pt x="9647" y="2345"/>
                    </a:lnTo>
                    <a:lnTo>
                      <a:pt x="10331" y="1661"/>
                    </a:lnTo>
                    <a:lnTo>
                      <a:pt x="10429" y="1563"/>
                    </a:lnTo>
                    <a:lnTo>
                      <a:pt x="10502" y="1441"/>
                    </a:lnTo>
                    <a:lnTo>
                      <a:pt x="10551" y="1295"/>
                    </a:lnTo>
                    <a:lnTo>
                      <a:pt x="10600" y="1173"/>
                    </a:lnTo>
                    <a:lnTo>
                      <a:pt x="10600" y="1026"/>
                    </a:lnTo>
                    <a:lnTo>
                      <a:pt x="10600" y="880"/>
                    </a:lnTo>
                    <a:lnTo>
                      <a:pt x="10575" y="733"/>
                    </a:lnTo>
                    <a:lnTo>
                      <a:pt x="10527" y="611"/>
                    </a:lnTo>
                    <a:lnTo>
                      <a:pt x="10478" y="464"/>
                    </a:lnTo>
                    <a:lnTo>
                      <a:pt x="10380" y="367"/>
                    </a:lnTo>
                    <a:lnTo>
                      <a:pt x="10282" y="245"/>
                    </a:lnTo>
                    <a:lnTo>
                      <a:pt x="10185" y="171"/>
                    </a:lnTo>
                    <a:lnTo>
                      <a:pt x="10063" y="98"/>
                    </a:lnTo>
                    <a:lnTo>
                      <a:pt x="9916" y="49"/>
                    </a:lnTo>
                    <a:lnTo>
                      <a:pt x="9794" y="25"/>
                    </a:lnTo>
                    <a:lnTo>
                      <a:pt x="96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Google Shape;509;p38"/>
              <p:cNvSpPr/>
              <p:nvPr/>
            </p:nvSpPr>
            <p:spPr>
              <a:xfrm>
                <a:off x="794944" y="2500900"/>
                <a:ext cx="244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978" h="954" extrusionOk="0">
                    <a:moveTo>
                      <a:pt x="391" y="1"/>
                    </a:moveTo>
                    <a:lnTo>
                      <a:pt x="294" y="25"/>
                    </a:lnTo>
                    <a:lnTo>
                      <a:pt x="220" y="74"/>
                    </a:lnTo>
                    <a:lnTo>
                      <a:pt x="147" y="123"/>
                    </a:lnTo>
                    <a:lnTo>
                      <a:pt x="98" y="196"/>
                    </a:lnTo>
                    <a:lnTo>
                      <a:pt x="49" y="294"/>
                    </a:lnTo>
                    <a:lnTo>
                      <a:pt x="25" y="367"/>
                    </a:lnTo>
                    <a:lnTo>
                      <a:pt x="1" y="465"/>
                    </a:lnTo>
                    <a:lnTo>
                      <a:pt x="25" y="563"/>
                    </a:lnTo>
                    <a:lnTo>
                      <a:pt x="49" y="660"/>
                    </a:lnTo>
                    <a:lnTo>
                      <a:pt x="98" y="734"/>
                    </a:lnTo>
                    <a:lnTo>
                      <a:pt x="147" y="807"/>
                    </a:lnTo>
                    <a:lnTo>
                      <a:pt x="220" y="880"/>
                    </a:lnTo>
                    <a:lnTo>
                      <a:pt x="294" y="905"/>
                    </a:lnTo>
                    <a:lnTo>
                      <a:pt x="391" y="953"/>
                    </a:lnTo>
                    <a:lnTo>
                      <a:pt x="587" y="953"/>
                    </a:lnTo>
                    <a:lnTo>
                      <a:pt x="684" y="905"/>
                    </a:lnTo>
                    <a:lnTo>
                      <a:pt x="758" y="880"/>
                    </a:lnTo>
                    <a:lnTo>
                      <a:pt x="831" y="807"/>
                    </a:lnTo>
                    <a:lnTo>
                      <a:pt x="880" y="734"/>
                    </a:lnTo>
                    <a:lnTo>
                      <a:pt x="929" y="660"/>
                    </a:lnTo>
                    <a:lnTo>
                      <a:pt x="953" y="563"/>
                    </a:lnTo>
                    <a:lnTo>
                      <a:pt x="978" y="465"/>
                    </a:lnTo>
                    <a:lnTo>
                      <a:pt x="953" y="367"/>
                    </a:lnTo>
                    <a:lnTo>
                      <a:pt x="929" y="294"/>
                    </a:lnTo>
                    <a:lnTo>
                      <a:pt x="880" y="196"/>
                    </a:lnTo>
                    <a:lnTo>
                      <a:pt x="831" y="123"/>
                    </a:lnTo>
                    <a:lnTo>
                      <a:pt x="758" y="74"/>
                    </a:lnTo>
                    <a:lnTo>
                      <a:pt x="684" y="25"/>
                    </a:lnTo>
                    <a:lnTo>
                      <a:pt x="58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Google Shape;510;p38"/>
              <p:cNvSpPr/>
              <p:nvPr/>
            </p:nvSpPr>
            <p:spPr>
              <a:xfrm>
                <a:off x="754645" y="2381252"/>
                <a:ext cx="7575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3030" h="562" extrusionOk="0">
                    <a:moveTo>
                      <a:pt x="294" y="0"/>
                    </a:moveTo>
                    <a:lnTo>
                      <a:pt x="172" y="24"/>
                    </a:lnTo>
                    <a:lnTo>
                      <a:pt x="74" y="73"/>
                    </a:lnTo>
                    <a:lnTo>
                      <a:pt x="25" y="171"/>
                    </a:lnTo>
                    <a:lnTo>
                      <a:pt x="1" y="269"/>
                    </a:lnTo>
                    <a:lnTo>
                      <a:pt x="25" y="391"/>
                    </a:lnTo>
                    <a:lnTo>
                      <a:pt x="74" y="488"/>
                    </a:lnTo>
                    <a:lnTo>
                      <a:pt x="172" y="537"/>
                    </a:lnTo>
                    <a:lnTo>
                      <a:pt x="294" y="562"/>
                    </a:lnTo>
                    <a:lnTo>
                      <a:pt x="2736" y="562"/>
                    </a:lnTo>
                    <a:lnTo>
                      <a:pt x="2858" y="537"/>
                    </a:lnTo>
                    <a:lnTo>
                      <a:pt x="2956" y="488"/>
                    </a:lnTo>
                    <a:lnTo>
                      <a:pt x="3005" y="391"/>
                    </a:lnTo>
                    <a:lnTo>
                      <a:pt x="3029" y="269"/>
                    </a:lnTo>
                    <a:lnTo>
                      <a:pt x="3005" y="171"/>
                    </a:lnTo>
                    <a:lnTo>
                      <a:pt x="2956" y="73"/>
                    </a:lnTo>
                    <a:lnTo>
                      <a:pt x="2858" y="24"/>
                    </a:lnTo>
                    <a:lnTo>
                      <a:pt x="27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Google Shape;511;p38"/>
              <p:cNvSpPr/>
              <p:nvPr/>
            </p:nvSpPr>
            <p:spPr>
              <a:xfrm>
                <a:off x="765025" y="2453900"/>
                <a:ext cx="31175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46" extrusionOk="0">
                    <a:moveTo>
                      <a:pt x="611" y="0"/>
                    </a:moveTo>
                    <a:lnTo>
                      <a:pt x="489" y="25"/>
                    </a:lnTo>
                    <a:lnTo>
                      <a:pt x="367" y="49"/>
                    </a:lnTo>
                    <a:lnTo>
                      <a:pt x="270" y="122"/>
                    </a:lnTo>
                    <a:lnTo>
                      <a:pt x="172" y="196"/>
                    </a:lnTo>
                    <a:lnTo>
                      <a:pt x="99" y="269"/>
                    </a:lnTo>
                    <a:lnTo>
                      <a:pt x="50" y="391"/>
                    </a:lnTo>
                    <a:lnTo>
                      <a:pt x="1" y="513"/>
                    </a:lnTo>
                    <a:lnTo>
                      <a:pt x="1" y="635"/>
                    </a:lnTo>
                    <a:lnTo>
                      <a:pt x="1" y="757"/>
                    </a:lnTo>
                    <a:lnTo>
                      <a:pt x="50" y="880"/>
                    </a:lnTo>
                    <a:lnTo>
                      <a:pt x="99" y="977"/>
                    </a:lnTo>
                    <a:lnTo>
                      <a:pt x="172" y="1075"/>
                    </a:lnTo>
                    <a:lnTo>
                      <a:pt x="270" y="1148"/>
                    </a:lnTo>
                    <a:lnTo>
                      <a:pt x="367" y="1197"/>
                    </a:lnTo>
                    <a:lnTo>
                      <a:pt x="489" y="1246"/>
                    </a:lnTo>
                    <a:lnTo>
                      <a:pt x="734" y="1246"/>
                    </a:lnTo>
                    <a:lnTo>
                      <a:pt x="856" y="1197"/>
                    </a:lnTo>
                    <a:lnTo>
                      <a:pt x="978" y="1148"/>
                    </a:lnTo>
                    <a:lnTo>
                      <a:pt x="1051" y="1075"/>
                    </a:lnTo>
                    <a:lnTo>
                      <a:pt x="1149" y="977"/>
                    </a:lnTo>
                    <a:lnTo>
                      <a:pt x="1198" y="880"/>
                    </a:lnTo>
                    <a:lnTo>
                      <a:pt x="1222" y="757"/>
                    </a:lnTo>
                    <a:lnTo>
                      <a:pt x="1246" y="635"/>
                    </a:lnTo>
                    <a:lnTo>
                      <a:pt x="1222" y="513"/>
                    </a:lnTo>
                    <a:lnTo>
                      <a:pt x="1198" y="391"/>
                    </a:lnTo>
                    <a:lnTo>
                      <a:pt x="1149" y="269"/>
                    </a:lnTo>
                    <a:lnTo>
                      <a:pt x="1051" y="196"/>
                    </a:lnTo>
                    <a:lnTo>
                      <a:pt x="978" y="122"/>
                    </a:lnTo>
                    <a:lnTo>
                      <a:pt x="856" y="49"/>
                    </a:lnTo>
                    <a:lnTo>
                      <a:pt x="734" y="25"/>
                    </a:lnTo>
                    <a:lnTo>
                      <a:pt x="61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92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7" y="459558"/>
            <a:ext cx="9642609" cy="577081"/>
          </a:xfrm>
        </p:spPr>
        <p:txBody>
          <a:bodyPr/>
          <a:lstStyle/>
          <a:p>
            <a:r>
              <a:rPr lang="fr-FR" dirty="0" smtClean="0"/>
              <a:t> Quel est le problème ?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8" y="2018103"/>
            <a:ext cx="10448925" cy="51770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La littérature définit la </a:t>
            </a:r>
            <a:r>
              <a:rPr lang="fr-FR" i="1" dirty="0" smtClean="0"/>
              <a:t>primitive obsession</a:t>
            </a:r>
            <a:r>
              <a:rPr lang="fr-FR" dirty="0" smtClean="0"/>
              <a:t> comme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</p:txBody>
      </p:sp>
      <p:sp>
        <p:nvSpPr>
          <p:cNvPr id="6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1230436" y="2667537"/>
            <a:ext cx="7734692" cy="1699474"/>
            <a:chOff x="457200" y="3129701"/>
            <a:chExt cx="7734692" cy="1699474"/>
          </a:xfrm>
        </p:grpSpPr>
        <p:sp>
          <p:nvSpPr>
            <p:cNvPr id="3" name="ZoneTexte 2"/>
            <p:cNvSpPr txBox="1"/>
            <p:nvPr/>
          </p:nvSpPr>
          <p:spPr>
            <a:xfrm>
              <a:off x="457200" y="3129701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 smtClean="0">
                  <a:solidFill>
                    <a:schemeClr val="accent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«</a:t>
              </a:r>
              <a:endParaRPr lang="fr-FR" sz="6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7682845" y="4018470"/>
              <a:ext cx="509047" cy="81070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 fontScale="85000" lnSpcReduction="20000"/>
            </a:bodyPr>
            <a:lstStyle/>
            <a:p>
              <a:r>
                <a:rPr lang="fr-FR" sz="6600" b="1" dirty="0">
                  <a:solidFill>
                    <a:schemeClr val="accent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»</a:t>
              </a:r>
              <a:endParaRPr lang="fr-FR" sz="66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966247" y="3254898"/>
              <a:ext cx="6763732" cy="1458507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normAutofit/>
            </a:bodyPr>
            <a:lstStyle/>
            <a:p>
              <a:r>
                <a:rPr lang="fr-FR" sz="2800" dirty="0" smtClean="0">
                  <a:solidFill>
                    <a:srgbClr val="969696"/>
                  </a:solidFill>
                </a:rPr>
                <a:t>Un </a:t>
              </a:r>
              <a:r>
                <a:rPr lang="fr-FR" sz="2800" i="1" dirty="0" smtClean="0">
                  <a:solidFill>
                    <a:srgbClr val="969696"/>
                  </a:solidFill>
                </a:rPr>
                <a:t>anti-pattern</a:t>
              </a:r>
              <a:r>
                <a:rPr lang="fr-FR" sz="2800" dirty="0" smtClean="0">
                  <a:solidFill>
                    <a:srgbClr val="969696"/>
                  </a:solidFill>
                </a:rPr>
                <a:t> où les types primitifs sont mobilisés </a:t>
              </a:r>
              <a:r>
                <a:rPr lang="fr-FR" sz="2800" dirty="0">
                  <a:solidFill>
                    <a:srgbClr val="969696"/>
                  </a:solidFill>
                </a:rPr>
                <a:t>à l’excès</a:t>
              </a:r>
              <a:r>
                <a:rPr lang="fr-FR" sz="2800" dirty="0" smtClean="0">
                  <a:solidFill>
                    <a:srgbClr val="969696"/>
                  </a:solidFill>
                </a:rPr>
                <a:t>,</a:t>
              </a:r>
            </a:p>
            <a:p>
              <a:r>
                <a:rPr lang="fr-FR" sz="2800" dirty="0" smtClean="0">
                  <a:solidFill>
                    <a:srgbClr val="969696"/>
                  </a:solidFill>
                </a:rPr>
                <a:t>en particulier pour modéliser le domaine</a:t>
              </a:r>
            </a:p>
          </p:txBody>
        </p:sp>
      </p:grpSp>
      <p:sp>
        <p:nvSpPr>
          <p:cNvPr id="10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7" y="4388265"/>
            <a:ext cx="10448925" cy="137151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dirty="0" smtClean="0"/>
              <a:t>On le retrouve comme préoccupation majeure dans le DDD et cité comme point de vigilance lors d’une revue de code.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4507" y="459558"/>
            <a:ext cx="9642609" cy="577081"/>
          </a:xfrm>
        </p:spPr>
        <p:txBody>
          <a:bodyPr/>
          <a:lstStyle/>
          <a:p>
            <a:r>
              <a:rPr lang="fr-FR" dirty="0" smtClean="0"/>
              <a:t> Primitif comment ?</a:t>
            </a:r>
            <a:endParaRPr lang="fr-FR" dirty="0"/>
          </a:p>
        </p:txBody>
      </p:sp>
      <p:sp>
        <p:nvSpPr>
          <p:cNvPr id="6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 smtClean="0"/>
              <a:t>Dans le cas du java, on va retrouver 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 smtClean="0"/>
              <a:t>Les types basiques (</a:t>
            </a:r>
            <a:r>
              <a:rPr lang="fr-FR" sz="2400" dirty="0" err="1" smtClean="0">
                <a:latin typeface="Consolas" panose="020B0609020204030204" pitchFamily="49" charset="0"/>
              </a:rPr>
              <a:t>boolean</a:t>
            </a:r>
            <a:r>
              <a:rPr lang="fr-FR" dirty="0" smtClean="0"/>
              <a:t>, </a:t>
            </a:r>
            <a:r>
              <a:rPr lang="fr-FR" sz="2400" dirty="0" err="1">
                <a:latin typeface="Consolas" panose="020B0609020204030204" pitchFamily="49" charset="0"/>
              </a:rPr>
              <a:t>int</a:t>
            </a:r>
            <a:r>
              <a:rPr lang="fr-FR" dirty="0" smtClean="0"/>
              <a:t>, </a:t>
            </a:r>
            <a:r>
              <a:rPr lang="fr-FR" sz="2400" dirty="0" err="1">
                <a:latin typeface="Consolas" panose="020B0609020204030204" pitchFamily="49" charset="0"/>
              </a:rPr>
              <a:t>float</a:t>
            </a:r>
            <a:r>
              <a:rPr lang="fr-FR" dirty="0" smtClean="0"/>
              <a:t>, </a:t>
            </a:r>
            <a:r>
              <a:rPr lang="fr-FR" sz="2400" i="1" dirty="0" smtClean="0"/>
              <a:t>etc.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 smtClean="0"/>
              <a:t>Leurs déclinaisons en objet (</a:t>
            </a:r>
            <a:r>
              <a:rPr lang="fr-FR" sz="2400" dirty="0" err="1">
                <a:latin typeface="Consolas" panose="020B0609020204030204" pitchFamily="49" charset="0"/>
              </a:rPr>
              <a:t>Boolean</a:t>
            </a:r>
            <a:r>
              <a:rPr lang="fr-FR" dirty="0" smtClean="0"/>
              <a:t>, </a:t>
            </a:r>
            <a:r>
              <a:rPr lang="fr-FR" sz="2400" dirty="0" err="1">
                <a:latin typeface="Consolas" panose="020B0609020204030204" pitchFamily="49" charset="0"/>
              </a:rPr>
              <a:t>Integer</a:t>
            </a:r>
            <a:r>
              <a:rPr lang="fr-FR" dirty="0" smtClean="0"/>
              <a:t>, </a:t>
            </a:r>
            <a:r>
              <a:rPr lang="fr-FR" sz="2400" dirty="0" err="1">
                <a:latin typeface="Consolas" panose="020B0609020204030204" pitchFamily="49" charset="0"/>
              </a:rPr>
              <a:t>Float</a:t>
            </a:r>
            <a:r>
              <a:rPr lang="fr-FR" dirty="0" smtClean="0"/>
              <a:t>, </a:t>
            </a:r>
            <a:r>
              <a:rPr lang="fr-FR" sz="2400" i="1" dirty="0" smtClean="0"/>
              <a:t>etc.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 smtClean="0"/>
              <a:t>Les objets spéciaux dédiés aux nombres (</a:t>
            </a:r>
            <a:r>
              <a:rPr lang="fr-FR" sz="2400" dirty="0" err="1">
                <a:latin typeface="Consolas" panose="020B0609020204030204" pitchFamily="49" charset="0"/>
              </a:rPr>
              <a:t>java.math.BigDecimal</a:t>
            </a:r>
            <a:r>
              <a:rPr lang="fr-FR" dirty="0" smtClean="0"/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fr-FR" dirty="0" smtClean="0"/>
              <a:t>Les chaines de caractères (</a:t>
            </a:r>
            <a:r>
              <a:rPr lang="fr-FR" sz="2400" dirty="0" err="1">
                <a:latin typeface="Consolas" panose="020B0609020204030204" pitchFamily="49" charset="0"/>
              </a:rPr>
              <a:t>java.lang.String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32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600" y="459558"/>
            <a:ext cx="10448330" cy="577081"/>
          </a:xfrm>
        </p:spPr>
        <p:txBody>
          <a:bodyPr/>
          <a:lstStyle/>
          <a:p>
            <a:r>
              <a:rPr lang="fr-FR" dirty="0" smtClean="0"/>
              <a:t>Exemple 1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Ligne d’un bordereau de commande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458789" y="2018103"/>
            <a:ext cx="5423538" cy="4270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 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unitEuroPrice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Date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String  comment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3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600" y="459558"/>
            <a:ext cx="10448330" cy="577081"/>
          </a:xfrm>
        </p:spPr>
        <p:txBody>
          <a:bodyPr/>
          <a:lstStyle/>
          <a:p>
            <a:r>
              <a:rPr lang="fr-FR" dirty="0" smtClean="0"/>
              <a:t>Risque à la valorisation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Natures différentes, </a:t>
            </a:r>
            <a:r>
              <a:rPr lang="fr-FR" dirty="0"/>
              <a:t>type identique</a:t>
            </a:r>
          </a:p>
        </p:txBody>
      </p:sp>
      <p:sp>
        <p:nvSpPr>
          <p:cNvPr id="5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458789" y="2018103"/>
            <a:ext cx="5423538" cy="4270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unitEuroPrice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Date   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comment;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2315" y="4878755"/>
            <a:ext cx="952107" cy="273378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043889" y="3677592"/>
            <a:ext cx="1062000" cy="27337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2042316" y="3276090"/>
            <a:ext cx="1062000" cy="27337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042316" y="2468252"/>
            <a:ext cx="952107" cy="27337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042318" y="2873368"/>
            <a:ext cx="952107" cy="27337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042315" y="4062125"/>
            <a:ext cx="952107" cy="675333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882327" y="4062125"/>
            <a:ext cx="636608" cy="590898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fr-FR" sz="3200" dirty="0" smtClean="0">
                <a:solidFill>
                  <a:schemeClr val="accent3"/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5267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8" grpId="0" animBg="1"/>
      <p:bldP spid="8" grpId="1" animBg="1"/>
      <p:bldP spid="7" grpId="0" animBg="1"/>
      <p:bldP spid="7" grpId="1" animBg="1"/>
      <p:bldP spid="6" grpId="0" animBg="1"/>
      <p:bldP spid="6" grpId="1" animBg="1"/>
      <p:bldP spid="11" grpId="0" animBg="1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600" y="459558"/>
            <a:ext cx="10448330" cy="577081"/>
          </a:xfrm>
        </p:spPr>
        <p:txBody>
          <a:bodyPr/>
          <a:lstStyle/>
          <a:p>
            <a:r>
              <a:rPr lang="fr-FR" dirty="0" smtClean="0"/>
              <a:t>Sémantique absente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Validation externe obligatoire</a:t>
            </a:r>
            <a:endParaRPr lang="fr-FR" dirty="0"/>
          </a:p>
        </p:txBody>
      </p:sp>
      <p:sp>
        <p:nvSpPr>
          <p:cNvPr id="5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8585024" y="2249597"/>
            <a:ext cx="3556699" cy="3202711"/>
          </a:xfrm>
          <a:prstGeom prst="rect">
            <a:avLst/>
          </a:prstGeom>
          <a:ln w="12700">
            <a:noFill/>
            <a:prstDash val="sysDot"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PurchaseItem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minQuantity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Integer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unitEuroPrice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Date    </a:t>
            </a:r>
            <a:r>
              <a:rPr lang="fr-FR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String  comment;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Espace réservé du texte 3"/>
          <p:cNvSpPr txBox="1">
            <a:spLocks/>
          </p:cNvSpPr>
          <p:nvPr/>
        </p:nvSpPr>
        <p:spPr>
          <a:xfrm>
            <a:off x="457199" y="2018102"/>
            <a:ext cx="8127825" cy="4270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assertRegex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itemRef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ITEM_REGEX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bad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 item"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assertRegex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providerId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PROVIDER_REGEX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bad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 provider"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assertTrue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minQuantity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!=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/>
            </a:r>
            <a:b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&amp;&amp;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&gt;=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minQuantity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"not 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enough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2000" i="1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assertTrue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unitEuroPrice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0,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bad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rgbClr val="5BA5CA"/>
                </a:solidFill>
                <a:latin typeface="Consolas" panose="020B0609020204030204" pitchFamily="49" charset="0"/>
              </a:rPr>
              <a:t>price</a:t>
            </a:r>
            <a:r>
              <a:rPr lang="fr-FR" sz="2000" dirty="0" smtClean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assertFuture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deliverDate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"</a:t>
            </a:r>
            <a:r>
              <a:rPr lang="fr-FR" sz="2000" dirty="0" err="1">
                <a:solidFill>
                  <a:srgbClr val="5BA5CA"/>
                </a:solidFill>
                <a:latin typeface="Consolas" panose="020B0609020204030204" pitchFamily="49" charset="0"/>
              </a:rPr>
              <a:t>past</a:t>
            </a:r>
            <a:r>
              <a:rPr lang="fr-FR" sz="2000" dirty="0">
                <a:solidFill>
                  <a:srgbClr val="5BA5CA"/>
                </a:solidFill>
                <a:latin typeface="Consolas" panose="020B0609020204030204" pitchFamily="49" charset="0"/>
              </a:rPr>
              <a:t> date"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 flipH="1" flipV="1">
            <a:off x="6875253" y="2249597"/>
            <a:ext cx="2146201" cy="4631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8409408" y="2985986"/>
            <a:ext cx="612045" cy="444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7522234" y="3352800"/>
            <a:ext cx="1499220" cy="4945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 flipH="1">
            <a:off x="7522234" y="3698161"/>
            <a:ext cx="1499221" cy="149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H="1">
            <a:off x="6590581" y="4000500"/>
            <a:ext cx="2430873" cy="8734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038491" y="4297989"/>
            <a:ext cx="2982963" cy="13781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63600" y="459558"/>
            <a:ext cx="10448330" cy="577081"/>
          </a:xfrm>
        </p:spPr>
        <p:txBody>
          <a:bodyPr/>
          <a:lstStyle/>
          <a:p>
            <a:r>
              <a:rPr lang="fr-FR" dirty="0" smtClean="0"/>
              <a:t>Exemple 2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260000" y="1080000"/>
            <a:ext cx="10448666" cy="358151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/>
              <a:t>Un bel effort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611188" y="1859831"/>
            <a:ext cx="9383952" cy="27687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&lt;projet&gt;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CoordonneesGPS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Comparable&lt;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CoordonneesGPS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latitude;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fr-FR" sz="2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longitude;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fr-F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CoordonneesGPS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latitude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fr-F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double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longitude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{…}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Shape 2748">
            <a:extLst>
              <a:ext uri="{FF2B5EF4-FFF2-40B4-BE49-F238E27FC236}">
                <a16:creationId xmlns:a16="http://schemas.microsoft.com/office/drawing/2014/main" id="{AE81F682-4059-464C-B848-E13EBBB94933}"/>
              </a:ext>
            </a:extLst>
          </p:cNvPr>
          <p:cNvSpPr/>
          <p:nvPr/>
        </p:nvSpPr>
        <p:spPr>
          <a:xfrm>
            <a:off x="457200" y="345600"/>
            <a:ext cx="773236" cy="773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defTabSz="22846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9" name="Espace réservé du texte 3"/>
          <p:cNvSpPr txBox="1">
            <a:spLocks/>
          </p:cNvSpPr>
          <p:nvPr/>
        </p:nvSpPr>
        <p:spPr>
          <a:xfrm>
            <a:off x="611188" y="4830032"/>
            <a:ext cx="9383952" cy="91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969696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 &lt;lib&gt;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FR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Coordinates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longitude,</a:t>
            </a:r>
            <a:r>
              <a:rPr lang="fr-FR" sz="2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double</a:t>
            </a:r>
            <a:r>
              <a:rPr lang="fr-F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latitude) {…}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5052767" y="3704734"/>
            <a:ext cx="3252248" cy="1426202"/>
            <a:chOff x="5081048" y="3827285"/>
            <a:chExt cx="3252248" cy="1426202"/>
          </a:xfrm>
        </p:grpSpPr>
        <p:sp>
          <p:nvSpPr>
            <p:cNvPr id="13" name="ZoneTexte 12"/>
            <p:cNvSpPr txBox="1"/>
            <p:nvPr/>
          </p:nvSpPr>
          <p:spPr>
            <a:xfrm>
              <a:off x="6288661" y="4269320"/>
              <a:ext cx="723900" cy="683263"/>
            </a:xfrm>
            <a:prstGeom prst="rect">
              <a:avLst/>
            </a:prstGeom>
          </p:spPr>
          <p:txBody>
            <a:bodyPr vert="horz" wrap="none" lIns="91440" tIns="45720" rIns="91440" bIns="45720" rtlCol="0">
              <a:normAutofit lnSpcReduction="10000"/>
            </a:bodyPr>
            <a:lstStyle/>
            <a:p>
              <a:r>
                <a:rPr lang="fr-FR" sz="4000" dirty="0" smtClean="0">
                  <a:solidFill>
                    <a:schemeClr val="accent5"/>
                  </a:solidFill>
                </a:rPr>
                <a:t>😒</a:t>
              </a:r>
            </a:p>
          </p:txBody>
        </p:sp>
        <p:cxnSp>
          <p:nvCxnSpPr>
            <p:cNvPr id="7" name="Connecteur droit avec flèche 6"/>
            <p:cNvCxnSpPr/>
            <p:nvPr/>
          </p:nvCxnSpPr>
          <p:spPr>
            <a:xfrm flipH="1">
              <a:off x="5081048" y="3827285"/>
              <a:ext cx="725865" cy="142620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H="1">
              <a:off x="7494310" y="3827285"/>
              <a:ext cx="838986" cy="142620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9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9A3"/>
      </a:accent1>
      <a:accent2>
        <a:srgbClr val="75519B"/>
      </a:accent2>
      <a:accent3>
        <a:srgbClr val="53A2DA"/>
      </a:accent3>
      <a:accent4>
        <a:srgbClr val="86BC25"/>
      </a:accent4>
      <a:accent5>
        <a:srgbClr val="E84654"/>
      </a:accent5>
      <a:accent6>
        <a:srgbClr val="F3995B"/>
      </a:accent6>
      <a:hlink>
        <a:srgbClr val="0563C1"/>
      </a:hlink>
      <a:folHlink>
        <a:srgbClr val="954F72"/>
      </a:folHlink>
    </a:clrScheme>
    <a:fontScheme name="SII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>
        <a:normAutofit/>
      </a:bodyPr>
      <a:lstStyle>
        <a:defPPr>
          <a:defRPr dirty="0" smtClean="0">
            <a:solidFill>
              <a:srgbClr val="96969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II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UI/customUI.xml>��< c u s t o m U I   x m l n s = " h t t p : / / s c h e m a s . m i c r o s o f t . c o m / o f f i c e / 2 0 0 6 / 0 1 / c u s t o m u i "   o n L o a d = " M a i n P r o c e d u r e " > 
         < r i b b o n > 
                 < t a b s > 
                         < t a b   i d = " s i i "   l a b e l = " S I I " > 
                                 < g r o u p   i d = " s i i O u t i l s "   l a b e l = " O u t i l s " > 
                                         < d r o p D o w n   i d = " s i i C o n f i d e n t i a l i t e "   l a b e l = " N i v e a u   d e   c o n f i d e n t i a l i t e "   o n A c t i o n = " G e t T h e S e l e c t e d C o n f i d e n t i a l i t y " > 
                                                 < i t e m   i d = " s i i C o n f i d e n t i a l i t e P u b l i c "   l a b e l = " P u b l i c   S I I " / > 
                                                 < i t e m   i d = " s i i C o n f i d e n t i a l i t e I n t e r n e "   l a b e l = " I n t e r n e   S I I " / > 
                                                 < i t e m   i d = " s i i C o n f i d e n t i a l i t e C o n f i d e n t i e l "   l a b e l = " C o n f i d e n t i e l   S I I " / > 
                                                 < i t e m   i d = " s i i C o n f i d e n t i a l i t e S e c r e t "   l a b e l = " S e c r e t   S I I " / > 
                                         < / d r o p D o w n > 
                                         < d r o p D o w n   i d = " s i i S i t e "   l a b e l = " S i t e "   o n A c t i o n = " G e t T h e S e l e c t e d S i t e " > 
                                                 < i t e m   i d = " s i i S i t e N a n t e s "   l a b e l = " A t l a n t i q u e " / > 
                                                 < i t e m   i d = " s i i S i t e A i x _ e n _ P r o v e n c e "   l a b e l = " C � t e   d ' A z u r " / > 
                                                 < i t e m   i d = " s i i S i t e S t r a s b o u r g "   l a b e l = " E s t " / > 
                                                 < i t e m   i d = " s i i S i t e I l e _ d e _ F r a n c e "   l a b e l = " I l e   d e   F r a n c e " / > 
                                                 < i t e m   i d = " s i i S i t e S o p h i a _ A n t i p o l i s "   l a b e l = " M � d i t e r r a n � e " / > 
                                                 < i t e m   i d = " s i i S i t e L i l l e "   l a b e l = " N o r d " / > 
                                                 < i t e m   i d = " s i i S i t e R e n n e s "   l a b e l = " O u e s t " / > 
                                                 < i t e m   i d = " s i i S i t e L y o n "   l a b e l = " R h � n e - A l p e s " / > 
                                                 < i t e m   i d = " s i i S i t e T o u l o u s e "   l a b e l = " S u d - O u e s t " / > 
                                                 < i t e m   i d = " s i i S i t e S i e g e "   l a b e l = " S i � g e " / > 
                                         < / d r o p D o w n > 
                                 < / g r o u p > 
                         < / t a b > 
                 < / t a b s > 
         < / r i b b o n > 
 < / c u s t o m U I > 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F1AF14E85B964DB02FE994EFDC1F9C" ma:contentTypeVersion="2" ma:contentTypeDescription="Crée un document." ma:contentTypeScope="" ma:versionID="c881f54da90bbd9112ad795f85472191">
  <xsd:schema xmlns:xsd="http://www.w3.org/2001/XMLSchema" xmlns:xs="http://www.w3.org/2001/XMLSchema" xmlns:p="http://schemas.microsoft.com/office/2006/metadata/properties" xmlns:ns2="bd63ba09-ce30-4729-afe6-2fe2574854d1" targetNamespace="http://schemas.microsoft.com/office/2006/metadata/properties" ma:root="true" ma:fieldsID="a1464013f1212a93dd09b5c2826fe68d" ns2:_="">
    <xsd:import namespace="bd63ba09-ce30-4729-afe6-2fe2574854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63ba09-ce30-4729-afe6-2fe2574854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6CD485-A2AA-4A2A-9D8C-5765512DBCA6}">
  <ds:schemaRefs>
    <ds:schemaRef ds:uri="bd63ba09-ce30-4729-afe6-2fe2574854d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26098B-9A70-4B86-B53D-291AAA3B14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4A52A-A858-4B3E-8E07-060D84D85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63ba09-ce30-4729-afe6-2fe2574854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41461</TotalTime>
  <Words>1385</Words>
  <Application>Microsoft Office PowerPoint</Application>
  <PresentationFormat>Grand écran</PresentationFormat>
  <Paragraphs>222</Paragraphs>
  <Slides>29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41" baseType="lpstr">
      <vt:lpstr>Arial</vt:lpstr>
      <vt:lpstr>Calibri</vt:lpstr>
      <vt:lpstr>Consolas</vt:lpstr>
      <vt:lpstr>Gill Sans</vt:lpstr>
      <vt:lpstr>Lato</vt:lpstr>
      <vt:lpstr>Lato </vt:lpstr>
      <vt:lpstr>Lato Heavy</vt:lpstr>
      <vt:lpstr>Lato Light</vt:lpstr>
      <vt:lpstr>Lato Regular</vt:lpstr>
      <vt:lpstr>Segoe UI</vt:lpstr>
      <vt:lpstr>Segoe UI Emoji</vt:lpstr>
      <vt:lpstr>Thème Office</vt:lpstr>
      <vt:lpstr>JUG</vt:lpstr>
      <vt:lpstr>Qui parle ?</vt:lpstr>
      <vt:lpstr>Présentation PowerPoint</vt:lpstr>
      <vt:lpstr> Quel est le problème ?</vt:lpstr>
      <vt:lpstr> Primitif comment ?</vt:lpstr>
      <vt:lpstr>Exemple 1</vt:lpstr>
      <vt:lpstr>Risque à la valorisation</vt:lpstr>
      <vt:lpstr>Sémantique absente</vt:lpstr>
      <vt:lpstr>Exemple 2</vt:lpstr>
      <vt:lpstr>1er outil</vt:lpstr>
      <vt:lpstr>Calistenic</vt:lpstr>
      <vt:lpstr>Précisons</vt:lpstr>
      <vt:lpstr>Implications</vt:lpstr>
      <vt:lpstr>Implications</vt:lpstr>
      <vt:lpstr>Implications</vt:lpstr>
      <vt:lpstr>2e outil</vt:lpstr>
      <vt:lpstr>Calistenic complémentaire</vt:lpstr>
      <vt:lpstr>Seul comment ?</vt:lpstr>
      <vt:lpstr>Pourquoi ?</vt:lpstr>
      <vt:lpstr>Implications</vt:lpstr>
      <vt:lpstr>Implications</vt:lpstr>
      <vt:lpstr>Remarque</vt:lpstr>
      <vt:lpstr>Synthèse</vt:lpstr>
      <vt:lpstr>1. Déclarez autant de type que nécessaire</vt:lpstr>
      <vt:lpstr>2. Stockez-y les contraintes métier</vt:lpstr>
      <vt:lpstr>3. N’oubliez pas les collections</vt:lpstr>
      <vt:lpstr>Ressources</vt:lpstr>
      <vt:lpstr>Présentation PowerPoint</vt:lpstr>
      <vt:lpstr>Présentation PowerPoint</vt:lpstr>
    </vt:vector>
  </TitlesOfParts>
  <Company>SII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primitive obsession</dc:title>
  <dc:creator/>
  <cp:keywords>JUG</cp:keywords>
  <dc:description>Version 10 : Changement charte Graphique Romain Tige 21/01/2021</dc:description>
  <cp:lastModifiedBy>LUCAS Mathieu</cp:lastModifiedBy>
  <cp:revision>1494</cp:revision>
  <dcterms:created xsi:type="dcterms:W3CDTF">2019-09-05T08:43:44Z</dcterms:created>
  <dcterms:modified xsi:type="dcterms:W3CDTF">2023-05-26T12:24:23Z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0x0101006BF1AF14E85B964DB02FE994EFDC1F9C</vt:lpwstr>
  </property>
  <property fmtid="{D5CDD505-2E9C-101B-9397-08002B2CF9AE}" pid="3" name="N° du document">
    <vt:lpwstr>S4-0396-10</vt:lpwstr>
  </property>
</Properties>
</file>